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  <p:sldMasterId id="2147483684" r:id="rId5"/>
  </p:sldMasterIdLst>
  <p:notesMasterIdLst>
    <p:notesMasterId r:id="rId34"/>
  </p:notesMasterIdLst>
  <p:sldIdLst>
    <p:sldId id="459" r:id="rId6"/>
    <p:sldId id="433" r:id="rId7"/>
    <p:sldId id="434" r:id="rId8"/>
    <p:sldId id="435" r:id="rId9"/>
    <p:sldId id="436" r:id="rId10"/>
    <p:sldId id="437" r:id="rId11"/>
    <p:sldId id="438" r:id="rId12"/>
    <p:sldId id="439" r:id="rId13"/>
    <p:sldId id="440" r:id="rId14"/>
    <p:sldId id="441" r:id="rId15"/>
    <p:sldId id="442" r:id="rId16"/>
    <p:sldId id="443" r:id="rId17"/>
    <p:sldId id="444" r:id="rId18"/>
    <p:sldId id="445" r:id="rId19"/>
    <p:sldId id="446" r:id="rId20"/>
    <p:sldId id="447" r:id="rId21"/>
    <p:sldId id="448" r:id="rId22"/>
    <p:sldId id="449" r:id="rId23"/>
    <p:sldId id="450" r:id="rId24"/>
    <p:sldId id="451" r:id="rId25"/>
    <p:sldId id="452" r:id="rId26"/>
    <p:sldId id="453" r:id="rId27"/>
    <p:sldId id="454" r:id="rId28"/>
    <p:sldId id="455" r:id="rId29"/>
    <p:sldId id="456" r:id="rId30"/>
    <p:sldId id="457" r:id="rId31"/>
    <p:sldId id="458" r:id="rId32"/>
    <p:sldId id="301" r:id="rId33"/>
  </p:sldIdLst>
  <p:sldSz cx="12192000" cy="6858000"/>
  <p:notesSz cx="6858000" cy="9144000"/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7FD76AA9-FB3F-43BE-AAA1-8D2386092F4D}">
          <p14:sldIdLst>
            <p14:sldId id="459"/>
            <p14:sldId id="433"/>
          </p14:sldIdLst>
        </p14:section>
        <p14:section name="Recent releases" id="{688A9C1D-926C-43FA-B6C6-9F366469686D}">
          <p14:sldIdLst>
            <p14:sldId id="434"/>
            <p14:sldId id="435"/>
          </p14:sldIdLst>
        </p14:section>
        <p14:section name="Undisclosed fields" id="{E3B6E0B4-3A6D-4665-AAE0-3DE0B78FD5BD}">
          <p14:sldIdLst>
            <p14:sldId id="436"/>
            <p14:sldId id="437"/>
            <p14:sldId id="438"/>
            <p14:sldId id="439"/>
            <p14:sldId id="440"/>
            <p14:sldId id="441"/>
          </p14:sldIdLst>
        </p14:section>
        <p14:section name="Notice migration" id="{764EE2CD-8BAC-44F2-89EA-8C854936CEAC}">
          <p14:sldIdLst>
            <p14:sldId id="442"/>
            <p14:sldId id="443"/>
            <p14:sldId id="444"/>
            <p14:sldId id="445"/>
            <p14:sldId id="446"/>
            <p14:sldId id="447"/>
          </p14:sldIdLst>
        </p14:section>
        <p14:section name="Live validation" id="{2DB811AC-F5E7-4273-8FB8-15E2878B3257}">
          <p14:sldIdLst>
            <p14:sldId id="448"/>
            <p14:sldId id="449"/>
            <p14:sldId id="450"/>
            <p14:sldId id="451"/>
            <p14:sldId id="452"/>
          </p14:sldIdLst>
        </p14:section>
        <p14:section name="Pluralisation" id="{D7AD5223-1534-44C3-A32D-A118AA153FB6}">
          <p14:sldIdLst>
            <p14:sldId id="453"/>
            <p14:sldId id="454"/>
            <p14:sldId id="455"/>
          </p14:sldIdLst>
        </p14:section>
        <p14:section name="National extensions" id="{0E0D7653-1E8E-4A4B-B8AB-070F41261248}">
          <p14:sldIdLst>
            <p14:sldId id="456"/>
            <p14:sldId id="457"/>
          </p14:sldIdLst>
        </p14:section>
        <p14:section name="Outro" id="{245BC85E-4A53-40A9-AC47-81EE020E4FE4}">
          <p14:sldIdLst>
            <p14:sldId id="458"/>
            <p14:sldId id="30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58BE"/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D660C3-BD52-4EA0-9AF6-4EED8AB7EB90}" v="4" dt="2026-09-25T08:50:00.748"/>
    <p1510:client id="{8319D989-42E9-4A01-9667-4328689A39BE}" v="73" dt="2026-09-25T08:05:34.725"/>
    <p1510:client id="{95326DA1-2A32-A50A-D34D-235F81A81410}" v="24" dt="2026-09-25T08:37:16.5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gs" Target="tags/tag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09EDDC-FF65-49CF-A899-9060358C93A8}" type="datetimeFigureOut">
              <a:rPr lang="en-IE" smtClean="0"/>
              <a:t>25/09/2026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60095-E1D8-4FAE-A535-4F194BD76B9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84128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429E1-29F9-946C-D3FA-202A0E23A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885EF1-C029-B5ED-1EFC-074CBD0B02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635872-5A1C-4AFF-6913-81A9CA797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What changed </a:t>
            </a:r>
            <a:r>
              <a:rPr b="1"/>
              <a:t>TECHNICALLY</a:t>
            </a:r>
            <a:r>
              <a:t> since we last met</a:t>
            </a:r>
          </a:p>
          <a:p>
            <a:r>
              <a:t>• </a:t>
            </a:r>
            <a:r>
              <a:rPr b="1"/>
              <a:t>KARL</a:t>
            </a:r>
            <a:r>
              <a:t>: business changes and roadmap · </a:t>
            </a:r>
            <a:r>
              <a:rPr b="1"/>
              <a:t>ME</a:t>
            </a:r>
            <a:r>
              <a:t>: what you </a:t>
            </a:r>
            <a:r>
              <a:rPr b="1"/>
              <a:t>INTEGRATE</a:t>
            </a:r>
          </a:p>
          <a:p>
            <a:r>
              <a:t>• Some topics </a:t>
            </a:r>
            <a:r>
              <a:rPr b="1"/>
              <a:t>DONE</a:t>
            </a:r>
            <a:r>
              <a:t>, some still </a:t>
            </a:r>
            <a:r>
              <a:rPr b="1"/>
              <a:t>DESIGN</a:t>
            </a:r>
            <a:r>
              <a:t> → I'll say which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BD1364-1434-139B-E65B-8F331DC45A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666235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</a:t>
            </a:r>
            <a:r>
              <a:rPr b="1"/>
              <a:t>RELEASES</a:t>
            </a:r>
            <a:r>
              <a:t> and </a:t>
            </a:r>
            <a:r>
              <a:rPr b="1"/>
              <a:t>LIBRARIES</a:t>
            </a:r>
            <a:r>
              <a:t> first</a:t>
            </a:r>
          </a:p>
          <a:p>
            <a:r>
              <a:t>• Then the </a:t>
            </a:r>
            <a:r>
              <a:rPr b="1"/>
              <a:t>SDK</a:t>
            </a:r>
            <a:r>
              <a:t> 1.16 topic: </a:t>
            </a:r>
            <a:r>
              <a:rPr b="1"/>
              <a:t>UNDISCLOSED FIELDS</a:t>
            </a:r>
          </a:p>
          <a:p>
            <a:r>
              <a:t>• </a:t>
            </a:r>
            <a:r>
              <a:rPr b="1"/>
              <a:t>SDK</a:t>
            </a:r>
            <a:r>
              <a:t> 2: </a:t>
            </a:r>
            <a:r>
              <a:rPr b="1"/>
              <a:t>MIGRATION</a:t>
            </a:r>
            <a:r>
              <a:t> · </a:t>
            </a:r>
            <a:r>
              <a:rPr b="1"/>
              <a:t>LIVE VALIDATION</a:t>
            </a:r>
            <a:r>
              <a:t> · </a:t>
            </a:r>
            <a:r>
              <a:rPr b="1"/>
              <a:t>PLURALS</a:t>
            </a:r>
          </a:p>
          <a:p>
            <a:r>
              <a:t>• </a:t>
            </a:r>
            <a:r>
              <a:rPr b="1"/>
              <a:t>NATIONAL EXTENSIONS</a:t>
            </a:r>
          </a:p>
          <a:p>
            <a:r>
              <a:t>• Close with what's </a:t>
            </a:r>
            <a:r>
              <a:rPr b="1"/>
              <a:t>LEFT</a:t>
            </a:r>
            <a:r>
              <a:t> before </a:t>
            </a:r>
            <a:r>
              <a:rPr b="1"/>
              <a:t>SDK</a:t>
            </a:r>
            <a:r>
              <a:t> 2 final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</a:t>
            </a:r>
            <a:r>
              <a:rPr b="1"/>
              <a:t>SDK</a:t>
            </a:r>
            <a:r>
              <a:t> 1.15: </a:t>
            </a:r>
            <a:r>
              <a:rPr b="1"/>
              <a:t>CURRENT</a:t>
            </a:r>
            <a:r>
              <a:t> release (July)</a:t>
            </a:r>
          </a:p>
          <a:p>
            <a:r>
              <a:t>• </a:t>
            </a:r>
            <a:r>
              <a:rPr b="1"/>
              <a:t>SDK</a:t>
            </a:r>
            <a:r>
              <a:t> 1.16: </a:t>
            </a:r>
            <a:r>
              <a:rPr b="1"/>
              <a:t>BETA</a:t>
            </a:r>
            <a:r>
              <a:t> · </a:t>
            </a:r>
            <a:r>
              <a:rPr b="1"/>
              <a:t>UNDISCLOSED</a:t>
            </a:r>
            <a:r>
              <a:t> information (Karl: business side)</a:t>
            </a:r>
          </a:p>
          <a:p>
            <a:r>
              <a:t>• </a:t>
            </a:r>
            <a:r>
              <a:rPr b="1"/>
              <a:t>SDK</a:t>
            </a:r>
            <a:r>
              <a:t> 2: still </a:t>
            </a:r>
            <a:r>
              <a:rPr b="1"/>
              <a:t>ALPHA</a:t>
            </a:r>
            <a:r>
              <a:t> · </a:t>
            </a:r>
            <a:r>
              <a:rPr b="1"/>
              <a:t>SELECTORS</a:t>
            </a:r>
            <a:r>
              <a:t> (also in 1.16) · forward-metadata cleanup</a:t>
            </a:r>
          </a:p>
          <a:p>
            <a:r>
              <a:t>• </a:t>
            </a:r>
            <a:r>
              <a:rPr b="1"/>
              <a:t>LIBRARIES</a:t>
            </a:r>
            <a:r>
              <a:t> moved with the </a:t>
            </a:r>
            <a:r>
              <a:rPr b="1"/>
              <a:t>SDK</a:t>
            </a:r>
            <a:r>
              <a:t> · </a:t>
            </a:r>
            <a:r>
              <a:rPr b="1"/>
              <a:t>GITHUB</a:t>
            </a:r>
            <a:r>
              <a:t>, Java also on </a:t>
            </a:r>
            <a:r>
              <a:rPr b="1"/>
              <a:t>MAVEN CENTRAL</a:t>
            </a:r>
          </a:p>
          <a:p>
            <a:r>
              <a:t>• What matters to you → next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</a:t>
            </a:r>
            <a:r>
              <a:rPr b="1"/>
              <a:t>TOOLKIT</a:t>
            </a:r>
            <a:r>
              <a:t>: resolving ≠ loading → use your </a:t>
            </a:r>
            <a:r>
              <a:rPr b="1"/>
              <a:t>OWN METADATA STORE</a:t>
            </a:r>
            <a:r>
              <a:t>; </a:t>
            </a:r>
            <a:r>
              <a:rPr b="1"/>
              <a:t>SDK</a:t>
            </a:r>
            <a:r>
              <a:t> files still work</a:t>
            </a:r>
          </a:p>
          <a:p>
            <a:r>
              <a:t>• </a:t>
            </a:r>
            <a:r>
              <a:rPr b="1"/>
              <a:t>FIXES</a:t>
            </a:r>
            <a:r>
              <a:t>: </a:t>
            </a:r>
            <a:r>
              <a:rPr b="1"/>
              <a:t>EFX</a:t>
            </a:r>
            <a:r>
              <a:t> 1 </a:t>
            </a:r>
            <a:r>
              <a:rPr b="1"/>
              <a:t>LANGUAGE</a:t>
            </a:r>
            <a:r>
              <a:t> selection only in templates · </a:t>
            </a:r>
            <a:r>
              <a:rPr b="1"/>
              <a:t>CONTEXT</a:t>
            </a:r>
            <a:r>
              <a:t> conditions kept · </a:t>
            </a:r>
            <a:r>
              <a:rPr b="1"/>
              <a:t>PROXY</a:t>
            </a:r>
            <a:r>
              <a:t> in downloads</a:t>
            </a:r>
          </a:p>
          <a:p>
            <a:r>
              <a:t>• </a:t>
            </a:r>
            <a:r>
              <a:rPr b="1"/>
              <a:t>SDK</a:t>
            </a:r>
            <a:r>
              <a:t> rules </a:t>
            </a:r>
            <a:r>
              <a:rPr b="1"/>
              <a:t>UNAFFECTED</a:t>
            </a:r>
            <a:r>
              <a:t>; your own expressions </a:t>
            </a:r>
            <a:r>
              <a:rPr b="1"/>
              <a:t>MAYBE</a:t>
            </a:r>
          </a:p>
          <a:p>
            <a:r>
              <a:t>• </a:t>
            </a:r>
            <a:r>
              <a:rPr b="1"/>
              <a:t>ANALYSER</a:t>
            </a:r>
            <a:r>
              <a:t>: structured </a:t>
            </a:r>
            <a:r>
              <a:rPr b="1"/>
              <a:t>REPORTS</a:t>
            </a:r>
            <a:r>
              <a:t>, missing labels by id · </a:t>
            </a:r>
            <a:r>
              <a:rPr b="1"/>
              <a:t>SDK</a:t>
            </a:r>
            <a:r>
              <a:t> 2 analysis coming</a:t>
            </a:r>
          </a:p>
          <a:p>
            <a:r>
              <a:t>• </a:t>
            </a:r>
            <a:r>
              <a:rPr b="1"/>
              <a:t>EFX-CLI</a:t>
            </a:r>
            <a:r>
              <a:t>: try out </a:t>
            </a:r>
            <a:r>
              <a:rPr b="1"/>
              <a:t>DYNAMIC RULES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How the </a:t>
            </a:r>
            <a:r>
              <a:rPr b="1"/>
              <a:t>METADATA</a:t>
            </a:r>
            <a:r>
              <a:t> describes undisclosed fields · how your application </a:t>
            </a:r>
            <a:r>
              <a:rPr b="1"/>
              <a:t>READS</a:t>
            </a:r>
            <a:r>
              <a:t>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Karl: </a:t>
            </a:r>
            <a:r>
              <a:rPr b="1"/>
              <a:t>WHAT</a:t>
            </a:r>
            <a:r>
              <a:t> can be withheld · here: how the </a:t>
            </a:r>
            <a:r>
              <a:rPr b="1"/>
              <a:t>METADATA</a:t>
            </a:r>
            <a:r>
              <a:t> tells your application</a:t>
            </a:r>
          </a:p>
          <a:p>
            <a:r>
              <a:t>• 1.16: disclosure controls now at </a:t>
            </a:r>
            <a:r>
              <a:rPr b="1"/>
              <a:t>NOTICE LEVEL</a:t>
            </a:r>
            <a:r>
              <a:t>, shared by all fields</a:t>
            </a:r>
          </a:p>
          <a:p>
            <a:r>
              <a:t>• Each field → its </a:t>
            </a:r>
            <a:r>
              <a:rPr b="1"/>
              <a:t>DISCLOSURE GROUP</a:t>
            </a:r>
            <a:r>
              <a:t> (the code)</a:t>
            </a:r>
          </a:p>
          <a:p>
            <a:r>
              <a:t>• Some fields: a </a:t>
            </a:r>
            <a:r>
              <a:rPr b="1"/>
              <a:t>CONDITION</a:t>
            </a:r>
            <a:r>
              <a:t> → which occurrences</a:t>
            </a:r>
          </a:p>
          <a:p>
            <a:r>
              <a:t>• Next: the references, then the condition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Example: </a:t>
            </a:r>
            <a:r>
              <a:rPr b="1"/>
              <a:t>AWARD CRITERIA</a:t>
            </a:r>
            <a:r>
              <a:t>, 1.15 vs 1.16</a:t>
            </a:r>
          </a:p>
          <a:p>
            <a:r>
              <a:t>• 1.15: each field its </a:t>
            </a:r>
            <a:r>
              <a:rPr b="1"/>
              <a:t>OWN</a:t>
            </a:r>
            <a:r>
              <a:t> code and </a:t>
            </a:r>
            <a:r>
              <a:rPr b="1"/>
              <a:t>OWN BT-195</a:t>
            </a:r>
            <a:r>
              <a:t>…198 fields</a:t>
            </a:r>
          </a:p>
          <a:p>
            <a:r>
              <a:t>• 1.16: one </a:t>
            </a:r>
            <a:r>
              <a:rPr b="1"/>
              <a:t>GROUP</a:t>
            </a:r>
            <a:r>
              <a:t> code (cri-awrd, 11 fields) · shared </a:t>
            </a:r>
            <a:r>
              <a:rPr b="1"/>
              <a:t>NOTICE-LEVEL BT-195</a:t>
            </a:r>
            <a:r>
              <a:t>…198</a:t>
            </a:r>
          </a:p>
          <a:p>
            <a:r>
              <a:t>• Notice lists the withheld </a:t>
            </a:r>
            <a:r>
              <a:rPr b="1"/>
              <a:t>GROUPS</a:t>
            </a:r>
            <a:r>
              <a:t> in </a:t>
            </a:r>
            <a:r>
              <a:rPr b="1"/>
              <a:t>BT-195</a:t>
            </a:r>
            <a:r>
              <a:t>-notice</a:t>
            </a:r>
          </a:p>
          <a:p>
            <a:r>
              <a:t>• </a:t>
            </a:r>
            <a:r>
              <a:rPr b="1"/>
              <a:t>PRIVACY</a:t>
            </a:r>
            <a:r>
              <a:t> structure kept → your code still reads it</a:t>
            </a:r>
          </a:p>
          <a:p>
            <a:r>
              <a:t>• </a:t>
            </a:r>
            <a:r>
              <a:rPr b="1"/>
              <a:t>NEW</a:t>
            </a:r>
            <a:r>
              <a:t>: </a:t>
            </a:r>
            <a:r>
              <a:rPr b="1"/>
              <a:t>CONDITION</a:t>
            </a:r>
            <a:r>
              <a:t> and </a:t>
            </a:r>
            <a:r>
              <a:rPr b="1"/>
              <a:t>SELECTOR</a:t>
            </a:r>
            <a:r>
              <a:t> on 19 fields → next slides</a:t>
            </a:r>
          </a:p>
          <a:p>
            <a:r>
              <a:t>• Identifiers come from the </a:t>
            </a:r>
            <a:r>
              <a:rPr b="1"/>
              <a:t>SDK</a:t>
            </a:r>
            <a:r>
              <a:t> → never hard-code 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Some fields: only </a:t>
            </a:r>
            <a:r>
              <a:rPr b="1"/>
              <a:t>SOME OCCURRENCES</a:t>
            </a:r>
            <a:r>
              <a:t> withheld</a:t>
            </a:r>
          </a:p>
          <a:p>
            <a:r>
              <a:t>• Example: organisation </a:t>
            </a:r>
            <a:r>
              <a:rPr b="1"/>
              <a:t>NAMES</a:t>
            </a:r>
            <a:r>
              <a:t> → tenderers and subcontractors, not buyers</a:t>
            </a:r>
          </a:p>
          <a:p>
            <a:r>
              <a:t>• Same </a:t>
            </a:r>
            <a:r>
              <a:rPr b="1"/>
              <a:t>CONDITION</a:t>
            </a:r>
            <a:r>
              <a:t> in two forms:</a:t>
            </a:r>
          </a:p>
          <a:p>
            <a:r>
              <a:t>• </a:t>
            </a:r>
            <a:r>
              <a:rPr b="1"/>
              <a:t>BOOLEAN</a:t>
            </a:r>
            <a:r>
              <a:t>: yes/no for </a:t>
            </a:r>
            <a:r>
              <a:rPr b="1"/>
              <a:t>ONE</a:t>
            </a:r>
            <a:r>
              <a:t> occurrence</a:t>
            </a:r>
          </a:p>
          <a:p>
            <a:r>
              <a:t>• </a:t>
            </a:r>
            <a:r>
              <a:rPr b="1"/>
              <a:t>SELECTOR</a:t>
            </a:r>
            <a:r>
              <a:t>: </a:t>
            </a:r>
            <a:r>
              <a:rPr b="1"/>
              <a:t>ALL</a:t>
            </a:r>
            <a:r>
              <a:t> matching occurrences at once</a:t>
            </a:r>
          </a:p>
          <a:p>
            <a:r>
              <a:t>• Use </a:t>
            </a:r>
            <a:r>
              <a:rPr b="1"/>
              <a:t>EITHER</a:t>
            </a:r>
            <a:r>
              <a:t> one, not both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</a:t>
            </a:r>
            <a:r>
              <a:rPr b="1"/>
              <a:t>WHY</a:t>
            </a:r>
            <a:r>
              <a:t> selectors: get all matching </a:t>
            </a:r>
            <a:r>
              <a:rPr b="1"/>
              <a:t>XML NODES</a:t>
            </a:r>
            <a:r>
              <a:t> in one go</a:t>
            </a:r>
          </a:p>
          <a:p>
            <a:r>
              <a:t>• Flow: selector → </a:t>
            </a:r>
            <a:r>
              <a:rPr b="1"/>
              <a:t>EFX TOOLKIT</a:t>
            </a:r>
            <a:r>
              <a:t> → XPath → </a:t>
            </a:r>
            <a:r>
              <a:rPr b="1"/>
              <a:t>SAXON</a:t>
            </a:r>
            <a:r>
              <a:t> (or any XPath engine) → nodes</a:t>
            </a:r>
          </a:p>
          <a:p>
            <a:r>
              <a:t>• &amp;{…} = </a:t>
            </a:r>
            <a:r>
              <a:rPr b="1"/>
              <a:t>NODES</a:t>
            </a:r>
            <a:r>
              <a:t> · ${…} = </a:t>
            </a:r>
            <a:r>
              <a:rPr b="1"/>
              <a:t>VALUES</a:t>
            </a:r>
          </a:p>
          <a:p>
            <a:r>
              <a:t>• Real example from the </a:t>
            </a:r>
            <a:r>
              <a:rPr b="1"/>
              <a:t>SDK</a:t>
            </a:r>
            <a:r>
              <a:t>: tenderer and subcontractor </a:t>
            </a:r>
            <a:r>
              <a:rPr b="1"/>
              <a:t>NAMES</a:t>
            </a:r>
          </a:p>
          <a:p>
            <a:r>
              <a:t>• In </a:t>
            </a:r>
            <a:r>
              <a:rPr b="1"/>
              <a:t>EFX</a:t>
            </a:r>
            <a:r>
              <a:t> 1 </a:t>
            </a:r>
            <a:r>
              <a:rPr b="1"/>
              <a:t>AND EFX</a:t>
            </a:r>
            <a:r>
              <a:t> 2 (</a:t>
            </a:r>
            <a:r>
              <a:rPr b="1"/>
              <a:t>EFX</a:t>
            </a:r>
            <a:r>
              <a:t> 2 also: </a:t>
            </a:r>
            <a:r>
              <a:rPr b="1"/>
              <a:t>WITH</a:t>
            </a:r>
            <a:r>
              <a:t> … </a:t>
            </a:r>
            <a:r>
              <a:rPr b="1"/>
              <a:t>SELECT</a:t>
            </a:r>
            <a: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</a:t>
            </a:r>
            <a:r>
              <a:rPr b="1"/>
              <a:t>SDK</a:t>
            </a:r>
            <a:r>
              <a:t> 2 </a:t>
            </a:r>
            <a:r>
              <a:rPr b="1"/>
              <a:t>FWD</a:t>
            </a:r>
            <a:r>
              <a:t> format: </a:t>
            </a:r>
            <a:r>
              <a:rPr b="1"/>
              <a:t>PRIVACY</a:t>
            </a:r>
            <a:r>
              <a:t> → disclosureControl · </a:t>
            </a:r>
            <a:r>
              <a:rPr b="1"/>
              <a:t>CODE</a:t>
            </a:r>
            <a:r>
              <a:t> → fieldGroupId</a:t>
            </a:r>
          </a:p>
          <a:p>
            <a:r>
              <a:t>• Condition and selector: </a:t>
            </a:r>
            <a:r>
              <a:rPr b="1"/>
              <a:t>UNCHANGED</a:t>
            </a:r>
          </a:p>
          <a:p>
            <a:r>
              <a:t>• The 4 references: groupFieldId · justificationCodeFieldId · justificationDescriptionFieldId · disclosureDateFieldId</a:t>
            </a:r>
          </a:p>
          <a:p>
            <a:r>
              <a:t>• Normal fields.json keeps the </a:t>
            </a:r>
            <a:r>
              <a:rPr b="1"/>
              <a:t>OLD</a:t>
            </a:r>
            <a:r>
              <a:t> names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How your application can </a:t>
            </a:r>
            <a:r>
              <a:rPr b="1"/>
              <a:t>UPGRADE</a:t>
            </a:r>
            <a:r>
              <a:t> saved notices to a newer </a:t>
            </a:r>
            <a:r>
              <a:rPr b="1"/>
              <a:t>SDK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Saved notice + </a:t>
            </a:r>
            <a:r>
              <a:rPr b="1"/>
              <a:t>NEWER SDK</a:t>
            </a:r>
            <a:r>
              <a:t> → identifiers may have </a:t>
            </a:r>
            <a:r>
              <a:rPr b="1"/>
              <a:t>CHANGED</a:t>
            </a:r>
          </a:p>
          <a:p>
            <a:r>
              <a:t>• Migration info says </a:t>
            </a:r>
            <a:r>
              <a:rPr b="1"/>
              <a:t>WHAT</a:t>
            </a:r>
            <a:r>
              <a:t> changed and </a:t>
            </a:r>
            <a:r>
              <a:rPr b="1"/>
              <a:t>HOW</a:t>
            </a:r>
            <a:r>
              <a:t> old ↔ new relate</a:t>
            </a:r>
          </a:p>
          <a:p>
            <a:r>
              <a:t>• Covers </a:t>
            </a:r>
            <a:r>
              <a:rPr b="1"/>
              <a:t>FIELDS</a:t>
            </a:r>
            <a:r>
              <a:t>, </a:t>
            </a:r>
            <a:r>
              <a:rPr b="1"/>
              <a:t>NODES</a:t>
            </a:r>
            <a:r>
              <a:t>, </a:t>
            </a:r>
            <a:r>
              <a:rPr b="1"/>
              <a:t>CODELISTS</a:t>
            </a:r>
            <a:r>
              <a:t>, </a:t>
            </a:r>
            <a:r>
              <a:rPr b="1"/>
              <a:t>CODES</a:t>
            </a:r>
          </a:p>
          <a:p>
            <a:r>
              <a:t>• Baseline </a:t>
            </a:r>
            <a:r>
              <a:rPr b="1"/>
              <a:t>SDK</a:t>
            </a:r>
            <a:r>
              <a:t> 2.0.0 → first migration info in </a:t>
            </a:r>
            <a:r>
              <a:rPr b="1"/>
              <a:t>SDK</a:t>
            </a:r>
            <a:r>
              <a:t> 2.1.0</a:t>
            </a:r>
          </a:p>
          <a:p>
            <a:r>
              <a:t>• </a:t>
            </a:r>
            <a:r>
              <a:rPr b="1"/>
              <a:t>NOT</a:t>
            </a:r>
            <a:r>
              <a:t> for </a:t>
            </a:r>
            <a:r>
              <a:rPr b="1"/>
              <a:t>SDK</a:t>
            </a:r>
            <a:r>
              <a:t> 1 → </a:t>
            </a:r>
            <a:r>
              <a:rPr b="1"/>
              <a:t>SDK</a:t>
            </a:r>
            <a:r>
              <a:t>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</a:t>
            </a:r>
            <a:r>
              <a:rPr b="1"/>
              <a:t>INDEX</a:t>
            </a:r>
            <a:r>
              <a:t>.</a:t>
            </a:r>
            <a:r>
              <a:rPr b="1"/>
              <a:t>JSON</a:t>
            </a:r>
            <a:r>
              <a:t> = entry point: baseline + list of deltas</a:t>
            </a:r>
          </a:p>
          <a:p>
            <a:r>
              <a:t>• </a:t>
            </a:r>
            <a:r>
              <a:rPr b="1"/>
              <a:t>ONE DELTA</a:t>
            </a:r>
            <a:r>
              <a:t> per minor version (2.1, 2.2 …)</a:t>
            </a:r>
          </a:p>
          <a:p>
            <a:r>
              <a:t>• Grouped: </a:t>
            </a:r>
            <a:r>
              <a:rPr b="1"/>
              <a:t>ADDED</a:t>
            </a:r>
            <a:r>
              <a:t> / </a:t>
            </a:r>
            <a:r>
              <a:rPr b="1"/>
              <a:t>REMOVED</a:t>
            </a:r>
            <a:r>
              <a:t> / </a:t>
            </a:r>
            <a:r>
              <a:rPr b="1"/>
              <a:t>REPLACED</a:t>
            </a:r>
            <a:r>
              <a:t> → then fields, nodes, codelists, codes</a:t>
            </a:r>
          </a:p>
          <a:p>
            <a:r>
              <a:t>• Patch releases </a:t>
            </a:r>
            <a:r>
              <a:rPr b="1"/>
              <a:t>UPDATE</a:t>
            </a:r>
            <a:r>
              <a:t> the same delta</a:t>
            </a:r>
          </a:p>
          <a:p>
            <a:r>
              <a:t>• 2.2 is only an </a:t>
            </a:r>
            <a:r>
              <a:rPr b="1"/>
              <a:t>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Entry = </a:t>
            </a:r>
            <a:r>
              <a:rPr b="1"/>
              <a:t>WHAT</a:t>
            </a:r>
            <a:r>
              <a:t> changed, not the full definition</a:t>
            </a:r>
          </a:p>
          <a:p>
            <a:r>
              <a:t>• </a:t>
            </a:r>
            <a:r>
              <a:rPr b="1"/>
              <a:t>ADDED</a:t>
            </a:r>
            <a:r>
              <a:t>: new id · </a:t>
            </a:r>
            <a:r>
              <a:rPr b="1"/>
              <a:t>REMOVED</a:t>
            </a:r>
            <a:r>
              <a:t>: id to review · </a:t>
            </a:r>
            <a:r>
              <a:rPr b="1"/>
              <a:t>REPLACED</a:t>
            </a:r>
            <a:r>
              <a:t>: from → to</a:t>
            </a:r>
          </a:p>
          <a:p>
            <a:r>
              <a:t>• </a:t>
            </a:r>
            <a:r>
              <a:rPr b="1"/>
              <a:t>REMARKS</a:t>
            </a:r>
            <a:r>
              <a:t> explain, for humans</a:t>
            </a:r>
          </a:p>
          <a:p>
            <a:r>
              <a:t>• Codes written as </a:t>
            </a:r>
            <a:r>
              <a:rPr b="1"/>
              <a:t>CODELIST</a:t>
            </a:r>
            <a:r>
              <a:t>.</a:t>
            </a:r>
            <a:r>
              <a:rPr b="1"/>
              <a:t>CODE</a:t>
            </a:r>
          </a:p>
          <a:p>
            <a:r>
              <a:t>• Structure, values, requirements → from the </a:t>
            </a:r>
            <a:r>
              <a:rPr b="1"/>
              <a:t>TARGET SDK</a:t>
            </a:r>
          </a:p>
          <a:p>
            <a:r>
              <a:t>• Added ≠ mandatory · removed ≠ silently discard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Same </a:t>
            </a:r>
            <a:r>
              <a:rPr b="1"/>
              <a:t>FROM</a:t>
            </a:r>
            <a:r>
              <a:t> → </a:t>
            </a:r>
            <a:r>
              <a:rPr b="1"/>
              <a:t>TO</a:t>
            </a:r>
            <a:r>
              <a:t> structure for all three</a:t>
            </a:r>
          </a:p>
          <a:p>
            <a:r>
              <a:t>• </a:t>
            </a:r>
            <a:r>
              <a:rPr b="1"/>
              <a:t>RENAME</a:t>
            </a:r>
            <a:r>
              <a:t>: one pair</a:t>
            </a:r>
          </a:p>
          <a:p>
            <a:r>
              <a:t>• </a:t>
            </a:r>
            <a:r>
              <a:rPr b="1"/>
              <a:t>SPLIT</a:t>
            </a:r>
            <a:r>
              <a:t>: same </a:t>
            </a:r>
            <a:r>
              <a:rPr b="1"/>
              <a:t>FROM</a:t>
            </a:r>
            <a:r>
              <a:t>, several </a:t>
            </a:r>
            <a:r>
              <a:rPr b="1"/>
              <a:t>TO</a:t>
            </a:r>
            <a:r>
              <a:t> → which one applies?</a:t>
            </a:r>
          </a:p>
          <a:p>
            <a:r>
              <a:t>• </a:t>
            </a:r>
            <a:r>
              <a:rPr b="1"/>
              <a:t>MERGE</a:t>
            </a:r>
            <a:r>
              <a:t>: several </a:t>
            </a:r>
            <a:r>
              <a:rPr b="1"/>
              <a:t>FROM</a:t>
            </a:r>
            <a:r>
              <a:t>, same </a:t>
            </a:r>
            <a:r>
              <a:rPr b="1"/>
              <a:t>TO</a:t>
            </a:r>
            <a:r>
              <a:t> → reconcile values</a:t>
            </a:r>
          </a:p>
          <a:p>
            <a:r>
              <a:t>• File describes the relationship · your </a:t>
            </a:r>
            <a:r>
              <a:rPr b="1"/>
              <a:t>APPLICATION</a:t>
            </a:r>
            <a:r>
              <a:t> decides</a:t>
            </a:r>
          </a:p>
          <a:p>
            <a:r>
              <a:t>• Examples only, not real </a:t>
            </a:r>
            <a:r>
              <a:rPr b="1"/>
              <a:t>SDK</a:t>
            </a:r>
            <a:r>
              <a:t> changes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Goal: a </a:t>
            </a:r>
            <a:r>
              <a:rPr b="1"/>
              <a:t>SIMPLE</a:t>
            </a:r>
            <a:r>
              <a:t> migration algorithm in your application</a:t>
            </a:r>
          </a:p>
          <a:p>
            <a:r>
              <a:t>• Select the </a:t>
            </a:r>
            <a:r>
              <a:rPr b="1"/>
              <a:t>DELTAS</a:t>
            </a:r>
            <a:r>
              <a:t> between source and target version</a:t>
            </a:r>
          </a:p>
          <a:p>
            <a:r>
              <a:t>• Apply </a:t>
            </a:r>
            <a:r>
              <a:rPr b="1"/>
              <a:t>UNAMBIGUOUS</a:t>
            </a:r>
            <a:r>
              <a:t> changes </a:t>
            </a:r>
            <a:r>
              <a:rPr b="1"/>
              <a:t>AUTOMATICALLY</a:t>
            </a:r>
          </a:p>
          <a:p>
            <a:r>
              <a:t>• Splits, merges with conflicts → ask the </a:t>
            </a:r>
            <a:r>
              <a:rPr b="1"/>
              <a:t>USER</a:t>
            </a:r>
            <a:r>
              <a:t> (show remarks)</a:t>
            </a:r>
          </a:p>
          <a:p>
            <a:r>
              <a:t>• Then </a:t>
            </a:r>
            <a:r>
              <a:rPr b="1"/>
              <a:t>VALIDATE</a:t>
            </a:r>
            <a:r>
              <a:t> against the target </a:t>
            </a:r>
            <a:r>
              <a:rPr b="1"/>
              <a:t>SDK</a:t>
            </a:r>
          </a:p>
          <a:p>
            <a:r>
              <a:t>• User sees </a:t>
            </a:r>
            <a:r>
              <a:rPr b="1"/>
              <a:t>ONLY</a:t>
            </a:r>
            <a:r>
              <a:t> the decisions, not every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Using the </a:t>
            </a:r>
            <a:r>
              <a:rPr b="1"/>
              <a:t>RULES</a:t>
            </a:r>
            <a:r>
              <a:t> while the user </a:t>
            </a:r>
            <a:r>
              <a:rPr b="1"/>
              <a:t>FILLS IN</a:t>
            </a:r>
            <a:r>
              <a:t> a form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We looked at the rules from an </a:t>
            </a:r>
            <a:r>
              <a:rPr b="1"/>
              <a:t>APPLICATION</a:t>
            </a:r>
            <a:r>
              <a:t>'s point of view</a:t>
            </a:r>
          </a:p>
          <a:p>
            <a:r>
              <a:t>• Live validation ≠ just </a:t>
            </a:r>
            <a:r>
              <a:rPr b="1"/>
              <a:t>ERROR MESSAGES</a:t>
            </a:r>
            <a:r>
              <a:t> in the browser</a:t>
            </a:r>
          </a:p>
          <a:p>
            <a:r>
              <a:t>• → application </a:t>
            </a:r>
            <a:r>
              <a:rPr b="1"/>
              <a:t>ADAPTS</a:t>
            </a:r>
            <a:r>
              <a:t> its behaviour → users make </a:t>
            </a:r>
            <a:r>
              <a:rPr b="1"/>
              <a:t>FEWER MISTAKES</a:t>
            </a:r>
          </a:p>
          <a:p>
            <a:r>
              <a:t>• So each rule is a </a:t>
            </a:r>
            <a:r>
              <a:rPr b="1"/>
              <a:t>BUSINESS CONSTRAINT</a:t>
            </a:r>
            <a:r>
              <a:t> with </a:t>
            </a:r>
            <a:r>
              <a:rPr b="1"/>
              <a:t>TWO</a:t>
            </a:r>
            <a:r>
              <a:t> uses:</a:t>
            </a:r>
          </a:p>
          <a:p>
            <a:r>
              <a:t>• </a:t>
            </a:r>
            <a:r>
              <a:rPr b="1"/>
              <a:t>SUBMISSION</a:t>
            </a:r>
            <a:r>
              <a:t>: validation logic → pass / fail</a:t>
            </a:r>
          </a:p>
          <a:p>
            <a:r>
              <a:t>• </a:t>
            </a:r>
            <a:r>
              <a:rPr b="1"/>
              <a:t>FORM</a:t>
            </a:r>
            <a:r>
              <a:t>: metadata → required? allowed choices? another occurrence?</a:t>
            </a:r>
          </a:p>
          <a:p>
            <a:r>
              <a:t>• Rules give the </a:t>
            </a:r>
            <a:r>
              <a:rPr b="1"/>
              <a:t>MEANING</a:t>
            </a:r>
            <a:r>
              <a:t> · the application decides the </a:t>
            </a:r>
            <a:r>
              <a:rPr b="1"/>
              <a:t>UI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Two </a:t>
            </a:r>
            <a:r>
              <a:rPr b="1"/>
              <a:t>KINDS</a:t>
            </a:r>
            <a:r>
              <a:t> of rule we already have in eForms</a:t>
            </a:r>
          </a:p>
          <a:p>
            <a:r>
              <a:t>• </a:t>
            </a:r>
            <a:r>
              <a:rPr b="1"/>
              <a:t>FORBIDDEN</a:t>
            </a:r>
            <a:r>
              <a:t> field → form </a:t>
            </a:r>
            <a:r>
              <a:rPr b="1"/>
              <a:t>HIDES</a:t>
            </a:r>
            <a:r>
              <a:t> it · condition gone → </a:t>
            </a:r>
            <a:r>
              <a:rPr b="1"/>
              <a:t>SHOWS</a:t>
            </a:r>
            <a:r>
              <a:t> it again</a:t>
            </a:r>
          </a:p>
          <a:p>
            <a:r>
              <a:t>• Value already entered? → must be </a:t>
            </a:r>
            <a:r>
              <a:rPr b="1"/>
              <a:t>HANDLED</a:t>
            </a:r>
            <a:r>
              <a:t>, not just hidden</a:t>
            </a:r>
          </a:p>
          <a:p>
            <a:r>
              <a:t>• </a:t>
            </a:r>
            <a:r>
              <a:rPr b="1"/>
              <a:t>CODELIST</a:t>
            </a:r>
            <a:r>
              <a:t> depends on a condition → </a:t>
            </a:r>
            <a:r>
              <a:rPr b="1"/>
              <a:t>DROPDOWN</a:t>
            </a:r>
            <a:r>
              <a:t> offers other codes</a:t>
            </a:r>
          </a:p>
          <a:p>
            <a:r>
              <a:t>• Not an error message: the form </a:t>
            </a:r>
            <a:r>
              <a:rPr b="1"/>
              <a:t>ADAPTS</a:t>
            </a:r>
            <a:r>
              <a:t> → </a:t>
            </a:r>
            <a:r>
              <a:rPr b="1"/>
              <a:t>FEWER MISTAKES</a:t>
            </a:r>
          </a:p>
          <a:p>
            <a:r>
              <a:t>• For that, the application must know what the rule </a:t>
            </a:r>
            <a:r>
              <a:rPr b="1"/>
              <a:t>MEANS</a:t>
            </a:r>
            <a:r>
              <a:t> → 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</a:t>
            </a:r>
            <a:r>
              <a:rPr b="1"/>
              <a:t>VALIDATION</a:t>
            </a:r>
            <a:r>
              <a:t> → only needs </a:t>
            </a:r>
            <a:r>
              <a:rPr b="1"/>
              <a:t>YES</a:t>
            </a:r>
            <a:r>
              <a:t> or </a:t>
            </a:r>
            <a:r>
              <a:rPr b="1"/>
              <a:t>NO</a:t>
            </a:r>
          </a:p>
          <a:p>
            <a:r>
              <a:t>• </a:t>
            </a:r>
            <a:r>
              <a:rPr b="1"/>
              <a:t>APPLICATION</a:t>
            </a:r>
            <a:r>
              <a:t> → which </a:t>
            </a:r>
            <a:r>
              <a:rPr b="1"/>
              <a:t>BEHAVIOUR</a:t>
            </a:r>
            <a:r>
              <a:t> to adjust? (mandatory? forbidden? which codes?)</a:t>
            </a:r>
          </a:p>
          <a:p>
            <a:r>
              <a:t>• </a:t>
            </a:r>
            <a:r>
              <a:rPr b="1"/>
              <a:t>SEMANTIC ASSERTIONS</a:t>
            </a:r>
            <a:r>
              <a:t> say what the rule </a:t>
            </a:r>
            <a:r>
              <a:rPr b="1"/>
              <a:t>MEANS</a:t>
            </a:r>
          </a:p>
          <a:p>
            <a:r>
              <a:t>• Same statement → </a:t>
            </a:r>
            <a:r>
              <a:rPr b="1"/>
              <a:t>VALIDATOR</a:t>
            </a:r>
            <a:r>
              <a:t>, </a:t>
            </a:r>
            <a:r>
              <a:rPr b="1"/>
              <a:t>APPLICATION</a:t>
            </a:r>
            <a:r>
              <a:t>, human </a:t>
            </a:r>
            <a:r>
              <a:rPr b="1"/>
              <a:t>READER</a:t>
            </a:r>
          </a:p>
          <a:p>
            <a:r>
              <a:t>• Ordinary assertions </a:t>
            </a:r>
            <a:r>
              <a:rPr b="1"/>
              <a:t>REMAIN</a:t>
            </a:r>
          </a:p>
          <a:p>
            <a:r>
              <a:t>• </a:t>
            </a:r>
            <a:r>
              <a:rPr b="1"/>
              <a:t>DIRECTION</a:t>
            </a:r>
            <a:r>
              <a:t>: not implemented yet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Each assertion → something the </a:t>
            </a:r>
            <a:r>
              <a:rPr b="1"/>
              <a:t>FORM</a:t>
            </a:r>
            <a:r>
              <a:t> can use</a:t>
            </a:r>
          </a:p>
          <a:p>
            <a:r>
              <a:t>• </a:t>
            </a:r>
            <a:r>
              <a:rPr b="1"/>
              <a:t>MANDATORY</a:t>
            </a:r>
            <a:r>
              <a:t> → mark it · </a:t>
            </a:r>
            <a:r>
              <a:rPr b="1"/>
              <a:t>RANGE</a:t>
            </a:r>
            <a:r>
              <a:t> → bounds · </a:t>
            </a:r>
            <a:r>
              <a:rPr b="1"/>
              <a:t>VALUES</a:t>
            </a:r>
            <a:r>
              <a:t> → choices · </a:t>
            </a:r>
            <a:r>
              <a:rPr b="1"/>
              <a:t>LENGTH</a:t>
            </a:r>
            <a:r>
              <a:t> → limit</a:t>
            </a:r>
          </a:p>
          <a:p>
            <a:r>
              <a:t>• Behaviour column = </a:t>
            </a:r>
            <a:r>
              <a:rPr b="1"/>
              <a:t>POSSIBLE</a:t>
            </a:r>
            <a:r>
              <a:t> uses, not a prescribed </a:t>
            </a:r>
            <a:r>
              <a:rPr b="1"/>
              <a:t>UI</a:t>
            </a:r>
          </a:p>
          <a:p>
            <a:r>
              <a:t>• 'Not present' ≠ just hide it: existing values need handling</a:t>
            </a:r>
          </a:p>
          <a:p>
            <a:r>
              <a:t>• </a:t>
            </a:r>
            <a:r>
              <a:rPr b="1"/>
              <a:t>PROPOSED</a:t>
            </a:r>
            <a:r>
              <a:t> syntax · edge cases open (empty ≠ missing)</a:t>
            </a:r>
          </a:p>
          <a:p>
            <a:r>
              <a:t>• Changeability rules: still under investigation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Labels in the </a:t>
            </a:r>
            <a:r>
              <a:rPr b="1"/>
              <a:t>RIGHT GRAMMATICAL FORM</a:t>
            </a:r>
            <a:r>
              <a:t> for the quantity and language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</a:t>
            </a:r>
            <a:r>
              <a:rPr b="1"/>
              <a:t>CLDR</a:t>
            </a:r>
            <a:r>
              <a:t> = Unicode Common Locale Data Repository: the standard plural rules per language</a:t>
            </a:r>
          </a:p>
          <a:p>
            <a:r>
              <a:t>• Singular/plural is </a:t>
            </a:r>
            <a:r>
              <a:rPr b="1"/>
              <a:t>NOT ENOUGH</a:t>
            </a:r>
            <a:r>
              <a:t> for all 24 languages</a:t>
            </a:r>
          </a:p>
          <a:p>
            <a:r>
              <a:t>• </a:t>
            </a:r>
            <a:r>
              <a:rPr b="1"/>
              <a:t>POLISH</a:t>
            </a:r>
            <a:r>
              <a:t>: 2 and 22 → tygodnie · 5 (and 12) → tygodni</a:t>
            </a:r>
          </a:p>
          <a:p>
            <a:r>
              <a:t>• </a:t>
            </a:r>
            <a:r>
              <a:rPr b="1"/>
              <a:t>CZECH</a:t>
            </a:r>
            <a:r>
              <a:t>: 1 týden · 2–4 týdny · 5+ týdnů</a:t>
            </a:r>
          </a:p>
          <a:p>
            <a:r>
              <a:t>• </a:t>
            </a:r>
            <a:r>
              <a:rPr b="1"/>
              <a:t>SLOVENIAN</a:t>
            </a:r>
            <a:r>
              <a:t> has a </a:t>
            </a:r>
            <a:r>
              <a:rPr b="1"/>
              <a:t>DUAL</a:t>
            </a:r>
            <a:r>
              <a:t>: 1 teden · 2 tedna · 3–4 tedni · 5+ tednov</a:t>
            </a:r>
          </a:p>
          <a:p>
            <a:r>
              <a:t>• </a:t>
            </a:r>
            <a:r>
              <a:rPr b="1"/>
              <a:t>ROMANIAN</a:t>
            </a:r>
            <a:r>
              <a:t>: 2–19 săptămâni · but 20 </a:t>
            </a:r>
            <a:r>
              <a:rPr b="1"/>
              <a:t>DE</a:t>
            </a:r>
            <a:r>
              <a:t> săptămâni</a:t>
            </a:r>
          </a:p>
          <a:p>
            <a:r>
              <a:t>• </a:t>
            </a:r>
            <a:r>
              <a:rPr b="1"/>
              <a:t>IRISH</a:t>
            </a:r>
            <a:r>
              <a:t>: </a:t>
            </a:r>
            <a:r>
              <a:rPr b="1"/>
              <a:t>FIVE</a:t>
            </a:r>
            <a:r>
              <a:t> forms · </a:t>
            </a:r>
            <a:r>
              <a:rPr b="1"/>
              <a:t>LATVIAN</a:t>
            </a:r>
            <a:r>
              <a:t>: a </a:t>
            </a:r>
            <a:r>
              <a:rPr b="1"/>
              <a:t>ZERO</a:t>
            </a:r>
            <a:r>
              <a:t> form</a:t>
            </a:r>
          </a:p>
          <a:p>
            <a:r>
              <a:t>• 10 languages need extra forms: </a:t>
            </a:r>
            <a:r>
              <a:rPr b="1"/>
              <a:t>PL CS SK HR LV LT RO SL MT GA</a:t>
            </a:r>
          </a:p>
          <a:p>
            <a:r>
              <a:t>• One label per grammatical form → </a:t>
            </a:r>
            <a:r>
              <a:rPr b="1"/>
              <a:t>MODIFIERS</a:t>
            </a:r>
            <a:r>
              <a:t>, named after </a:t>
            </a:r>
            <a:r>
              <a:rPr b="1"/>
              <a:t>CLDR</a:t>
            </a:r>
          </a:p>
          <a:p>
            <a:r>
              <a:t>• Base label = </a:t>
            </a:r>
            <a:r>
              <a:rPr b="1"/>
              <a:t>CLDR</a:t>
            </a:r>
            <a:r>
              <a:t> 'one' · .</a:t>
            </a:r>
            <a:r>
              <a:rPr b="1"/>
              <a:t>PLURAL</a:t>
            </a:r>
            <a:r>
              <a:t> = fallback · .zero .two .few .many only where needed</a:t>
            </a:r>
          </a:p>
          <a:p>
            <a:r>
              <a:t>• 14 languages need only base + .plural</a:t>
            </a:r>
          </a:p>
          <a:p>
            <a:r>
              <a:t>• First: </a:t>
            </a:r>
            <a:r>
              <a:rPr b="1"/>
              <a:t>DURATION</a:t>
            </a:r>
            <a:r>
              <a:t> and </a:t>
            </a:r>
            <a:r>
              <a:rPr b="1"/>
              <a:t>MEASUREMENT</a:t>
            </a:r>
            <a:r>
              <a:t> unit labels · whole numbers first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Template gives the </a:t>
            </a:r>
            <a:r>
              <a:rPr b="1"/>
              <a:t>QUANTITY</a:t>
            </a:r>
            <a:r>
              <a:t> after the semicolon (syntax already in </a:t>
            </a:r>
            <a:r>
              <a:rPr b="1"/>
              <a:t>EFX</a:t>
            </a:r>
            <a:r>
              <a:t> 2)</a:t>
            </a:r>
          </a:p>
          <a:p>
            <a:r>
              <a:t>• Field ids here are </a:t>
            </a:r>
            <a:r>
              <a:rPr b="1"/>
              <a:t>PLACEHOLDERS</a:t>
            </a:r>
          </a:p>
          <a:p>
            <a:r>
              <a:t>• 22 + Polish → </a:t>
            </a:r>
            <a:r>
              <a:rPr b="1"/>
              <a:t>CLDR</a:t>
            </a:r>
            <a:r>
              <a:t> 'few' → .few → 'tygodnie'</a:t>
            </a:r>
          </a:p>
          <a:p>
            <a:r>
              <a:t>• Missing form? → .plural → base label → raw key</a:t>
            </a:r>
          </a:p>
          <a:p>
            <a:r>
              <a:t>• Rules in </a:t>
            </a:r>
            <a:r>
              <a:rPr b="1"/>
              <a:t>XSLT</a:t>
            </a:r>
            <a:r>
              <a:t>, all 24 languages · </a:t>
            </a:r>
            <a:r>
              <a:rPr b="1"/>
              <a:t>NO</a:t>
            </a:r>
            <a:r>
              <a:t> runtime library</a:t>
            </a:r>
          </a:p>
          <a:p>
            <a:r>
              <a:t>• </a:t>
            </a:r>
            <a:r>
              <a:rPr b="1"/>
              <a:t>PLANNED</a:t>
            </a:r>
            <a:r>
              <a:t>: Notice Viewer + Toolkit work still to do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An agreed place for </a:t>
            </a:r>
            <a:r>
              <a:rPr b="1"/>
              <a:t>NATIONAL</a:t>
            </a:r>
            <a:r>
              <a:t> content in the notice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Requested by the </a:t>
            </a:r>
            <a:r>
              <a:rPr b="1"/>
              <a:t>GERMAN</a:t>
            </a:r>
            <a:r>
              <a:t> eSenders</a:t>
            </a:r>
          </a:p>
          <a:p>
            <a:r>
              <a:t>• In </a:t>
            </a:r>
            <a:r>
              <a:rPr b="1"/>
              <a:t>SDK</a:t>
            </a:r>
            <a:r>
              <a:t> 1.16 and </a:t>
            </a:r>
            <a:r>
              <a:rPr b="1"/>
              <a:t>SDK</a:t>
            </a:r>
            <a:r>
              <a:t> 2 (since 1.16.0-beta.1 / 2.0.0-alpha.3)</a:t>
            </a:r>
          </a:p>
          <a:p>
            <a:r>
              <a:t>• </a:t>
            </a:r>
            <a:r>
              <a:rPr b="1"/>
              <a:t>ONE</a:t>
            </a:r>
            <a:r>
              <a:t> optional container, </a:t>
            </a:r>
            <a:r>
              <a:rPr b="1"/>
              <a:t>FIRST</a:t>
            </a:r>
            <a:r>
              <a:t> in EformsExtension</a:t>
            </a:r>
          </a:p>
          <a:p>
            <a:r>
              <a:t>• Any elements from </a:t>
            </a:r>
            <a:r>
              <a:rPr b="1"/>
              <a:t>YOUR</a:t>
            </a:r>
            <a:r>
              <a:t> namespaces · validated by </a:t>
            </a:r>
            <a:r>
              <a:rPr b="1"/>
              <a:t>YOUR</a:t>
            </a:r>
            <a:r>
              <a:t> schemas · nat: = example</a:t>
            </a:r>
          </a:p>
          <a:p>
            <a:r>
              <a:t>• </a:t>
            </a:r>
            <a:r>
              <a:rPr b="1"/>
              <a:t>REMOVE</a:t>
            </a:r>
            <a:r>
              <a:t> it before sending to </a:t>
            </a:r>
            <a:r>
              <a:rPr b="1"/>
              <a:t>TED</a:t>
            </a:r>
            <a:r>
              <a:t> or </a:t>
            </a:r>
            <a:r>
              <a:rPr b="1"/>
              <a:t>CVS</a:t>
            </a:r>
          </a:p>
          <a:p>
            <a:r>
              <a:t>• Schema support for </a:t>
            </a:r>
            <a:r>
              <a:rPr b="1"/>
              <a:t>LOCAL</a:t>
            </a:r>
            <a:r>
              <a:t> use ≠ </a:t>
            </a:r>
            <a:r>
              <a:rPr b="1"/>
              <a:t>TED</a:t>
            </a:r>
            <a:r>
              <a:t> accepting national content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Our own </a:t>
            </a:r>
            <a:r>
              <a:rPr b="1"/>
              <a:t>RELEASE TOOLING</a:t>
            </a:r>
            <a:r>
              <a:t> for </a:t>
            </a:r>
            <a:r>
              <a:rPr b="1"/>
              <a:t>SDK</a:t>
            </a:r>
            <a:r>
              <a:t> 2</a:t>
            </a:r>
          </a:p>
          <a:p>
            <a:r>
              <a:t>• </a:t>
            </a:r>
            <a:r>
              <a:rPr b="1"/>
              <a:t>BUSINESS ENTITIES</a:t>
            </a:r>
            <a:r>
              <a:t> and their </a:t>
            </a:r>
            <a:r>
              <a:rPr b="1"/>
              <a:t>EFX</a:t>
            </a:r>
            <a:r>
              <a:t> support</a:t>
            </a:r>
          </a:p>
          <a:p>
            <a:r>
              <a:t>• Finish the </a:t>
            </a:r>
            <a:r>
              <a:rPr b="1"/>
              <a:t>EFX</a:t>
            </a:r>
            <a:r>
              <a:t> syntax (e.g. semantic assertions) → then </a:t>
            </a:r>
            <a:r>
              <a:rPr b="1"/>
              <a:t>FREEZE</a:t>
            </a:r>
            <a:r>
              <a:t> the grammar: no breaking changes after beta</a:t>
            </a:r>
          </a:p>
          <a:p>
            <a:r>
              <a:t>• Adapt the </a:t>
            </a:r>
            <a:r>
              <a:rPr b="1"/>
              <a:t>TED APPLICATIONS</a:t>
            </a:r>
            <a:r>
              <a:t> · </a:t>
            </a:r>
            <a:r>
              <a:rPr b="1"/>
              <a:t>INTEGRATION</a:t>
            </a:r>
            <a:r>
              <a:t> 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• </a:t>
            </a:r>
            <a:r>
              <a:rPr b="1"/>
              <a:t>QUESTIONS</a:t>
            </a:r>
            <a:r>
              <a:t> now</a:t>
            </a:r>
          </a:p>
          <a:p>
            <a:r>
              <a:t>• Later: </a:t>
            </a:r>
            <a:r>
              <a:rPr b="1"/>
              <a:t>GITHUB DISCUSSIONS</a:t>
            </a:r>
            <a:r>
              <a:t> on the eForms </a:t>
            </a:r>
            <a:r>
              <a:rPr b="1"/>
              <a:t>SDK</a:t>
            </a:r>
            <a:r>
              <a:t> repository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ABDBB-36D4-1A4E-905E-F38DC8CBE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0585" y="1532670"/>
            <a:ext cx="9144000" cy="2387600"/>
          </a:xfrm>
        </p:spPr>
        <p:txBody>
          <a:bodyPr anchor="b">
            <a:normAutofit/>
          </a:bodyPr>
          <a:lstStyle>
            <a:lvl1pPr algn="l">
              <a:defRPr sz="4000" b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2DEDC9-2944-F14D-94A1-81D2BD6EEB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0585" y="4012345"/>
            <a:ext cx="9144000" cy="1655762"/>
          </a:xfrm>
        </p:spPr>
        <p:txBody>
          <a:bodyPr lIns="0">
            <a:normAutofit/>
          </a:bodyPr>
          <a:lstStyle>
            <a:lvl1pPr marL="0" indent="0" algn="l">
              <a:buNone/>
              <a:defRPr sz="20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4027256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7FBAC-DE93-F844-95F3-30AB7E2F3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67CE2E-BE24-854C-B714-915A9B5D8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96DD-5958-CB49-B505-4DF394E596EA}" type="datetimeFigureOut">
              <a:rPr lang="en-LU" smtClean="0"/>
              <a:pPr/>
              <a:t>09/25/2026</a:t>
            </a:fld>
            <a:endParaRPr lang="en-L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65E98-6DB3-5D45-B179-0B28BF6D6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47D241-0C09-EF40-BDD4-8F1F3E2A5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4BBC-BB84-A046-AB44-125112278BC9}" type="slidenum">
              <a:rPr lang="en-LU" smtClean="0"/>
              <a:pPr/>
              <a:t>‹#›</a:t>
            </a:fld>
            <a:endParaRPr lang="en-LU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000F1C4-C3F0-1E42-96E2-CF97375B70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805355"/>
            <a:ext cx="10498138" cy="422079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56474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416EF-C0E9-424D-8F08-CD0F83975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147BE-15DC-F642-9318-443D077B3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7653ED-9633-6A43-BDA5-C47EB7985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3114D-77D9-4949-98C6-38D0B334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96DD-5958-CB49-B505-4DF394E596EA}" type="datetimeFigureOut">
              <a:rPr lang="en-LU" smtClean="0"/>
              <a:t>09/25/2026</a:t>
            </a:fld>
            <a:endParaRPr lang="en-L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CA752-7345-7F49-BC8D-C05A2AA3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01737-4DD4-BB41-8944-59C82252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4BBC-BB84-A046-AB44-125112278BC9}" type="slidenum">
              <a:rPr lang="en-LU" smtClean="0"/>
              <a:t>‹#›</a:t>
            </a:fld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3156771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7CBD7DA7-BB3E-ED40-A44A-2D14885A0B70}"/>
              </a:ext>
            </a:extLst>
          </p:cNvPr>
          <p:cNvSpPr/>
          <p:nvPr userDrawn="1"/>
        </p:nvSpPr>
        <p:spPr>
          <a:xfrm>
            <a:off x="5123210" y="-50370"/>
            <a:ext cx="7074978" cy="6420452"/>
          </a:xfrm>
          <a:custGeom>
            <a:avLst/>
            <a:gdLst>
              <a:gd name="connsiteX0" fmla="*/ 7055142 w 7055142"/>
              <a:gd name="connsiteY0" fmla="*/ 6333688 h 6350466"/>
              <a:gd name="connsiteX1" fmla="*/ 0 w 7055142"/>
              <a:gd name="connsiteY1" fmla="*/ 6350466 h 6350466"/>
              <a:gd name="connsiteX2" fmla="*/ 2072081 w 7055142"/>
              <a:gd name="connsiteY2" fmla="*/ 0 h 6350466"/>
              <a:gd name="connsiteX3" fmla="*/ 7055142 w 7055142"/>
              <a:gd name="connsiteY3" fmla="*/ 0 h 6350466"/>
              <a:gd name="connsiteX4" fmla="*/ 7055142 w 7055142"/>
              <a:gd name="connsiteY4" fmla="*/ 6333688 h 6350466"/>
              <a:gd name="connsiteX0" fmla="*/ 7038083 w 7055142"/>
              <a:gd name="connsiteY0" fmla="*/ 6357572 h 6357572"/>
              <a:gd name="connsiteX1" fmla="*/ 0 w 7055142"/>
              <a:gd name="connsiteY1" fmla="*/ 6350466 h 6357572"/>
              <a:gd name="connsiteX2" fmla="*/ 2072081 w 7055142"/>
              <a:gd name="connsiteY2" fmla="*/ 0 h 6357572"/>
              <a:gd name="connsiteX3" fmla="*/ 7055142 w 7055142"/>
              <a:gd name="connsiteY3" fmla="*/ 0 h 6357572"/>
              <a:gd name="connsiteX4" fmla="*/ 7038083 w 7055142"/>
              <a:gd name="connsiteY4" fmla="*/ 6357572 h 6357572"/>
              <a:gd name="connsiteX0" fmla="*/ 7051731 w 7068790"/>
              <a:gd name="connsiteY0" fmla="*/ 6357572 h 6357572"/>
              <a:gd name="connsiteX1" fmla="*/ 0 w 7068790"/>
              <a:gd name="connsiteY1" fmla="*/ 6350466 h 6357572"/>
              <a:gd name="connsiteX2" fmla="*/ 2085729 w 7068790"/>
              <a:gd name="connsiteY2" fmla="*/ 0 h 6357572"/>
              <a:gd name="connsiteX3" fmla="*/ 7068790 w 7068790"/>
              <a:gd name="connsiteY3" fmla="*/ 0 h 6357572"/>
              <a:gd name="connsiteX4" fmla="*/ 7051731 w 7068790"/>
              <a:gd name="connsiteY4" fmla="*/ 6357572 h 6357572"/>
              <a:gd name="connsiteX0" fmla="*/ 7051731 w 7068790"/>
              <a:gd name="connsiteY0" fmla="*/ 6357572 h 6360702"/>
              <a:gd name="connsiteX1" fmla="*/ 0 w 7068790"/>
              <a:gd name="connsiteY1" fmla="*/ 6360702 h 6360702"/>
              <a:gd name="connsiteX2" fmla="*/ 2085729 w 7068790"/>
              <a:gd name="connsiteY2" fmla="*/ 0 h 6360702"/>
              <a:gd name="connsiteX3" fmla="*/ 7068790 w 7068790"/>
              <a:gd name="connsiteY3" fmla="*/ 0 h 6360702"/>
              <a:gd name="connsiteX4" fmla="*/ 7051731 w 7068790"/>
              <a:gd name="connsiteY4" fmla="*/ 6357572 h 6360702"/>
              <a:gd name="connsiteX0" fmla="*/ 7074978 w 7074978"/>
              <a:gd name="connsiteY0" fmla="*/ 6361411 h 6361411"/>
              <a:gd name="connsiteX1" fmla="*/ 0 w 7074978"/>
              <a:gd name="connsiteY1" fmla="*/ 6360702 h 6361411"/>
              <a:gd name="connsiteX2" fmla="*/ 2085729 w 7074978"/>
              <a:gd name="connsiteY2" fmla="*/ 0 h 6361411"/>
              <a:gd name="connsiteX3" fmla="*/ 7068790 w 7074978"/>
              <a:gd name="connsiteY3" fmla="*/ 0 h 6361411"/>
              <a:gd name="connsiteX4" fmla="*/ 7074978 w 7074978"/>
              <a:gd name="connsiteY4" fmla="*/ 6361411 h 6361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4978" h="6361411">
                <a:moveTo>
                  <a:pt x="7074978" y="6361411"/>
                </a:moveTo>
                <a:lnTo>
                  <a:pt x="0" y="6360702"/>
                </a:lnTo>
                <a:lnTo>
                  <a:pt x="2085729" y="0"/>
                </a:lnTo>
                <a:lnTo>
                  <a:pt x="7068790" y="0"/>
                </a:lnTo>
                <a:cubicBezTo>
                  <a:pt x="7063197" y="2119618"/>
                  <a:pt x="7063793" y="4266960"/>
                  <a:pt x="7074978" y="6361411"/>
                </a:cubicBezTo>
                <a:close/>
              </a:path>
            </a:pathLst>
          </a:custGeom>
          <a:solidFill>
            <a:srgbClr val="EFF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2416EF-C0E9-424D-8F08-CD0F8397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27583"/>
            <a:ext cx="5773613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147BE-15DC-F642-9318-443D077B3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3114D-77D9-4949-98C6-38D0B334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96DD-5958-CB49-B505-4DF394E596EA}" type="datetimeFigureOut">
              <a:rPr lang="en-LU" smtClean="0"/>
              <a:t>09/25/2026</a:t>
            </a:fld>
            <a:endParaRPr lang="en-L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CA752-7345-7F49-BC8D-C05A2AA3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01737-4DD4-BB41-8944-59C82252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4BBC-BB84-A046-AB44-125112278BC9}" type="slidenum">
              <a:rPr lang="en-LU" smtClean="0"/>
              <a:t>‹#›</a:t>
            </a:fld>
            <a:endParaRPr lang="en-LU"/>
          </a:p>
        </p:txBody>
      </p:sp>
      <p:sp>
        <p:nvSpPr>
          <p:cNvPr id="10" name="Content Placeholder 14">
            <a:extLst>
              <a:ext uri="{FF2B5EF4-FFF2-40B4-BE49-F238E27FC236}">
                <a16:creationId xmlns:a16="http://schemas.microsoft.com/office/drawing/2014/main" id="{C3E2C0A5-5D30-8444-BE0B-E10A6C1AAD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72300" y="1025611"/>
            <a:ext cx="4876800" cy="5006889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  <a:lvl2pPr>
              <a:defRPr>
                <a:solidFill>
                  <a:sysClr val="windowText" lastClr="000000"/>
                </a:solidFill>
              </a:defRPr>
            </a:lvl2pPr>
            <a:lvl3pPr>
              <a:defRPr>
                <a:solidFill>
                  <a:sysClr val="windowText" lastClr="000000"/>
                </a:solidFill>
              </a:defRPr>
            </a:lvl3pPr>
            <a:lvl4pPr>
              <a:defRPr>
                <a:solidFill>
                  <a:sysClr val="windowText" lastClr="000000"/>
                </a:solidFill>
              </a:defRPr>
            </a:lvl4pPr>
            <a:lvl5pPr>
              <a:defRPr>
                <a:solidFill>
                  <a:sysClr val="windowText" lastClr="000000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1066732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416EF-C0E9-424D-8F08-CD0F8397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27583"/>
            <a:ext cx="5773613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147BE-15DC-F642-9318-443D077B3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3114D-77D9-4949-98C6-38D0B334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96DD-5958-CB49-B505-4DF394E596EA}" type="datetimeFigureOut">
              <a:rPr lang="en-LU" smtClean="0"/>
              <a:t>09/25/2026</a:t>
            </a:fld>
            <a:endParaRPr lang="en-L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CA752-7345-7F49-BC8D-C05A2AA3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01737-4DD4-BB41-8944-59C82252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4BBC-BB84-A046-AB44-125112278BC9}" type="slidenum">
              <a:rPr lang="en-LU" smtClean="0"/>
              <a:t>‹#›</a:t>
            </a:fld>
            <a:endParaRPr lang="en-LU"/>
          </a:p>
        </p:txBody>
      </p:sp>
      <p:sp>
        <p:nvSpPr>
          <p:cNvPr id="9" name="Espace réservé pour une image  5">
            <a:extLst>
              <a:ext uri="{FF2B5EF4-FFF2-40B4-BE49-F238E27FC236}">
                <a16:creationId xmlns:a16="http://schemas.microsoft.com/office/drawing/2014/main" id="{8E473C42-9031-4A44-9525-A95D35D496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74253" y="-2"/>
            <a:ext cx="7014949" cy="6363433"/>
          </a:xfrm>
          <a:custGeom>
            <a:avLst/>
            <a:gdLst>
              <a:gd name="connsiteX0" fmla="*/ 0 w 6418670"/>
              <a:gd name="connsiteY0" fmla="*/ 6375401 h 6375401"/>
              <a:gd name="connsiteX1" fmla="*/ 1593850 w 6418670"/>
              <a:gd name="connsiteY1" fmla="*/ 0 h 6375401"/>
              <a:gd name="connsiteX2" fmla="*/ 6418670 w 6418670"/>
              <a:gd name="connsiteY2" fmla="*/ 0 h 6375401"/>
              <a:gd name="connsiteX3" fmla="*/ 4824820 w 6418670"/>
              <a:gd name="connsiteY3" fmla="*/ 6375401 h 6375401"/>
              <a:gd name="connsiteX4" fmla="*/ 0 w 6418670"/>
              <a:gd name="connsiteY4" fmla="*/ 6375401 h 6375401"/>
              <a:gd name="connsiteX0" fmla="*/ 0 w 6419158"/>
              <a:gd name="connsiteY0" fmla="*/ 6375401 h 6383217"/>
              <a:gd name="connsiteX1" fmla="*/ 1593850 w 6419158"/>
              <a:gd name="connsiteY1" fmla="*/ 0 h 6383217"/>
              <a:gd name="connsiteX2" fmla="*/ 6418670 w 6419158"/>
              <a:gd name="connsiteY2" fmla="*/ 0 h 6383217"/>
              <a:gd name="connsiteX3" fmla="*/ 6419158 w 6419158"/>
              <a:gd name="connsiteY3" fmla="*/ 6383217 h 6383217"/>
              <a:gd name="connsiteX4" fmla="*/ 0 w 6419158"/>
              <a:gd name="connsiteY4" fmla="*/ 6375401 h 6383217"/>
              <a:gd name="connsiteX0" fmla="*/ 0 w 6825558"/>
              <a:gd name="connsiteY0" fmla="*/ 6383217 h 6383217"/>
              <a:gd name="connsiteX1" fmla="*/ 2000250 w 6825558"/>
              <a:gd name="connsiteY1" fmla="*/ 0 h 6383217"/>
              <a:gd name="connsiteX2" fmla="*/ 6825070 w 6825558"/>
              <a:gd name="connsiteY2" fmla="*/ 0 h 6383217"/>
              <a:gd name="connsiteX3" fmla="*/ 6825558 w 6825558"/>
              <a:gd name="connsiteY3" fmla="*/ 6383217 h 6383217"/>
              <a:gd name="connsiteX4" fmla="*/ 0 w 6825558"/>
              <a:gd name="connsiteY4" fmla="*/ 6383217 h 6383217"/>
              <a:gd name="connsiteX0" fmla="*/ 0 w 6825558"/>
              <a:gd name="connsiteY0" fmla="*/ 6383217 h 6383217"/>
              <a:gd name="connsiteX1" fmla="*/ 1851758 w 6825558"/>
              <a:gd name="connsiteY1" fmla="*/ 15631 h 6383217"/>
              <a:gd name="connsiteX2" fmla="*/ 6825070 w 6825558"/>
              <a:gd name="connsiteY2" fmla="*/ 0 h 6383217"/>
              <a:gd name="connsiteX3" fmla="*/ 6825558 w 6825558"/>
              <a:gd name="connsiteY3" fmla="*/ 6383217 h 6383217"/>
              <a:gd name="connsiteX4" fmla="*/ 0 w 6825558"/>
              <a:gd name="connsiteY4" fmla="*/ 6383217 h 6383217"/>
              <a:gd name="connsiteX0" fmla="*/ 0 w 6825558"/>
              <a:gd name="connsiteY0" fmla="*/ 6383217 h 6383217"/>
              <a:gd name="connsiteX1" fmla="*/ 1843943 w 6825558"/>
              <a:gd name="connsiteY1" fmla="*/ 0 h 6383217"/>
              <a:gd name="connsiteX2" fmla="*/ 6825070 w 6825558"/>
              <a:gd name="connsiteY2" fmla="*/ 0 h 6383217"/>
              <a:gd name="connsiteX3" fmla="*/ 6825558 w 6825558"/>
              <a:gd name="connsiteY3" fmla="*/ 6383217 h 6383217"/>
              <a:gd name="connsiteX4" fmla="*/ 0 w 6825558"/>
              <a:gd name="connsiteY4" fmla="*/ 6383217 h 6383217"/>
              <a:gd name="connsiteX0" fmla="*/ 0 w 6982160"/>
              <a:gd name="connsiteY0" fmla="*/ 6394403 h 6394403"/>
              <a:gd name="connsiteX1" fmla="*/ 2000545 w 6982160"/>
              <a:gd name="connsiteY1" fmla="*/ 0 h 6394403"/>
              <a:gd name="connsiteX2" fmla="*/ 6981672 w 6982160"/>
              <a:gd name="connsiteY2" fmla="*/ 0 h 6394403"/>
              <a:gd name="connsiteX3" fmla="*/ 6982160 w 6982160"/>
              <a:gd name="connsiteY3" fmla="*/ 6383217 h 6394403"/>
              <a:gd name="connsiteX4" fmla="*/ 0 w 6982160"/>
              <a:gd name="connsiteY4" fmla="*/ 6394403 h 6394403"/>
              <a:gd name="connsiteX0" fmla="*/ 0 w 7036758"/>
              <a:gd name="connsiteY0" fmla="*/ 6378023 h 6383217"/>
              <a:gd name="connsiteX1" fmla="*/ 2055143 w 7036758"/>
              <a:gd name="connsiteY1" fmla="*/ 0 h 6383217"/>
              <a:gd name="connsiteX2" fmla="*/ 7036270 w 7036758"/>
              <a:gd name="connsiteY2" fmla="*/ 0 h 6383217"/>
              <a:gd name="connsiteX3" fmla="*/ 7036758 w 7036758"/>
              <a:gd name="connsiteY3" fmla="*/ 6383217 h 6383217"/>
              <a:gd name="connsiteX4" fmla="*/ 0 w 7036758"/>
              <a:gd name="connsiteY4" fmla="*/ 6378023 h 638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36758" h="6383217">
                <a:moveTo>
                  <a:pt x="0" y="6378023"/>
                </a:moveTo>
                <a:lnTo>
                  <a:pt x="2055143" y="0"/>
                </a:lnTo>
                <a:lnTo>
                  <a:pt x="7036270" y="0"/>
                </a:lnTo>
                <a:cubicBezTo>
                  <a:pt x="7036433" y="2127739"/>
                  <a:pt x="7036595" y="4255478"/>
                  <a:pt x="7036758" y="6383217"/>
                </a:cubicBezTo>
                <a:lnTo>
                  <a:pt x="0" y="6378023"/>
                </a:lnTo>
                <a:close/>
              </a:path>
            </a:pathLst>
          </a:custGeom>
          <a:solidFill>
            <a:srgbClr val="EFF2F7"/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0973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416EF-C0E9-424D-8F08-CD0F8397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3766" y="127583"/>
            <a:ext cx="436245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7653ED-9633-6A43-BDA5-C47EB7985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91350" y="1825625"/>
            <a:ext cx="43624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3114D-77D9-4949-98C6-38D0B334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96DD-5958-CB49-B505-4DF394E596EA}" type="datetimeFigureOut">
              <a:rPr lang="en-LU" smtClean="0"/>
              <a:t>09/25/2026</a:t>
            </a:fld>
            <a:endParaRPr lang="en-L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CA752-7345-7F49-BC8D-C05A2AA3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01737-4DD4-BB41-8944-59C82252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4BBC-BB84-A046-AB44-125112278BC9}" type="slidenum">
              <a:rPr lang="en-LU" smtClean="0"/>
              <a:t>‹#›</a:t>
            </a:fld>
            <a:endParaRPr lang="en-LU"/>
          </a:p>
        </p:txBody>
      </p:sp>
      <p:sp>
        <p:nvSpPr>
          <p:cNvPr id="8" name="Espace réservé pour une image  2">
            <a:extLst>
              <a:ext uri="{FF2B5EF4-FFF2-40B4-BE49-F238E27FC236}">
                <a16:creationId xmlns:a16="http://schemas.microsoft.com/office/drawing/2014/main" id="{D3C9D4F1-D8F0-7D46-8FD5-75979F1ECF1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991350" cy="6362700"/>
          </a:xfrm>
          <a:custGeom>
            <a:avLst/>
            <a:gdLst>
              <a:gd name="connsiteX0" fmla="*/ 0 w 6991350"/>
              <a:gd name="connsiteY0" fmla="*/ 0 h 6362700"/>
              <a:gd name="connsiteX1" fmla="*/ 6991350 w 6991350"/>
              <a:gd name="connsiteY1" fmla="*/ 0 h 6362700"/>
              <a:gd name="connsiteX2" fmla="*/ 6991350 w 6991350"/>
              <a:gd name="connsiteY2" fmla="*/ 6362700 h 6362700"/>
              <a:gd name="connsiteX3" fmla="*/ 0 w 6991350"/>
              <a:gd name="connsiteY3" fmla="*/ 6362700 h 6362700"/>
              <a:gd name="connsiteX4" fmla="*/ 0 w 6991350"/>
              <a:gd name="connsiteY4" fmla="*/ 0 h 6362700"/>
              <a:gd name="connsiteX0" fmla="*/ 0 w 6991350"/>
              <a:gd name="connsiteY0" fmla="*/ 0 h 6362700"/>
              <a:gd name="connsiteX1" fmla="*/ 6991350 w 6991350"/>
              <a:gd name="connsiteY1" fmla="*/ 0 h 6362700"/>
              <a:gd name="connsiteX2" fmla="*/ 4738804 w 6991350"/>
              <a:gd name="connsiteY2" fmla="*/ 6295792 h 6362700"/>
              <a:gd name="connsiteX3" fmla="*/ 0 w 6991350"/>
              <a:gd name="connsiteY3" fmla="*/ 6362700 h 6362700"/>
              <a:gd name="connsiteX4" fmla="*/ 0 w 6991350"/>
              <a:gd name="connsiteY4" fmla="*/ 0 h 6362700"/>
              <a:gd name="connsiteX0" fmla="*/ 0 w 6991350"/>
              <a:gd name="connsiteY0" fmla="*/ 0 h 6362700"/>
              <a:gd name="connsiteX1" fmla="*/ 6991350 w 6991350"/>
              <a:gd name="connsiteY1" fmla="*/ 0 h 6362700"/>
              <a:gd name="connsiteX2" fmla="*/ 4694199 w 6991350"/>
              <a:gd name="connsiteY2" fmla="*/ 6351548 h 6362700"/>
              <a:gd name="connsiteX3" fmla="*/ 0 w 6991350"/>
              <a:gd name="connsiteY3" fmla="*/ 6362700 h 6362700"/>
              <a:gd name="connsiteX4" fmla="*/ 0 w 6991350"/>
              <a:gd name="connsiteY4" fmla="*/ 0 h 636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1350" h="6362700">
                <a:moveTo>
                  <a:pt x="0" y="0"/>
                </a:moveTo>
                <a:lnTo>
                  <a:pt x="6991350" y="0"/>
                </a:lnTo>
                <a:lnTo>
                  <a:pt x="4694199" y="6351548"/>
                </a:lnTo>
                <a:lnTo>
                  <a:pt x="0" y="6362700"/>
                </a:lnTo>
                <a:lnTo>
                  <a:pt x="0" y="0"/>
                </a:lnTo>
                <a:close/>
              </a:path>
            </a:pathLst>
          </a:custGeom>
          <a:solidFill>
            <a:srgbClr val="EFF2F7"/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7793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416EF-C0E9-424D-8F08-CD0F8397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27583"/>
            <a:ext cx="5890844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147BE-15DC-F642-9318-443D077B3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890844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3114D-77D9-4949-98C6-38D0B334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96DD-5958-CB49-B505-4DF394E596EA}" type="datetimeFigureOut">
              <a:rPr lang="en-LU" smtClean="0"/>
              <a:t>09/25/2026</a:t>
            </a:fld>
            <a:endParaRPr lang="en-L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CA752-7345-7F49-BC8D-C05A2AA3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01737-4DD4-BB41-8944-59C82252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4BBC-BB84-A046-AB44-125112278BC9}" type="slidenum">
              <a:rPr lang="en-LU" smtClean="0"/>
              <a:t>‹#›</a:t>
            </a:fld>
            <a:endParaRPr lang="en-L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683DDF-307B-B745-A19D-6C4763AD06B9}"/>
              </a:ext>
            </a:extLst>
          </p:cNvPr>
          <p:cNvSpPr/>
          <p:nvPr userDrawn="1"/>
        </p:nvSpPr>
        <p:spPr>
          <a:xfrm>
            <a:off x="6881446" y="0"/>
            <a:ext cx="5310554" cy="6353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3C02EE4-41EB-2D42-A157-CB040EC937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83400" y="-8701"/>
            <a:ext cx="5308600" cy="6362700"/>
          </a:xfrm>
          <a:noFill/>
        </p:spPr>
        <p:txBody>
          <a:bodyPr lIns="180000" tIns="1080000" rIns="360000" bIns="72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1533186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416EF-C0E9-424D-8F08-CD0F8397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2" y="127583"/>
            <a:ext cx="5644818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147BE-15DC-F642-9318-443D077B3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1825625"/>
            <a:ext cx="5644818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3114D-77D9-4949-98C6-38D0B334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96DD-5958-CB49-B505-4DF394E596EA}" type="datetimeFigureOut">
              <a:rPr lang="en-LU" smtClean="0"/>
              <a:t>09/25/2026</a:t>
            </a:fld>
            <a:endParaRPr lang="en-L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CA752-7345-7F49-BC8D-C05A2AA3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01737-4DD4-BB41-8944-59C82252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4BBC-BB84-A046-AB44-125112278BC9}" type="slidenum">
              <a:rPr lang="en-LU" smtClean="0"/>
              <a:t>‹#›</a:t>
            </a:fld>
            <a:endParaRPr lang="en-L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6FE509-1C07-BF4F-B4BA-4F191238D8B2}"/>
              </a:ext>
            </a:extLst>
          </p:cNvPr>
          <p:cNvSpPr/>
          <p:nvPr userDrawn="1"/>
        </p:nvSpPr>
        <p:spPr>
          <a:xfrm>
            <a:off x="0" y="0"/>
            <a:ext cx="5310554" cy="6353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U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A40D902-FE63-8549-BEAE-315CF138BAA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54" y="-8701"/>
            <a:ext cx="5308600" cy="6362700"/>
          </a:xfrm>
          <a:noFill/>
        </p:spPr>
        <p:txBody>
          <a:bodyPr lIns="180000" tIns="1080000" rIns="360000" bIns="72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3855653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BB8C9-2C71-634F-8BA7-3848E9387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8428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593526-EF99-BC40-B3C8-A56CF0C33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81774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17448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BF759-CDC9-6F44-B47E-802190240C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FBC2F-D08A-6048-B6FF-DC607FD4B1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8177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17448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76610-E191-6E4D-BE38-4CE366F088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451804-457B-1C4E-9D5C-12181257E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96DD-5958-CB49-B505-4DF394E596EA}" type="datetimeFigureOut">
              <a:rPr lang="en-LU" smtClean="0"/>
              <a:t>09/25/2026</a:t>
            </a:fld>
            <a:endParaRPr lang="en-L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02FA55-5A82-2948-A2CA-43042ABE1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575128-1AFD-B642-8EEF-9242D51C6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4BBC-BB84-A046-AB44-125112278BC9}" type="slidenum">
              <a:rPr lang="en-LU" smtClean="0"/>
              <a:t>‹#›</a:t>
            </a:fld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3619448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ABDBB-36D4-1A4E-905E-F38DC8CBE48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0585" y="1103692"/>
            <a:ext cx="9144000" cy="2387600"/>
          </a:xfrm>
        </p:spPr>
        <p:txBody>
          <a:bodyPr anchor="b">
            <a:normAutofit/>
          </a:bodyPr>
          <a:lstStyle>
            <a:lvl1pPr algn="l">
              <a:defRPr sz="4000" b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Thank you</a:t>
            </a:r>
            <a:endParaRPr lang="en-L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2DEDC9-2944-F14D-94A1-81D2BD6EEB4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0585" y="3583367"/>
            <a:ext cx="9144000" cy="1655762"/>
          </a:xfrm>
        </p:spPr>
        <p:txBody>
          <a:bodyPr lIns="0">
            <a:normAutofit/>
          </a:bodyPr>
          <a:lstStyle>
            <a:lvl1pPr marL="0" indent="0" algn="l">
              <a:buNone/>
              <a:defRPr sz="20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Further information, links</a:t>
            </a:r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2695819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D06FFA-3A73-A78A-98A2-2C7AA982D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396DD-5958-CB49-B505-4DF394E596EA}" type="datetimeFigureOut">
              <a:rPr lang="en-LU" smtClean="0"/>
              <a:pPr/>
              <a:t>09/25/2026</a:t>
            </a:fld>
            <a:endParaRPr lang="en-L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7FB04F-E263-A43C-373D-B6C9ACC6A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CC7DDF-EF5A-EA1E-9BD7-FF22256A9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4BBC-BB84-A046-AB44-125112278BC9}" type="slidenum">
              <a:rPr lang="en-LU" smtClean="0"/>
              <a:pPr/>
              <a:t>‹#›</a:t>
            </a:fld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456119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ABDBB-36D4-1A4E-905E-F38DC8CBE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0585" y="1532670"/>
            <a:ext cx="9144000" cy="2387600"/>
          </a:xfrm>
        </p:spPr>
        <p:txBody>
          <a:bodyPr anchor="b">
            <a:normAutofit/>
          </a:bodyPr>
          <a:lstStyle>
            <a:lvl1pPr algn="l">
              <a:defRPr sz="4000" b="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2DEDC9-2944-F14D-94A1-81D2BD6EEB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0585" y="4012345"/>
            <a:ext cx="9144000" cy="1655762"/>
          </a:xfrm>
        </p:spPr>
        <p:txBody>
          <a:bodyPr lIns="0">
            <a:normAutofit/>
          </a:bodyPr>
          <a:lstStyle>
            <a:lvl1pPr marL="0" indent="0" algn="l">
              <a:buNone/>
              <a:defRPr sz="20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F28065-27CD-C642-E263-E451312A2D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26153" b="25739"/>
          <a:stretch>
            <a:fillRect/>
          </a:stretch>
        </p:blipFill>
        <p:spPr>
          <a:xfrm>
            <a:off x="0" y="0"/>
            <a:ext cx="3817388" cy="187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033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7FBAC-DE93-F844-95F3-30AB7E2F3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67CE2E-BE24-854C-B714-915A9B5D8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396DD-5958-CB49-B505-4DF394E596EA}" type="datetimeFigureOut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09/25/2026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65E98-6DB3-5D45-B179-0B28BF6D6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47D241-0C09-EF40-BDD4-8F1F3E2A5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B4BBC-BB84-A046-AB44-125112278BC9}" type="slidenum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000F1C4-C3F0-1E42-96E2-CF97375B70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805355"/>
            <a:ext cx="10498138" cy="422079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2693067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416EF-C0E9-424D-8F08-CD0F83975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147BE-15DC-F642-9318-443D077B3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7653ED-9633-6A43-BDA5-C47EB7985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3114D-77D9-4949-98C6-38D0B334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396DD-5958-CB49-B505-4DF394E596EA}" type="datetimeFigureOut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09/25/2026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CA752-7345-7F49-BC8D-C05A2AA3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01737-4DD4-BB41-8944-59C82252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B4BBC-BB84-A046-AB44-125112278BC9}" type="slidenum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4006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7CBD7DA7-BB3E-ED40-A44A-2D14885A0B70}"/>
              </a:ext>
            </a:extLst>
          </p:cNvPr>
          <p:cNvSpPr/>
          <p:nvPr userDrawn="1"/>
        </p:nvSpPr>
        <p:spPr>
          <a:xfrm>
            <a:off x="5123210" y="-50370"/>
            <a:ext cx="7074978" cy="6420452"/>
          </a:xfrm>
          <a:custGeom>
            <a:avLst/>
            <a:gdLst>
              <a:gd name="connsiteX0" fmla="*/ 7055142 w 7055142"/>
              <a:gd name="connsiteY0" fmla="*/ 6333688 h 6350466"/>
              <a:gd name="connsiteX1" fmla="*/ 0 w 7055142"/>
              <a:gd name="connsiteY1" fmla="*/ 6350466 h 6350466"/>
              <a:gd name="connsiteX2" fmla="*/ 2072081 w 7055142"/>
              <a:gd name="connsiteY2" fmla="*/ 0 h 6350466"/>
              <a:gd name="connsiteX3" fmla="*/ 7055142 w 7055142"/>
              <a:gd name="connsiteY3" fmla="*/ 0 h 6350466"/>
              <a:gd name="connsiteX4" fmla="*/ 7055142 w 7055142"/>
              <a:gd name="connsiteY4" fmla="*/ 6333688 h 6350466"/>
              <a:gd name="connsiteX0" fmla="*/ 7038083 w 7055142"/>
              <a:gd name="connsiteY0" fmla="*/ 6357572 h 6357572"/>
              <a:gd name="connsiteX1" fmla="*/ 0 w 7055142"/>
              <a:gd name="connsiteY1" fmla="*/ 6350466 h 6357572"/>
              <a:gd name="connsiteX2" fmla="*/ 2072081 w 7055142"/>
              <a:gd name="connsiteY2" fmla="*/ 0 h 6357572"/>
              <a:gd name="connsiteX3" fmla="*/ 7055142 w 7055142"/>
              <a:gd name="connsiteY3" fmla="*/ 0 h 6357572"/>
              <a:gd name="connsiteX4" fmla="*/ 7038083 w 7055142"/>
              <a:gd name="connsiteY4" fmla="*/ 6357572 h 6357572"/>
              <a:gd name="connsiteX0" fmla="*/ 7051731 w 7068790"/>
              <a:gd name="connsiteY0" fmla="*/ 6357572 h 6357572"/>
              <a:gd name="connsiteX1" fmla="*/ 0 w 7068790"/>
              <a:gd name="connsiteY1" fmla="*/ 6350466 h 6357572"/>
              <a:gd name="connsiteX2" fmla="*/ 2085729 w 7068790"/>
              <a:gd name="connsiteY2" fmla="*/ 0 h 6357572"/>
              <a:gd name="connsiteX3" fmla="*/ 7068790 w 7068790"/>
              <a:gd name="connsiteY3" fmla="*/ 0 h 6357572"/>
              <a:gd name="connsiteX4" fmla="*/ 7051731 w 7068790"/>
              <a:gd name="connsiteY4" fmla="*/ 6357572 h 6357572"/>
              <a:gd name="connsiteX0" fmla="*/ 7051731 w 7068790"/>
              <a:gd name="connsiteY0" fmla="*/ 6357572 h 6360702"/>
              <a:gd name="connsiteX1" fmla="*/ 0 w 7068790"/>
              <a:gd name="connsiteY1" fmla="*/ 6360702 h 6360702"/>
              <a:gd name="connsiteX2" fmla="*/ 2085729 w 7068790"/>
              <a:gd name="connsiteY2" fmla="*/ 0 h 6360702"/>
              <a:gd name="connsiteX3" fmla="*/ 7068790 w 7068790"/>
              <a:gd name="connsiteY3" fmla="*/ 0 h 6360702"/>
              <a:gd name="connsiteX4" fmla="*/ 7051731 w 7068790"/>
              <a:gd name="connsiteY4" fmla="*/ 6357572 h 6360702"/>
              <a:gd name="connsiteX0" fmla="*/ 7074978 w 7074978"/>
              <a:gd name="connsiteY0" fmla="*/ 6361411 h 6361411"/>
              <a:gd name="connsiteX1" fmla="*/ 0 w 7074978"/>
              <a:gd name="connsiteY1" fmla="*/ 6360702 h 6361411"/>
              <a:gd name="connsiteX2" fmla="*/ 2085729 w 7074978"/>
              <a:gd name="connsiteY2" fmla="*/ 0 h 6361411"/>
              <a:gd name="connsiteX3" fmla="*/ 7068790 w 7074978"/>
              <a:gd name="connsiteY3" fmla="*/ 0 h 6361411"/>
              <a:gd name="connsiteX4" fmla="*/ 7074978 w 7074978"/>
              <a:gd name="connsiteY4" fmla="*/ 6361411 h 6361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4978" h="6361411">
                <a:moveTo>
                  <a:pt x="7074978" y="6361411"/>
                </a:moveTo>
                <a:lnTo>
                  <a:pt x="0" y="6360702"/>
                </a:lnTo>
                <a:lnTo>
                  <a:pt x="2085729" y="0"/>
                </a:lnTo>
                <a:lnTo>
                  <a:pt x="7068790" y="0"/>
                </a:lnTo>
                <a:cubicBezTo>
                  <a:pt x="7063197" y="2119618"/>
                  <a:pt x="7063793" y="4266960"/>
                  <a:pt x="7074978" y="6361411"/>
                </a:cubicBezTo>
                <a:close/>
              </a:path>
            </a:pathLst>
          </a:custGeom>
          <a:solidFill>
            <a:srgbClr val="EFF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2416EF-C0E9-424D-8F08-CD0F8397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27583"/>
            <a:ext cx="5773613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147BE-15DC-F642-9318-443D077B3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3114D-77D9-4949-98C6-38D0B334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396DD-5958-CB49-B505-4DF394E596EA}" type="datetimeFigureOut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09/25/2026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CA752-7345-7F49-BC8D-C05A2AA3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01737-4DD4-BB41-8944-59C82252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B4BBC-BB84-A046-AB44-125112278BC9}" type="slidenum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ontent Placeholder 14">
            <a:extLst>
              <a:ext uri="{FF2B5EF4-FFF2-40B4-BE49-F238E27FC236}">
                <a16:creationId xmlns:a16="http://schemas.microsoft.com/office/drawing/2014/main" id="{C3E2C0A5-5D30-8444-BE0B-E10A6C1AAD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72300" y="1025611"/>
            <a:ext cx="4876800" cy="5006889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  <a:lvl2pPr>
              <a:defRPr>
                <a:solidFill>
                  <a:sysClr val="windowText" lastClr="000000"/>
                </a:solidFill>
              </a:defRPr>
            </a:lvl2pPr>
            <a:lvl3pPr>
              <a:defRPr>
                <a:solidFill>
                  <a:sysClr val="windowText" lastClr="000000"/>
                </a:solidFill>
              </a:defRPr>
            </a:lvl3pPr>
            <a:lvl4pPr>
              <a:defRPr>
                <a:solidFill>
                  <a:sysClr val="windowText" lastClr="000000"/>
                </a:solidFill>
              </a:defRPr>
            </a:lvl4pPr>
            <a:lvl5pPr>
              <a:defRPr>
                <a:solidFill>
                  <a:sysClr val="windowText" lastClr="000000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3923472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416EF-C0E9-424D-8F08-CD0F8397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27583"/>
            <a:ext cx="5773613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147BE-15DC-F642-9318-443D077B3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3114D-77D9-4949-98C6-38D0B334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396DD-5958-CB49-B505-4DF394E596EA}" type="datetimeFigureOut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09/25/2026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CA752-7345-7F49-BC8D-C05A2AA3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01737-4DD4-BB41-8944-59C82252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B4BBC-BB84-A046-AB44-125112278BC9}" type="slidenum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space réservé pour une image  5">
            <a:extLst>
              <a:ext uri="{FF2B5EF4-FFF2-40B4-BE49-F238E27FC236}">
                <a16:creationId xmlns:a16="http://schemas.microsoft.com/office/drawing/2014/main" id="{8E473C42-9031-4A44-9525-A95D35D496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74253" y="-2"/>
            <a:ext cx="7014949" cy="6363433"/>
          </a:xfrm>
          <a:custGeom>
            <a:avLst/>
            <a:gdLst>
              <a:gd name="connsiteX0" fmla="*/ 0 w 6418670"/>
              <a:gd name="connsiteY0" fmla="*/ 6375401 h 6375401"/>
              <a:gd name="connsiteX1" fmla="*/ 1593850 w 6418670"/>
              <a:gd name="connsiteY1" fmla="*/ 0 h 6375401"/>
              <a:gd name="connsiteX2" fmla="*/ 6418670 w 6418670"/>
              <a:gd name="connsiteY2" fmla="*/ 0 h 6375401"/>
              <a:gd name="connsiteX3" fmla="*/ 4824820 w 6418670"/>
              <a:gd name="connsiteY3" fmla="*/ 6375401 h 6375401"/>
              <a:gd name="connsiteX4" fmla="*/ 0 w 6418670"/>
              <a:gd name="connsiteY4" fmla="*/ 6375401 h 6375401"/>
              <a:gd name="connsiteX0" fmla="*/ 0 w 6419158"/>
              <a:gd name="connsiteY0" fmla="*/ 6375401 h 6383217"/>
              <a:gd name="connsiteX1" fmla="*/ 1593850 w 6419158"/>
              <a:gd name="connsiteY1" fmla="*/ 0 h 6383217"/>
              <a:gd name="connsiteX2" fmla="*/ 6418670 w 6419158"/>
              <a:gd name="connsiteY2" fmla="*/ 0 h 6383217"/>
              <a:gd name="connsiteX3" fmla="*/ 6419158 w 6419158"/>
              <a:gd name="connsiteY3" fmla="*/ 6383217 h 6383217"/>
              <a:gd name="connsiteX4" fmla="*/ 0 w 6419158"/>
              <a:gd name="connsiteY4" fmla="*/ 6375401 h 6383217"/>
              <a:gd name="connsiteX0" fmla="*/ 0 w 6825558"/>
              <a:gd name="connsiteY0" fmla="*/ 6383217 h 6383217"/>
              <a:gd name="connsiteX1" fmla="*/ 2000250 w 6825558"/>
              <a:gd name="connsiteY1" fmla="*/ 0 h 6383217"/>
              <a:gd name="connsiteX2" fmla="*/ 6825070 w 6825558"/>
              <a:gd name="connsiteY2" fmla="*/ 0 h 6383217"/>
              <a:gd name="connsiteX3" fmla="*/ 6825558 w 6825558"/>
              <a:gd name="connsiteY3" fmla="*/ 6383217 h 6383217"/>
              <a:gd name="connsiteX4" fmla="*/ 0 w 6825558"/>
              <a:gd name="connsiteY4" fmla="*/ 6383217 h 6383217"/>
              <a:gd name="connsiteX0" fmla="*/ 0 w 6825558"/>
              <a:gd name="connsiteY0" fmla="*/ 6383217 h 6383217"/>
              <a:gd name="connsiteX1" fmla="*/ 1851758 w 6825558"/>
              <a:gd name="connsiteY1" fmla="*/ 15631 h 6383217"/>
              <a:gd name="connsiteX2" fmla="*/ 6825070 w 6825558"/>
              <a:gd name="connsiteY2" fmla="*/ 0 h 6383217"/>
              <a:gd name="connsiteX3" fmla="*/ 6825558 w 6825558"/>
              <a:gd name="connsiteY3" fmla="*/ 6383217 h 6383217"/>
              <a:gd name="connsiteX4" fmla="*/ 0 w 6825558"/>
              <a:gd name="connsiteY4" fmla="*/ 6383217 h 6383217"/>
              <a:gd name="connsiteX0" fmla="*/ 0 w 6825558"/>
              <a:gd name="connsiteY0" fmla="*/ 6383217 h 6383217"/>
              <a:gd name="connsiteX1" fmla="*/ 1843943 w 6825558"/>
              <a:gd name="connsiteY1" fmla="*/ 0 h 6383217"/>
              <a:gd name="connsiteX2" fmla="*/ 6825070 w 6825558"/>
              <a:gd name="connsiteY2" fmla="*/ 0 h 6383217"/>
              <a:gd name="connsiteX3" fmla="*/ 6825558 w 6825558"/>
              <a:gd name="connsiteY3" fmla="*/ 6383217 h 6383217"/>
              <a:gd name="connsiteX4" fmla="*/ 0 w 6825558"/>
              <a:gd name="connsiteY4" fmla="*/ 6383217 h 6383217"/>
              <a:gd name="connsiteX0" fmla="*/ 0 w 6982160"/>
              <a:gd name="connsiteY0" fmla="*/ 6394403 h 6394403"/>
              <a:gd name="connsiteX1" fmla="*/ 2000545 w 6982160"/>
              <a:gd name="connsiteY1" fmla="*/ 0 h 6394403"/>
              <a:gd name="connsiteX2" fmla="*/ 6981672 w 6982160"/>
              <a:gd name="connsiteY2" fmla="*/ 0 h 6394403"/>
              <a:gd name="connsiteX3" fmla="*/ 6982160 w 6982160"/>
              <a:gd name="connsiteY3" fmla="*/ 6383217 h 6394403"/>
              <a:gd name="connsiteX4" fmla="*/ 0 w 6982160"/>
              <a:gd name="connsiteY4" fmla="*/ 6394403 h 6394403"/>
              <a:gd name="connsiteX0" fmla="*/ 0 w 7036758"/>
              <a:gd name="connsiteY0" fmla="*/ 6378023 h 6383217"/>
              <a:gd name="connsiteX1" fmla="*/ 2055143 w 7036758"/>
              <a:gd name="connsiteY1" fmla="*/ 0 h 6383217"/>
              <a:gd name="connsiteX2" fmla="*/ 7036270 w 7036758"/>
              <a:gd name="connsiteY2" fmla="*/ 0 h 6383217"/>
              <a:gd name="connsiteX3" fmla="*/ 7036758 w 7036758"/>
              <a:gd name="connsiteY3" fmla="*/ 6383217 h 6383217"/>
              <a:gd name="connsiteX4" fmla="*/ 0 w 7036758"/>
              <a:gd name="connsiteY4" fmla="*/ 6378023 h 638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36758" h="6383217">
                <a:moveTo>
                  <a:pt x="0" y="6378023"/>
                </a:moveTo>
                <a:lnTo>
                  <a:pt x="2055143" y="0"/>
                </a:lnTo>
                <a:lnTo>
                  <a:pt x="7036270" y="0"/>
                </a:lnTo>
                <a:cubicBezTo>
                  <a:pt x="7036433" y="2127739"/>
                  <a:pt x="7036595" y="4255478"/>
                  <a:pt x="7036758" y="6383217"/>
                </a:cubicBezTo>
                <a:lnTo>
                  <a:pt x="0" y="6378023"/>
                </a:lnTo>
                <a:close/>
              </a:path>
            </a:pathLst>
          </a:custGeom>
          <a:solidFill>
            <a:srgbClr val="EFF2F7"/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75583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416EF-C0E9-424D-8F08-CD0F8397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3766" y="127583"/>
            <a:ext cx="436245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7653ED-9633-6A43-BDA5-C47EB7985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91350" y="1825625"/>
            <a:ext cx="43624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3114D-77D9-4949-98C6-38D0B334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396DD-5958-CB49-B505-4DF394E596EA}" type="datetimeFigureOut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09/25/2026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CA752-7345-7F49-BC8D-C05A2AA3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01737-4DD4-BB41-8944-59C82252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B4BBC-BB84-A046-AB44-125112278BC9}" type="slidenum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Espace réservé pour une image  2">
            <a:extLst>
              <a:ext uri="{FF2B5EF4-FFF2-40B4-BE49-F238E27FC236}">
                <a16:creationId xmlns:a16="http://schemas.microsoft.com/office/drawing/2014/main" id="{D3C9D4F1-D8F0-7D46-8FD5-75979F1ECF1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991350" cy="6362700"/>
          </a:xfrm>
          <a:custGeom>
            <a:avLst/>
            <a:gdLst>
              <a:gd name="connsiteX0" fmla="*/ 0 w 6991350"/>
              <a:gd name="connsiteY0" fmla="*/ 0 h 6362700"/>
              <a:gd name="connsiteX1" fmla="*/ 6991350 w 6991350"/>
              <a:gd name="connsiteY1" fmla="*/ 0 h 6362700"/>
              <a:gd name="connsiteX2" fmla="*/ 6991350 w 6991350"/>
              <a:gd name="connsiteY2" fmla="*/ 6362700 h 6362700"/>
              <a:gd name="connsiteX3" fmla="*/ 0 w 6991350"/>
              <a:gd name="connsiteY3" fmla="*/ 6362700 h 6362700"/>
              <a:gd name="connsiteX4" fmla="*/ 0 w 6991350"/>
              <a:gd name="connsiteY4" fmla="*/ 0 h 6362700"/>
              <a:gd name="connsiteX0" fmla="*/ 0 w 6991350"/>
              <a:gd name="connsiteY0" fmla="*/ 0 h 6362700"/>
              <a:gd name="connsiteX1" fmla="*/ 6991350 w 6991350"/>
              <a:gd name="connsiteY1" fmla="*/ 0 h 6362700"/>
              <a:gd name="connsiteX2" fmla="*/ 4738804 w 6991350"/>
              <a:gd name="connsiteY2" fmla="*/ 6295792 h 6362700"/>
              <a:gd name="connsiteX3" fmla="*/ 0 w 6991350"/>
              <a:gd name="connsiteY3" fmla="*/ 6362700 h 6362700"/>
              <a:gd name="connsiteX4" fmla="*/ 0 w 6991350"/>
              <a:gd name="connsiteY4" fmla="*/ 0 h 6362700"/>
              <a:gd name="connsiteX0" fmla="*/ 0 w 6991350"/>
              <a:gd name="connsiteY0" fmla="*/ 0 h 6362700"/>
              <a:gd name="connsiteX1" fmla="*/ 6991350 w 6991350"/>
              <a:gd name="connsiteY1" fmla="*/ 0 h 6362700"/>
              <a:gd name="connsiteX2" fmla="*/ 4694199 w 6991350"/>
              <a:gd name="connsiteY2" fmla="*/ 6351548 h 6362700"/>
              <a:gd name="connsiteX3" fmla="*/ 0 w 6991350"/>
              <a:gd name="connsiteY3" fmla="*/ 6362700 h 6362700"/>
              <a:gd name="connsiteX4" fmla="*/ 0 w 6991350"/>
              <a:gd name="connsiteY4" fmla="*/ 0 h 636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91350" h="6362700">
                <a:moveTo>
                  <a:pt x="0" y="0"/>
                </a:moveTo>
                <a:lnTo>
                  <a:pt x="6991350" y="0"/>
                </a:lnTo>
                <a:lnTo>
                  <a:pt x="4694199" y="6351548"/>
                </a:lnTo>
                <a:lnTo>
                  <a:pt x="0" y="6362700"/>
                </a:lnTo>
                <a:lnTo>
                  <a:pt x="0" y="0"/>
                </a:lnTo>
                <a:close/>
              </a:path>
            </a:pathLst>
          </a:custGeom>
          <a:solidFill>
            <a:srgbClr val="EFF2F7"/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11401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416EF-C0E9-424D-8F08-CD0F8397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27583"/>
            <a:ext cx="5890844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147BE-15DC-F642-9318-443D077B3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16904"/>
            <a:ext cx="5890844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3114D-77D9-4949-98C6-38D0B334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396DD-5958-CB49-B505-4DF394E596EA}" type="datetimeFigureOut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09/25/2026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CA752-7345-7F49-BC8D-C05A2AA3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01737-4DD4-BB41-8944-59C82252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B4BBC-BB84-A046-AB44-125112278BC9}" type="slidenum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683DDF-307B-B745-A19D-6C4763AD06B9}"/>
              </a:ext>
            </a:extLst>
          </p:cNvPr>
          <p:cNvSpPr/>
          <p:nvPr userDrawn="1"/>
        </p:nvSpPr>
        <p:spPr>
          <a:xfrm>
            <a:off x="6881446" y="0"/>
            <a:ext cx="5310554" cy="63626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3C02EE4-41EB-2D42-A157-CB040EC937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83400" y="0"/>
            <a:ext cx="5308600" cy="6362700"/>
          </a:xfrm>
          <a:noFill/>
        </p:spPr>
        <p:txBody>
          <a:bodyPr lIns="180000" tIns="1080000" rIns="360000" bIns="72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4490517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416EF-C0E9-424D-8F08-CD0F83975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2" y="127583"/>
            <a:ext cx="5644818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147BE-15DC-F642-9318-443D077B3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1825625"/>
            <a:ext cx="5644818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03114D-77D9-4949-98C6-38D0B334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396DD-5958-CB49-B505-4DF394E596EA}" type="datetimeFigureOut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09/25/2026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1CA752-7345-7F49-BC8D-C05A2AA3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01737-4DD4-BB41-8944-59C82252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B4BBC-BB84-A046-AB44-125112278BC9}" type="slidenum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6FE509-1C07-BF4F-B4BA-4F191238D8B2}"/>
              </a:ext>
            </a:extLst>
          </p:cNvPr>
          <p:cNvSpPr/>
          <p:nvPr userDrawn="1"/>
        </p:nvSpPr>
        <p:spPr>
          <a:xfrm>
            <a:off x="0" y="0"/>
            <a:ext cx="5310554" cy="63627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A40D902-FE63-8549-BEAE-315CF138BAA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54" y="0"/>
            <a:ext cx="5308600" cy="6362700"/>
          </a:xfrm>
          <a:noFill/>
        </p:spPr>
        <p:txBody>
          <a:bodyPr lIns="180000" tIns="1080000" rIns="360000" bIns="72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34236489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BB8C9-2C71-634F-8BA7-3848E9387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8428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593526-EF99-BC40-B3C8-A56CF0C33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81774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17448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BF759-CDC9-6F44-B47E-802190240C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FBC2F-D08A-6048-B6FF-DC607FD4B1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81774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rgbClr val="17448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76610-E191-6E4D-BE38-4CE366F088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451804-457B-1C4E-9D5C-12181257E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396DD-5958-CB49-B505-4DF394E596EA}" type="datetimeFigureOut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09/25/2026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02FA55-5A82-2948-A2CA-43042ABE1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575128-1AFD-B642-8EEF-9242D51C6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B4BBC-BB84-A046-AB44-125112278BC9}" type="slidenum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01186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ABDBB-36D4-1A4E-905E-F38DC8CBE48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0585" y="1041400"/>
            <a:ext cx="9144000" cy="2387600"/>
          </a:xfrm>
        </p:spPr>
        <p:txBody>
          <a:bodyPr anchor="b">
            <a:normAutofit/>
          </a:bodyPr>
          <a:lstStyle>
            <a:lvl1pPr algn="l">
              <a:defRPr sz="4000" b="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GB"/>
              <a:t>Thank you</a:t>
            </a:r>
            <a:endParaRPr lang="en-L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2DEDC9-2944-F14D-94A1-81D2BD6EEB4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0585" y="3521075"/>
            <a:ext cx="9144000" cy="1655762"/>
          </a:xfrm>
        </p:spPr>
        <p:txBody>
          <a:bodyPr lIns="0">
            <a:normAutofit/>
          </a:bodyPr>
          <a:lstStyle>
            <a:lvl1pPr marL="0" indent="0" algn="l">
              <a:buNone/>
              <a:defRPr sz="20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Further information, links</a:t>
            </a:r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2522910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6A32B0-BC58-ECA0-7450-5A110B77B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396DD-5958-CB49-B505-4DF394E596EA}" type="datetimeFigureOut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09/25/2026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BB8F6E-28FD-1181-4E57-A6A7C961A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4AA71-E4C3-726C-1303-B2FABCF6A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B4BBC-BB84-A046-AB44-125112278BC9}" type="slidenum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192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5.sv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D3507F-C78C-0E4C-929B-9F56E7F51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27583"/>
            <a:ext cx="10498014" cy="1325563"/>
          </a:xfrm>
          <a:prstGeom prst="rect">
            <a:avLst/>
          </a:prstGeom>
        </p:spPr>
        <p:txBody>
          <a:bodyPr vert="horz" lIns="0" tIns="45720" rIns="0" bIns="0" rtlCol="0" anchor="b" anchorCtr="0">
            <a:normAutofit/>
          </a:bodyPr>
          <a:lstStyle/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AA5AFE-711A-8F46-B92C-33CC44EC0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498015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71EB6D-8ABB-1147-8489-BE9B909BB1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1412"/>
            <a:ext cx="879389" cy="365125"/>
          </a:xfrm>
          <a:prstGeom prst="rect">
            <a:avLst/>
          </a:prstGeom>
        </p:spPr>
        <p:txBody>
          <a:bodyPr vert="horz" lIns="3600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EB9396DD-5958-CB49-B505-4DF394E596EA}" type="datetimeFigureOut">
              <a:rPr lang="en-LU" smtClean="0"/>
              <a:pPr/>
              <a:t>09/25/2026</a:t>
            </a:fld>
            <a:endParaRPr lang="en-L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2FBB7-A709-ED4D-AD81-E9B04C1432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7589" y="6421412"/>
            <a:ext cx="41148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L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33531-99A1-D441-8201-5908D0505B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21412"/>
            <a:ext cx="7023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29B4BBC-BB84-A046-AB44-125112278BC9}" type="slidenum">
              <a:rPr lang="en-LU" smtClean="0"/>
              <a:pPr/>
              <a:t>‹#›</a:t>
            </a:fld>
            <a:endParaRPr lang="en-LU"/>
          </a:p>
        </p:txBody>
      </p:sp>
    </p:spTree>
    <p:extLst>
      <p:ext uri="{BB962C8B-B14F-4D97-AF65-F5344CB8AC3E}">
        <p14:creationId xmlns:p14="http://schemas.microsoft.com/office/powerpoint/2010/main" val="378783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D3507F-C78C-0E4C-929B-9F56E7F51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27583"/>
            <a:ext cx="10498014" cy="1325563"/>
          </a:xfrm>
          <a:prstGeom prst="rect">
            <a:avLst/>
          </a:prstGeom>
        </p:spPr>
        <p:txBody>
          <a:bodyPr vert="horz" lIns="0" tIns="45720" rIns="0" bIns="0" rtlCol="0" anchor="b" anchorCtr="0">
            <a:normAutofit/>
          </a:bodyPr>
          <a:lstStyle/>
          <a:p>
            <a:r>
              <a:rPr lang="en-GB"/>
              <a:t>Click to edit Master title style</a:t>
            </a:r>
            <a:endParaRPr lang="en-L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AA5AFE-711A-8F46-B92C-33CC44EC0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498015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71EB6D-8ABB-1147-8489-BE9B909BB1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1412"/>
            <a:ext cx="879389" cy="365125"/>
          </a:xfrm>
          <a:prstGeom prst="rect">
            <a:avLst/>
          </a:prstGeom>
        </p:spPr>
        <p:txBody>
          <a:bodyPr vert="horz" lIns="3600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9396DD-5958-CB49-B505-4DF394E596EA}" type="datetimeFigureOut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09/25/2026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2FBB7-A709-ED4D-AD81-E9B04C1432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7589" y="6421412"/>
            <a:ext cx="41148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33531-99A1-D441-8201-5908D0505B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21412"/>
            <a:ext cx="7023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9B4BBC-BB84-A046-AB44-125112278BC9}" type="slidenum">
              <a:rPr kumimoji="0" lang="en-L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L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704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OP-TED/eForms-SDK/discussions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hyperlink" Target="https://creativecommons.org/licenses/by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ABD00-7B8E-1397-AC62-569A43FB3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3BD86-12A4-5F74-BE65-D425450945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/>
              <a:t>eForms SDK: Technical Topics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676AAD9-6310-3759-2B2A-A51CEBD15C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45720" rIns="91440" bIns="45720" rtlCol="0" anchor="t">
            <a:normAutofit/>
          </a:bodyPr>
          <a:lstStyle/>
          <a:p>
            <a:r>
              <a:rPr lang="en-IE" sz="1900">
                <a:latin typeface="Aptos"/>
              </a:rPr>
              <a:t>TED </a:t>
            </a:r>
            <a:r>
              <a:rPr lang="en-IE" sz="1900" err="1">
                <a:latin typeface="Aptos"/>
              </a:rPr>
              <a:t>eSender</a:t>
            </a:r>
            <a:r>
              <a:rPr lang="en-IE" sz="1900">
                <a:latin typeface="Aptos"/>
              </a:rPr>
              <a:t> workshop – 25 September 2026</a:t>
            </a:r>
            <a:endParaRPr lang="en-US"/>
          </a:p>
          <a:p>
            <a:r>
              <a:rPr lang="en-IE"/>
              <a:t>Ioannis Rousochatzakis – </a:t>
            </a:r>
            <a:r>
              <a:rPr lang="en-IE" sz="1900">
                <a:latin typeface="Aptos"/>
              </a:rPr>
              <a:t>Publications Office of the European Union </a:t>
            </a:r>
          </a:p>
          <a:p>
            <a:endParaRPr lang="en-I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DAB74B-4C89-8BFC-B1A9-1F67538A0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21" y="-227"/>
            <a:ext cx="392430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052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Today’s technical topics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50000"/>
            <a:ext cx="10498000" cy="3149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Releases since our last update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Updates in libraries and tooling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Undisclosed fields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Notice migration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Live validation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Pluralisation in SDK 2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National extensions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Ongoing and remaining work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Releases since our last update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17678"/>
              </p:ext>
            </p:extLst>
          </p:nvPr>
        </p:nvGraphicFramePr>
        <p:xfrm>
          <a:off x="838200" y="1650000"/>
          <a:ext cx="10498000" cy="416558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19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9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0698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Component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Versions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What it brings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698">
                <a:tc>
                  <a:txBody>
                    <a:bodyPr/>
                    <a:lstStyle/>
                    <a:p>
                      <a:r>
                        <a:rPr sz="1600"/>
                        <a:t>eForms SDK 1.15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sz="1600"/>
                        <a:t>1.15.0, 1.15.1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sz="1600"/>
                        <a:t>Current release line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698">
                <a:tc>
                  <a:txBody>
                    <a:bodyPr/>
                    <a:lstStyle/>
                    <a:p>
                      <a:r>
                        <a:rPr sz="1600"/>
                        <a:t>eForms SDK 1.16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sz="1600"/>
                        <a:t>1.16.0-beta.1 to beta.3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sz="1600"/>
                        <a:t>Undisclosed information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698">
                <a:tc>
                  <a:txBody>
                    <a:bodyPr/>
                    <a:lstStyle/>
                    <a:p>
                      <a:r>
                        <a:rPr sz="1600"/>
                        <a:t>eForms SDK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sz="1600"/>
                        <a:t>2.0.0-alpha.3, alpha.4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sz="1600"/>
                        <a:t>Selectors, forward-metadata cleanup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698">
                <a:tc>
                  <a:txBody>
                    <a:bodyPr/>
                    <a:lstStyle/>
                    <a:p>
                      <a:r>
                        <a:rPr sz="1600"/>
                        <a:t>eForms Core Library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sz="1600"/>
                        <a:t>1.7.0 to 1.9.1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sz="1600"/>
                        <a:t>Forward-metadata resources, fixes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698">
                <a:tc>
                  <a:txBody>
                    <a:bodyPr/>
                    <a:lstStyle/>
                    <a:p>
                      <a:r>
                        <a:rPr sz="1600"/>
                        <a:t>EFX Toolkit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sz="1600"/>
                        <a:t>2.0.0-alpha.7 to alpha.9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sz="1600"/>
                        <a:t>Selectors, pluggable metadata loading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0698">
                <a:tc>
                  <a:txBody>
                    <a:bodyPr/>
                    <a:lstStyle/>
                    <a:p>
                      <a:r>
                        <a:rPr sz="1600"/>
                        <a:t>eForms SDK Analyser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sz="1600"/>
                        <a:t>1.15.0, 1.15.1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sz="1600"/>
                        <a:t>Structured findings, JSON output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0698">
                <a:tc>
                  <a:txBody>
                    <a:bodyPr/>
                    <a:lstStyle/>
                    <a:p>
                      <a:r>
                        <a:rPr sz="1600"/>
                        <a:t>Notice Viewer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sz="1600"/>
                        <a:t>0.13.0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sz="1600"/>
                        <a:t>Dependency and documentation updates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Updates in libraries and tooling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50000"/>
            <a:ext cx="10498000" cy="2133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EFX Toolkit: symbol resolution decoupled from where the metadata is loaded from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EFX Toolkit and Core Library: bug fixes in EFX 1 translation and SDK downloads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SDK Analyser: clearer, structured reports; static analysis for SDK 2 in progress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3936000"/>
            <a:ext cx="10498000" cy="40011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 b="1" i="1"/>
              <a:t>Note:</a:t>
            </a:r>
            <a:r>
              <a:rPr sz="2000" i="1"/>
              <a:t> to experiment with dynamic rules, use EFX-CLI to see how they work and how they are executed.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Undisclosed fields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086CD5-FF10-920A-2897-6C44317A8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21" y="-227"/>
            <a:ext cx="3924300" cy="17240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Centralised disclosure control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50000"/>
            <a:ext cx="1049800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 b="1"/>
              <a:t>A field’s </a:t>
            </a:r>
            <a:r>
              <a:rPr sz="2000" b="1">
                <a:solidFill>
                  <a:srgbClr val="1F5FA8"/>
                </a:solidFill>
              </a:rPr>
              <a:t>privacy</a:t>
            </a:r>
            <a:r>
              <a:rPr sz="2000" b="1"/>
              <a:t> metadata tells the application whether and when to withhold its content.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488200"/>
            <a:ext cx="10498000" cy="3683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/>
              <a:t>In SDK 1.16: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008900"/>
            <a:ext cx="10498000" cy="11811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The references point to </a:t>
            </a:r>
            <a:r>
              <a:rPr sz="2000" b="1"/>
              <a:t>shared, notice-level disclosure controls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The field’s code identifies its </a:t>
            </a:r>
            <a:r>
              <a:rPr sz="2000" b="1"/>
              <a:t>disclosure group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An optional condition identifies </a:t>
            </a:r>
            <a:r>
              <a:rPr sz="2000" b="1"/>
              <a:t>which occurrences</a:t>
            </a:r>
            <a:r>
              <a:rPr sz="2000"/>
              <a:t> are affected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Privacy metadata changes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50000"/>
            <a:ext cx="10498000" cy="29845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1560" b="1"/>
              <a:t>Example: </a:t>
            </a:r>
            <a:r>
              <a:rPr sz="1560" b="1">
                <a:solidFill>
                  <a:srgbClr val="1F5FA8"/>
                </a:solidFill>
              </a:rPr>
              <a:t>privacy</a:t>
            </a:r>
            <a:r>
              <a:rPr sz="1560" b="1"/>
              <a:t> on two award-criteria fields, in </a:t>
            </a:r>
            <a:r>
              <a:rPr sz="1560" b="1">
                <a:solidFill>
                  <a:srgbClr val="1F5FA8"/>
                </a:solidFill>
              </a:rPr>
              <a:t>fields.json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775472"/>
              </p:ext>
            </p:extLst>
          </p:nvPr>
        </p:nvGraphicFramePr>
        <p:xfrm>
          <a:off x="838200" y="2100850"/>
          <a:ext cx="10498000" cy="2682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69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4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593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Property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SDK 1.15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SDK 1.16, SDK 2.0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593">
                <a:tc>
                  <a:txBody>
                    <a:bodyPr/>
                    <a:lstStyle/>
                    <a:p>
                      <a:r>
                        <a:rPr sz="1600"/>
                        <a:t>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unique code per 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shared codes define field groups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593">
                <a:tc>
                  <a:txBody>
                    <a:bodyPr/>
                    <a:lstStyle/>
                    <a:p>
                      <a:r>
                        <a:rPr sz="1600" err="1"/>
                        <a:t>unpublishedFieldId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BT-195(…)-Lot, one per 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BT-195-notice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593">
                <a:tc>
                  <a:txBody>
                    <a:bodyPr/>
                    <a:lstStyle/>
                    <a:p>
                      <a:r>
                        <a:rPr sz="1600"/>
                        <a:t>reasonCodeFieldId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BT-197(…)-Lot, one per 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BT-197-notice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593">
                <a:tc>
                  <a:txBody>
                    <a:bodyPr/>
                    <a:lstStyle/>
                    <a:p>
                      <a:r>
                        <a:rPr sz="1600"/>
                        <a:t>reasonDescriptionFieldId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BT-196(…)-Lot, one per 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BT-196-notice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593">
                <a:tc>
                  <a:txBody>
                    <a:bodyPr/>
                    <a:lstStyle/>
                    <a:p>
                      <a:r>
                        <a:rPr sz="1600"/>
                        <a:t>publicationDateFieldId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BT-198(…)-Lot, one per 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BT-198-notice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593">
                <a:tc>
                  <a:txBody>
                    <a:bodyPr/>
                    <a:lstStyle/>
                    <a:p>
                      <a:r>
                        <a:rPr sz="1600" b="0" i="1" err="1"/>
                        <a:t>withholdingCondition</a:t>
                      </a:r>
                      <a:endParaRPr sz="1600" b="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new, on 19 fields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593">
                <a:tc>
                  <a:txBody>
                    <a:bodyPr/>
                    <a:lstStyle/>
                    <a:p>
                      <a:r>
                        <a:rPr sz="1600" i="1" err="1"/>
                        <a:t>undisclosedFieldSelector</a:t>
                      </a:r>
                      <a:endParaRPr sz="16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new, on the same 19 fields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5052330"/>
            <a:ext cx="10498000" cy="97155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342900" indent="-342900">
              <a:spcAft>
                <a:spcPts val="600"/>
              </a:spcAft>
              <a:buChar char="•"/>
            </a:pPr>
            <a:r>
              <a:rPr sz="1560">
                <a:solidFill>
                  <a:srgbClr val="1F5FA8"/>
                </a:solidFill>
              </a:rPr>
              <a:t>code</a:t>
            </a:r>
            <a:r>
              <a:rPr sz="1560"/>
              <a:t> now identifies a </a:t>
            </a:r>
            <a:r>
              <a:rPr sz="1560" b="1"/>
              <a:t>group</a:t>
            </a:r>
            <a:r>
              <a:rPr sz="1560"/>
              <a:t>: </a:t>
            </a:r>
            <a:r>
              <a:rPr sz="1560">
                <a:solidFill>
                  <a:srgbClr val="1F5FA8"/>
                </a:solidFill>
              </a:rPr>
              <a:t>cri-awrd</a:t>
            </a:r>
            <a:r>
              <a:rPr sz="1560"/>
              <a:t> covers all 11 award-criteria fields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1560"/>
              <a:t>The notice lists the withheld groups in </a:t>
            </a:r>
            <a:r>
              <a:rPr sz="1560" b="1"/>
              <a:t>BT-195-notice</a:t>
            </a:r>
            <a:r>
              <a:rPr sz="1560"/>
              <a:t> (codelist </a:t>
            </a:r>
            <a:r>
              <a:rPr sz="1560">
                <a:solidFill>
                  <a:srgbClr val="1F5FA8"/>
                </a:solidFill>
              </a:rPr>
              <a:t>undisclosed-data-group</a:t>
            </a:r>
            <a:r>
              <a:rPr sz="1560"/>
              <a:t>)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1560"/>
              <a:t>The </a:t>
            </a:r>
            <a:r>
              <a:rPr sz="1560">
                <a:solidFill>
                  <a:srgbClr val="1F5FA8"/>
                </a:solidFill>
              </a:rPr>
              <a:t>privacy</a:t>
            </a:r>
            <a:r>
              <a:rPr sz="1560"/>
              <a:t> structure is retained for compatibility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Conditional disclosure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50000"/>
            <a:ext cx="1049800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 b="1"/>
              <a:t>Example: organisation names</a:t>
            </a:r>
            <a:r>
              <a:rPr sz="2000"/>
              <a:t> — withhold tenderer and tenderer-subcontractor names, but not buyer-only names.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698062"/>
              </p:ext>
            </p:extLst>
          </p:nvPr>
        </p:nvGraphicFramePr>
        <p:xfrm>
          <a:off x="838200" y="2488200"/>
          <a:ext cx="10498000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5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9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04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Metadata property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withholdingCondition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EFX boolean expression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True or false for one occurrence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undisclosedFieldSelector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EFX selector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The set of matching occurrences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3783600"/>
            <a:ext cx="1049800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 b="1"/>
              <a:t>The same condition, provided in whichever form is more convenient for the application.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EFX selectors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50000"/>
            <a:ext cx="10498000" cy="3683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 b="1"/>
              <a:t>Let an external processor select the matching XML nodes as a set.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170700"/>
            <a:ext cx="10498000" cy="3683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/>
              <a:t>EFX selector → EFX Toolkit → XPath → Saxon → matching XML nodes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691400"/>
            <a:ext cx="10498000" cy="3683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 b="1"/>
              <a:t>Organisation-name selector from the SDK: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212100"/>
            <a:ext cx="10498000" cy="1310640"/>
          </a:xfrm>
          <a:prstGeom prst="rect">
            <a:avLst/>
          </a:prstGeom>
          <a:solidFill>
            <a:srgbClr val="F2F2F2"/>
          </a:solidFill>
        </p:spPr>
        <p:txBody>
          <a:bodyPr wrap="square" lIns="182880" tIns="91440" rIns="182880" bIns="91440">
            <a:spAutoFit/>
          </a:bodyPr>
          <a:lstStyle/>
          <a:p>
            <a:r>
              <a:rPr sz="1600">
                <a:solidFill>
                  <a:srgbClr val="15233F"/>
                </a:solidFill>
                <a:latin typeface="Courier New"/>
              </a:rPr>
              <a:t>{ND-Root} &amp;{/BT-500-Organization-Company[</a:t>
            </a:r>
          </a:p>
          <a:p>
            <a:r>
              <a:rPr sz="1600">
                <a:solidFill>
                  <a:srgbClr val="15233F"/>
                </a:solidFill>
                <a:latin typeface="Courier New"/>
              </a:rPr>
              <a:t>  (OPT-200-Organization-Company in OPT-300-Tenderer</a:t>
            </a:r>
          </a:p>
          <a:p>
            <a:r>
              <a:rPr sz="1600">
                <a:solidFill>
                  <a:srgbClr val="15233F"/>
                </a:solidFill>
                <a:latin typeface="Courier New"/>
              </a:rPr>
              <a:t>   or OPT-200-Organization-Company in OPT-301-Tenderer-SubCont)</a:t>
            </a:r>
          </a:p>
          <a:p>
            <a:r>
              <a:rPr sz="1600">
                <a:solidFill>
                  <a:srgbClr val="15233F"/>
                </a:solidFill>
                <a:latin typeface="Courier New"/>
              </a:rPr>
              <a:t>]}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4675140"/>
            <a:ext cx="10498000" cy="3683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>
                <a:solidFill>
                  <a:srgbClr val="1F5FA8"/>
                </a:solidFill>
              </a:rPr>
              <a:t>&amp;{…}</a:t>
            </a:r>
            <a:r>
              <a:rPr sz="2000"/>
              <a:t> selects XML nodes; the predicate specifies which ones.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5195840"/>
            <a:ext cx="10498000" cy="3683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>
                <a:solidFill>
                  <a:srgbClr val="1F5FA8"/>
                </a:solidFill>
              </a:rPr>
              <a:t>${…}</a:t>
            </a:r>
            <a:r>
              <a:rPr sz="2000"/>
              <a:t> returns values.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New terminology in SDK 2 fwd metadata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746573"/>
              </p:ext>
            </p:extLst>
          </p:nvPr>
        </p:nvGraphicFramePr>
        <p:xfrm>
          <a:off x="838200" y="1650000"/>
          <a:ext cx="10498000" cy="2682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77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4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fields/fields.json (SDK 1 and SDK 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fields/fwd/fields.json (SDK 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privacy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disclosureControl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groupId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withholdingCondition, undisclosedFieldSelector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unchanged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unpublishedFieldId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groupFieldId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reasonCodeFieldId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justificationCodeFieldId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reasonDescriptionFieldId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justificationDescriptionFieldId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publicationDateFieldId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err="1"/>
                        <a:t>disclosureDateFieldId</a:t>
                      </a:r>
                      <a:endParaRPr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8200" y="4850400"/>
            <a:ext cx="10498000" cy="3683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>
                <a:solidFill>
                  <a:srgbClr val="1F5FA8"/>
                </a:solidFill>
              </a:rPr>
              <a:t>fields/fields.json</a:t>
            </a:r>
            <a:r>
              <a:rPr sz="2000"/>
              <a:t> keeps the existing names.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Notice migration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91154A-97BD-9F19-EC1F-27BFBED0D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21" y="-227"/>
            <a:ext cx="3924300" cy="17240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Migrating notices to newer SDKs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50000"/>
            <a:ext cx="10498000" cy="18923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Helps applications upgrade notices saved with an earlier SDK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Describes changes to fields, nodes, codelists and codes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Implementation complete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 b="1"/>
              <a:t>SDK 2.0.0 establishes the baseline; SDK 2.1.0 provides the first migration information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Migration folder contents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107476"/>
              </p:ext>
            </p:extLst>
          </p:nvPr>
        </p:nvGraphicFramePr>
        <p:xfrm>
          <a:off x="838200" y="1650000"/>
          <a:ext cx="10497999" cy="1341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5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43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What it tells your application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migration/</a:t>
                      </a:r>
                      <a:r>
                        <a:rPr sz="1600" err="1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index.json</a:t>
                      </a:r>
                      <a:endParaRPr sz="1600">
                        <a:solidFill>
                          <a:schemeClr val="tx1"/>
                        </a:solidFill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The baseline version and the available version deltas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migration/2.1.json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The changes introduced with SDK 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migration/2.2.json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The changes introduced with SDK 2.2, when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8200" y="3326400"/>
            <a:ext cx="10498000" cy="11811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Each delta groups </a:t>
            </a:r>
            <a:r>
              <a:rPr sz="2000" b="1"/>
              <a:t>added</a:t>
            </a:r>
            <a:r>
              <a:rPr sz="2000"/>
              <a:t>, </a:t>
            </a:r>
            <a:r>
              <a:rPr sz="2000" b="1"/>
              <a:t>removed</a:t>
            </a:r>
            <a:r>
              <a:rPr sz="2000"/>
              <a:t> and </a:t>
            </a:r>
            <a:r>
              <a:rPr sz="2000" b="1"/>
              <a:t>replaced</a:t>
            </a:r>
            <a:r>
              <a:rPr sz="2000"/>
              <a:t> identifiers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Within each group: </a:t>
            </a:r>
            <a:r>
              <a:rPr sz="2000" b="1"/>
              <a:t>fields</a:t>
            </a:r>
            <a:r>
              <a:rPr sz="2000"/>
              <a:t>, </a:t>
            </a:r>
            <a:r>
              <a:rPr sz="2000" b="1"/>
              <a:t>nodes</a:t>
            </a:r>
            <a:r>
              <a:rPr sz="2000"/>
              <a:t>, </a:t>
            </a:r>
            <a:r>
              <a:rPr sz="2000" b="1"/>
              <a:t>codelists</a:t>
            </a:r>
            <a:r>
              <a:rPr sz="2000"/>
              <a:t> and </a:t>
            </a:r>
            <a:r>
              <a:rPr sz="2000" b="1"/>
              <a:t>codes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Version identifiers use major.minor; patch corrections update the same delta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Additions, removals and replacements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777614"/>
              </p:ext>
            </p:extLst>
          </p:nvPr>
        </p:nvGraphicFramePr>
        <p:xfrm>
          <a:off x="838200" y="1650000"/>
          <a:ext cx="10498000" cy="1341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7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9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63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Information in the entry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Meaning for a saved notice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Added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New identifier: </a:t>
                      </a:r>
                      <a:r>
                        <a:rPr sz="1600">
                          <a:solidFill>
                            <a:srgbClr val="1F5FA8"/>
                          </a:solidFill>
                        </a:rPr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A new field, node or choice is available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Removed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Discontinued identifier: </a:t>
                      </a:r>
                      <a:r>
                        <a:rPr sz="1600">
                          <a:solidFill>
                            <a:srgbClr val="1F5FA8"/>
                          </a:solidFill>
                        </a:rPr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Existing content using it needs review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Replaced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Old identifier: </a:t>
                      </a:r>
                      <a:r>
                        <a:rPr sz="1600">
                          <a:solidFill>
                            <a:srgbClr val="1F5FA8"/>
                          </a:solidFill>
                        </a:rPr>
                        <a:t>from</a:t>
                      </a:r>
                      <a:r>
                        <a:rPr sz="1600"/>
                        <a:t>; new identifier: </a:t>
                      </a:r>
                      <a:r>
                        <a:rPr sz="1600">
                          <a:solidFill>
                            <a:srgbClr val="1F5FA8"/>
                          </a:solidFill>
                        </a:rPr>
                        <a:t>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A relationship the application can use to migrate existing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8200" y="3580400"/>
            <a:ext cx="10498000" cy="14986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Entries may include explanatory </a:t>
            </a:r>
            <a:r>
              <a:rPr sz="2000" b="1"/>
              <a:t>remarks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Code identifiers include the codelist: </a:t>
            </a:r>
            <a:r>
              <a:rPr sz="2000" b="1">
                <a:solidFill>
                  <a:srgbClr val="1F5FA8"/>
                </a:solidFill>
              </a:rPr>
              <a:t>codelistId.code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Target SDK metadata and rules determine structure, allowed values and requirements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Renames, splits and merges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50000"/>
            <a:ext cx="10498000" cy="3683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/>
              <a:t>Illustrative mappings, not actual SDK changes: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646619"/>
              </p:ext>
            </p:extLst>
          </p:nvPr>
        </p:nvGraphicFramePr>
        <p:xfrm>
          <a:off x="838200" y="2170700"/>
          <a:ext cx="10498000" cy="1341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79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9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08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Replacement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Mappings in the 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Application decision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Rename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A to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Associate the old identifier with its replacement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A to B; A to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Determine which replacement applies to the saved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Merge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A to C; B to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Reconcile any existing values that share the new destination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4101100"/>
            <a:ext cx="10498000" cy="11811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Each old/new pair is a separate replacement entry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Splits repeat the old identifier; merges repeat the new identifier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The mappings describe relationships; applications resolve ambiguous content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Automating notice migration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50000"/>
            <a:ext cx="10498000" cy="1574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342900" indent="-342900">
              <a:spcAft>
                <a:spcPts val="600"/>
              </a:spcAft>
              <a:buAutoNum type="arabicPeriod"/>
            </a:pPr>
            <a:r>
              <a:rPr sz="2000"/>
              <a:t>Select the deltas between source and target SDK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sz="2000"/>
              <a:t>Apply unambiguous changes automatically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sz="2000"/>
              <a:t>Ask the user where a decision is needed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sz="2000"/>
              <a:t>Validate against the target SDK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Live validation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DA07A3-2528-C80D-7079-85A7C0D2C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21" y="-227"/>
            <a:ext cx="3924300" cy="17240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dual nature of business rules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50000"/>
            <a:ext cx="1049800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 i="1"/>
              <a:t>Live validation is more than reporting errors: the application can adapt the form so that users make fewer mistakes.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835214"/>
              </p:ext>
            </p:extLst>
          </p:nvPr>
        </p:nvGraphicFramePr>
        <p:xfrm>
          <a:off x="838200" y="2488200"/>
          <a:ext cx="10498000" cy="100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64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3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When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What we derive from the business constraint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When the XML is submitted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Validation logic that checks whether the notice satisfies the constraint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While the user fills in a 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Metadata that tells the application how a field may or must behave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4291600"/>
            <a:ext cx="10498000" cy="3937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The same constraint must keep its meaning in both uses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Example: rules that change the form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731190"/>
              </p:ext>
            </p:extLst>
          </p:nvPr>
        </p:nvGraphicFramePr>
        <p:xfrm>
          <a:off x="838200" y="1650000"/>
          <a:ext cx="10498000" cy="1493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724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Rule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When the condition changes, the form…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A field is forbidden if a condition is met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hides the field, or shows it again (and deals with any value already entered)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A field uses one codelist or another, depending on a 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changes the codes offered in the dropdown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8200" y="3453400"/>
            <a:ext cx="10498000" cy="3937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The rule doesn't just report an error: it changes what the user can do.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Preserving rule semantics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50000"/>
            <a:ext cx="10498000" cy="1574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Validation: needs a yes/no answer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Application: needs to know which behaviour to adjust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Semantic assertions: meaning stated explicitly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One statement for validators, applications and human readers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Semantic assertions and application behaviour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870794"/>
              </p:ext>
            </p:extLst>
          </p:nvPr>
        </p:nvGraphicFramePr>
        <p:xfrm>
          <a:off x="838200" y="1650000"/>
          <a:ext cx="10498000" cy="2926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19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9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</a:rPr>
                        <a:t>Constraint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</a:rPr>
                        <a:t>Proposed assertion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</a:rPr>
                        <a:t>Application behaviour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800"/>
                        <a:t>Mandatory 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ASSERT IS NOT EMPTY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Mark the field as mandatory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800"/>
                        <a:t>Forbidden occurrence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ASSERT IS NOT PRESENT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Hide the field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800"/>
                        <a:t>Non-repeatable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ASSERT NOT REPEATED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Allow one occurrence only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800"/>
                        <a:t>Allowed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ASSERT BETWEEN 0 AND 9999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Limit the values that can be entered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800"/>
                        <a:t>Value pattern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ASSERT LIKE '[A-Z]{3}'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Check the format while typing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800"/>
                        <a:t>Allowed values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ASSERT IN [...accessibility]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Offer only these codes in the dropdown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800"/>
                        <a:t>Maximum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chemeClr val="tx1"/>
                          </a:solidFill>
                          <a:latin typeface="Consolas" panose="020B0609020204030204" pitchFamily="49" charset="0"/>
                        </a:rPr>
                        <a:t>ASSERT LENGTH &lt;= 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Limit the length while typing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Pluralisation in SDK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81C718-2B67-A784-1FE9-748CD8DE7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21" y="-227"/>
            <a:ext cx="3924300" cy="172402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SDK 2: labels in the correct plural 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50000"/>
            <a:ext cx="10498000" cy="3683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 b="1"/>
              <a:t>Unicode CLDR: several EU languages have more than one plural form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738416"/>
              </p:ext>
            </p:extLst>
          </p:nvPr>
        </p:nvGraphicFramePr>
        <p:xfrm>
          <a:off x="838200" y="2170700"/>
          <a:ext cx="10498000" cy="1676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14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Quantity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</a:rPr>
                        <a:t>Polish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1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1 tydzień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2 weeks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2 tygodnie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5 weeks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5 tygodni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r>
                        <a:rPr sz="16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22 weeks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22 </a:t>
                      </a:r>
                      <a:r>
                        <a:rPr sz="1600" err="1"/>
                        <a:t>tygodnie</a:t>
                      </a:r>
                      <a:endParaRPr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4228100"/>
            <a:ext cx="10498000" cy="3683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 b="1"/>
              <a:t>New in SDK 2: label modifiers for the forms each language needs.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4748800"/>
            <a:ext cx="10498000" cy="3683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/>
              <a:t>Base label · </a:t>
            </a:r>
            <a:r>
              <a:rPr sz="2000">
                <a:solidFill>
                  <a:srgbClr val="1F5FA8"/>
                </a:solidFill>
              </a:rPr>
              <a:t>.plural</a:t>
            </a:r>
            <a:r>
              <a:rPr sz="2000"/>
              <a:t> · </a:t>
            </a:r>
            <a:r>
              <a:rPr sz="2000">
                <a:solidFill>
                  <a:srgbClr val="1F5FA8"/>
                </a:solidFill>
              </a:rPr>
              <a:t>.zero</a:t>
            </a:r>
            <a:r>
              <a:rPr sz="2000"/>
              <a:t> · </a:t>
            </a:r>
            <a:r>
              <a:rPr sz="2000">
                <a:solidFill>
                  <a:srgbClr val="1F5FA8"/>
                </a:solidFill>
              </a:rPr>
              <a:t>.two</a:t>
            </a:r>
            <a:r>
              <a:rPr sz="2000"/>
              <a:t> · </a:t>
            </a:r>
            <a:r>
              <a:rPr sz="2000">
                <a:solidFill>
                  <a:srgbClr val="1F5FA8"/>
                </a:solidFill>
              </a:rPr>
              <a:t>.few</a:t>
            </a:r>
            <a:r>
              <a:rPr sz="2000"/>
              <a:t> · </a:t>
            </a:r>
            <a:r>
              <a:rPr sz="2000">
                <a:solidFill>
                  <a:srgbClr val="1F5FA8"/>
                </a:solidFill>
              </a:rPr>
              <a:t>.many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5269500"/>
            <a:ext cx="10498000" cy="3683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/>
              <a:t>Example: </a:t>
            </a:r>
            <a:r>
              <a:rPr sz="2000">
                <a:solidFill>
                  <a:srgbClr val="1F5FA8"/>
                </a:solidFill>
              </a:rPr>
              <a:t>code|name|duration-unit.WEEK.few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Quantity and language select the label modifier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50000"/>
            <a:ext cx="10498000" cy="3683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 b="1"/>
              <a:t>In EFX 2, the template supplies the quantity: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170700"/>
            <a:ext cx="10498000" cy="518160"/>
          </a:xfrm>
          <a:prstGeom prst="rect">
            <a:avLst/>
          </a:prstGeom>
          <a:solidFill>
            <a:srgbClr val="F2F2F2"/>
          </a:solidFill>
        </p:spPr>
        <p:txBody>
          <a:bodyPr wrap="square" lIns="182880" tIns="91440" rIns="182880" bIns="91440">
            <a:spAutoFit/>
          </a:bodyPr>
          <a:lstStyle/>
          <a:p>
            <a:r>
              <a:rPr sz="1600">
                <a:solidFill>
                  <a:srgbClr val="15233F"/>
                </a:solidFill>
                <a:latin typeface="Courier New"/>
              </a:rPr>
              <a:t>#{field|name|BT-00-Text;${BT-00-Number}}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841260"/>
            <a:ext cx="10498000" cy="3683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 b="1"/>
              <a:t>Planned lookup for 22 weeks in Polish: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361960"/>
            <a:ext cx="10498000" cy="3683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/>
              <a:t>22 + Polish → CLDR category </a:t>
            </a:r>
            <a:r>
              <a:rPr sz="2000">
                <a:solidFill>
                  <a:srgbClr val="1F5FA8"/>
                </a:solidFill>
              </a:rPr>
              <a:t>few</a:t>
            </a:r>
            <a:r>
              <a:rPr sz="2000"/>
              <a:t> → </a:t>
            </a:r>
            <a:r>
              <a:rPr sz="2000">
                <a:solidFill>
                  <a:srgbClr val="1F5FA8"/>
                </a:solidFill>
              </a:rPr>
              <a:t>.few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882660"/>
            <a:ext cx="10498000" cy="3683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>
                <a:solidFill>
                  <a:srgbClr val="1F5FA8"/>
                </a:solidFill>
              </a:rPr>
              <a:t>code|name|duration-unit.WEEK.few</a:t>
            </a:r>
            <a:r>
              <a:rPr sz="2000"/>
              <a:t> → “tygodnie”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403360"/>
            <a:ext cx="10498000" cy="3683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 b="1"/>
              <a:t>Fallback:</a:t>
            </a:r>
            <a:r>
              <a:rPr sz="2000"/>
              <a:t> selected form → </a:t>
            </a:r>
            <a:r>
              <a:rPr sz="2000">
                <a:solidFill>
                  <a:srgbClr val="1F5FA8"/>
                </a:solidFill>
              </a:rPr>
              <a:t>.plural</a:t>
            </a:r>
            <a:r>
              <a:rPr sz="2000"/>
              <a:t> → base label → raw key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924060"/>
            <a:ext cx="10498000" cy="685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r>
              <a:rPr sz="2000"/>
              <a:t>Whole numbers first · Rules for all 24 languages in XSLT · No runtime pluralisation library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National extensions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0FF1BB-12B5-E89B-A6F8-13CB95CD1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21" y="-227"/>
            <a:ext cx="3924300" cy="172402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National extensions in the eForms schema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50000"/>
            <a:ext cx="10498000" cy="1574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In SDK 1.16 and SDK 2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One optional container, first in </a:t>
            </a:r>
            <a:r>
              <a:rPr sz="2000">
                <a:solidFill>
                  <a:srgbClr val="1F5FA8"/>
                </a:solidFill>
              </a:rPr>
              <a:t>efext:EformsExtension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Your own elements, namespaces and schemas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 b="1"/>
              <a:t>Remove it before sending to TED or the CVS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3377200"/>
            <a:ext cx="10498000" cy="1838960"/>
          </a:xfrm>
          <a:prstGeom prst="rect">
            <a:avLst/>
          </a:prstGeom>
          <a:solidFill>
            <a:srgbClr val="F2F2F2"/>
          </a:solidFill>
        </p:spPr>
        <p:txBody>
          <a:bodyPr wrap="square" lIns="182880" tIns="91440" rIns="182880" bIns="91440">
            <a:spAutoFit/>
          </a:bodyPr>
          <a:lstStyle/>
          <a:p>
            <a:r>
              <a:rPr sz="1600">
                <a:solidFill>
                  <a:srgbClr val="15233F"/>
                </a:solidFill>
                <a:latin typeface="Courier New"/>
              </a:rPr>
              <a:t>&lt;efext:EformsExtension&gt;</a:t>
            </a:r>
          </a:p>
          <a:p>
            <a:r>
              <a:rPr sz="1600">
                <a:solidFill>
                  <a:srgbClr val="15233F"/>
                </a:solidFill>
                <a:latin typeface="Courier New"/>
              </a:rPr>
              <a:t>  &lt;efext:local-extensions&gt;</a:t>
            </a:r>
          </a:p>
          <a:p>
            <a:r>
              <a:rPr sz="1600">
                <a:solidFill>
                  <a:srgbClr val="15233F"/>
                </a:solidFill>
                <a:latin typeface="Courier New"/>
              </a:rPr>
              <a:t>    &lt;nat:YourElement&gt;…&lt;/nat:YourElement&gt;</a:t>
            </a:r>
          </a:p>
          <a:p>
            <a:r>
              <a:rPr sz="1600">
                <a:solidFill>
                  <a:srgbClr val="15233F"/>
                </a:solidFill>
                <a:latin typeface="Courier New"/>
              </a:rPr>
              <a:t>  &lt;/efext:local-extensions&gt;</a:t>
            </a:r>
          </a:p>
          <a:p>
            <a:r>
              <a:rPr sz="1600">
                <a:solidFill>
                  <a:srgbClr val="15233F"/>
                </a:solidFill>
                <a:latin typeface="Courier New"/>
              </a:rPr>
              <a:t>  …</a:t>
            </a:r>
          </a:p>
          <a:p>
            <a:r>
              <a:rPr sz="1600">
                <a:solidFill>
                  <a:srgbClr val="15233F"/>
                </a:solidFill>
                <a:latin typeface="Courier New"/>
              </a:rPr>
              <a:t>&lt;/efext:EformsExtension&gt;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Ongoing and remaining 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650000"/>
            <a:ext cx="10498000" cy="157480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Adaptation of our release tooling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Business entities and their EFX support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Complete the remaining EFX syntax changes and freeze the grammar</a:t>
            </a:r>
          </a:p>
          <a:p>
            <a:pPr marL="342900" indent="-342900">
              <a:spcAft>
                <a:spcPts val="600"/>
              </a:spcAft>
              <a:buChar char="•"/>
            </a:pPr>
            <a:r>
              <a:rPr sz="2000"/>
              <a:t>Adaptation of TED applications and integration testing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BA4FE-1618-4372-A310-8B4110B90E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/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DD4072C-6256-A35E-2BA3-9ED73E0133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800">
                <a:hlinkClick r:id="rId3"/>
              </a:rPr>
              <a:t>Feedback/Questions through GitHub Discussions</a:t>
            </a:r>
            <a:endParaRPr lang="en-IE" sz="1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C032A6-87AF-A961-31DC-FCCD4CB176B5}"/>
              </a:ext>
            </a:extLst>
          </p:cNvPr>
          <p:cNvSpPr txBox="1"/>
          <p:nvPr/>
        </p:nvSpPr>
        <p:spPr>
          <a:xfrm>
            <a:off x="1067451" y="5068318"/>
            <a:ext cx="7839482" cy="14965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b="1" kern="100">
                <a:effectLst/>
                <a:latin typeface="Calibri"/>
                <a:ea typeface="Calibri"/>
                <a:cs typeface="Times New Roman"/>
              </a:rPr>
              <a:t>© European Union </a:t>
            </a:r>
            <a:r>
              <a:rPr lang="en-US" sz="1400" b="1" kern="100">
                <a:latin typeface="Calibri"/>
                <a:ea typeface="Calibri"/>
                <a:cs typeface="Times New Roman"/>
              </a:rPr>
              <a:t>2026</a:t>
            </a:r>
            <a:endParaRPr lang="en-IE" sz="14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>
                <a:effectLst/>
                <a:latin typeface="Calibri"/>
                <a:ea typeface="Calibri"/>
                <a:cs typeface="Times New Roman"/>
              </a:rPr>
              <a:t>Unless otherwise noted the reuse of this presentation is </a:t>
            </a:r>
            <a:r>
              <a:rPr lang="en-US" sz="1400" kern="100" err="1">
                <a:effectLst/>
                <a:latin typeface="Calibri"/>
                <a:ea typeface="Calibri"/>
                <a:cs typeface="Times New Roman"/>
              </a:rPr>
              <a:t>authorised</a:t>
            </a:r>
            <a:r>
              <a:rPr lang="en-US" sz="1400" kern="100">
                <a:effectLst/>
                <a:latin typeface="Calibri"/>
                <a:ea typeface="Calibri"/>
                <a:cs typeface="Times New Roman"/>
              </a:rPr>
              <a:t> under the </a:t>
            </a:r>
            <a:r>
              <a:rPr lang="en-US" sz="1400" u="sng" kern="100">
                <a:solidFill>
                  <a:srgbClr val="0563C1"/>
                </a:solidFill>
                <a:effectLst/>
                <a:latin typeface="Calibri"/>
                <a:ea typeface="Calibri"/>
                <a:cs typeface="Times New Roman"/>
                <a:hlinkClick r:id="rId4"/>
              </a:rPr>
              <a:t>CC BY 4.0</a:t>
            </a:r>
            <a:r>
              <a:rPr lang="en-US" sz="1400" kern="100">
                <a:effectLst/>
                <a:latin typeface="Calibri"/>
                <a:ea typeface="Calibri"/>
                <a:cs typeface="Times New Roman"/>
              </a:rPr>
              <a:t> license. For any use or reproduction of elements that are not owned by the EU, permission may need to be sought directly from the respective right holders</a:t>
            </a:r>
            <a:endParaRPr lang="en-IE" sz="1400" kern="100">
              <a:effectLst/>
              <a:latin typeface="Calibri"/>
              <a:ea typeface="Calibri"/>
              <a:cs typeface="Times New Roman"/>
            </a:endParaRPr>
          </a:p>
          <a:p>
            <a:endParaRPr lang="en-IE"/>
          </a:p>
        </p:txBody>
      </p:sp>
      <p:pic>
        <p:nvPicPr>
          <p:cNvPr id="4" name="Picture 3" descr="A grey and black sign with a person in a circle&#10;&#10;Description automatically generated">
            <a:extLst>
              <a:ext uri="{FF2B5EF4-FFF2-40B4-BE49-F238E27FC236}">
                <a16:creationId xmlns:a16="http://schemas.microsoft.com/office/drawing/2014/main" id="{C2260343-7830-B246-8E3C-20FEB4B0AA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585" y="4348956"/>
            <a:ext cx="1457325" cy="514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8A4D65-A21C-B0FF-A76D-A5BEDE3C1E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721" y="-227"/>
            <a:ext cx="392430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97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7.1.4619"/>
  <p:tag name="SLIDO_EVENT_SECTION_UUID" val="44207a20-9fc7-4e09-aac3-139f8ba6e927"/>
  <p:tag name="SLIDO_EVENT_UUID" val="bfb729cc-ef04-49a4-8143-493c55ab7413"/>
  <p:tag name="SLIDO_PRESENTATION_ID" val="00000000-0000-0000-0000-000000000000"/>
</p:tagLst>
</file>

<file path=ppt/theme/theme1.xml><?xml version="1.0" encoding="utf-8"?>
<a:theme xmlns:a="http://schemas.openxmlformats.org/drawingml/2006/main" name="Office Theme">
  <a:themeElements>
    <a:clrScheme name="OP 1">
      <a:dk1>
        <a:srgbClr val="000000"/>
      </a:dk1>
      <a:lt1>
        <a:srgbClr val="FFFFFF"/>
      </a:lt1>
      <a:dk2>
        <a:srgbClr val="44546A"/>
      </a:dk2>
      <a:lt2>
        <a:srgbClr val="DFE9F2"/>
      </a:lt2>
      <a:accent1>
        <a:srgbClr val="BDDEFD"/>
      </a:accent1>
      <a:accent2>
        <a:srgbClr val="6699CC"/>
      </a:accent2>
      <a:accent3>
        <a:srgbClr val="0099CC"/>
      </a:accent3>
      <a:accent4>
        <a:srgbClr val="FF9933"/>
      </a:accent4>
      <a:accent5>
        <a:srgbClr val="ED5087"/>
      </a:accent5>
      <a:accent6>
        <a:srgbClr val="339900"/>
      </a:accent6>
      <a:hlink>
        <a:srgbClr val="6699CC"/>
      </a:hlink>
      <a:folHlink>
        <a:srgbClr val="99228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 dark background 2.potx" id="{B8F39B1A-E77B-47D1-8276-DF8E39A9E1C6}" vid="{4D457107-94FF-4F5F-8579-B76FCACBCB80}"/>
    </a:ext>
  </a:extLst>
</a:theme>
</file>

<file path=ppt/theme/theme2.xml><?xml version="1.0" encoding="utf-8"?>
<a:theme xmlns:a="http://schemas.openxmlformats.org/drawingml/2006/main" name="1_Office Theme">
  <a:themeElements>
    <a:clrScheme name="OP 1">
      <a:dk1>
        <a:srgbClr val="000000"/>
      </a:dk1>
      <a:lt1>
        <a:srgbClr val="FFFFFF"/>
      </a:lt1>
      <a:dk2>
        <a:srgbClr val="44546A"/>
      </a:dk2>
      <a:lt2>
        <a:srgbClr val="DFE9F2"/>
      </a:lt2>
      <a:accent1>
        <a:srgbClr val="BDDEFD"/>
      </a:accent1>
      <a:accent2>
        <a:srgbClr val="6699CC"/>
      </a:accent2>
      <a:accent3>
        <a:srgbClr val="0099CC"/>
      </a:accent3>
      <a:accent4>
        <a:srgbClr val="FF9933"/>
      </a:accent4>
      <a:accent5>
        <a:srgbClr val="ED5087"/>
      </a:accent5>
      <a:accent6>
        <a:srgbClr val="339900"/>
      </a:accent6>
      <a:hlink>
        <a:srgbClr val="6699CC"/>
      </a:hlink>
      <a:folHlink>
        <a:srgbClr val="99228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 white background 2.potx" id="{70D0319E-B179-4C25-BF84-72B0911705D4}" vid="{DB03FC20-BA93-47FA-8620-878174BDFC1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A6791DDFFC024DAA4136D92359EB10" ma:contentTypeVersion="18" ma:contentTypeDescription="Create a new document." ma:contentTypeScope="" ma:versionID="8319766ab758ed55c4e63781db92f805">
  <xsd:schema xmlns:xsd="http://www.w3.org/2001/XMLSchema" xmlns:xs="http://www.w3.org/2001/XMLSchema" xmlns:p="http://schemas.microsoft.com/office/2006/metadata/properties" xmlns:ns2="cce4269c-1bca-4c47-bcbd-0ca0cb14aa6e" xmlns:ns3="96a7f24e-e0df-4592-b6e0-4a62e251a0e5" targetNamespace="http://schemas.microsoft.com/office/2006/metadata/properties" ma:root="true" ma:fieldsID="0a99b7e5bcc8e8948475395f99830ec8" ns2:_="" ns3:_="">
    <xsd:import namespace="cce4269c-1bca-4c47-bcbd-0ca0cb14aa6e"/>
    <xsd:import namespace="96a7f24e-e0df-4592-b6e0-4a62e251a0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e4269c-1bca-4c47-bcbd-0ca0cb14aa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22b2fad6-9d2c-441c-a321-3f5f1e9bd9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a7f24e-e0df-4592-b6e0-4a62e251a0e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7752f0e4-ce4d-4dd6-bee9-8d6d8b668caa}" ma:internalName="TaxCatchAll" ma:showField="CatchAllData" ma:web="96a7f24e-e0df-4592-b6e0-4a62e251a0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6a7f24e-e0df-4592-b6e0-4a62e251a0e5" xsi:nil="true"/>
    <lcf76f155ced4ddcb4097134ff3c332f xmlns="cce4269c-1bca-4c47-bcbd-0ca0cb14aa6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2002558-DF84-48C6-8591-E98F06E6337E}">
  <ds:schemaRefs>
    <ds:schemaRef ds:uri="96a7f24e-e0df-4592-b6e0-4a62e251a0e5"/>
    <ds:schemaRef ds:uri="cce4269c-1bca-4c47-bcbd-0ca0cb14aa6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0B13FD8-0B60-4206-A5A9-B64DD11B51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ABAAA7-FF80-4189-848D-9CA87AEA0035}">
  <ds:schemaRefs>
    <ds:schemaRef ds:uri="96a7f24e-e0df-4592-b6e0-4a62e251a0e5"/>
    <ds:schemaRef ds:uri="cce4269c-1bca-4c47-bcbd-0ca0cb14aa6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2960</Words>
  <Application>Microsoft Office PowerPoint</Application>
  <PresentationFormat>Widescreen</PresentationFormat>
  <Paragraphs>405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Aptos</vt:lpstr>
      <vt:lpstr>Arial</vt:lpstr>
      <vt:lpstr>Calibri</vt:lpstr>
      <vt:lpstr>Consolas</vt:lpstr>
      <vt:lpstr>Courier New</vt:lpstr>
      <vt:lpstr>System Font Regular</vt:lpstr>
      <vt:lpstr>Office Theme</vt:lpstr>
      <vt:lpstr>1_Office Theme</vt:lpstr>
      <vt:lpstr>eForms SDK: Technical Topics</vt:lpstr>
      <vt:lpstr>Today’s technical topics</vt:lpstr>
      <vt:lpstr>Releases since our last update</vt:lpstr>
      <vt:lpstr>Updates in libraries and tooling</vt:lpstr>
      <vt:lpstr>Undisclosed fields</vt:lpstr>
      <vt:lpstr>Centralised disclosure control</vt:lpstr>
      <vt:lpstr>Privacy metadata changes</vt:lpstr>
      <vt:lpstr>Conditional disclosure</vt:lpstr>
      <vt:lpstr>EFX selectors</vt:lpstr>
      <vt:lpstr>New terminology in SDK 2 fwd metadata</vt:lpstr>
      <vt:lpstr>Notice migration</vt:lpstr>
      <vt:lpstr>Migrating notices to newer SDKs</vt:lpstr>
      <vt:lpstr>Migration folder contents</vt:lpstr>
      <vt:lpstr>Additions, removals and replacements</vt:lpstr>
      <vt:lpstr>Renames, splits and merges</vt:lpstr>
      <vt:lpstr>Automating notice migration</vt:lpstr>
      <vt:lpstr>Live validation</vt:lpstr>
      <vt:lpstr>The dual nature of business rules</vt:lpstr>
      <vt:lpstr>Example: rules that change the form</vt:lpstr>
      <vt:lpstr>Preserving rule semantics</vt:lpstr>
      <vt:lpstr>Semantic assertions and application behaviour</vt:lpstr>
      <vt:lpstr>Pluralisation in SDK 2</vt:lpstr>
      <vt:lpstr>SDK 2: labels in the correct plural form</vt:lpstr>
      <vt:lpstr>Quantity and language select the label modifier</vt:lpstr>
      <vt:lpstr>National extensions</vt:lpstr>
      <vt:lpstr>National extensions in the eForms schema</vt:lpstr>
      <vt:lpstr>Ongoing and remaining work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Yannis Rousochatzakis</dc:creator>
  <cp:lastModifiedBy>IOANNIDOU Evgenia (OP)</cp:lastModifiedBy>
  <cp:revision>2</cp:revision>
  <dcterms:created xsi:type="dcterms:W3CDTF">2024-06-20T08:04:52Z</dcterms:created>
  <dcterms:modified xsi:type="dcterms:W3CDTF">2026-09-25T09:00:22Z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2024-06-20T08:05:01Z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593af38f-39d3-472a-8b71-b9a5932c4267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0x0101008BA6791DDFFC024DAA4136D92359EB10</vt:lpwstr>
  </property>
  <property fmtid="{D5CDD505-2E9C-101B-9397-08002B2CF9AE}" pid="10" name="MediaServiceImageTags">
    <vt:lpwstr/>
  </property>
</Properties>
</file>