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  <p:sldMasterId id="2147483684" r:id="rId5"/>
  </p:sldMasterIdLst>
  <p:notesMasterIdLst>
    <p:notesMasterId r:id="rId22"/>
  </p:notesMasterIdLst>
  <p:sldIdLst>
    <p:sldId id="358" r:id="rId6"/>
    <p:sldId id="417" r:id="rId7"/>
    <p:sldId id="425" r:id="rId8"/>
    <p:sldId id="426" r:id="rId9"/>
    <p:sldId id="427" r:id="rId10"/>
    <p:sldId id="428" r:id="rId11"/>
    <p:sldId id="429" r:id="rId12"/>
    <p:sldId id="430" r:id="rId13"/>
    <p:sldId id="431" r:id="rId14"/>
    <p:sldId id="418" r:id="rId15"/>
    <p:sldId id="421" r:id="rId16"/>
    <p:sldId id="424" r:id="rId17"/>
    <p:sldId id="423" r:id="rId18"/>
    <p:sldId id="432" r:id="rId19"/>
    <p:sldId id="348" r:id="rId20"/>
    <p:sldId id="301" r:id="rId21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7FD76AA9-FB3F-43BE-AAA1-8D2386092F4D}">
          <p14:sldIdLst>
            <p14:sldId id="358"/>
          </p14:sldIdLst>
        </p14:section>
        <p14:section name="What just happened" id="{EEE22A0B-4563-4C7A-945A-45FF66D3B3A4}">
          <p14:sldIdLst>
            <p14:sldId id="417"/>
            <p14:sldId id="425"/>
            <p14:sldId id="426"/>
            <p14:sldId id="427"/>
            <p14:sldId id="428"/>
            <p14:sldId id="429"/>
            <p14:sldId id="430"/>
            <p14:sldId id="431"/>
          </p14:sldIdLst>
        </p14:section>
        <p14:section name="What's exciting" id="{E0EDB42A-3B9F-4E3D-BDBC-EB5FFC512530}">
          <p14:sldIdLst>
            <p14:sldId id="418"/>
            <p14:sldId id="421"/>
            <p14:sldId id="424"/>
            <p14:sldId id="423"/>
            <p14:sldId id="432"/>
          </p14:sldIdLst>
        </p14:section>
        <p14:section name="Outro" id="{245BC85E-4A53-40A9-AC47-81EE020E4FE4}">
          <p14:sldIdLst>
            <p14:sldId id="348"/>
            <p14:sldId id="30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58BE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F1D90C-3F0E-476D-9974-CDEDF5B56C3A}" v="7" dt="2026-03-26T22:11:39.386"/>
    <p1510:client id="{7B984A8C-ABDC-4465-BA0C-EA1DE3ABC843}" v="2" dt="2026-03-27T01:42:07.603"/>
    <p1510:client id="{8C540B7F-77E7-4358-ABEC-9FCD6195C253}" v="84" dt="2026-03-27T01:30:12.362"/>
    <p1510:client id="{E7B544AA-B7F6-280A-013B-0851C2C9C8A9}" v="6" dt="2026-03-27T07:29:01.094"/>
    <p1510:client id="{FAE04211-B3FC-435D-9909-8FEAF045476F}" v="86" dt="2026-03-27T09:01:28.0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gs" Target="tags/tag1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9EDDC-FF65-49CF-A899-9060358C93A8}" type="datetimeFigureOut">
              <a:rPr lang="en-IE" smtClean="0"/>
              <a:t>27/03/2026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60095-E1D8-4FAE-A535-4F194BD76B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412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03074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69955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95179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25016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17F44-0A0C-B21B-EF31-F351DE548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23D3D9-BA99-21D0-0C1D-D431662791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A5614B-F459-E233-298C-9AB6EA9DE0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F68FE3-8237-F303-F4DA-9DD62C822F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12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02886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C9246-746B-7C20-5C78-D2C0540CD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9BCD5A-C3C6-0A9D-C0BC-F0B96CA898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8F6E88-3096-5086-E366-7ACCC5C148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C91B25-02D2-774C-D3C0-4C77AA8BA0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13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37443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02725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103692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83367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95819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D06FFA-3A73-A78A-98A2-2C7AA982D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03/27/2026</a:t>
            </a:fld>
            <a:endParaRPr lang="en-L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7FB04F-E263-A43C-373D-B6C9ACC6A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CC7DDF-EF5A-EA1E-9BD7-FF22256A9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56119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640033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03/27/2026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93067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03/27/2026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4006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03/27/2026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23472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03/27/2026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5583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03/27/2026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1401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03/27/2026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490517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03/27/2026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42364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03/27/2026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64740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03/27/2026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118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522910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6A32B0-BC58-ECA0-7450-5A110B77B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03/27/2026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BB8F6E-28FD-1181-4E57-A6A7C961A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04AA71-E4C3-726C-1303-B2FABCF6A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19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03/27/2026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156771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03/27/2026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06673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03/27/2026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973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03/27/2026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7793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90844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03/27/2026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53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-8701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5331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03/27/2026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53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-8701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5653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03/27/2026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1944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0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03/27/2026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78783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03/27/2026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704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hyperlink" Target="https://github.com/OP-TED/eForms-SDK/discussions" TargetMode="Externa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FF656-FC2E-E07F-72AF-9C7F203E6F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SDK-2 Progress Report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EEB519-0E9D-3BDF-928E-C8D5F2106B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eSender workshop – 27 March 2026</a:t>
            </a:r>
          </a:p>
          <a:p>
            <a:r>
              <a:rPr lang="en-IE" dirty="0"/>
              <a:t>Ioannis </a:t>
            </a:r>
            <a:r>
              <a:rPr lang="en-IE" dirty="0" err="1"/>
              <a:t>Rousochatzakis</a:t>
            </a:r>
            <a:r>
              <a:rPr lang="en-IE" dirty="0"/>
              <a:t> – </a:t>
            </a:r>
            <a:r>
              <a:rPr lang="fr-FR" dirty="0"/>
              <a:t>Publications Office of the </a:t>
            </a:r>
            <a:r>
              <a:rPr lang="fr-FR" dirty="0" err="1"/>
              <a:t>European</a:t>
            </a:r>
            <a:r>
              <a:rPr lang="fr-FR" dirty="0"/>
              <a:t> Union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61518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66C75D8-AAB9-917C-364F-B65ACB70A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 EFX is no longer </a:t>
            </a:r>
            <a:r>
              <a:rPr lang="en-US" i="1"/>
              <a:t>“just an expression language”</a:t>
            </a:r>
            <a:endParaRPr lang="en-IE" i="1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D286B7-113C-7128-5BB2-9E77EA52E92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EFX Expressions </a:t>
            </a:r>
          </a:p>
          <a:p>
            <a:pPr lvl="1"/>
            <a:r>
              <a:rPr lang="en-IE"/>
              <a:t>Still the core of EFX</a:t>
            </a:r>
          </a:p>
          <a:p>
            <a:pPr lvl="1"/>
            <a:r>
              <a:rPr lang="en-IE"/>
              <a:t>Safer to write with strict type system</a:t>
            </a:r>
          </a:p>
          <a:p>
            <a:pPr lvl="1"/>
            <a:r>
              <a:rPr lang="en-IE"/>
              <a:t>More portable</a:t>
            </a:r>
          </a:p>
          <a:p>
            <a:pPr lvl="1"/>
            <a:r>
              <a:rPr lang="en-IE"/>
              <a:t>More expressive and more readable</a:t>
            </a:r>
          </a:p>
          <a:p>
            <a:r>
              <a:rPr lang="en-IE"/>
              <a:t>EFX Templates</a:t>
            </a:r>
          </a:p>
          <a:p>
            <a:pPr lvl="1"/>
            <a:r>
              <a:rPr lang="en-IE"/>
              <a:t>Flexible and usable notice visualisation</a:t>
            </a:r>
          </a:p>
          <a:p>
            <a:pPr lvl="1"/>
            <a:r>
              <a:rPr lang="en-IE"/>
              <a:t>Embedded summary and navigation views</a:t>
            </a:r>
          </a:p>
          <a:p>
            <a:r>
              <a:rPr lang="en-IE"/>
              <a:t>EFX Rules </a:t>
            </a:r>
          </a:p>
          <a:p>
            <a:pPr lvl="1"/>
            <a:r>
              <a:rPr lang="en-IE"/>
              <a:t>Validation is now portable beyond Schematron</a:t>
            </a:r>
          </a:p>
          <a:p>
            <a:pPr lvl="1"/>
            <a:r>
              <a:rPr lang="en-IE"/>
              <a:t>Practical dynamic rule validation</a:t>
            </a:r>
          </a:p>
          <a:p>
            <a:pPr lvl="1"/>
            <a:r>
              <a:rPr lang="en-IE"/>
              <a:t>Enable live, interactive validation scenarios</a:t>
            </a:r>
          </a:p>
        </p:txBody>
      </p:sp>
    </p:spTree>
    <p:extLst>
      <p:ext uri="{BB962C8B-B14F-4D97-AF65-F5344CB8AC3E}">
        <p14:creationId xmlns:p14="http://schemas.microsoft.com/office/powerpoint/2010/main" val="590662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E5E27-EDF8-900C-8E54-2654F9972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EFX Expressions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CD717-2619-BA7A-8FCC-2A86FFA2D3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22715"/>
            <a:ext cx="5181600" cy="4054248"/>
          </a:xfrm>
        </p:spPr>
        <p:txBody>
          <a:bodyPr>
            <a:normAutofit/>
          </a:bodyPr>
          <a:lstStyle/>
          <a:p>
            <a:r>
              <a:rPr lang="en-US"/>
              <a:t>Limited set of built-in functions</a:t>
            </a:r>
          </a:p>
          <a:p>
            <a:r>
              <a:rPr lang="en-US"/>
              <a:t>Type system that was not fully developed</a:t>
            </a:r>
          </a:p>
          <a:p>
            <a:r>
              <a:rPr lang="en-US"/>
              <a:t>Tied to XPath concepts more than necessary</a:t>
            </a:r>
          </a:p>
          <a:p>
            <a:endParaRPr lang="en-IE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AF231F8-D682-B81F-A358-7CBC0835D62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2122714"/>
            <a:ext cx="4876800" cy="3909786"/>
          </a:xfrm>
        </p:spPr>
        <p:txBody>
          <a:bodyPr>
            <a:normAutofit/>
          </a:bodyPr>
          <a:lstStyle/>
          <a:p>
            <a:r>
              <a:rPr lang="en-IE"/>
              <a:t>Strict type system, fully developed</a:t>
            </a:r>
          </a:p>
          <a:p>
            <a:r>
              <a:rPr lang="en-IE"/>
              <a:t>Rich set of built-in functions</a:t>
            </a:r>
          </a:p>
          <a:p>
            <a:r>
              <a:rPr lang="en-IE"/>
              <a:t>More expressive</a:t>
            </a:r>
          </a:p>
          <a:p>
            <a:r>
              <a:rPr lang="en-IE"/>
              <a:t>More portable</a:t>
            </a:r>
          </a:p>
          <a:p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A7B140-1DCF-2A2D-A6FB-594C1F4CD190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38200" y="1581151"/>
            <a:ext cx="4319588" cy="541564"/>
          </a:xfrm>
        </p:spPr>
        <p:txBody>
          <a:bodyPr/>
          <a:lstStyle/>
          <a:p>
            <a:pPr marL="0" indent="0">
              <a:buNone/>
            </a:pPr>
            <a:r>
              <a:rPr lang="en-IE" b="1">
                <a:solidFill>
                  <a:schemeClr val="accent3"/>
                </a:solidFill>
              </a:rPr>
              <a:t>In SDK-1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9E29C8-4069-72BE-B226-9F0442BE418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034214" y="1581151"/>
            <a:ext cx="5157786" cy="541564"/>
          </a:xfrm>
        </p:spPr>
        <p:txBody>
          <a:bodyPr/>
          <a:lstStyle/>
          <a:p>
            <a:pPr marL="0" indent="0">
              <a:buNone/>
            </a:pPr>
            <a:r>
              <a:rPr lang="en-IE" b="1">
                <a:solidFill>
                  <a:schemeClr val="accent3"/>
                </a:solidFill>
              </a:rPr>
              <a:t>In SDK-2</a:t>
            </a:r>
          </a:p>
        </p:txBody>
      </p:sp>
    </p:spTree>
    <p:extLst>
      <p:ext uri="{BB962C8B-B14F-4D97-AF65-F5344CB8AC3E}">
        <p14:creationId xmlns:p14="http://schemas.microsoft.com/office/powerpoint/2010/main" val="1053225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F6E0F-0EC9-EF78-C4C1-473BC73D3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DF384-3A8D-1D6E-84D8-E68CAF8B6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EFX Templates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7DE32-E876-6238-E1FB-E2BCF2406F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22715"/>
            <a:ext cx="5181600" cy="4054248"/>
          </a:xfrm>
        </p:spPr>
        <p:txBody>
          <a:bodyPr>
            <a:normAutofit/>
          </a:bodyPr>
          <a:lstStyle/>
          <a:p>
            <a:r>
              <a:rPr lang="en-IE"/>
              <a:t>Template modelling was too simplistic</a:t>
            </a:r>
          </a:p>
          <a:p>
            <a:r>
              <a:rPr lang="en-US"/>
              <a:t>Each template line had its own isolated context</a:t>
            </a:r>
          </a:p>
          <a:p>
            <a:pPr lvl="1"/>
            <a:r>
              <a:rPr lang="en-US"/>
              <a:t>Impossible pass context across template lines</a:t>
            </a:r>
          </a:p>
          <a:p>
            <a:pPr lvl="1"/>
            <a:r>
              <a:rPr lang="en-US"/>
              <a:t>Reestablishing context was very complicated</a:t>
            </a:r>
          </a:p>
          <a:p>
            <a:pPr lvl="1"/>
            <a:r>
              <a:rPr lang="en-US"/>
              <a:t>No reusable components or computations</a:t>
            </a:r>
          </a:p>
          <a:p>
            <a:r>
              <a:rPr lang="en-US"/>
              <a:t>Impossible to optimize output for performance</a:t>
            </a:r>
            <a:br>
              <a:rPr lang="en-US"/>
            </a:br>
            <a:endParaRPr lang="en-IE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4FA8129-2679-F394-9120-7B40A894CE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2122714"/>
            <a:ext cx="4876800" cy="3909786"/>
          </a:xfrm>
        </p:spPr>
        <p:txBody>
          <a:bodyPr>
            <a:normAutofit/>
          </a:bodyPr>
          <a:lstStyle/>
          <a:p>
            <a:r>
              <a:rPr lang="en-IE"/>
              <a:t>Reusable computation with variables</a:t>
            </a:r>
          </a:p>
          <a:p>
            <a:r>
              <a:rPr lang="en-IE"/>
              <a:t>Maintains context at any granularity as needed</a:t>
            </a:r>
          </a:p>
          <a:p>
            <a:r>
              <a:rPr lang="en-IE"/>
              <a:t>Allows fast lookups with dictionaries</a:t>
            </a:r>
          </a:p>
          <a:p>
            <a:r>
              <a:rPr lang="en-IE"/>
              <a:t>Reusable templates reduce repetition and improve readability</a:t>
            </a:r>
          </a:p>
          <a:p>
            <a:r>
              <a:rPr lang="en-IE"/>
              <a:t>Uses a less cryptic, more readable and maintainable syntax</a:t>
            </a:r>
          </a:p>
          <a:p>
            <a:r>
              <a:rPr lang="en-IE"/>
              <a:t>Capitalises on EFX Expression improvements</a:t>
            </a:r>
          </a:p>
          <a:p>
            <a:r>
              <a:rPr lang="en-IE"/>
              <a:t>Friendlier, faster and accurate visualisations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35E47B-D99F-EC17-E5ED-90C65A57096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38200" y="1581151"/>
            <a:ext cx="4319588" cy="541564"/>
          </a:xfrm>
        </p:spPr>
        <p:txBody>
          <a:bodyPr/>
          <a:lstStyle/>
          <a:p>
            <a:pPr marL="0" indent="0">
              <a:buNone/>
            </a:pPr>
            <a:r>
              <a:rPr lang="en-IE" b="1">
                <a:solidFill>
                  <a:schemeClr val="accent3"/>
                </a:solidFill>
              </a:rPr>
              <a:t>In SDK-1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0B0E79-8A3A-5850-7A71-04707B7907C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034214" y="1581151"/>
            <a:ext cx="5157786" cy="541564"/>
          </a:xfrm>
        </p:spPr>
        <p:txBody>
          <a:bodyPr/>
          <a:lstStyle/>
          <a:p>
            <a:pPr marL="0" indent="0">
              <a:buNone/>
            </a:pPr>
            <a:r>
              <a:rPr lang="en-IE" b="1">
                <a:solidFill>
                  <a:schemeClr val="accent3"/>
                </a:solidFill>
              </a:rPr>
              <a:t>In SDK-2</a:t>
            </a:r>
          </a:p>
        </p:txBody>
      </p:sp>
    </p:spTree>
    <p:extLst>
      <p:ext uri="{BB962C8B-B14F-4D97-AF65-F5344CB8AC3E}">
        <p14:creationId xmlns:p14="http://schemas.microsoft.com/office/powerpoint/2010/main" val="1855633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0907D-1BFB-9DD1-93BE-4473D3469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64592-CB07-DDDE-EBB5-1B90DF106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EFX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F3FE9-3FD5-CCAE-49B0-268926F09B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22715"/>
            <a:ext cx="5181600" cy="4054248"/>
          </a:xfrm>
        </p:spPr>
        <p:txBody>
          <a:bodyPr>
            <a:normAutofit/>
          </a:bodyPr>
          <a:lstStyle/>
          <a:p>
            <a:r>
              <a:rPr lang="en-IE"/>
              <a:t>we used EFX solely to capture the business logic of each rule </a:t>
            </a:r>
            <a:br>
              <a:rPr lang="en-IE"/>
            </a:br>
            <a:r>
              <a:rPr lang="en-IE"/>
              <a:t>(the pre-condition and logical test to perform)</a:t>
            </a:r>
          </a:p>
          <a:p>
            <a:r>
              <a:rPr lang="en-IE"/>
              <a:t>all other information about a rule was not captured in a concrete portable form</a:t>
            </a:r>
          </a:p>
          <a:p>
            <a:pPr lvl="2"/>
            <a:r>
              <a:rPr lang="en-IE"/>
              <a:t>Rule ID, severity and message, </a:t>
            </a:r>
          </a:p>
          <a:p>
            <a:pPr lvl="2"/>
            <a:r>
              <a:rPr lang="en-IE"/>
              <a:t>Target field and applicable notice subtypes, </a:t>
            </a:r>
          </a:p>
          <a:p>
            <a:pPr lvl="2"/>
            <a:r>
              <a:rPr lang="en-IE"/>
              <a:t>Validation stage and applicable validation environment(s)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6939F5-8CC0-AC74-60B7-5DFBE96329C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2122714"/>
            <a:ext cx="4876800" cy="3909786"/>
          </a:xfrm>
        </p:spPr>
        <p:txBody>
          <a:bodyPr>
            <a:normAutofit/>
          </a:bodyPr>
          <a:lstStyle/>
          <a:p>
            <a:r>
              <a:rPr lang="en-IE"/>
              <a:t>The entire validation logic and metadata are captured in EFX.</a:t>
            </a:r>
          </a:p>
          <a:p>
            <a:r>
              <a:rPr lang="en-IE"/>
              <a:t>This makes eForms validation </a:t>
            </a:r>
          </a:p>
          <a:p>
            <a:pPr lvl="1"/>
            <a:r>
              <a:rPr lang="en-IE"/>
              <a:t>Portable to engines beyond Schematron</a:t>
            </a:r>
          </a:p>
          <a:p>
            <a:pPr lvl="1"/>
            <a:r>
              <a:rPr lang="en-US"/>
              <a:t>Suitable for live, interactive validation (e.g. in form editors)</a:t>
            </a:r>
          </a:p>
          <a:p>
            <a:pPr lvl="1"/>
            <a:r>
              <a:rPr lang="en-US"/>
              <a:t>Readable and maintainable by domain experts, not just developers</a:t>
            </a:r>
          </a:p>
          <a:p>
            <a:pPr lvl="1"/>
            <a:r>
              <a:rPr lang="en-US"/>
              <a:t>Open to community contributions and review</a:t>
            </a:r>
          </a:p>
          <a:p>
            <a:pPr lvl="1"/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910BE3-4A14-8E0F-7F63-7116D0AA8769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38200" y="1581151"/>
            <a:ext cx="4319588" cy="541564"/>
          </a:xfrm>
        </p:spPr>
        <p:txBody>
          <a:bodyPr/>
          <a:lstStyle/>
          <a:p>
            <a:pPr marL="0" indent="0">
              <a:buNone/>
            </a:pPr>
            <a:r>
              <a:rPr lang="en-IE" b="1">
                <a:solidFill>
                  <a:schemeClr val="accent3"/>
                </a:solidFill>
              </a:rPr>
              <a:t>In SDK-1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1342DE-D283-CB36-D1AE-AD9D398D80D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034214" y="1581151"/>
            <a:ext cx="5157786" cy="541564"/>
          </a:xfrm>
        </p:spPr>
        <p:txBody>
          <a:bodyPr/>
          <a:lstStyle/>
          <a:p>
            <a:pPr marL="0" indent="0">
              <a:buNone/>
            </a:pPr>
            <a:r>
              <a:rPr lang="en-IE" b="1">
                <a:solidFill>
                  <a:schemeClr val="accent3"/>
                </a:solidFill>
              </a:rPr>
              <a:t>In SDK-2</a:t>
            </a:r>
          </a:p>
        </p:txBody>
      </p:sp>
    </p:spTree>
    <p:extLst>
      <p:ext uri="{BB962C8B-B14F-4D97-AF65-F5344CB8AC3E}">
        <p14:creationId xmlns:p14="http://schemas.microsoft.com/office/powerpoint/2010/main" val="2155608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A868C-E602-4E8D-62A2-8CE61A50A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Ongoing work for SDK 2.0.0-beta.1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6F3C2-B00D-C38F-94A0-89F9636F113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IE"/>
              <a:t>Business Entities – add to EFX syntax</a:t>
            </a:r>
          </a:p>
          <a:p>
            <a:r>
              <a:rPr lang="en-IE"/>
              <a:t>Forward compatibility – finalise formats and metadata</a:t>
            </a:r>
          </a:p>
          <a:p>
            <a:r>
              <a:rPr lang="en-IE"/>
              <a:t>Simplification of non-disclosed (aka “unpublished”) information encoding</a:t>
            </a:r>
          </a:p>
          <a:p>
            <a:r>
              <a:rPr lang="en-IE"/>
              <a:t>Grammar refinements and cleanup</a:t>
            </a:r>
          </a:p>
        </p:txBody>
      </p:sp>
      <p:pic>
        <p:nvPicPr>
          <p:cNvPr id="11" name="Content Placeholder 6" descr="Yellow paper boat">
            <a:extLst>
              <a:ext uri="{FF2B5EF4-FFF2-40B4-BE49-F238E27FC236}">
                <a16:creationId xmlns:a16="http://schemas.microsoft.com/office/drawing/2014/main" id="{988EE33B-9D64-E1E9-0089-3729A1C392E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9" r="13189"/>
          <a:stretch/>
        </p:blipFill>
        <p:spPr>
          <a:xfrm>
            <a:off x="5173663" y="0"/>
            <a:ext cx="7015162" cy="6362700"/>
          </a:xfrm>
        </p:spPr>
      </p:pic>
    </p:spTree>
    <p:extLst>
      <p:ext uri="{BB962C8B-B14F-4D97-AF65-F5344CB8AC3E}">
        <p14:creationId xmlns:p14="http://schemas.microsoft.com/office/powerpoint/2010/main" val="281677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0458E-FEEA-C591-7D3F-80CB7E387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 anchor="b">
            <a:normAutofit/>
          </a:bodyPr>
          <a:lstStyle/>
          <a:p>
            <a:r>
              <a:rPr lang="en-IE"/>
              <a:t>Roadmap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78420-E112-4A0E-FD71-84BE131131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lnSpcReduction="10000"/>
          </a:bodyPr>
          <a:lstStyle/>
          <a:p>
            <a:r>
              <a:rPr lang="en-IE" b="1"/>
              <a:t>Beta.1</a:t>
            </a:r>
            <a:r>
              <a:rPr lang="en-IE"/>
              <a:t> — by end of April 2026</a:t>
            </a:r>
          </a:p>
          <a:p>
            <a:pPr lvl="1"/>
            <a:r>
              <a:rPr lang="en-IE"/>
              <a:t>Grammar freeze — no breaking changes expected after this point</a:t>
            </a:r>
          </a:p>
          <a:p>
            <a:pPr lvl="1"/>
            <a:r>
              <a:rPr lang="en-IE"/>
              <a:t>Legacy EFX-1 syntax removed</a:t>
            </a:r>
          </a:p>
          <a:p>
            <a:r>
              <a:rPr lang="en-IE" b="1"/>
              <a:t>SDK 1.15</a:t>
            </a:r>
            <a:r>
              <a:rPr lang="en-IE"/>
              <a:t> — June 2026</a:t>
            </a:r>
          </a:p>
          <a:p>
            <a:pPr lvl="1"/>
            <a:r>
              <a:rPr lang="en-IE"/>
              <a:t>Last SDK 1.x release</a:t>
            </a:r>
          </a:p>
          <a:p>
            <a:pPr lvl="1"/>
            <a:r>
              <a:rPr lang="en-IE"/>
              <a:t>Metadata baseline for SDK 2.0 RC</a:t>
            </a:r>
          </a:p>
          <a:p>
            <a:r>
              <a:rPr lang="en-IE" b="1"/>
              <a:t>RC.1</a:t>
            </a:r>
            <a:r>
              <a:rPr lang="en-IE"/>
              <a:t> — by July 2026</a:t>
            </a:r>
          </a:p>
          <a:p>
            <a:pPr lvl="1"/>
            <a:r>
              <a:rPr lang="en-IE"/>
              <a:t>OJS apps updated and tested (eNotices2, </a:t>
            </a:r>
            <a:br>
              <a:rPr lang="en-IE"/>
            </a:br>
            <a:r>
              <a:rPr lang="en-IE"/>
              <a:t>CVS, TED Viewer, TED Monitor, TED API)</a:t>
            </a:r>
          </a:p>
          <a:p>
            <a:r>
              <a:rPr lang="en-IE" b="1"/>
              <a:t>SDK 2.0</a:t>
            </a:r>
            <a:r>
              <a:rPr lang="en-IE"/>
              <a:t> — around September 2026</a:t>
            </a:r>
          </a:p>
          <a:p>
            <a:pPr lvl="1"/>
            <a:r>
              <a:rPr lang="en-IE"/>
              <a:t>Final release after OJS apps fully </a:t>
            </a:r>
            <a:br>
              <a:rPr lang="en-IE"/>
            </a:br>
            <a:r>
              <a:rPr lang="en-IE"/>
              <a:t>validated</a:t>
            </a:r>
          </a:p>
        </p:txBody>
      </p:sp>
      <p:pic>
        <p:nvPicPr>
          <p:cNvPr id="7" name="Content Placeholder 6" descr="Alarm clocks in a line">
            <a:extLst>
              <a:ext uri="{FF2B5EF4-FFF2-40B4-BE49-F238E27FC236}">
                <a16:creationId xmlns:a16="http://schemas.microsoft.com/office/drawing/2014/main" id="{271857B9-1030-C755-9236-F0F27B2545C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9" r="18572"/>
          <a:stretch>
            <a:fillRect/>
          </a:stretch>
        </p:blipFill>
        <p:spPr>
          <a:xfrm>
            <a:off x="5174253" y="-2"/>
            <a:ext cx="7014949" cy="6363433"/>
          </a:xfrm>
          <a:noFill/>
        </p:spPr>
      </p:pic>
    </p:spTree>
    <p:extLst>
      <p:ext uri="{BB962C8B-B14F-4D97-AF65-F5344CB8AC3E}">
        <p14:creationId xmlns:p14="http://schemas.microsoft.com/office/powerpoint/2010/main" val="325980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BA4FE-1618-4372-A310-8B4110B90E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DD4072C-6256-A35E-2BA3-9ED73E0133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800">
                <a:hlinkClick r:id="rId2"/>
              </a:rPr>
              <a:t>Feedback/Questions through GitHub Discussions</a:t>
            </a:r>
            <a:endParaRPr lang="en-IE" sz="1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C032A6-87AF-A961-31DC-FCCD4CB176B5}"/>
              </a:ext>
            </a:extLst>
          </p:cNvPr>
          <p:cNvSpPr txBox="1"/>
          <p:nvPr/>
        </p:nvSpPr>
        <p:spPr>
          <a:xfrm>
            <a:off x="1067451" y="5068318"/>
            <a:ext cx="7839482" cy="14965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>
                <a:effectLst/>
                <a:latin typeface="Calibri"/>
                <a:ea typeface="Calibri"/>
                <a:cs typeface="Times New Roman"/>
              </a:rPr>
              <a:t>© European Union </a:t>
            </a:r>
            <a:r>
              <a:rPr lang="en-US" sz="1400" b="1" kern="100">
                <a:latin typeface="Calibri"/>
                <a:ea typeface="Calibri"/>
                <a:cs typeface="Times New Roman"/>
              </a:rPr>
              <a:t>2026</a:t>
            </a:r>
            <a:endParaRPr lang="en-IE" sz="14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kern="100">
                <a:effectLst/>
                <a:latin typeface="Calibri"/>
                <a:ea typeface="Calibri"/>
                <a:cs typeface="Times New Roman"/>
              </a:rPr>
              <a:t>Unless otherwise noted the reuse of this presentation is </a:t>
            </a:r>
            <a:r>
              <a:rPr lang="en-US" sz="1400" kern="100" err="1">
                <a:effectLst/>
                <a:latin typeface="Calibri"/>
                <a:ea typeface="Calibri"/>
                <a:cs typeface="Times New Roman"/>
              </a:rPr>
              <a:t>authorised</a:t>
            </a:r>
            <a:r>
              <a:rPr lang="en-US" sz="1400" kern="100">
                <a:effectLst/>
                <a:latin typeface="Calibri"/>
                <a:ea typeface="Calibri"/>
                <a:cs typeface="Times New Roman"/>
              </a:rPr>
              <a:t> under the </a:t>
            </a:r>
            <a:r>
              <a:rPr lang="en-US" sz="1400" u="sng" kern="100">
                <a:solidFill>
                  <a:srgbClr val="0563C1"/>
                </a:solidFill>
                <a:effectLst/>
                <a:latin typeface="Calibri"/>
                <a:ea typeface="Calibri"/>
                <a:cs typeface="Times New Roman"/>
                <a:hlinkClick r:id="rId3"/>
              </a:rPr>
              <a:t>CC BY 4.0</a:t>
            </a:r>
            <a:r>
              <a:rPr lang="en-US" sz="1400" kern="100">
                <a:effectLst/>
                <a:latin typeface="Calibri"/>
                <a:ea typeface="Calibri"/>
                <a:cs typeface="Times New Roman"/>
              </a:rPr>
              <a:t> license. For any use or reproduction of elements that are not owned by the EU, permission may need to be sought directly from the respective right holders</a:t>
            </a:r>
            <a:endParaRPr lang="en-IE" sz="1400" kern="100">
              <a:effectLst/>
              <a:latin typeface="Calibri"/>
              <a:ea typeface="Calibri"/>
              <a:cs typeface="Times New Roman"/>
            </a:endParaRPr>
          </a:p>
          <a:p>
            <a:endParaRPr lang="en-IE"/>
          </a:p>
        </p:txBody>
      </p:sp>
      <p:pic>
        <p:nvPicPr>
          <p:cNvPr id="4" name="Picture 3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C2260343-7830-B246-8E3C-20FEB4B0A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0585" y="4348956"/>
            <a:ext cx="1457325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97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6B88892-27B1-2A03-7811-3BDF598FF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Released yesterday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5CC876-7C9F-4476-D10F-625877242FB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eForms SDK 			</a:t>
            </a:r>
            <a:r>
              <a:rPr lang="en-IE">
                <a:sym typeface="Wingdings 3" panose="05040102010807070707" pitchFamily="18" charset="2"/>
              </a:rPr>
              <a:t> </a:t>
            </a:r>
            <a:r>
              <a:rPr lang="en-IE"/>
              <a:t>2.0.0-alpha.2</a:t>
            </a:r>
          </a:p>
          <a:p>
            <a:r>
              <a:rPr lang="en-IE"/>
              <a:t>eForms Core Library for Java  	</a:t>
            </a:r>
            <a:r>
              <a:rPr lang="en-IE">
                <a:sym typeface="Wingdings 3" panose="05040102010807070707" pitchFamily="18" charset="2"/>
              </a:rPr>
              <a:t></a:t>
            </a:r>
            <a:r>
              <a:rPr lang="en-IE"/>
              <a:t> 1.6.0</a:t>
            </a:r>
          </a:p>
          <a:p>
            <a:r>
              <a:rPr lang="en-IE"/>
              <a:t>EFX Toolkit for Java		</a:t>
            </a:r>
            <a:r>
              <a:rPr lang="en-IE">
                <a:sym typeface="Wingdings 3" panose="05040102010807070707" pitchFamily="18" charset="2"/>
              </a:rPr>
              <a:t> 2.0.0-alpha.6</a:t>
            </a:r>
          </a:p>
          <a:p>
            <a:r>
              <a:rPr lang="en-IE"/>
              <a:t>eForms Notice Viewer		</a:t>
            </a:r>
            <a:r>
              <a:rPr lang="en-IE">
                <a:sym typeface="Wingdings 3" panose="05040102010807070707" pitchFamily="18" charset="2"/>
              </a:rPr>
              <a:t>  0.12.0</a:t>
            </a:r>
          </a:p>
          <a:p>
            <a:r>
              <a:rPr lang="en-IE">
                <a:sym typeface="Wingdings 3" panose="05040102010807070707" pitchFamily="18" charset="2"/>
              </a:rPr>
              <a:t>EFX-CLI			 0.1.0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03932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E008704-7F12-7122-3B3D-CCFFD5D55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eForms SDK </a:t>
            </a:r>
            <a:r>
              <a:rPr lang="en-IE">
                <a:solidFill>
                  <a:schemeClr val="bg1">
                    <a:lumMod val="50000"/>
                  </a:schemeClr>
                </a:solidFill>
              </a:rPr>
              <a:t>2.0.0-alpha.2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7388B2A-C8CC-A2FF-AE11-3EDD8013342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IE"/>
              <a:t>EFX-2 grammar – very close to final version</a:t>
            </a:r>
          </a:p>
          <a:p>
            <a:r>
              <a:rPr lang="en-IE"/>
              <a:t>Updated SDK metadata in EFX-2 </a:t>
            </a:r>
          </a:p>
          <a:p>
            <a:endParaRPr lang="en-IE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E3AFCC3-94E3-9BC7-65EA-710880C9B5C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l="-123" r="42359"/>
          <a:stretch>
            <a:fillRect/>
          </a:stretch>
        </p:blipFill>
        <p:spPr>
          <a:xfrm>
            <a:off x="6883399" y="0"/>
            <a:ext cx="5308601" cy="63572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FDAAC0C6-68C6-9B86-6D35-1772B0F04500}"/>
              </a:ext>
            </a:extLst>
          </p:cNvPr>
          <p:cNvSpPr/>
          <p:nvPr/>
        </p:nvSpPr>
        <p:spPr>
          <a:xfrm rot="21316395">
            <a:off x="7049982" y="1690533"/>
            <a:ext cx="1872342" cy="851680"/>
          </a:xfrm>
          <a:custGeom>
            <a:avLst/>
            <a:gdLst>
              <a:gd name="connsiteX0" fmla="*/ 0 w 1872342"/>
              <a:gd name="connsiteY0" fmla="*/ 425840 h 851680"/>
              <a:gd name="connsiteX1" fmla="*/ 936171 w 1872342"/>
              <a:gd name="connsiteY1" fmla="*/ 0 h 851680"/>
              <a:gd name="connsiteX2" fmla="*/ 1872342 w 1872342"/>
              <a:gd name="connsiteY2" fmla="*/ 425840 h 851680"/>
              <a:gd name="connsiteX3" fmla="*/ 936171 w 1872342"/>
              <a:gd name="connsiteY3" fmla="*/ 851680 h 851680"/>
              <a:gd name="connsiteX4" fmla="*/ 0 w 1872342"/>
              <a:gd name="connsiteY4" fmla="*/ 425840 h 85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2342" h="851680" extrusionOk="0">
                <a:moveTo>
                  <a:pt x="0" y="425840"/>
                </a:moveTo>
                <a:cubicBezTo>
                  <a:pt x="35498" y="275171"/>
                  <a:pt x="363239" y="-13261"/>
                  <a:pt x="936171" y="0"/>
                </a:cubicBezTo>
                <a:cubicBezTo>
                  <a:pt x="1425462" y="4355"/>
                  <a:pt x="1883542" y="186397"/>
                  <a:pt x="1872342" y="425840"/>
                </a:cubicBezTo>
                <a:cubicBezTo>
                  <a:pt x="1882151" y="696835"/>
                  <a:pt x="1448679" y="840026"/>
                  <a:pt x="936171" y="851680"/>
                </a:cubicBezTo>
                <a:cubicBezTo>
                  <a:pt x="456451" y="848062"/>
                  <a:pt x="-20520" y="643515"/>
                  <a:pt x="0" y="42584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52657929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3881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FE1D7-F0C5-0E56-61E9-A7D69D2D9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39CA75E-8867-E97A-F8DD-831DDB48A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eForms SDK </a:t>
            </a:r>
            <a:r>
              <a:rPr lang="en-IE">
                <a:solidFill>
                  <a:schemeClr val="bg1">
                    <a:lumMod val="50000"/>
                  </a:schemeClr>
                </a:solidFill>
              </a:rPr>
              <a:t>2.0.0-alpha.2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E60BF3E-7300-9273-2783-50882C9E18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IE" dirty="0"/>
              <a:t>EFX-2 grammar – very close to final version</a:t>
            </a:r>
          </a:p>
          <a:p>
            <a:r>
              <a:rPr lang="en-IE" dirty="0"/>
              <a:t>Updated SDK metadata in EFX-2 </a:t>
            </a:r>
          </a:p>
          <a:p>
            <a:r>
              <a:rPr lang="en-IE" dirty="0"/>
              <a:t>Forward compatibility – work in progress</a:t>
            </a:r>
          </a:p>
          <a:p>
            <a:endParaRPr lang="en-IE" dirty="0"/>
          </a:p>
          <a:p>
            <a:endParaRPr lang="en-IE" dirty="0"/>
          </a:p>
          <a:p>
            <a:endParaRPr lang="en-IE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5874D7C6-39A2-DB88-7529-C6FD0120293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" r="31460"/>
          <a:stretch>
            <a:fillRect/>
          </a:stretch>
        </p:blipFill>
        <p:spPr>
          <a:xfrm>
            <a:off x="6883399" y="0"/>
            <a:ext cx="5308601" cy="63572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3E81B14-9D76-965F-781B-07842227FDFE}"/>
              </a:ext>
            </a:extLst>
          </p:cNvPr>
          <p:cNvSpPr/>
          <p:nvPr/>
        </p:nvSpPr>
        <p:spPr>
          <a:xfrm>
            <a:off x="6988629" y="3026229"/>
            <a:ext cx="2264228" cy="2942013"/>
          </a:xfrm>
          <a:custGeom>
            <a:avLst/>
            <a:gdLst>
              <a:gd name="connsiteX0" fmla="*/ 0 w 2264228"/>
              <a:gd name="connsiteY0" fmla="*/ 0 h 2942013"/>
              <a:gd name="connsiteX1" fmla="*/ 2264228 w 2264228"/>
              <a:gd name="connsiteY1" fmla="*/ 0 h 2942013"/>
              <a:gd name="connsiteX2" fmla="*/ 2264228 w 2264228"/>
              <a:gd name="connsiteY2" fmla="*/ 2942013 h 2942013"/>
              <a:gd name="connsiteX3" fmla="*/ 0 w 2264228"/>
              <a:gd name="connsiteY3" fmla="*/ 2942013 h 2942013"/>
              <a:gd name="connsiteX4" fmla="*/ 0 w 2264228"/>
              <a:gd name="connsiteY4" fmla="*/ 0 h 2942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4228" h="2942013" extrusionOk="0">
                <a:moveTo>
                  <a:pt x="0" y="0"/>
                </a:moveTo>
                <a:cubicBezTo>
                  <a:pt x="611366" y="-98322"/>
                  <a:pt x="1322712" y="-78723"/>
                  <a:pt x="2264228" y="0"/>
                </a:cubicBezTo>
                <a:cubicBezTo>
                  <a:pt x="2115703" y="1059794"/>
                  <a:pt x="2219263" y="2269572"/>
                  <a:pt x="2264228" y="2942013"/>
                </a:cubicBezTo>
                <a:cubicBezTo>
                  <a:pt x="1147577" y="3033400"/>
                  <a:pt x="570624" y="2832459"/>
                  <a:pt x="0" y="2942013"/>
                </a:cubicBezTo>
                <a:cubicBezTo>
                  <a:pt x="91681" y="1836874"/>
                  <a:pt x="-90978" y="1024069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52657929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8855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15040-1ACA-08C1-7876-26438597A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583DCC9-1E98-7295-81CE-2EBA4A5C2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eForms Core Library </a:t>
            </a:r>
            <a:r>
              <a:rPr lang="en-IE">
                <a:solidFill>
                  <a:schemeClr val="bg1">
                    <a:lumMod val="50000"/>
                  </a:schemeClr>
                </a:solidFill>
              </a:rPr>
              <a:t>1.6.0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8325A1F-48AE-1801-76EE-B11EF151A12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IE"/>
              <a:t>Downloading of new SDK versions</a:t>
            </a:r>
          </a:p>
          <a:p>
            <a:r>
              <a:rPr lang="en-IE"/>
              <a:t>Loading of SDK resources</a:t>
            </a:r>
          </a:p>
          <a:p>
            <a:r>
              <a:rPr lang="en-IE"/>
              <a:t>Accessing SDK resources at runtime</a:t>
            </a:r>
          </a:p>
          <a:p>
            <a:r>
              <a:rPr lang="en-IE"/>
              <a:t>Common XML processing tools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54C67E68-4F15-FA41-BFCF-764B934811A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" r="15278"/>
          <a:stretch>
            <a:fillRect/>
          </a:stretch>
        </p:blipFill>
        <p:spPr>
          <a:xfrm>
            <a:off x="6883399" y="0"/>
            <a:ext cx="5308601" cy="63572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6C5B67D1-2F86-4698-9044-302A2E7AA31E}"/>
              </a:ext>
            </a:extLst>
          </p:cNvPr>
          <p:cNvSpPr/>
          <p:nvPr/>
        </p:nvSpPr>
        <p:spPr>
          <a:xfrm rot="21023434">
            <a:off x="7027608" y="1724089"/>
            <a:ext cx="1351473" cy="800682"/>
          </a:xfrm>
          <a:custGeom>
            <a:avLst/>
            <a:gdLst>
              <a:gd name="connsiteX0" fmla="*/ 0 w 1351473"/>
              <a:gd name="connsiteY0" fmla="*/ 400341 h 800682"/>
              <a:gd name="connsiteX1" fmla="*/ 675737 w 1351473"/>
              <a:gd name="connsiteY1" fmla="*/ 0 h 800682"/>
              <a:gd name="connsiteX2" fmla="*/ 1351474 w 1351473"/>
              <a:gd name="connsiteY2" fmla="*/ 400341 h 800682"/>
              <a:gd name="connsiteX3" fmla="*/ 675737 w 1351473"/>
              <a:gd name="connsiteY3" fmla="*/ 800682 h 800682"/>
              <a:gd name="connsiteX4" fmla="*/ 0 w 1351473"/>
              <a:gd name="connsiteY4" fmla="*/ 400341 h 800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1473" h="800682" extrusionOk="0">
                <a:moveTo>
                  <a:pt x="0" y="400341"/>
                </a:moveTo>
                <a:cubicBezTo>
                  <a:pt x="8022" y="198338"/>
                  <a:pt x="247899" y="-12963"/>
                  <a:pt x="675737" y="0"/>
                </a:cubicBezTo>
                <a:cubicBezTo>
                  <a:pt x="1010848" y="5979"/>
                  <a:pt x="1355531" y="177697"/>
                  <a:pt x="1351474" y="400341"/>
                </a:cubicBezTo>
                <a:cubicBezTo>
                  <a:pt x="1353152" y="627569"/>
                  <a:pt x="1024027" y="736532"/>
                  <a:pt x="675737" y="800682"/>
                </a:cubicBezTo>
                <a:cubicBezTo>
                  <a:pt x="345864" y="796481"/>
                  <a:pt x="-6937" y="615523"/>
                  <a:pt x="0" y="400341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52657929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0721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D4EEC-AC9F-7A4C-7F7C-60D972F9D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C75F7E4-F7C5-AED9-86A0-674FA4DD5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EFX Toolkit </a:t>
            </a:r>
            <a:r>
              <a:rPr lang="en-IE">
                <a:solidFill>
                  <a:schemeClr val="bg1">
                    <a:lumMod val="50000"/>
                  </a:schemeClr>
                </a:solidFill>
              </a:rPr>
              <a:t>2.0.0-alpha.6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E627855-1741-A91F-8D21-3883BB9DC3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IE"/>
              <a:t>Implements all EFX-2 features</a:t>
            </a:r>
          </a:p>
          <a:p>
            <a:pPr lvl="1"/>
            <a:r>
              <a:rPr lang="en-IE"/>
              <a:t>Expressions</a:t>
            </a:r>
          </a:p>
          <a:p>
            <a:pPr lvl="1"/>
            <a:r>
              <a:rPr lang="en-IE"/>
              <a:t>Templates</a:t>
            </a:r>
          </a:p>
          <a:p>
            <a:pPr lvl="1"/>
            <a:r>
              <a:rPr lang="en-IE"/>
              <a:t>Rules</a:t>
            </a:r>
          </a:p>
          <a:p>
            <a:r>
              <a:rPr lang="en-IE"/>
              <a:t>Translates to XPath, XSLT, Schematron</a:t>
            </a:r>
          </a:p>
          <a:p>
            <a:r>
              <a:rPr lang="en-IE"/>
              <a:t>Extracts dependency graphs</a:t>
            </a:r>
          </a:p>
          <a:p>
            <a:r>
              <a:rPr lang="en-IE"/>
              <a:t>Single-pass parsing and type checking</a:t>
            </a:r>
          </a:p>
          <a:p>
            <a:r>
              <a:rPr lang="en-IE"/>
              <a:t>Importing of #include files</a:t>
            </a:r>
          </a:p>
          <a:p>
            <a:endParaRPr lang="en-IE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FB74C39F-C971-A9B6-92EB-276660BDFAC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9" r="18029"/>
          <a:stretch>
            <a:fillRect/>
          </a:stretch>
        </p:blipFill>
        <p:spPr>
          <a:xfrm>
            <a:off x="6883399" y="0"/>
            <a:ext cx="5308601" cy="63572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55ABE21E-0DB0-E3AE-3E92-7E20A9771F0F}"/>
              </a:ext>
            </a:extLst>
          </p:cNvPr>
          <p:cNvSpPr/>
          <p:nvPr/>
        </p:nvSpPr>
        <p:spPr>
          <a:xfrm>
            <a:off x="7020618" y="1686901"/>
            <a:ext cx="1800882" cy="754705"/>
          </a:xfrm>
          <a:custGeom>
            <a:avLst/>
            <a:gdLst>
              <a:gd name="connsiteX0" fmla="*/ 0 w 1800882"/>
              <a:gd name="connsiteY0" fmla="*/ 377353 h 754705"/>
              <a:gd name="connsiteX1" fmla="*/ 900441 w 1800882"/>
              <a:gd name="connsiteY1" fmla="*/ 0 h 754705"/>
              <a:gd name="connsiteX2" fmla="*/ 1800882 w 1800882"/>
              <a:gd name="connsiteY2" fmla="*/ 377353 h 754705"/>
              <a:gd name="connsiteX3" fmla="*/ 900441 w 1800882"/>
              <a:gd name="connsiteY3" fmla="*/ 754706 h 754705"/>
              <a:gd name="connsiteX4" fmla="*/ 0 w 1800882"/>
              <a:gd name="connsiteY4" fmla="*/ 377353 h 754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0882" h="754705" extrusionOk="0">
                <a:moveTo>
                  <a:pt x="0" y="377353"/>
                </a:moveTo>
                <a:cubicBezTo>
                  <a:pt x="31144" y="243097"/>
                  <a:pt x="325641" y="-18386"/>
                  <a:pt x="900441" y="0"/>
                </a:cubicBezTo>
                <a:cubicBezTo>
                  <a:pt x="1385144" y="1978"/>
                  <a:pt x="1829312" y="158138"/>
                  <a:pt x="1800882" y="377353"/>
                </a:cubicBezTo>
                <a:cubicBezTo>
                  <a:pt x="1814292" y="634714"/>
                  <a:pt x="1375575" y="697622"/>
                  <a:pt x="900441" y="754706"/>
                </a:cubicBezTo>
                <a:cubicBezTo>
                  <a:pt x="442136" y="750925"/>
                  <a:pt x="-16974" y="571275"/>
                  <a:pt x="0" y="377353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52657929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0167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1C228-8E61-A257-12E9-C7288C72B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A283BB0-267B-86FB-5D3C-F12543C81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eForms Notice Viewer </a:t>
            </a:r>
            <a:r>
              <a:rPr lang="en-IE">
                <a:solidFill>
                  <a:schemeClr val="bg1">
                    <a:lumMod val="50000"/>
                  </a:schemeClr>
                </a:solidFill>
              </a:rPr>
              <a:t>0.12.0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98E38D-5B87-0C4C-3F82-1533BCEE0C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IE"/>
              <a:t>Implements EFX-2 Template visualisation features</a:t>
            </a:r>
          </a:p>
          <a:p>
            <a:r>
              <a:rPr lang="en-IE"/>
              <a:t>Supports the new Summary and Navigation sections</a:t>
            </a:r>
          </a:p>
          <a:p>
            <a:r>
              <a:rPr lang="en-IE"/>
              <a:t>Demos implementation of EFX </a:t>
            </a:r>
            <a:r>
              <a:rPr lang="en-IE">
                <a:sym typeface="Wingdings 3" panose="05040102010807070707" pitchFamily="18" charset="2"/>
              </a:rPr>
              <a:t> XSLT  HTML transformation</a:t>
            </a:r>
            <a:endParaRPr lang="en-IE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BCB24D17-30C8-2313-6C12-069047832EE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14132"/>
          <a:stretch>
            <a:fillRect/>
          </a:stretch>
        </p:blipFill>
        <p:spPr>
          <a:xfrm>
            <a:off x="6883399" y="0"/>
            <a:ext cx="5308601" cy="63572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38EF9433-B865-14BC-368B-1225CB842727}"/>
              </a:ext>
            </a:extLst>
          </p:cNvPr>
          <p:cNvSpPr/>
          <p:nvPr/>
        </p:nvSpPr>
        <p:spPr>
          <a:xfrm rot="21402910">
            <a:off x="7020618" y="1686901"/>
            <a:ext cx="1535553" cy="754705"/>
          </a:xfrm>
          <a:custGeom>
            <a:avLst/>
            <a:gdLst>
              <a:gd name="connsiteX0" fmla="*/ 0 w 1535553"/>
              <a:gd name="connsiteY0" fmla="*/ 377353 h 754705"/>
              <a:gd name="connsiteX1" fmla="*/ 767777 w 1535553"/>
              <a:gd name="connsiteY1" fmla="*/ 0 h 754705"/>
              <a:gd name="connsiteX2" fmla="*/ 1535554 w 1535553"/>
              <a:gd name="connsiteY2" fmla="*/ 377353 h 754705"/>
              <a:gd name="connsiteX3" fmla="*/ 767777 w 1535553"/>
              <a:gd name="connsiteY3" fmla="*/ 754706 h 754705"/>
              <a:gd name="connsiteX4" fmla="*/ 0 w 1535553"/>
              <a:gd name="connsiteY4" fmla="*/ 377353 h 754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5553" h="754705" extrusionOk="0">
                <a:moveTo>
                  <a:pt x="0" y="377353"/>
                </a:moveTo>
                <a:cubicBezTo>
                  <a:pt x="28402" y="236567"/>
                  <a:pt x="321880" y="-5187"/>
                  <a:pt x="767777" y="0"/>
                </a:cubicBezTo>
                <a:cubicBezTo>
                  <a:pt x="1179212" y="1978"/>
                  <a:pt x="1563984" y="158138"/>
                  <a:pt x="1535554" y="377353"/>
                </a:cubicBezTo>
                <a:cubicBezTo>
                  <a:pt x="1542441" y="610901"/>
                  <a:pt x="1164182" y="683557"/>
                  <a:pt x="767777" y="754706"/>
                </a:cubicBezTo>
                <a:cubicBezTo>
                  <a:pt x="382740" y="750925"/>
                  <a:pt x="-16974" y="571275"/>
                  <a:pt x="0" y="377353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52657929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7493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CB323-0235-8E4A-BD2B-E0FEDAFF4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1F75BD3-A775-79BB-28AE-0480AE7C1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EFX-CLI </a:t>
            </a:r>
            <a:r>
              <a:rPr lang="en-IE">
                <a:solidFill>
                  <a:schemeClr val="bg1">
                    <a:lumMod val="50000"/>
                  </a:schemeClr>
                </a:solidFill>
              </a:rPr>
              <a:t>0.1.0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8C6B7DE-3DF2-82DA-08CB-FC5EB687BEF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Command-line interface for the EFX Toolkit</a:t>
            </a:r>
          </a:p>
          <a:p>
            <a:r>
              <a:rPr lang="en-US"/>
              <a:t>Validate notices against EFX rules</a:t>
            </a:r>
          </a:p>
          <a:p>
            <a:r>
              <a:rPr lang="en-US" err="1"/>
              <a:t>Visualise</a:t>
            </a:r>
            <a:r>
              <a:rPr lang="en-US"/>
              <a:t> notices as HTML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BE51317-7867-70EA-ABD7-551FE27326A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" r="16192"/>
          <a:stretch>
            <a:fillRect/>
          </a:stretch>
        </p:blipFill>
        <p:spPr>
          <a:xfrm>
            <a:off x="6883399" y="0"/>
            <a:ext cx="5308601" cy="63572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E57BF4F0-4E6A-E259-BAF5-6D1F70A04D82}"/>
              </a:ext>
            </a:extLst>
          </p:cNvPr>
          <p:cNvSpPr/>
          <p:nvPr/>
        </p:nvSpPr>
        <p:spPr>
          <a:xfrm rot="21402910">
            <a:off x="7019678" y="1654094"/>
            <a:ext cx="1320833" cy="793696"/>
          </a:xfrm>
          <a:custGeom>
            <a:avLst/>
            <a:gdLst>
              <a:gd name="connsiteX0" fmla="*/ 0 w 1320833"/>
              <a:gd name="connsiteY0" fmla="*/ 396848 h 793696"/>
              <a:gd name="connsiteX1" fmla="*/ 660417 w 1320833"/>
              <a:gd name="connsiteY1" fmla="*/ 0 h 793696"/>
              <a:gd name="connsiteX2" fmla="*/ 1320834 w 1320833"/>
              <a:gd name="connsiteY2" fmla="*/ 396848 h 793696"/>
              <a:gd name="connsiteX3" fmla="*/ 660417 w 1320833"/>
              <a:gd name="connsiteY3" fmla="*/ 793696 h 793696"/>
              <a:gd name="connsiteX4" fmla="*/ 0 w 1320833"/>
              <a:gd name="connsiteY4" fmla="*/ 396848 h 793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833" h="793696" extrusionOk="0">
                <a:moveTo>
                  <a:pt x="0" y="396848"/>
                </a:moveTo>
                <a:cubicBezTo>
                  <a:pt x="4164" y="187588"/>
                  <a:pt x="287795" y="-1870"/>
                  <a:pt x="660417" y="0"/>
                </a:cubicBezTo>
                <a:cubicBezTo>
                  <a:pt x="985214" y="6270"/>
                  <a:pt x="1355905" y="164341"/>
                  <a:pt x="1320834" y="396848"/>
                </a:cubicBezTo>
                <a:cubicBezTo>
                  <a:pt x="1327985" y="642127"/>
                  <a:pt x="1015164" y="767967"/>
                  <a:pt x="660417" y="793696"/>
                </a:cubicBezTo>
                <a:cubicBezTo>
                  <a:pt x="315278" y="791796"/>
                  <a:pt x="-28784" y="591459"/>
                  <a:pt x="0" y="396848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52657929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5013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2836F-3AB6-93BE-F0EE-CA4D6F7CB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68AD0D4-A52A-97F6-318C-97BBA948F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EFX-CLI </a:t>
            </a:r>
            <a:r>
              <a:rPr lang="en-IE">
                <a:solidFill>
                  <a:schemeClr val="bg1">
                    <a:lumMod val="50000"/>
                  </a:schemeClr>
                </a:solidFill>
              </a:rPr>
              <a:t>0.1.0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B9EB72-30E6-2FC4-50E9-D9D472DFA8F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Command-line interface for the EFX Toolkit</a:t>
            </a:r>
          </a:p>
          <a:p>
            <a:r>
              <a:rPr lang="en-US"/>
              <a:t>Validate notices against EFX rules</a:t>
            </a:r>
          </a:p>
          <a:p>
            <a:r>
              <a:rPr lang="en-US" err="1"/>
              <a:t>Visualise</a:t>
            </a:r>
            <a:r>
              <a:rPr lang="en-US"/>
              <a:t> notices as HTML</a:t>
            </a:r>
          </a:p>
          <a:p>
            <a:r>
              <a:rPr lang="en-US"/>
              <a:t>Translate EFX rules to Schematron</a:t>
            </a:r>
          </a:p>
          <a:p>
            <a:r>
              <a:rPr lang="en-US"/>
              <a:t>Extract field dependency graph</a:t>
            </a:r>
          </a:p>
          <a:p>
            <a:r>
              <a:rPr lang="en-US"/>
              <a:t>Interactive shell with autocomplete</a:t>
            </a:r>
            <a:endParaRPr lang="en-IE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980785AE-278F-4721-2B91-48F447B89C4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0" r="56090"/>
          <a:stretch>
            <a:fillRect/>
          </a:stretch>
        </p:blipFill>
        <p:spPr>
          <a:xfrm>
            <a:off x="6883399" y="0"/>
            <a:ext cx="5308601" cy="63572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E1BD80D-72FB-44AD-28D3-9E3B90BDEA48}"/>
              </a:ext>
            </a:extLst>
          </p:cNvPr>
          <p:cNvSpPr/>
          <p:nvPr/>
        </p:nvSpPr>
        <p:spPr>
          <a:xfrm>
            <a:off x="7834463" y="3853543"/>
            <a:ext cx="2931508" cy="1164771"/>
          </a:xfrm>
          <a:custGeom>
            <a:avLst/>
            <a:gdLst>
              <a:gd name="connsiteX0" fmla="*/ 0 w 2931508"/>
              <a:gd name="connsiteY0" fmla="*/ 194132 h 1164771"/>
              <a:gd name="connsiteX1" fmla="*/ 194132 w 2931508"/>
              <a:gd name="connsiteY1" fmla="*/ 0 h 1164771"/>
              <a:gd name="connsiteX2" fmla="*/ 2737376 w 2931508"/>
              <a:gd name="connsiteY2" fmla="*/ 0 h 1164771"/>
              <a:gd name="connsiteX3" fmla="*/ 2931508 w 2931508"/>
              <a:gd name="connsiteY3" fmla="*/ 194132 h 1164771"/>
              <a:gd name="connsiteX4" fmla="*/ 2931508 w 2931508"/>
              <a:gd name="connsiteY4" fmla="*/ 970639 h 1164771"/>
              <a:gd name="connsiteX5" fmla="*/ 2737376 w 2931508"/>
              <a:gd name="connsiteY5" fmla="*/ 1164771 h 1164771"/>
              <a:gd name="connsiteX6" fmla="*/ 194132 w 2931508"/>
              <a:gd name="connsiteY6" fmla="*/ 1164771 h 1164771"/>
              <a:gd name="connsiteX7" fmla="*/ 0 w 2931508"/>
              <a:gd name="connsiteY7" fmla="*/ 970639 h 1164771"/>
              <a:gd name="connsiteX8" fmla="*/ 0 w 2931508"/>
              <a:gd name="connsiteY8" fmla="*/ 194132 h 1164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1508" h="1164771" extrusionOk="0">
                <a:moveTo>
                  <a:pt x="0" y="194132"/>
                </a:moveTo>
                <a:cubicBezTo>
                  <a:pt x="8185" y="106403"/>
                  <a:pt x="81396" y="-1310"/>
                  <a:pt x="194132" y="0"/>
                </a:cubicBezTo>
                <a:cubicBezTo>
                  <a:pt x="605249" y="148525"/>
                  <a:pt x="1791740" y="44965"/>
                  <a:pt x="2737376" y="0"/>
                </a:cubicBezTo>
                <a:cubicBezTo>
                  <a:pt x="2849851" y="19198"/>
                  <a:pt x="2924948" y="70021"/>
                  <a:pt x="2931508" y="194132"/>
                </a:cubicBezTo>
                <a:cubicBezTo>
                  <a:pt x="2935144" y="317630"/>
                  <a:pt x="2917953" y="715673"/>
                  <a:pt x="2931508" y="970639"/>
                </a:cubicBezTo>
                <a:cubicBezTo>
                  <a:pt x="2921808" y="1077194"/>
                  <a:pt x="2843180" y="1160518"/>
                  <a:pt x="2737376" y="1164771"/>
                </a:cubicBezTo>
                <a:cubicBezTo>
                  <a:pt x="2032036" y="1126324"/>
                  <a:pt x="1028268" y="1321736"/>
                  <a:pt x="194132" y="1164771"/>
                </a:cubicBezTo>
                <a:cubicBezTo>
                  <a:pt x="90282" y="1154940"/>
                  <a:pt x="63" y="1079720"/>
                  <a:pt x="0" y="970639"/>
                </a:cubicBezTo>
                <a:cubicBezTo>
                  <a:pt x="-56223" y="583031"/>
                  <a:pt x="34339" y="328533"/>
                  <a:pt x="0" y="194132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5265792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0960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7.1.4619"/>
  <p:tag name="SLIDO_PRESENTATION_ID" val="00000000-0000-0000-0000-000000000000"/>
  <p:tag name="SLIDO_EVENT_UUID" val="bfb729cc-ef04-49a4-8143-493c55ab7413"/>
  <p:tag name="SLIDO_EVENT_SECTION_UUID" val="44207a20-9fc7-4e09-aac3-139f8ba6e927"/>
</p:tagLst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dark background 2.potx" id="{B8F39B1A-E77B-47D1-8276-DF8E39A9E1C6}" vid="{4D457107-94FF-4F5F-8579-B76FCACBCB80}"/>
    </a:ext>
  </a:extLst>
</a:theme>
</file>

<file path=ppt/theme/theme2.xml><?xml version="1.0" encoding="utf-8"?>
<a:theme xmlns:a="http://schemas.openxmlformats.org/drawingml/2006/main" name="1_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.potx" id="{70D0319E-B179-4C25-BF84-72B0911705D4}" vid="{DB03FC20-BA93-47FA-8620-878174BDFC1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8" ma:contentTypeDescription="Create a new document." ma:contentTypeScope="" ma:versionID="8319766ab758ed55c4e63781db92f805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0a99b7e5bcc8e8948475395f99830ec8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B13FD8-0B60-4206-A5A9-B64DD11B513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FABAAA7-FF80-4189-848D-9CA87AEA0035}">
  <ds:schemaRefs>
    <ds:schemaRef ds:uri="96a7f24e-e0df-4592-b6e0-4a62e251a0e5"/>
    <ds:schemaRef ds:uri="cce4269c-1bca-4c47-bcbd-0ca0cb14aa6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2002558-DF84-48C6-8591-E98F06E6337E}">
  <ds:schemaRefs>
    <ds:schemaRef ds:uri="96a7f24e-e0df-4592-b6e0-4a62e251a0e5"/>
    <ds:schemaRef ds:uri="cce4269c-1bca-4c47-bcbd-0ca0cb14aa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711</Words>
  <Application>Microsoft Office PowerPoint</Application>
  <PresentationFormat>Widescreen</PresentationFormat>
  <Paragraphs>125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System Font Regular</vt:lpstr>
      <vt:lpstr>Wingdings 3</vt:lpstr>
      <vt:lpstr>Office Theme</vt:lpstr>
      <vt:lpstr>1_Office Theme</vt:lpstr>
      <vt:lpstr>SDK-2 Progress Report</vt:lpstr>
      <vt:lpstr>Released yesterday</vt:lpstr>
      <vt:lpstr>eForms SDK 2.0.0-alpha.2</vt:lpstr>
      <vt:lpstr>eForms SDK 2.0.0-alpha.2</vt:lpstr>
      <vt:lpstr>eForms Core Library 1.6.0</vt:lpstr>
      <vt:lpstr>EFX Toolkit 2.0.0-alpha.6</vt:lpstr>
      <vt:lpstr>eForms Notice Viewer 0.12.0</vt:lpstr>
      <vt:lpstr>EFX-CLI 0.1.0</vt:lpstr>
      <vt:lpstr>EFX-CLI 0.1.0</vt:lpstr>
      <vt:lpstr> EFX is no longer “just an expression language”</vt:lpstr>
      <vt:lpstr>EFX Expressions</vt:lpstr>
      <vt:lpstr>EFX Templates</vt:lpstr>
      <vt:lpstr>EFX Rules</vt:lpstr>
      <vt:lpstr>Ongoing work for SDK 2.0.0-beta.1</vt:lpstr>
      <vt:lpstr>Roadmap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Yannis Rousochatzakis</dc:creator>
  <cp:lastModifiedBy>IOANNIDOU Evgenia (OP)</cp:lastModifiedBy>
  <cp:revision>2</cp:revision>
  <dcterms:created xsi:type="dcterms:W3CDTF">2024-06-20T08:04:52Z</dcterms:created>
  <dcterms:modified xsi:type="dcterms:W3CDTF">2026-03-27T09:43:22Z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2024-06-20T08:05:01Z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593af38f-39d3-472a-8b71-b9a5932c4267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0x0101008BA6791DDFFC024DAA4136D92359EB10</vt:lpwstr>
  </property>
  <property fmtid="{D5CDD505-2E9C-101B-9397-08002B2CF9AE}" pid="10" name="MediaServiceImageTags">
    <vt:lpwstr/>
  </property>
</Properties>
</file>