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4"/>
    <p:sldMasterId id="2147483684" r:id="rId5"/>
  </p:sldMasterIdLst>
  <p:notesMasterIdLst>
    <p:notesMasterId r:id="rId16"/>
  </p:notesMasterIdLst>
  <p:sldIdLst>
    <p:sldId id="376" r:id="rId6"/>
    <p:sldId id="408" r:id="rId7"/>
    <p:sldId id="409" r:id="rId8"/>
    <p:sldId id="403" r:id="rId9"/>
    <p:sldId id="406" r:id="rId10"/>
    <p:sldId id="405" r:id="rId11"/>
    <p:sldId id="404" r:id="rId12"/>
    <p:sldId id="410" r:id="rId13"/>
    <p:sldId id="407" r:id="rId14"/>
    <p:sldId id="301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7FD76AA9-FB3F-43BE-AAA1-8D2386092F4D}">
          <p14:sldIdLst>
            <p14:sldId id="376"/>
            <p14:sldId id="408"/>
            <p14:sldId id="409"/>
          </p14:sldIdLst>
        </p14:section>
        <p14:section name="EFX Rules" id="{AF3D5B58-3BA4-4DF1-B0A2-881FE17AD089}">
          <p14:sldIdLst>
            <p14:sldId id="403"/>
            <p14:sldId id="406"/>
            <p14:sldId id="405"/>
            <p14:sldId id="404"/>
            <p14:sldId id="410"/>
          </p14:sldIdLst>
        </p14:section>
        <p14:section name="Other news" id="{18882A18-654F-4613-9546-A6A90FEE43A8}">
          <p14:sldIdLst>
            <p14:sldId id="407"/>
          </p14:sldIdLst>
        </p14:section>
        <p14:section name="Outro" id="{245BC85E-4A53-40A9-AC47-81EE020E4FE4}">
          <p14:sldIdLst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B1E8"/>
    <a:srgbClr val="C7CCF1"/>
    <a:srgbClr val="DFE2F7"/>
    <a:srgbClr val="CBD0F1"/>
    <a:srgbClr val="DEE1F6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EA16A5-F612-4951-8C0C-4733251E9654}" v="814" dt="2025-09-25T08:30:08.6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9EDDC-FF65-49CF-A899-9060358C93A8}" type="datetimeFigureOut">
              <a:rPr lang="en-IE" smtClean="0"/>
              <a:t>25/09/2025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60095-E1D8-4FAE-A535-4F194BD76B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412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02725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103692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83367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5819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640033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3067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006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3472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558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140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49051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23648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11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09/25/2025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6474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2291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D66D3-D254-E80A-E597-4F9FA8770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51156-A4E7-4140-F94E-220DD8B5B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5EEF9-41F0-33DF-8F17-0782141BD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19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15677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06673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97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79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5331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5653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09/25/2025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1944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10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09/25/2025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78783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09/25/2025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70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29B0B2-626A-E4BF-0DB3-7E72529BBA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EFORMS SDK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C2AA60-F9B4-E76F-F529-C1904B4153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rtl="0" fontAlgn="base"/>
            <a:r>
              <a:rPr lang="fr-FR" sz="18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eSender workshop – 25 </a:t>
            </a:r>
            <a:r>
              <a:rPr lang="en-IE" sz="18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September</a:t>
            </a:r>
            <a:r>
              <a:rPr lang="fr-FR" sz="18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2025</a:t>
            </a: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fr-FR" sz="18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Ioannis Rousochatzakis – Publications Office of the </a:t>
            </a:r>
            <a:r>
              <a:rPr lang="en-IE" sz="18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European</a:t>
            </a:r>
            <a:r>
              <a:rPr lang="fr-FR" sz="18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Union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7033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A4FE-1618-4372-A310-8B4110B90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sdk-2 GitHub discussions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C032A6-87AF-A961-31DC-FCCD4CB176B5}"/>
              </a:ext>
            </a:extLst>
          </p:cNvPr>
          <p:cNvSpPr txBox="1"/>
          <p:nvPr/>
        </p:nvSpPr>
        <p:spPr>
          <a:xfrm>
            <a:off x="1067451" y="5068318"/>
            <a:ext cx="7839482" cy="1496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European Union 2025</a:t>
            </a:r>
            <a:endParaRPr lang="en-IE" sz="14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Unless otherwise noted the reuse of this presentation is authorised under the </a:t>
            </a:r>
            <a:r>
              <a:rPr lang="en-US" sz="14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 BY 4.0</a:t>
            </a:r>
            <a:r>
              <a:rPr lang="en-US" sz="1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license. For any use or reproduction of elements that are not owned by the EU, permission may need to be sought directly from the respective right holders</a:t>
            </a:r>
            <a:endParaRPr lang="en-IE" sz="14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/>
          </a:p>
        </p:txBody>
      </p:sp>
      <p:pic>
        <p:nvPicPr>
          <p:cNvPr id="4" name="Picture 3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C2260343-7830-B246-8E3C-20FEB4B0A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585" y="4348956"/>
            <a:ext cx="1457325" cy="5143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C4B006-5CE3-BB44-F634-859435C56F02}"/>
              </a:ext>
            </a:extLst>
          </p:cNvPr>
          <p:cNvSpPr txBox="1"/>
          <p:nvPr/>
        </p:nvSpPr>
        <p:spPr>
          <a:xfrm>
            <a:off x="1067451" y="3429000"/>
            <a:ext cx="7962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b="1"/>
              <a:t>Please use the GitHub discussions to suggest improvements and provide feedback</a:t>
            </a:r>
          </a:p>
        </p:txBody>
      </p:sp>
    </p:spTree>
    <p:extLst>
      <p:ext uri="{BB962C8B-B14F-4D97-AF65-F5344CB8AC3E}">
        <p14:creationId xmlns:p14="http://schemas.microsoft.com/office/powerpoint/2010/main" val="1061973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5DBF1-AC2E-075C-4B4B-8FDE8C358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Progress on SDK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9A1D9-C9DB-DC8C-D1FE-986CF8FD084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Work on EFX 2 for visualisation templates is completed.</a:t>
            </a:r>
          </a:p>
          <a:p>
            <a:pPr lvl="1"/>
            <a:r>
              <a:rPr lang="en-IE"/>
              <a:t>Improved syntax</a:t>
            </a:r>
          </a:p>
          <a:p>
            <a:pPr lvl="1"/>
            <a:r>
              <a:rPr lang="en-IE"/>
              <a:t>New features for reusing code</a:t>
            </a:r>
          </a:p>
          <a:p>
            <a:pPr lvl="1"/>
            <a:r>
              <a:rPr lang="en-IE"/>
              <a:t>Better handling of withheld information (“unpublished fields”)</a:t>
            </a:r>
          </a:p>
          <a:p>
            <a:pPr lvl="1"/>
            <a:r>
              <a:rPr lang="en-IE"/>
              <a:t>Better output (optimisation &amp; performance)</a:t>
            </a:r>
          </a:p>
          <a:p>
            <a:pPr lvl="1"/>
            <a:r>
              <a:rPr lang="en-IE"/>
              <a:t>Embedded summary and navigation</a:t>
            </a:r>
          </a:p>
          <a:p>
            <a:r>
              <a:rPr lang="en-IE"/>
              <a:t>Working on EFX 2 for business rules.</a:t>
            </a:r>
          </a:p>
          <a:p>
            <a:r>
              <a:rPr lang="en-IE"/>
              <a:t>We are behind our initial schedule but still on track to release Q1 2026.</a:t>
            </a:r>
          </a:p>
          <a:p>
            <a:r>
              <a:rPr lang="en-IE"/>
              <a:t>No other changes in SDK 2 as promised (only EFX 2)</a:t>
            </a: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6942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5ABD1E-C1C8-0272-88BC-910375679A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EFX for business rules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50BDED6-9CEA-0CF0-8658-6CE9717861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5800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D2A39-F38B-AD3E-66BF-964B2B2DA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Reducing the number of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562BA-5CF6-759D-524A-38450152D62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Currently 40.500 rules</a:t>
            </a:r>
          </a:p>
          <a:p>
            <a:r>
              <a:rPr lang="en-IE"/>
              <a:t>We aim to reduce them to 2.800</a:t>
            </a:r>
          </a:p>
          <a:p>
            <a:r>
              <a:rPr lang="en-IE"/>
              <a:t>Existing business rule identifiers are retained</a:t>
            </a:r>
          </a:p>
          <a:p>
            <a:pPr lvl="1"/>
            <a:r>
              <a:rPr lang="en-IE"/>
              <a:t>A second “futureproof” rule identifier will be added </a:t>
            </a:r>
          </a:p>
          <a:p>
            <a:r>
              <a:rPr lang="en-IE"/>
              <a:t>Existing formats will also be retained</a:t>
            </a:r>
          </a:p>
          <a:p>
            <a:pPr lvl="1"/>
            <a:r>
              <a:rPr lang="en-IE"/>
              <a:t>Schematron</a:t>
            </a:r>
          </a:p>
          <a:p>
            <a:pPr lvl="1"/>
            <a:r>
              <a:rPr lang="en-IE"/>
              <a:t>fields.json</a:t>
            </a:r>
          </a:p>
          <a:p>
            <a:pPr lvl="1"/>
            <a:r>
              <a:rPr lang="en-IE"/>
              <a:t>link to translations etc.</a:t>
            </a: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4396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4744E-1C29-EC75-EF2A-3713D6E62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Simplifying the encoding of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2B185-5455-FCAB-DD9A-5C42AEB391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All rules to be fully expressed in EFX</a:t>
            </a:r>
          </a:p>
          <a:p>
            <a:pPr lvl="1"/>
            <a:r>
              <a:rPr lang="en-IE"/>
              <a:t>Generate Schematron fully from EFX </a:t>
            </a:r>
            <a:br>
              <a:rPr lang="en-IE"/>
            </a:br>
            <a:r>
              <a:rPr lang="en-IE"/>
              <a:t>(not the case today)</a:t>
            </a:r>
          </a:p>
          <a:p>
            <a:pPr lvl="1"/>
            <a:r>
              <a:rPr lang="en-IE"/>
              <a:t>Generate other rule engines from EFX</a:t>
            </a:r>
            <a:br>
              <a:rPr lang="en-IE"/>
            </a:br>
            <a:r>
              <a:rPr lang="en-IE"/>
              <a:t>(e.g. JavaScript for live validation)</a:t>
            </a:r>
          </a:p>
          <a:p>
            <a:r>
              <a:rPr lang="en-IE"/>
              <a:t>Existing encoding will be retained in SDK 2</a:t>
            </a:r>
          </a:p>
          <a:p>
            <a:r>
              <a:rPr lang="en-IE"/>
              <a:t>An additional “futureproof” encoding will be added</a:t>
            </a:r>
            <a:br>
              <a:rPr lang="en-IE"/>
            </a:br>
            <a:r>
              <a:rPr lang="en-IE"/>
              <a:t>(for transition to SDK 3)</a:t>
            </a:r>
          </a:p>
        </p:txBody>
      </p:sp>
    </p:spTree>
    <p:extLst>
      <p:ext uri="{BB962C8B-B14F-4D97-AF65-F5344CB8AC3E}">
        <p14:creationId xmlns:p14="http://schemas.microsoft.com/office/powerpoint/2010/main" val="60458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8AFF-0A88-D055-43ED-3352E03B6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Dynamic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D8F8D-323C-A32D-60AE-3354D2E292E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Rules that check field values in other notices.</a:t>
            </a:r>
          </a:p>
          <a:p>
            <a:r>
              <a:rPr lang="en-IE"/>
              <a:t>Need to retrieve other notices through a service.</a:t>
            </a:r>
          </a:p>
          <a:p>
            <a:r>
              <a:rPr lang="en-IE"/>
              <a:t>Examples:</a:t>
            </a:r>
          </a:p>
          <a:p>
            <a:pPr lvl="1"/>
            <a:r>
              <a:rPr lang="en-IE"/>
              <a:t>Does the procedure exist?</a:t>
            </a:r>
          </a:p>
          <a:p>
            <a:pPr lvl="1"/>
            <a:r>
              <a:rPr lang="en-IE"/>
              <a:t>Do the referenced notices exist?</a:t>
            </a:r>
          </a:p>
          <a:p>
            <a:pPr lvl="1"/>
            <a:r>
              <a:rPr lang="en-IE"/>
              <a:t>Verify consistency along a procedure</a:t>
            </a:r>
          </a:p>
          <a:p>
            <a:pPr marL="0" indent="0">
              <a:buNone/>
            </a:pP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047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F567B-4430-D710-0CAF-8D42F57F2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Arbitrary constraints in dynamic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54F33-DDAE-21E7-560A-CEBF0A56939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Complicated</a:t>
            </a:r>
          </a:p>
          <a:p>
            <a:r>
              <a:rPr lang="en-IE"/>
              <a:t>No work has been done on this topic yet</a:t>
            </a:r>
          </a:p>
          <a:p>
            <a:r>
              <a:rPr lang="en-IE"/>
              <a:t>We may try to avoid it to reduce complexity</a:t>
            </a:r>
          </a:p>
          <a:p>
            <a:r>
              <a:rPr lang="en-IE"/>
              <a:t>A more manageable alternative: </a:t>
            </a:r>
          </a:p>
          <a:p>
            <a:pPr lvl="1"/>
            <a:r>
              <a:rPr lang="en-IE"/>
              <a:t>restrict controls to specific metadata of the previous notice</a:t>
            </a:r>
          </a:p>
          <a:p>
            <a:pPr lvl="1"/>
            <a:r>
              <a:rPr lang="en-IE"/>
              <a:t>maintain procedure level metadata</a:t>
            </a:r>
          </a:p>
          <a:p>
            <a:pPr lvl="1"/>
            <a:r>
              <a:rPr lang="en-IE"/>
              <a:t>expose specific dynamic controls through TED API</a:t>
            </a:r>
          </a:p>
          <a:p>
            <a:pPr lvl="1"/>
            <a:endParaRPr lang="en-IE"/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2510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506D54-24F2-D93A-9BE7-F41ECE8FBD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Meanwhile…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029150F-9EB0-4283-E518-DBCAEF46D4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1146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1008F-4DFC-28CE-F576-A1544C6C7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Meanwhile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A9656-97CE-9CE9-23DD-4608C40476B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Reference implementation of the XML generation algorithm</a:t>
            </a:r>
          </a:p>
          <a:p>
            <a:pPr lvl="1"/>
            <a:r>
              <a:rPr lang="en-IE"/>
              <a:t>Investing resources on the eForms Notice Editor sample application</a:t>
            </a:r>
          </a:p>
          <a:p>
            <a:pPr lvl="1"/>
            <a:r>
              <a:rPr lang="en-IE"/>
              <a:t>Updating the sample application first, then eNotices2</a:t>
            </a:r>
          </a:p>
          <a:p>
            <a:pPr lvl="1"/>
            <a:r>
              <a:rPr lang="en-IE"/>
              <a:t>Also a reference implementation of live validation after we release SDK 2 </a:t>
            </a:r>
          </a:p>
          <a:p>
            <a:r>
              <a:rPr lang="en-IE"/>
              <a:t>Updating eNotices2 UI to latest </a:t>
            </a:r>
            <a:r>
              <a:rPr lang="en-IE" err="1"/>
              <a:t>eUI</a:t>
            </a:r>
            <a:r>
              <a:rPr lang="en-IE"/>
              <a:t>/Angular</a:t>
            </a:r>
          </a:p>
          <a:p>
            <a:r>
              <a:rPr lang="en-IE"/>
              <a:t>Working on performance improvements on TED Viewer</a:t>
            </a:r>
          </a:p>
        </p:txBody>
      </p:sp>
    </p:spTree>
    <p:extLst>
      <p:ext uri="{BB962C8B-B14F-4D97-AF65-F5344CB8AC3E}">
        <p14:creationId xmlns:p14="http://schemas.microsoft.com/office/powerpoint/2010/main" val="149656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7.1.4619"/>
  <p:tag name="SLIDO_PRESENTATION_ID" val="00000000-0000-0000-0000-000000000000"/>
  <p:tag name="SLIDO_EVENT_UUID" val="0d44ee7a-b5f5-45f0-89fa-c9915d699762"/>
  <p:tag name="SLIDO_EVENT_SECTION_UUID" val="b15ab9ba-1c6f-4908-9a1c-e07d0d4227e0"/>
</p:tagLst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dark background 2.potx" id="{B8F39B1A-E77B-47D1-8276-DF8E39A9E1C6}" vid="{4D457107-94FF-4F5F-8579-B76FCACBCB80}"/>
    </a:ext>
  </a:extLst>
</a:theme>
</file>

<file path=ppt/theme/theme2.xml><?xml version="1.0" encoding="utf-8"?>
<a:theme xmlns:a="http://schemas.openxmlformats.org/drawingml/2006/main" name="1_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.potx" id="{70D0319E-B179-4C25-BF84-72B0911705D4}" vid="{DB03FC20-BA93-47FA-8620-878174BDFC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956d5f8765234da2ab89c569c8939b0c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3f62a9e9da6a7933472fab0d9a68c12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ABAAA7-FF80-4189-848D-9CA87AEA0035}">
  <ds:schemaRefs>
    <ds:schemaRef ds:uri="96a7f24e-e0df-4592-b6e0-4a62e251a0e5"/>
    <ds:schemaRef ds:uri="cce4269c-1bca-4c47-bcbd-0ca0cb14aa6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0B13FD8-0B60-4206-A5A9-B64DD11B51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502A94-AA89-410D-AE82-42EACE7B5735}">
  <ds:schemaRefs>
    <ds:schemaRef ds:uri="96a7f24e-e0df-4592-b6e0-4a62e251a0e5"/>
    <ds:schemaRef ds:uri="cce4269c-1bca-4c47-bcbd-0ca0cb14a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1_Office Theme</vt:lpstr>
      <vt:lpstr>EFORMS SDK</vt:lpstr>
      <vt:lpstr>Progress on SDK 2</vt:lpstr>
      <vt:lpstr>EFX for business rules</vt:lpstr>
      <vt:lpstr>Reducing the number of rules</vt:lpstr>
      <vt:lpstr>Simplifying the encoding of rules</vt:lpstr>
      <vt:lpstr>Dynamic rules</vt:lpstr>
      <vt:lpstr>Arbitrary constraints in dynamic rules</vt:lpstr>
      <vt:lpstr>Meanwhile…</vt:lpstr>
      <vt:lpstr>Meanwhile</vt:lpstr>
      <vt:lpstr>sdk-2 GitHub discussions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2024-06-20T08:04:52Z</dcterms:created>
  <dcterms:modified xsi:type="dcterms:W3CDTF">2025-09-25T08:30:22Z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2024-06-20T08:05:01Z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593af38f-39d3-472a-8b71-b9a5932c4267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0x0101008BA6791DDFFC024DAA4136D92359EB10</vt:lpwstr>
  </property>
  <property fmtid="{D5CDD505-2E9C-101B-9397-08002B2CF9AE}" pid="10" name="MediaServiceImageTags">
    <vt:lpwstr/>
  </property>
</Properties>
</file>