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4"/>
    <p:sldMasterId id="2147483684" r:id="rId5"/>
  </p:sldMasterIdLst>
  <p:notesMasterIdLst>
    <p:notesMasterId r:id="rId18"/>
  </p:notesMasterIdLst>
  <p:sldIdLst>
    <p:sldId id="256" r:id="rId6"/>
    <p:sldId id="311" r:id="rId7"/>
    <p:sldId id="313" r:id="rId8"/>
    <p:sldId id="312" r:id="rId9"/>
    <p:sldId id="317" r:id="rId10"/>
    <p:sldId id="314" r:id="rId11"/>
    <p:sldId id="316" r:id="rId12"/>
    <p:sldId id="315" r:id="rId13"/>
    <p:sldId id="318" r:id="rId14"/>
    <p:sldId id="304" r:id="rId15"/>
    <p:sldId id="319" r:id="rId16"/>
    <p:sldId id="301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FD76AA9-FB3F-43BE-AAA1-8D2386092F4D}">
          <p14:sldIdLst>
            <p14:sldId id="256"/>
          </p14:sldIdLst>
        </p14:section>
        <p14:section name="TEDAPI" id="{6DFABED2-0BD1-4894-A3FE-69FF8A531128}">
          <p14:sldIdLst>
            <p14:sldId id="311"/>
            <p14:sldId id="313"/>
            <p14:sldId id="312"/>
            <p14:sldId id="317"/>
            <p14:sldId id="314"/>
            <p14:sldId id="316"/>
            <p14:sldId id="315"/>
            <p14:sldId id="318"/>
            <p14:sldId id="304"/>
            <p14:sldId id="319"/>
          </p14:sldIdLst>
        </p14:section>
        <p14:section name="Outro" id="{245BC85E-4A53-40A9-AC47-81EE020E4FE4}">
          <p14:sldIdLst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F70147-093A-40E0-A79B-03A63CC012D9}" v="239" dt="2024-09-25T22:20:43.348"/>
    <p1510:client id="{17B89004-87CF-4F8E-B19F-B944CFF79252}" v="5340" dt="2024-09-26T03:04:23.670"/>
    <p1510:client id="{F7B675D8-80B5-1785-0E53-FC9250C14C98}" v="6" dt="2024-09-26T11:48:47.8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9EDDC-FF65-49CF-A899-9060358C93A8}" type="datetimeFigureOut">
              <a:rPr lang="en-IE" smtClean="0"/>
              <a:t>26/09/2024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0095-E1D8-4FAE-A535-4F194BD76B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412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60095-E1D8-4FAE-A535-4F194BD76B9F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930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02725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103692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83367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5819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640033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93067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4006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3472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55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140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4490517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23648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1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09/26/2024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6474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2291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D66D3-D254-E80A-E597-4F9FA8770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51156-A4E7-4140-F94E-220DD8B5B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5EEF9-41F0-33DF-8F17-0782141BD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19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15677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066732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7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793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5331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53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-8701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565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09/26/2024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1944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0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09/26/2024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78783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9396DD-5958-CB49-B505-4DF394E596EA}" type="datetimeFigureOut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09/26/2024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9B4BBC-BB84-A046-AB44-125112278BC9}" type="slidenum">
              <a:rPr kumimoji="0" lang="en-L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L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70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ted.europa.eu/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sz="2800"/>
              <a:t>TEDAPI v3 – eForms SDK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Ioannis Rousochatzakis, Publications Office, 26/09/2024</a:t>
            </a:r>
          </a:p>
        </p:txBody>
      </p:sp>
    </p:spTree>
    <p:extLst>
      <p:ext uri="{BB962C8B-B14F-4D97-AF65-F5344CB8AC3E}">
        <p14:creationId xmlns:p14="http://schemas.microsoft.com/office/powerpoint/2010/main" val="1421579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8E8F7-F148-3748-DF11-49B7D788D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/>
              <a:t>Benefits for eSenders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93326-777C-9B37-6D47-35F3858AB4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GB"/>
              <a:t>Solidifies the interface, reduces likelihood for urgent changes in the future.</a:t>
            </a:r>
          </a:p>
          <a:p>
            <a:pPr lvl="0"/>
            <a:r>
              <a:rPr lang="en-GB"/>
              <a:t>Allows long transition periods for future changes.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650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CEF39-4F56-B4AF-D124-7BF94D1D7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eForms SDK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34895-2368-4B0A-C4A8-63A2D7DB0BE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No newsworthy updates at the technical level.</a:t>
            </a:r>
          </a:p>
          <a:p>
            <a:r>
              <a:rPr lang="en-IE"/>
              <a:t>Business Entities documentation delayed. Working on it.</a:t>
            </a:r>
          </a:p>
          <a:p>
            <a:r>
              <a:rPr lang="en-IE"/>
              <a:t>Work on SDK 2 continues aiming for a release Q2 2025.</a:t>
            </a:r>
          </a:p>
        </p:txBody>
      </p:sp>
    </p:spTree>
    <p:extLst>
      <p:ext uri="{BB962C8B-B14F-4D97-AF65-F5344CB8AC3E}">
        <p14:creationId xmlns:p14="http://schemas.microsoft.com/office/powerpoint/2010/main" val="1312191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BA4FE-1618-4372-A310-8B4110B90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DD4072C-6256-A35E-2BA3-9ED73E013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E"/>
              <a:t>Test TED API v3 starting November &amp; give us your feedback</a:t>
            </a:r>
          </a:p>
        </p:txBody>
      </p:sp>
    </p:spTree>
    <p:extLst>
      <p:ext uri="{BB962C8B-B14F-4D97-AF65-F5344CB8AC3E}">
        <p14:creationId xmlns:p14="http://schemas.microsoft.com/office/powerpoint/2010/main" val="106197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9F191-8B0C-82F5-2761-652ADA067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create a new TEDAPI?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78CC2-7414-9FC0-8BE4-4DB0731477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u="sng"/>
              <a:t>General principle</a:t>
            </a:r>
            <a:r>
              <a:rPr lang="en-GB" b="1"/>
              <a:t>: “TED APIs must make sense as a whole”</a:t>
            </a:r>
          </a:p>
          <a:p>
            <a:pPr marL="0" indent="0">
              <a:buNone/>
            </a:pPr>
            <a:endParaRPr lang="en-GB"/>
          </a:p>
          <a:p>
            <a:pPr marL="457200" indent="-457200">
              <a:buFont typeface="+mj-lt"/>
              <a:buAutoNum type="arabicPeriod"/>
            </a:pPr>
            <a:r>
              <a:rPr lang="en-GB"/>
              <a:t>Unify the constituent APIs provided by the different TED Applications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Rationalise and standardise API endpoints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Streamline API transitions</a:t>
            </a:r>
          </a:p>
          <a:p>
            <a:pPr marL="457200" indent="-457200">
              <a:buFont typeface="+mj-lt"/>
              <a:buAutoNum type="arabicPeriod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1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5EBB-0448-11BC-DD46-0BF02D7FB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What changed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ED485-24E1-1A5D-9425-D99EC75038B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E"/>
              <a:t>One common base URL: </a:t>
            </a:r>
            <a:r>
              <a:rPr lang="en-IE" b="1">
                <a:hlinkClick r:id="rId2"/>
              </a:rPr>
              <a:t>https://api.ted.europa.eu</a:t>
            </a:r>
            <a:endParaRPr lang="en-IE" b="1"/>
          </a:p>
          <a:p>
            <a:pPr marL="540000" lvl="3" indent="0">
              <a:buNone/>
            </a:pP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TEDAPI v2 used several different URLs: </a:t>
            </a:r>
            <a:br>
              <a:rPr lang="en-IE" i="1">
                <a:solidFill>
                  <a:schemeClr val="bg1">
                    <a:lumMod val="50000"/>
                  </a:schemeClr>
                </a:solidFill>
              </a:rPr>
            </a:br>
            <a:r>
              <a:rPr lang="pt-BR" i="1">
                <a:solidFill>
                  <a:schemeClr val="bg1">
                    <a:lumMod val="50000"/>
                  </a:schemeClr>
                </a:solidFill>
              </a:rPr>
              <a:t>Publication API: </a:t>
            </a:r>
            <a:r>
              <a:rPr lang="pt-BR" i="1" strike="sngStrike">
                <a:solidFill>
                  <a:schemeClr val="bg1">
                    <a:lumMod val="50000"/>
                  </a:schemeClr>
                </a:solidFill>
              </a:rPr>
              <a:t>enotices2.ted.europa.eu/api</a:t>
            </a: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, Validation API: </a:t>
            </a:r>
            <a:r>
              <a:rPr lang="en-IE" i="1" strike="sngStrike">
                <a:solidFill>
                  <a:schemeClr val="bg1">
                    <a:lumMod val="50000"/>
                  </a:schemeClr>
                </a:solidFill>
              </a:rPr>
              <a:t>cvs.ted.europa.eu</a:t>
            </a: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, </a:t>
            </a:r>
            <a:br>
              <a:rPr lang="en-IE" i="1">
                <a:solidFill>
                  <a:schemeClr val="bg1">
                    <a:lumMod val="50000"/>
                  </a:schemeClr>
                </a:solidFill>
              </a:rPr>
            </a:b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Visualisation API: </a:t>
            </a:r>
            <a:r>
              <a:rPr lang="en-IE" i="1" strike="sngStrike">
                <a:solidFill>
                  <a:schemeClr val="bg1">
                    <a:lumMod val="50000"/>
                  </a:schemeClr>
                </a:solidFill>
              </a:rPr>
              <a:t>viewer.ted.europa.eu</a:t>
            </a:r>
            <a:r>
              <a:rPr lang="pt-BR" i="1">
                <a:solidFill>
                  <a:schemeClr val="bg1">
                    <a:lumMod val="50000"/>
                  </a:schemeClr>
                </a:solidFill>
              </a:rPr>
              <a:t>, Authentication API: </a:t>
            </a:r>
            <a:r>
              <a:rPr lang="pt-BR" i="1" strike="sngStrike">
                <a:solidFill>
                  <a:schemeClr val="bg1">
                    <a:lumMod val="50000"/>
                  </a:schemeClr>
                </a:solidFill>
              </a:rPr>
              <a:t>developer.ted.europa.eu/api</a:t>
            </a: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, Conversion API: </a:t>
            </a:r>
            <a:r>
              <a:rPr lang="en-IE" i="1" strike="sngStrike">
                <a:solidFill>
                  <a:schemeClr val="bg1">
                    <a:lumMod val="50000"/>
                  </a:schemeClr>
                </a:solidFill>
              </a:rPr>
              <a:t>converter.ted.europa.eu/api</a:t>
            </a: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, Search API: </a:t>
            </a:r>
            <a:r>
              <a:rPr lang="en-IE" i="1" u="sng">
                <a:solidFill>
                  <a:schemeClr val="bg1">
                    <a:lumMod val="50000"/>
                  </a:schemeClr>
                </a:solidFill>
              </a:rPr>
              <a:t>api.ted.europa.eu</a:t>
            </a:r>
          </a:p>
          <a:p>
            <a:pPr marL="457200" indent="-457200">
              <a:buFont typeface="+mj-lt"/>
              <a:buAutoNum type="arabicPeriod"/>
            </a:pPr>
            <a:r>
              <a:rPr lang="en-IE"/>
              <a:t>One unified version number for all APIs</a:t>
            </a:r>
          </a:p>
          <a:p>
            <a:pPr marL="540000" lvl="3" indent="0">
              <a:buNone/>
            </a:pP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In the past different parts of the API used different version numbers.</a:t>
            </a:r>
          </a:p>
          <a:p>
            <a:pPr marL="457200" indent="-457200">
              <a:buFont typeface="+mj-lt"/>
              <a:buAutoNum type="arabicPeriod"/>
            </a:pPr>
            <a:r>
              <a:rPr lang="en-IE"/>
              <a:t>Harmonized the structure of API URLs:</a:t>
            </a:r>
          </a:p>
          <a:p>
            <a:pPr marL="540000" lvl="3" indent="0">
              <a:buNone/>
            </a:pPr>
            <a:r>
              <a:rPr lang="en-IE" b="1">
                <a:solidFill>
                  <a:schemeClr val="bg1">
                    <a:lumMod val="50000"/>
                  </a:schemeClr>
                </a:solidFill>
              </a:rPr>
              <a:t>https://api.ted.europa.eu/</a:t>
            </a:r>
            <a:r>
              <a:rPr lang="en-IE" b="1"/>
              <a:t>{api-version}</a:t>
            </a:r>
            <a:r>
              <a:rPr lang="en-IE" b="1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IE" b="1"/>
              <a:t>{resource}</a:t>
            </a:r>
            <a:r>
              <a:rPr lang="en-IE" b="1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IE" b="1"/>
              <a:t>{action}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942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70325-9494-2401-9CCB-AE8DB7AC9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Anatomy of an API URL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103EF-2D65-AF3F-FB02-193CC4CF8AF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en-IE"/>
              <a:t>As of v3, paths will always start with API version</a:t>
            </a:r>
            <a:br>
              <a:rPr lang="en-IE"/>
            </a:br>
            <a:r>
              <a:rPr lang="en-IE"/>
              <a:t>Example: </a:t>
            </a:r>
            <a:r>
              <a:rPr lang="en-IE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api.ted.europa.eu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F0"/>
                </a:solidFill>
                <a:latin typeface="Consolas" panose="020B0609020204030204" pitchFamily="49" charset="0"/>
              </a:rPr>
              <a:t>v3</a:t>
            </a:r>
          </a:p>
          <a:p>
            <a:r>
              <a:rPr lang="en-IE"/>
              <a:t>Basic URL structure </a:t>
            </a:r>
            <a:r>
              <a:rPr lang="en-IE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api.ted.europa.eu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F0"/>
                </a:solidFill>
                <a:latin typeface="Consolas" panose="020B0609020204030204" pitchFamily="49" charset="0"/>
              </a:rPr>
              <a:t>{api-version}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50"/>
                </a:solidFill>
                <a:latin typeface="Consolas" panose="020B0609020204030204" pitchFamily="49" charset="0"/>
              </a:rPr>
              <a:t>{resource}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FF0000"/>
                </a:solidFill>
                <a:latin typeface="Consolas" panose="020B0609020204030204" pitchFamily="49" charset="0"/>
              </a:rPr>
              <a:t>{action}</a:t>
            </a:r>
            <a:br>
              <a:rPr lang="en-IE">
                <a:latin typeface="Consolas" panose="020B0609020204030204" pitchFamily="49" charset="0"/>
              </a:rPr>
            </a:br>
            <a:r>
              <a:rPr lang="en-IE"/>
              <a:t>Example: </a:t>
            </a:r>
            <a:r>
              <a:rPr lang="en-IE">
                <a:solidFill>
                  <a:schemeClr val="bg1">
                    <a:lumMod val="75000"/>
                  </a:schemeClr>
                </a:solidFill>
                <a:latin typeface="Consolas" panose="020B0609020204030204" pitchFamily="49" charset="0"/>
              </a:rPr>
              <a:t>api.ted.europa.eu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F0"/>
                </a:solidFill>
                <a:latin typeface="Consolas" panose="020B0609020204030204" pitchFamily="49" charset="0"/>
              </a:rPr>
              <a:t>v3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50"/>
                </a:solidFill>
                <a:latin typeface="Consolas" panose="020B0609020204030204" pitchFamily="49" charset="0"/>
              </a:rPr>
              <a:t>notices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FF0000"/>
                </a:solidFill>
                <a:latin typeface="Consolas" panose="020B0609020204030204" pitchFamily="49" charset="0"/>
              </a:rPr>
              <a:t>submit</a:t>
            </a:r>
          </a:p>
          <a:p>
            <a:pPr marL="179705" indent="-179705"/>
            <a:r>
              <a:rPr lang="en-IE" dirty="0"/>
              <a:t>To act on a specific resource, its identifier is added to the path: </a:t>
            </a:r>
            <a:r>
              <a:rPr lang="en-IE" dirty="0">
                <a:latin typeface="Consolas"/>
              </a:rPr>
              <a:t>…/</a:t>
            </a:r>
            <a:r>
              <a:rPr lang="en-IE" dirty="0">
                <a:solidFill>
                  <a:srgbClr val="00B050"/>
                </a:solidFill>
                <a:latin typeface="Consolas"/>
              </a:rPr>
              <a:t>{resource}</a:t>
            </a:r>
            <a:r>
              <a:rPr lang="en-IE" dirty="0">
                <a:latin typeface="Consolas"/>
              </a:rPr>
              <a:t>/</a:t>
            </a:r>
            <a:r>
              <a:rPr lang="en-IE" dirty="0">
                <a:highlight>
                  <a:srgbClr val="FFFF00"/>
                </a:highlight>
                <a:latin typeface="Consolas"/>
              </a:rPr>
              <a:t>{id}</a:t>
            </a:r>
            <a:r>
              <a:rPr lang="en-IE" dirty="0">
                <a:latin typeface="Consolas"/>
              </a:rPr>
              <a:t>/</a:t>
            </a:r>
            <a:r>
              <a:rPr lang="en-IE" dirty="0">
                <a:solidFill>
                  <a:srgbClr val="FF0000"/>
                </a:solidFill>
                <a:latin typeface="Consolas"/>
              </a:rPr>
              <a:t>{action}</a:t>
            </a:r>
            <a:br>
              <a:rPr lang="en-IE" dirty="0"/>
            </a:br>
            <a:r>
              <a:rPr lang="en-IE" dirty="0"/>
              <a:t>Example: </a:t>
            </a:r>
            <a:r>
              <a:rPr lang="en-IE">
                <a:solidFill>
                  <a:schemeClr val="bg1">
                    <a:lumMod val="65000"/>
                  </a:schemeClr>
                </a:solidFill>
                <a:latin typeface="Consolas"/>
              </a:rPr>
              <a:t>api.ted.europa.eu</a:t>
            </a:r>
            <a:r>
              <a:rPr lang="en-IE">
                <a:latin typeface="Consolas"/>
              </a:rPr>
              <a:t>/</a:t>
            </a:r>
            <a:r>
              <a:rPr lang="en-IE">
                <a:solidFill>
                  <a:srgbClr val="00B0F0"/>
                </a:solidFill>
                <a:latin typeface="Consolas"/>
              </a:rPr>
              <a:t>v3</a:t>
            </a:r>
            <a:r>
              <a:rPr lang="en-IE">
                <a:latin typeface="Consolas"/>
              </a:rPr>
              <a:t>/</a:t>
            </a:r>
            <a:r>
              <a:rPr lang="en-IE">
                <a:solidFill>
                  <a:srgbClr val="00B050"/>
                </a:solidFill>
                <a:latin typeface="Consolas"/>
              </a:rPr>
              <a:t>notices</a:t>
            </a:r>
            <a:r>
              <a:rPr lang="en-IE">
                <a:latin typeface="Consolas"/>
              </a:rPr>
              <a:t>/</a:t>
            </a:r>
            <a:r>
              <a:rPr lang="en-IE">
                <a:highlight>
                  <a:srgbClr val="FFFF00"/>
                </a:highlight>
                <a:latin typeface="Consolas"/>
              </a:rPr>
              <a:t>123</a:t>
            </a:r>
            <a:r>
              <a:rPr lang="en-IE">
                <a:latin typeface="Consolas"/>
              </a:rPr>
              <a:t>/</a:t>
            </a:r>
            <a:r>
              <a:rPr lang="en-IE">
                <a:solidFill>
                  <a:srgbClr val="FF0000"/>
                </a:solidFill>
                <a:latin typeface="Consolas" panose="020B0609020204030204" pitchFamily="49" charset="0"/>
              </a:rPr>
              <a:t>stop-publication</a:t>
            </a:r>
          </a:p>
          <a:p>
            <a:r>
              <a:rPr lang="en-IE">
                <a:latin typeface="Consolas" panose="020B0609020204030204" pitchFamily="49" charset="0"/>
              </a:rPr>
              <a:t>To list available resources, the action is omitted</a:t>
            </a:r>
            <a:br>
              <a:rPr lang="en-IE">
                <a:latin typeface="Consolas" panose="020B0609020204030204" pitchFamily="49" charset="0"/>
              </a:rPr>
            </a:br>
            <a:r>
              <a:rPr lang="en-IE">
                <a:latin typeface="Consolas" panose="020B0609020204030204" pitchFamily="49" charset="0"/>
              </a:rPr>
              <a:t>Example: </a:t>
            </a:r>
            <a:r>
              <a:rPr lang="en-IE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api.ted.europa.eu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F0"/>
                </a:solidFill>
                <a:latin typeface="Consolas" panose="020B0609020204030204" pitchFamily="49" charset="0"/>
              </a:rPr>
              <a:t>v3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50"/>
                </a:solidFill>
                <a:latin typeface="Consolas" panose="020B0609020204030204" pitchFamily="49" charset="0"/>
              </a:rPr>
              <a:t>notices</a:t>
            </a:r>
          </a:p>
          <a:p>
            <a:r>
              <a:rPr lang="en-IE">
                <a:latin typeface="Consolas" panose="020B0609020204030204" pitchFamily="49" charset="0"/>
              </a:rPr>
              <a:t>Query parameters are used to limit/filter the returned results</a:t>
            </a:r>
            <a:br>
              <a:rPr lang="en-IE">
                <a:latin typeface="Consolas" panose="020B0609020204030204" pitchFamily="49" charset="0"/>
              </a:rPr>
            </a:br>
            <a:r>
              <a:rPr lang="en-IE">
                <a:latin typeface="Consolas" panose="020B0609020204030204" pitchFamily="49" charset="0"/>
              </a:rPr>
              <a:t>Example: </a:t>
            </a:r>
            <a:r>
              <a:rPr lang="en-IE">
                <a:solidFill>
                  <a:schemeClr val="bg1">
                    <a:lumMod val="65000"/>
                  </a:schemeClr>
                </a:solidFill>
                <a:latin typeface="Consolas" panose="020B0609020204030204" pitchFamily="49" charset="0"/>
              </a:rPr>
              <a:t>api.ted.europa.eu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F0"/>
                </a:solidFill>
                <a:latin typeface="Consolas" panose="020B0609020204030204" pitchFamily="49" charset="0"/>
              </a:rPr>
              <a:t>v3</a:t>
            </a:r>
            <a:r>
              <a:rPr lang="en-IE">
                <a:latin typeface="Consolas" panose="020B0609020204030204" pitchFamily="49" charset="0"/>
              </a:rPr>
              <a:t>/</a:t>
            </a:r>
            <a:r>
              <a:rPr lang="en-IE">
                <a:solidFill>
                  <a:srgbClr val="00B050"/>
                </a:solidFill>
                <a:latin typeface="Consolas" panose="020B0609020204030204" pitchFamily="49" charset="0"/>
              </a:rPr>
              <a:t>notices</a:t>
            </a:r>
            <a:r>
              <a:rPr lang="en-IE">
                <a:latin typeface="Consolas" panose="020B0609020204030204" pitchFamily="49" charset="0"/>
              </a:rPr>
              <a:t>?</a:t>
            </a:r>
            <a:r>
              <a:rPr lang="en-IE">
                <a:highlight>
                  <a:srgbClr val="FFFF00"/>
                </a:highlight>
                <a:latin typeface="Consolas" panose="020B0609020204030204" pitchFamily="49" charset="0"/>
              </a:rPr>
              <a:t>page</a:t>
            </a:r>
            <a:r>
              <a:rPr lang="en-IE">
                <a:latin typeface="Consolas" panose="020B0609020204030204" pitchFamily="49" charset="0"/>
              </a:rPr>
              <a:t>=2&amp;</a:t>
            </a:r>
            <a:r>
              <a:rPr lang="en-IE">
                <a:highlight>
                  <a:srgbClr val="FFFF00"/>
                </a:highlight>
                <a:latin typeface="Consolas" panose="020B0609020204030204" pitchFamily="49" charset="0"/>
              </a:rPr>
              <a:t>size</a:t>
            </a:r>
            <a:r>
              <a:rPr lang="en-IE">
                <a:latin typeface="Consolas" panose="020B0609020204030204" pitchFamily="49" charset="0"/>
              </a:rPr>
              <a:t>=50</a:t>
            </a:r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4465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52E04-232A-8655-860D-3907787B6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For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264901-18D5-7DA6-CC48-47AECB5D9FF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E" b="1"/>
              <a:t>TED API v2</a:t>
            </a:r>
          </a:p>
          <a:p>
            <a:pPr marL="0" indent="0">
              <a:buNone/>
            </a:pPr>
            <a:r>
              <a:rPr lang="en-IE" sz="1600" i="0">
                <a:solidFill>
                  <a:srgbClr val="993300"/>
                </a:solidFill>
                <a:effectLst/>
                <a:latin typeface="Consolas" panose="020B0609020204030204" pitchFamily="49" charset="0"/>
              </a:rPr>
              <a:t>enotices2</a:t>
            </a:r>
            <a:r>
              <a:rPr lang="en-IE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.ted.europa.eu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v2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B6424C"/>
                </a:solidFill>
                <a:effectLst/>
                <a:latin typeface="Consolas" panose="020B0609020204030204" pitchFamily="49" charset="0"/>
              </a:rPr>
              <a:t>notice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/notices/submit</a:t>
            </a:r>
          </a:p>
          <a:p>
            <a:pPr marL="0" indent="0">
              <a:buNone/>
            </a:pPr>
            <a:endParaRPr lang="en-IE" sz="1600" i="0">
              <a:solidFill>
                <a:srgbClr val="172B4D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E" sz="1600" i="0">
                <a:solidFill>
                  <a:srgbClr val="993300"/>
                </a:solidFill>
                <a:effectLst/>
                <a:latin typeface="Consolas" panose="020B0609020204030204" pitchFamily="49" charset="0"/>
              </a:rPr>
              <a:t>viewer</a:t>
            </a:r>
            <a:r>
              <a:rPr lang="en-IE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.ted.europa.eu</a:t>
            </a:r>
            <a:r>
              <a:rPr lang="en-IE" sz="1600" i="0">
                <a:solidFill>
                  <a:srgbClr val="993300"/>
                </a:solidFill>
                <a:effectLst/>
                <a:latin typeface="Consolas" panose="020B0609020204030204" pitchFamily="49" charset="0"/>
              </a:rPr>
              <a:t>/api/v2</a:t>
            </a:r>
            <a:r>
              <a:rPr lang="en-IE" sz="1600" i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/notices/render</a:t>
            </a:r>
          </a:p>
          <a:p>
            <a:pPr marL="0" indent="0">
              <a:buNone/>
            </a:pPr>
            <a:endParaRPr lang="en-IE" sz="1600" i="0"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E" sz="1600" i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developer</a:t>
            </a:r>
            <a:r>
              <a:rPr lang="en-IE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.ted.europa.eu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api/ted-api/open/api-key/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{token}</a:t>
            </a:r>
          </a:p>
          <a:p>
            <a:pPr marL="0" indent="0">
              <a:buNone/>
            </a:pPr>
            <a:endParaRPr lang="en-IE" sz="1600" i="0">
              <a:solidFill>
                <a:srgbClr val="172B4D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i="0">
                <a:solidFill>
                  <a:srgbClr val="993300"/>
                </a:solidFill>
                <a:effectLst/>
                <a:latin typeface="Consolas" panose="020B0609020204030204" pitchFamily="49" charset="0"/>
              </a:rPr>
              <a:t>enotices2</a:t>
            </a:r>
            <a:r>
              <a:rPr lang="en-US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.ted.europa.eu</a:t>
            </a:r>
            <a:r>
              <a:rPr lang="en-US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US" sz="1600" i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US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US" sz="1600" i="0">
                <a:solidFill>
                  <a:srgbClr val="800000"/>
                </a:solidFill>
                <a:effectLst/>
                <a:latin typeface="Consolas" panose="020B0609020204030204" pitchFamily="49" charset="0"/>
              </a:rPr>
              <a:t>v2</a:t>
            </a:r>
            <a:r>
              <a:rPr lang="en-US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US" sz="1600" i="0">
                <a:solidFill>
                  <a:srgbClr val="B6424C"/>
                </a:solidFill>
                <a:effectLst/>
                <a:latin typeface="Consolas" panose="020B0609020204030204" pitchFamily="49" charset="0"/>
              </a:rPr>
              <a:t>notice</a:t>
            </a:r>
            <a:r>
              <a:rPr lang="en-US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/notices/</a:t>
            </a:r>
            <a:r>
              <a:rPr lang="en-US" sz="1600" i="0">
                <a:solidFill>
                  <a:srgbClr val="B6424C"/>
                </a:solidFill>
                <a:effectLst/>
                <a:latin typeface="Consolas" panose="020B0609020204030204" pitchFamily="49" charset="0"/>
              </a:rPr>
              <a:t>search-</a:t>
            </a:r>
            <a:r>
              <a:rPr lang="en-US" sz="1600" i="0" err="1">
                <a:solidFill>
                  <a:srgbClr val="B6424C"/>
                </a:solidFill>
                <a:effectLst/>
                <a:latin typeface="Consolas" panose="020B0609020204030204" pitchFamily="49" charset="0"/>
              </a:rPr>
              <a:t>esentool</a:t>
            </a:r>
            <a:endParaRPr lang="en-IE" sz="1600">
              <a:solidFill>
                <a:srgbClr val="172B4D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E" sz="1600" b="1" i="0">
              <a:solidFill>
                <a:srgbClr val="172B4D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E" sz="1600">
              <a:solidFill>
                <a:srgbClr val="172B4D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E" sz="1600" b="1">
              <a:latin typeface="Consolas" panose="020B0609020204030204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A188D8-1FBB-B623-06A2-20112EB7C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IE" b="1"/>
              <a:t>TED API v3</a:t>
            </a:r>
          </a:p>
          <a:p>
            <a:pPr marL="0" indent="0">
              <a:buNone/>
            </a:pPr>
            <a:r>
              <a:rPr lang="en-IE" sz="1600" i="0">
                <a:solidFill>
                  <a:srgbClr val="339966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IE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.ted.europa.eu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2B9B62"/>
                </a:solidFill>
                <a:effectLst/>
                <a:latin typeface="Consolas" panose="020B0609020204030204" pitchFamily="49" charset="0"/>
              </a:rPr>
              <a:t>v3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/notices/submit</a:t>
            </a:r>
            <a:b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</a:br>
            <a:endParaRPr lang="en-IE" sz="1600" i="0">
              <a:solidFill>
                <a:srgbClr val="172B4D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E" sz="1600" i="0">
              <a:solidFill>
                <a:srgbClr val="172B4D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E" sz="1600" i="0">
                <a:solidFill>
                  <a:srgbClr val="339966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IE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.ted.europa.eu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2B9B62"/>
                </a:solidFill>
                <a:effectLst/>
                <a:latin typeface="Consolas" panose="020B0609020204030204" pitchFamily="49" charset="0"/>
              </a:rPr>
              <a:t>v3/notices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/render</a:t>
            </a:r>
          </a:p>
          <a:p>
            <a:pPr marL="0" indent="0">
              <a:buNone/>
            </a:pPr>
            <a:endParaRPr lang="en-IE" sz="1600" i="0">
              <a:solidFill>
                <a:srgbClr val="172B4D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E" sz="1600" i="0">
                <a:solidFill>
                  <a:srgbClr val="339966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IE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ted.europa.eu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2B9B62"/>
                </a:solidFill>
                <a:effectLst/>
                <a:latin typeface="Consolas" panose="020B0609020204030204" pitchFamily="49" charset="0"/>
              </a:rPr>
              <a:t>v3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2B9B62"/>
                </a:solidFill>
                <a:effectLst/>
                <a:latin typeface="Consolas" panose="020B0609020204030204" pitchFamily="49" charset="0"/>
              </a:rPr>
              <a:t>api-keys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/{token}/</a:t>
            </a:r>
            <a:r>
              <a:rPr lang="en-IE" sz="1600" i="0">
                <a:solidFill>
                  <a:srgbClr val="2B9B62"/>
                </a:solidFill>
                <a:effectLst/>
                <a:latin typeface="Consolas" panose="020B0609020204030204" pitchFamily="49" charset="0"/>
              </a:rPr>
              <a:t>renew</a:t>
            </a:r>
            <a:br>
              <a:rPr lang="en-IE" sz="1600" i="0">
                <a:solidFill>
                  <a:srgbClr val="2B9B62"/>
                </a:solidFill>
                <a:effectLst/>
                <a:latin typeface="Consolas" panose="020B0609020204030204" pitchFamily="49" charset="0"/>
              </a:rPr>
            </a:br>
            <a:endParaRPr lang="en-IE" sz="1600" i="0">
              <a:solidFill>
                <a:srgbClr val="2B9B62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E" sz="1600">
              <a:solidFill>
                <a:srgbClr val="2B9B62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E" sz="1600" i="0">
                <a:solidFill>
                  <a:srgbClr val="339966"/>
                </a:solidFill>
                <a:effectLst/>
                <a:latin typeface="Consolas" panose="020B0609020204030204" pitchFamily="49" charset="0"/>
              </a:rPr>
              <a:t>api</a:t>
            </a:r>
            <a:r>
              <a:rPr lang="en-IE" sz="1600" i="0">
                <a:solidFill>
                  <a:srgbClr val="7A869A"/>
                </a:solidFill>
                <a:effectLst/>
                <a:latin typeface="Consolas" panose="020B0609020204030204" pitchFamily="49" charset="0"/>
              </a:rPr>
              <a:t>.ted.europa.eu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</a:t>
            </a:r>
            <a:r>
              <a:rPr lang="en-IE" sz="1600" i="0">
                <a:solidFill>
                  <a:srgbClr val="2B9B62"/>
                </a:solidFill>
                <a:effectLst/>
                <a:latin typeface="Consolas" panose="020B0609020204030204" pitchFamily="49" charset="0"/>
              </a:rPr>
              <a:t>v3</a:t>
            </a:r>
            <a:r>
              <a:rPr lang="en-IE" sz="1600" i="0">
                <a:solidFill>
                  <a:srgbClr val="172B4D"/>
                </a:solidFill>
                <a:effectLst/>
                <a:latin typeface="Consolas" panose="020B0609020204030204" pitchFamily="49" charset="0"/>
              </a:rPr>
              <a:t>/notices/</a:t>
            </a:r>
            <a:endParaRPr lang="en-IE" sz="1600" i="0">
              <a:solidFill>
                <a:srgbClr val="2B9B62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E" sz="1600" i="0">
              <a:solidFill>
                <a:srgbClr val="172B4D"/>
              </a:solidFill>
              <a:effectLst/>
              <a:latin typeface="Consolas" panose="020B0609020204030204" pitchFamily="49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070D2AAB-60AD-A3B6-52B3-7EE390A5A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6274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6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A69D4-A8BB-9E7E-EC78-E20907F3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What did not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0FDC-1217-E35D-B061-4607B665FE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The organisation of the API parts remains the same:</a:t>
            </a:r>
          </a:p>
          <a:p>
            <a:pPr marL="180000" lvl="1" indent="0">
              <a:buNone/>
            </a:pP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Publication API, Validation API, Visualisation API, Search API, Conversion API</a:t>
            </a:r>
          </a:p>
          <a:p>
            <a:r>
              <a:rPr lang="en-IE"/>
              <a:t>The API functionality is the same (same operations).</a:t>
            </a:r>
          </a:p>
          <a:p>
            <a:pPr marL="180000" lvl="1" indent="0">
              <a:buNone/>
            </a:pP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submit, validate, render, etc.</a:t>
            </a:r>
          </a:p>
          <a:p>
            <a:endParaRPr lang="en-IE"/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707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35678-797A-3123-3797-86B9EB308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Transition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BA1E0-634A-A926-C1ED-A90AFE134B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The current API will remain active in parallel with TED API v3.</a:t>
            </a:r>
          </a:p>
          <a:p>
            <a:r>
              <a:rPr lang="en-IE"/>
              <a:t>It will not be discontinued for at least 6 months.</a:t>
            </a:r>
          </a:p>
          <a:p>
            <a:r>
              <a:rPr lang="en-IE"/>
              <a:t>There are no plans and no foreseen need for TED API v4.</a:t>
            </a:r>
          </a:p>
          <a:p>
            <a:r>
              <a:rPr lang="en-IE"/>
              <a:t>From a technical perspective the transition should be easy:</a:t>
            </a:r>
          </a:p>
          <a:p>
            <a:pPr lvl="1"/>
            <a:r>
              <a:rPr lang="en-IE"/>
              <a:t>You need to update the endpoint URLs</a:t>
            </a:r>
          </a:p>
          <a:p>
            <a:pPr lvl="1"/>
            <a:r>
              <a:rPr lang="en-IE"/>
              <a:t>But API functionality remains unchanged  </a:t>
            </a:r>
          </a:p>
        </p:txBody>
      </p:sp>
    </p:spTree>
    <p:extLst>
      <p:ext uri="{BB962C8B-B14F-4D97-AF65-F5344CB8AC3E}">
        <p14:creationId xmlns:p14="http://schemas.microsoft.com/office/powerpoint/2010/main" val="3967005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D582D-8496-8BC2-D288-4FEFEE244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Versioning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8FEFC-EC52-956D-2A1C-F7D2B09644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All API parts will now have the same version.</a:t>
            </a:r>
          </a:p>
          <a:p>
            <a:r>
              <a:rPr lang="en-IE"/>
              <a:t>Only the major version number is significant for API compatibility.</a:t>
            </a:r>
          </a:p>
          <a:p>
            <a:r>
              <a:rPr lang="en-IE"/>
              <a:t>Adding new operations or parameters in the future does not break compatibility.</a:t>
            </a:r>
          </a:p>
          <a:p>
            <a:r>
              <a:rPr lang="en-IE"/>
              <a:t>Modifying or removing existing operations or parameters does break compatibility.</a:t>
            </a:r>
          </a:p>
          <a:p>
            <a:pPr marL="180000" lvl="1" indent="0">
              <a:buNone/>
            </a:pP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(a new major version will be introduced in such cases)</a:t>
            </a:r>
          </a:p>
          <a:p>
            <a:r>
              <a:rPr lang="en-IE"/>
              <a:t>When a new major version is introduced, the previous major version will remain active. </a:t>
            </a:r>
          </a:p>
          <a:p>
            <a:pPr marL="180000" lvl="1" indent="0">
              <a:buNone/>
            </a:pPr>
            <a:r>
              <a:rPr lang="en-IE" i="1">
                <a:solidFill>
                  <a:schemeClr val="bg1">
                    <a:lumMod val="50000"/>
                  </a:schemeClr>
                </a:solidFill>
              </a:rPr>
              <a:t>(in parallel with the new one)</a:t>
            </a:r>
          </a:p>
          <a:p>
            <a:r>
              <a:rPr lang="en-IE"/>
              <a:t>Major versions being replaced will remain active at least for 6 months in parallel with the new one.</a:t>
            </a:r>
          </a:p>
          <a:p>
            <a:r>
              <a:rPr lang="en-IE"/>
              <a:t>Maximum two major versions can be active at the same time.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8750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DE5E9-8DD7-38FE-7C57-2E1605B2B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Availability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E73A5-C10A-1119-698B-186901C5F46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/>
              <a:t>November 2024.</a:t>
            </a:r>
          </a:p>
          <a:p>
            <a:r>
              <a:rPr lang="en-IE"/>
              <a:t>Currently in testing &amp; integration.</a:t>
            </a:r>
          </a:p>
          <a:p>
            <a:r>
              <a:rPr lang="en-IE"/>
              <a:t>Documentation and Swagger will be available on release.</a:t>
            </a:r>
          </a:p>
        </p:txBody>
      </p:sp>
    </p:spTree>
    <p:extLst>
      <p:ext uri="{BB962C8B-B14F-4D97-AF65-F5344CB8AC3E}">
        <p14:creationId xmlns:p14="http://schemas.microsoft.com/office/powerpoint/2010/main" val="17248390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7.1.4619"/>
  <p:tag name="SLIDO_PRESENTATION_ID" val="00000000-0000-0000-0000-000000000000"/>
  <p:tag name="SLIDO_EVENT_UUID" val="5c4df848-86a3-4004-aea5-5a79d1d3d5b5"/>
  <p:tag name="SLIDO_EVENT_SECTION_UUID" val="46c90ba1-a2ef-4af6-aa52-4471dacce5d7"/>
</p:tagLst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dark background 2.potx" id="{B8F39B1A-E77B-47D1-8276-DF8E39A9E1C6}" vid="{4D457107-94FF-4F5F-8579-B76FCACBCB80}"/>
    </a:ext>
  </a:extLst>
</a:theme>
</file>

<file path=ppt/theme/theme2.xml><?xml version="1.0" encoding="utf-8"?>
<a:theme xmlns:a="http://schemas.openxmlformats.org/drawingml/2006/main" name="1_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.potx" id="{70D0319E-B179-4C25-BF84-72B0911705D4}" vid="{DB03FC20-BA93-47FA-8620-878174BDFC1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AA0608-6FC8-48C3-95E0-0FE40A16E0E1}">
  <ds:schemaRefs>
    <ds:schemaRef ds:uri="http://schemas.microsoft.com/office/2006/metadata/properties"/>
    <ds:schemaRef ds:uri="http://schemas.microsoft.com/office/infopath/2007/PartnerControls"/>
    <ds:schemaRef ds:uri="96a7f24e-e0df-4592-b6e0-4a62e251a0e5"/>
    <ds:schemaRef ds:uri="cce4269c-1bca-4c47-bcbd-0ca0cb14aa6e"/>
  </ds:schemaRefs>
</ds:datastoreItem>
</file>

<file path=customXml/itemProps2.xml><?xml version="1.0" encoding="utf-8"?>
<ds:datastoreItem xmlns:ds="http://schemas.openxmlformats.org/officeDocument/2006/customXml" ds:itemID="{D02A9CBA-1631-468D-97B3-C215B77C94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3739DA-6F58-426F-9827-3A7D728553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e4269c-1bca-4c47-bcbd-0ca0cb14aa6e"/>
    <ds:schemaRef ds:uri="96a7f24e-e0df-4592-b6e0-4a62e251a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12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TEDAPI v3 – eForms SDK</vt:lpstr>
      <vt:lpstr>Why create a new TEDAPI?</vt:lpstr>
      <vt:lpstr>What changed</vt:lpstr>
      <vt:lpstr>Anatomy of an API URL</vt:lpstr>
      <vt:lpstr>For example</vt:lpstr>
      <vt:lpstr>What did not change</vt:lpstr>
      <vt:lpstr>Transition</vt:lpstr>
      <vt:lpstr>Versioning</vt:lpstr>
      <vt:lpstr>Availability</vt:lpstr>
      <vt:lpstr>Benefits for eSenders</vt:lpstr>
      <vt:lpstr>eForms SDK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4</cp:revision>
  <dcterms:created xsi:type="dcterms:W3CDTF">2024-06-20T08:04:52Z</dcterms:created>
  <dcterms:modified xsi:type="dcterms:W3CDTF">2024-09-26T11:48:52Z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2024-06-20T08:05:01Z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593af38f-39d3-472a-8b71-b9a5932c4267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0x0101008BA6791DDFFC024DAA4136D92359EB10</vt:lpwstr>
  </property>
  <property fmtid="{D5CDD505-2E9C-101B-9397-08002B2CF9AE}" pid="10" name="MediaServiceImageTags">
    <vt:lpwstr/>
  </property>
</Properties>
</file>