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4077" r:id="rId5"/>
    <p:sldMasterId id="2147483938" r:id="rId6"/>
  </p:sldMasterIdLst>
  <p:notesMasterIdLst>
    <p:notesMasterId r:id="rId28"/>
  </p:notesMasterIdLst>
  <p:sldIdLst>
    <p:sldId id="728" r:id="rId7"/>
    <p:sldId id="849" r:id="rId8"/>
    <p:sldId id="840" r:id="rId9"/>
    <p:sldId id="833" r:id="rId10"/>
    <p:sldId id="841" r:id="rId11"/>
    <p:sldId id="842" r:id="rId12"/>
    <p:sldId id="843" r:id="rId13"/>
    <p:sldId id="844" r:id="rId14"/>
    <p:sldId id="845" r:id="rId15"/>
    <p:sldId id="846" r:id="rId16"/>
    <p:sldId id="848" r:id="rId17"/>
    <p:sldId id="850" r:id="rId18"/>
    <p:sldId id="827" r:id="rId19"/>
    <p:sldId id="330" r:id="rId20"/>
    <p:sldId id="321" r:id="rId21"/>
    <p:sldId id="333" r:id="rId22"/>
    <p:sldId id="331" r:id="rId23"/>
    <p:sldId id="851" r:id="rId24"/>
    <p:sldId id="332" r:id="rId25"/>
    <p:sldId id="852" r:id="rId26"/>
    <p:sldId id="790" r:id="rId2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70821F-47A7-2768-8406-670F61CA6E64}" name="Zsófia Dudás (BE)" initials="ZD(" userId="S::zsofia.dudas@pwc.com::b2350666-fa61-438f-985c-a0a98e7c4f59" providerId="AD"/>
  <p188:author id="{FC20C152-56D5-807B-8EB2-CBEBB2FCCC1A}" name="VAN LOOVEREN Lora (GROW-EXT)" initials="V(" userId="S::lora.van-looveren@ext.ec.europa.eu::df969400-2ee7-417c-a075-ad33a958ef5b" providerId="AD"/>
  <p188:author id="{A76A9763-9293-5E59-7BF3-DE309C8560FF}" name="Theodore Mercier (BE)" initials="T(" userId="S::theodore.mercier_pwc.com#ext#@eceuropaeu.onmicrosoft.com::d43be856-472d-46c7-b526-8efb94818113" providerId="AD"/>
  <p188:author id="{4364CDB0-FBC9-A646-0FC9-FF5AAC5A2070}" name="Zsófia Dudás (BE)" initials="Z(" userId="S::zsofia.dudas_pwc.com#ext#@eceuropaeu.onmicrosoft.com::fe1013fe-74f4-44a4-9ce3-818781ed822c" providerId="AD"/>
  <p188:author id="{4609BDB9-56D1-E0F1-C981-F8D4E1FF0BFE}" name="DUDAS Zsofia (GROW-EXT)" initials="DZ(E" userId="DUDAS Zsofia (GROW-EXT)" providerId="None"/>
  <p188:author id="{C69A0BC7-E4AF-64C1-7BB3-0832367ACBB9}" name="DUDAS Zsofia (GROW-EXT)" initials="D(" userId="S::zsofia.dudas@ext.ec.europa.eu::db8534a3-b262-4770-bf75-e9501538fc23" providerId="AD"/>
  <p188:author id="{70D910DD-37D2-285D-CBDC-A4ED437FAC83}" name="SCHMIDT Marc Christopher (GROW)" initials="S(" userId="S::marc-christopher.schmidt@ec.europa.eu::23a91981-fc8c-475a-b770-e7a09fe922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p:restoredTop sz="94694"/>
  </p:normalViewPr>
  <p:slideViewPr>
    <p:cSldViewPr snapToGrid="0">
      <p:cViewPr varScale="1">
        <p:scale>
          <a:sx n="108" d="100"/>
          <a:sy n="108" d="100"/>
        </p:scale>
        <p:origin x="696"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5E93FA0-1353-4271-B62E-91EBCADC8013}" type="datetimeFigureOut">
              <a:rPr lang="en-GB" smtClean="0"/>
              <a:t>12/12/2023</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F7B073B-E7F6-4A03-A6E8-351074D9760E}" type="slidenum">
              <a:rPr lang="en-GB" smtClean="0"/>
              <a:t>‹#›</a:t>
            </a:fld>
            <a:endParaRPr lang="en-GB"/>
          </a:p>
        </p:txBody>
      </p:sp>
    </p:spTree>
    <p:extLst>
      <p:ext uri="{BB962C8B-B14F-4D97-AF65-F5344CB8AC3E}">
        <p14:creationId xmlns:p14="http://schemas.microsoft.com/office/powerpoint/2010/main" val="81836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F7B073B-E7F6-4A03-A6E8-351074D9760E}" type="slidenum">
              <a:rPr lang="en-GB" smtClean="0"/>
              <a:t>4</a:t>
            </a:fld>
            <a:endParaRPr lang="en-GB"/>
          </a:p>
        </p:txBody>
      </p:sp>
    </p:spTree>
    <p:extLst>
      <p:ext uri="{BB962C8B-B14F-4D97-AF65-F5344CB8AC3E}">
        <p14:creationId xmlns:p14="http://schemas.microsoft.com/office/powerpoint/2010/main" val="72743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F7B073B-E7F6-4A03-A6E8-351074D9760E}" type="slidenum">
              <a:rPr lang="en-GB" smtClean="0"/>
              <a:t>5</a:t>
            </a:fld>
            <a:endParaRPr lang="en-GB"/>
          </a:p>
        </p:txBody>
      </p:sp>
    </p:spTree>
    <p:extLst>
      <p:ext uri="{BB962C8B-B14F-4D97-AF65-F5344CB8AC3E}">
        <p14:creationId xmlns:p14="http://schemas.microsoft.com/office/powerpoint/2010/main" val="71538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F7B073B-E7F6-4A03-A6E8-351074D9760E}" type="slidenum">
              <a:rPr lang="en-GB" smtClean="0"/>
              <a:t>6</a:t>
            </a:fld>
            <a:endParaRPr lang="en-GB"/>
          </a:p>
        </p:txBody>
      </p:sp>
    </p:spTree>
    <p:extLst>
      <p:ext uri="{BB962C8B-B14F-4D97-AF65-F5344CB8AC3E}">
        <p14:creationId xmlns:p14="http://schemas.microsoft.com/office/powerpoint/2010/main" val="365267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F7B073B-E7F6-4A03-A6E8-351074D9760E}" type="slidenum">
              <a:rPr lang="en-GB" smtClean="0"/>
              <a:t>8</a:t>
            </a:fld>
            <a:endParaRPr lang="en-GB"/>
          </a:p>
        </p:txBody>
      </p:sp>
    </p:spTree>
    <p:extLst>
      <p:ext uri="{BB962C8B-B14F-4D97-AF65-F5344CB8AC3E}">
        <p14:creationId xmlns:p14="http://schemas.microsoft.com/office/powerpoint/2010/main" val="411128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F7B073B-E7F6-4A03-A6E8-351074D9760E}" type="slidenum">
              <a:rPr lang="en-GB" smtClean="0"/>
              <a:t>9</a:t>
            </a:fld>
            <a:endParaRPr lang="en-GB"/>
          </a:p>
        </p:txBody>
      </p:sp>
    </p:spTree>
    <p:extLst>
      <p:ext uri="{BB962C8B-B14F-4D97-AF65-F5344CB8AC3E}">
        <p14:creationId xmlns:p14="http://schemas.microsoft.com/office/powerpoint/2010/main" val="96785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115327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358237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Update/add/delete parts of the</a:t>
            </a:r>
            <a:r>
              <a:rPr lang="en-IE" baseline="0"/>
              <a:t> copy right notice where appropriate.</a:t>
            </a:r>
          </a:p>
          <a:p>
            <a:r>
              <a:rPr lang="en-IE" baseline="0"/>
              <a:t>More information: </a:t>
            </a:r>
            <a:r>
              <a:rPr lang="en-GB">
                <a:hlinkClick r:id="rId3"/>
              </a:rPr>
              <a:t>https://myintracomm.ec.europa.eu/corp/intellectual-property/Documents/2019_Reuse-guidelines%28CC-BY%29.pdf</a:t>
            </a:r>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270501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34016" y="6045708"/>
            <a:ext cx="1716024" cy="451104"/>
          </a:xfrm>
          <a:prstGeom prst="rect">
            <a:avLst/>
          </a:prstGeom>
        </p:spPr>
      </p:pic>
      <p:sp>
        <p:nvSpPr>
          <p:cNvPr id="17" name="bg object 17"/>
          <p:cNvSpPr/>
          <p:nvPr/>
        </p:nvSpPr>
        <p:spPr>
          <a:xfrm>
            <a:off x="838961" y="761"/>
            <a:ext cx="0" cy="1276350"/>
          </a:xfrm>
          <a:custGeom>
            <a:avLst/>
            <a:gdLst/>
            <a:ahLst/>
            <a:cxnLst/>
            <a:rect l="l" t="t" r="r" b="b"/>
            <a:pathLst>
              <a:path h="1276350">
                <a:moveTo>
                  <a:pt x="0" y="0"/>
                </a:moveTo>
                <a:lnTo>
                  <a:pt x="0" y="1276350"/>
                </a:lnTo>
              </a:path>
            </a:pathLst>
          </a:custGeom>
          <a:ln w="28575">
            <a:solidFill>
              <a:srgbClr val="FFC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rgbClr val="034EA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4D4D4D"/>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873323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a:solidFill>
            <a:schemeClr val="bg2"/>
          </a:solidFill>
        </p:spPr>
        <p:txBody>
          <a:bodyPr/>
          <a:lstStyle/>
          <a:p>
            <a:endParaRPr lang="en-GB"/>
          </a:p>
        </p:txBody>
      </p:sp>
      <p:sp>
        <p:nvSpPr>
          <p:cNvPr id="7" name="Picture Placeholder 5"/>
          <p:cNvSpPr>
            <a:spLocks noGrp="1"/>
          </p:cNvSpPr>
          <p:nvPr>
            <p:ph type="pic" sz="quarter" idx="12"/>
          </p:nvPr>
        </p:nvSpPr>
        <p:spPr>
          <a:xfrm>
            <a:off x="2993027" y="1748079"/>
            <a:ext cx="1896289" cy="1896289"/>
          </a:xfrm>
          <a:solidFill>
            <a:schemeClr val="bg2"/>
          </a:solidFill>
        </p:spPr>
        <p:txBody>
          <a:bodyPr/>
          <a:lstStyle/>
          <a:p>
            <a:endParaRPr lang="en-GB"/>
          </a:p>
        </p:txBody>
      </p:sp>
      <p:sp>
        <p:nvSpPr>
          <p:cNvPr id="8" name="Picture Placeholder 5"/>
          <p:cNvSpPr>
            <a:spLocks noGrp="1"/>
          </p:cNvSpPr>
          <p:nvPr>
            <p:ph type="pic" sz="quarter" idx="13"/>
          </p:nvPr>
        </p:nvSpPr>
        <p:spPr>
          <a:xfrm>
            <a:off x="5147855" y="1748078"/>
            <a:ext cx="1896289" cy="1896289"/>
          </a:xfrm>
          <a:solidFill>
            <a:schemeClr val="bg2"/>
          </a:solidFill>
        </p:spPr>
        <p:txBody>
          <a:bodyPr/>
          <a:lstStyle/>
          <a:p>
            <a:endParaRPr lang="en-GB"/>
          </a:p>
        </p:txBody>
      </p:sp>
      <p:sp>
        <p:nvSpPr>
          <p:cNvPr id="9" name="Picture Placeholder 5"/>
          <p:cNvSpPr>
            <a:spLocks noGrp="1"/>
          </p:cNvSpPr>
          <p:nvPr>
            <p:ph type="pic" sz="quarter" idx="14"/>
          </p:nvPr>
        </p:nvSpPr>
        <p:spPr>
          <a:xfrm>
            <a:off x="7302683" y="1748077"/>
            <a:ext cx="1896289" cy="1896289"/>
          </a:xfrm>
          <a:solidFill>
            <a:schemeClr val="bg2"/>
          </a:solidFill>
        </p:spPr>
        <p:txBody>
          <a:bodyPr/>
          <a:lstStyle/>
          <a:p>
            <a:endParaRPr lang="en-GB"/>
          </a:p>
        </p:txBody>
      </p:sp>
      <p:sp>
        <p:nvSpPr>
          <p:cNvPr id="10" name="Picture Placeholder 5"/>
          <p:cNvSpPr>
            <a:spLocks noGrp="1"/>
          </p:cNvSpPr>
          <p:nvPr>
            <p:ph type="pic" sz="quarter" idx="15"/>
          </p:nvPr>
        </p:nvSpPr>
        <p:spPr>
          <a:xfrm>
            <a:off x="9457511" y="1748077"/>
            <a:ext cx="1896289" cy="1896289"/>
          </a:xfrm>
          <a:solidFill>
            <a:schemeClr val="bg2"/>
          </a:solidFill>
        </p:spPr>
        <p:txBody>
          <a:bodyPr/>
          <a:lstStyle/>
          <a:p>
            <a:endParaRPr lang="en-GB"/>
          </a:p>
        </p:txBody>
      </p:sp>
      <p:sp>
        <p:nvSpPr>
          <p:cNvPr id="11" name="Picture Placeholder 5"/>
          <p:cNvSpPr>
            <a:spLocks noGrp="1"/>
          </p:cNvSpPr>
          <p:nvPr>
            <p:ph type="pic" sz="quarter" idx="16"/>
          </p:nvPr>
        </p:nvSpPr>
        <p:spPr>
          <a:xfrm>
            <a:off x="838199" y="3934111"/>
            <a:ext cx="1896289" cy="1896289"/>
          </a:xfrm>
          <a:solidFill>
            <a:schemeClr val="bg2"/>
          </a:solidFill>
        </p:spPr>
        <p:txBody>
          <a:bodyPr/>
          <a:lstStyle/>
          <a:p>
            <a:endParaRPr lang="en-GB"/>
          </a:p>
        </p:txBody>
      </p:sp>
      <p:sp>
        <p:nvSpPr>
          <p:cNvPr id="12" name="Picture Placeholder 5"/>
          <p:cNvSpPr>
            <a:spLocks noGrp="1"/>
          </p:cNvSpPr>
          <p:nvPr>
            <p:ph type="pic" sz="quarter" idx="17"/>
          </p:nvPr>
        </p:nvSpPr>
        <p:spPr>
          <a:xfrm>
            <a:off x="2993027" y="3934111"/>
            <a:ext cx="1896289" cy="1896289"/>
          </a:xfrm>
          <a:solidFill>
            <a:schemeClr val="bg2"/>
          </a:solidFill>
        </p:spPr>
        <p:txBody>
          <a:bodyPr/>
          <a:lstStyle/>
          <a:p>
            <a:endParaRPr lang="en-GB"/>
          </a:p>
        </p:txBody>
      </p:sp>
      <p:sp>
        <p:nvSpPr>
          <p:cNvPr id="13" name="Picture Placeholder 5"/>
          <p:cNvSpPr>
            <a:spLocks noGrp="1"/>
          </p:cNvSpPr>
          <p:nvPr>
            <p:ph type="pic" sz="quarter" idx="18"/>
          </p:nvPr>
        </p:nvSpPr>
        <p:spPr>
          <a:xfrm>
            <a:off x="5147855" y="3934110"/>
            <a:ext cx="1896289" cy="1896289"/>
          </a:xfrm>
          <a:solidFill>
            <a:schemeClr val="bg2"/>
          </a:solidFill>
        </p:spPr>
        <p:txBody>
          <a:bodyPr/>
          <a:lstStyle/>
          <a:p>
            <a:endParaRPr lang="en-GB"/>
          </a:p>
        </p:txBody>
      </p:sp>
      <p:sp>
        <p:nvSpPr>
          <p:cNvPr id="14" name="Picture Placeholder 5"/>
          <p:cNvSpPr>
            <a:spLocks noGrp="1"/>
          </p:cNvSpPr>
          <p:nvPr>
            <p:ph type="pic" sz="quarter" idx="19"/>
          </p:nvPr>
        </p:nvSpPr>
        <p:spPr>
          <a:xfrm>
            <a:off x="7302683" y="3934109"/>
            <a:ext cx="1896289" cy="1896289"/>
          </a:xfrm>
          <a:solidFill>
            <a:schemeClr val="bg2"/>
          </a:solidFill>
        </p:spPr>
        <p:txBody>
          <a:bodyPr/>
          <a:lstStyle/>
          <a:p>
            <a:endParaRPr lang="en-GB"/>
          </a:p>
        </p:txBody>
      </p:sp>
      <p:sp>
        <p:nvSpPr>
          <p:cNvPr id="15" name="Picture Placeholder 5"/>
          <p:cNvSpPr>
            <a:spLocks noGrp="1"/>
          </p:cNvSpPr>
          <p:nvPr>
            <p:ph type="pic" sz="quarter" idx="20"/>
          </p:nvPr>
        </p:nvSpPr>
        <p:spPr>
          <a:xfrm>
            <a:off x="9457511" y="3934109"/>
            <a:ext cx="1896289" cy="1896289"/>
          </a:xfrm>
          <a:solidFill>
            <a:schemeClr val="bg2"/>
          </a:solidFill>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048710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418436"/>
            <a:ext cx="9416716" cy="4826000"/>
          </a:xfrm>
        </p:spPr>
        <p:txBody>
          <a:bodyPr>
            <a:normAutofit/>
          </a:bodyPr>
          <a:lstStyle>
            <a:lvl1pPr>
              <a:defRPr sz="1867"/>
            </a:lvl1pPr>
            <a:lvl2pPr>
              <a:defRPr sz="1867"/>
            </a:lvl2pPr>
            <a:lvl3pPr>
              <a:defRPr sz="1867"/>
            </a:lvl3pPr>
            <a:lvl4pPr>
              <a:defRPr sz="1867"/>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Slide Number Placeholder 5">
            <a:extLst>
              <a:ext uri="{FF2B5EF4-FFF2-40B4-BE49-F238E27FC236}">
                <a16:creationId xmlns:a16="http://schemas.microsoft.com/office/drawing/2014/main" id="{709B2FBC-08A3-6446-A41B-385DD1F7EF73}"/>
              </a:ext>
            </a:extLst>
          </p:cNvPr>
          <p:cNvSpPr>
            <a:spLocks noGrp="1"/>
          </p:cNvSpPr>
          <p:nvPr>
            <p:ph type="sldNum" sz="quarter" idx="12"/>
          </p:nvPr>
        </p:nvSpPr>
        <p:spPr>
          <a:xfrm>
            <a:off x="10679058" y="6498897"/>
            <a:ext cx="903343" cy="222579"/>
          </a:xfrm>
        </p:spPr>
        <p:txBody>
          <a:bodyPr rIns="0"/>
          <a:lstStyle>
            <a:lvl1pPr>
              <a:defRPr>
                <a:solidFill>
                  <a:schemeClr val="tx1">
                    <a:lumMod val="50000"/>
                    <a:lumOff val="50000"/>
                  </a:schemeClr>
                </a:solidFill>
              </a:defRPr>
            </a:lvl1pPr>
          </a:lstStyle>
          <a:p>
            <a:fld id="{03930D90-B5AE-694C-AF4D-B5392C99196C}" type="slidenum">
              <a:rPr lang="en-US" smtClean="0"/>
              <a:pPr/>
              <a:t>‹#›</a:t>
            </a:fld>
            <a:endParaRPr lang="en-US">
              <a:solidFill>
                <a:schemeClr val="tx1">
                  <a:lumMod val="50000"/>
                  <a:lumOff val="50000"/>
                </a:schemeClr>
              </a:solidFill>
            </a:endParaRPr>
          </a:p>
        </p:txBody>
      </p:sp>
      <p:pic>
        <p:nvPicPr>
          <p:cNvPr id="11" name="Picture 10" descr="A picture containing drawing&#10;&#10;Description automatically generated">
            <a:extLst>
              <a:ext uri="{FF2B5EF4-FFF2-40B4-BE49-F238E27FC236}">
                <a16:creationId xmlns:a16="http://schemas.microsoft.com/office/drawing/2014/main" id="{34E8BCEE-997A-0748-AE78-6E74810486CE}"/>
              </a:ext>
            </a:extLst>
          </p:cNvPr>
          <p:cNvPicPr>
            <a:picLocks noChangeAspect="1"/>
          </p:cNvPicPr>
          <p:nvPr userDrawn="1"/>
        </p:nvPicPr>
        <p:blipFill>
          <a:blip r:embed="rId2"/>
          <a:stretch>
            <a:fillRect/>
          </a:stretch>
        </p:blipFill>
        <p:spPr>
          <a:xfrm>
            <a:off x="540910" y="6456901"/>
            <a:ext cx="1321873" cy="273491"/>
          </a:xfrm>
          <a:prstGeom prst="rect">
            <a:avLst/>
          </a:prstGeom>
        </p:spPr>
      </p:pic>
      <p:sp>
        <p:nvSpPr>
          <p:cNvPr id="12" name="Text Placeholder 12">
            <a:extLst>
              <a:ext uri="{FF2B5EF4-FFF2-40B4-BE49-F238E27FC236}">
                <a16:creationId xmlns:a16="http://schemas.microsoft.com/office/drawing/2014/main" id="{A04133F8-5724-F648-9587-29A2A7AC707E}"/>
              </a:ext>
            </a:extLst>
          </p:cNvPr>
          <p:cNvSpPr>
            <a:spLocks noGrp="1"/>
          </p:cNvSpPr>
          <p:nvPr>
            <p:ph type="body" sz="quarter" idx="14" hasCustomPrompt="1"/>
          </p:nvPr>
        </p:nvSpPr>
        <p:spPr>
          <a:xfrm>
            <a:off x="1967069" y="6520998"/>
            <a:ext cx="3517900" cy="178377"/>
          </a:xfrm>
        </p:spPr>
        <p:txBody>
          <a:bodyPr lIns="0" tIns="0" rIns="0" bIns="0"/>
          <a:lstStyle>
            <a:lvl1pPr>
              <a:defRPr sz="1333" cap="all" baseline="0">
                <a:solidFill>
                  <a:schemeClr val="bg1">
                    <a:lumMod val="50000"/>
                  </a:schemeClr>
                </a:solidFill>
              </a:defRPr>
            </a:lvl1pPr>
          </a:lstStyle>
          <a:p>
            <a:pPr lvl="0"/>
            <a:r>
              <a:rPr lang="en-GB"/>
              <a:t>Click to edit Presentation Title</a:t>
            </a:r>
            <a:endParaRPr lang="en-LU"/>
          </a:p>
        </p:txBody>
      </p:sp>
      <p:sp>
        <p:nvSpPr>
          <p:cNvPr id="13" name="Title 1">
            <a:extLst>
              <a:ext uri="{FF2B5EF4-FFF2-40B4-BE49-F238E27FC236}">
                <a16:creationId xmlns:a16="http://schemas.microsoft.com/office/drawing/2014/main" id="{11A48C9C-5C65-E84A-A708-17B1D8E1FF71}"/>
              </a:ext>
            </a:extLst>
          </p:cNvPr>
          <p:cNvSpPr>
            <a:spLocks noGrp="1"/>
          </p:cNvSpPr>
          <p:nvPr>
            <p:ph type="title"/>
          </p:nvPr>
        </p:nvSpPr>
        <p:spPr>
          <a:xfrm>
            <a:off x="609601" y="586830"/>
            <a:ext cx="9416716" cy="555071"/>
          </a:xfrm>
        </p:spPr>
        <p:txBody>
          <a:bodyPr/>
          <a:lstStyle>
            <a:lvl1pPr>
              <a:defRPr>
                <a:solidFill>
                  <a:srgbClr val="F39300"/>
                </a:solidFill>
              </a:defRPr>
            </a:lvl1pPr>
          </a:lstStyle>
          <a:p>
            <a:r>
              <a:rPr lang="en-US"/>
              <a:t>Click to edit Master title style</a:t>
            </a:r>
          </a:p>
        </p:txBody>
      </p:sp>
    </p:spTree>
    <p:extLst>
      <p:ext uri="{BB962C8B-B14F-4D97-AF65-F5344CB8AC3E}">
        <p14:creationId xmlns:p14="http://schemas.microsoft.com/office/powerpoint/2010/main" val="227190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34EA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FC00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034016" y="6045708"/>
            <a:ext cx="1716024" cy="451104"/>
          </a:xfrm>
          <a:prstGeom prst="rect">
            <a:avLst/>
          </a:prstGeom>
        </p:spPr>
      </p:pic>
      <p:sp>
        <p:nvSpPr>
          <p:cNvPr id="18" name="bg object 18"/>
          <p:cNvSpPr/>
          <p:nvPr/>
        </p:nvSpPr>
        <p:spPr>
          <a:xfrm>
            <a:off x="838961" y="761"/>
            <a:ext cx="0" cy="3296285"/>
          </a:xfrm>
          <a:custGeom>
            <a:avLst/>
            <a:gdLst/>
            <a:ahLst/>
            <a:cxnLst/>
            <a:rect l="l" t="t" r="r" b="b"/>
            <a:pathLst>
              <a:path h="3296285">
                <a:moveTo>
                  <a:pt x="0" y="0"/>
                </a:moveTo>
                <a:lnTo>
                  <a:pt x="0" y="3295904"/>
                </a:lnTo>
              </a:path>
            </a:pathLst>
          </a:custGeom>
          <a:ln w="28575">
            <a:solidFill>
              <a:srgbClr val="034EA1"/>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0" i="0">
                <a:solidFill>
                  <a:srgbClr val="034EA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185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image" Target="../media/image3.png"/><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10034016" y="6045708"/>
            <a:ext cx="1716024" cy="451104"/>
          </a:xfrm>
          <a:prstGeom prst="rect">
            <a:avLst/>
          </a:prstGeom>
        </p:spPr>
      </p:pic>
      <p:sp>
        <p:nvSpPr>
          <p:cNvPr id="2" name="Holder 2"/>
          <p:cNvSpPr>
            <a:spLocks noGrp="1"/>
          </p:cNvSpPr>
          <p:nvPr>
            <p:ph type="title"/>
          </p:nvPr>
        </p:nvSpPr>
        <p:spPr>
          <a:xfrm>
            <a:off x="1049527" y="629538"/>
            <a:ext cx="8300720" cy="635000"/>
          </a:xfrm>
          <a:prstGeom prst="rect">
            <a:avLst/>
          </a:prstGeom>
        </p:spPr>
        <p:txBody>
          <a:bodyPr wrap="square" lIns="0" tIns="0" rIns="0" bIns="0">
            <a:spAutoFit/>
          </a:bodyPr>
          <a:lstStyle>
            <a:lvl1pPr>
              <a:defRPr sz="4000" b="0" i="0">
                <a:solidFill>
                  <a:srgbClr val="034EA1"/>
                </a:solidFill>
                <a:latin typeface="Arial"/>
                <a:cs typeface="Arial"/>
              </a:defRPr>
            </a:lvl1pPr>
          </a:lstStyle>
          <a:p>
            <a:endParaRPr/>
          </a:p>
        </p:txBody>
      </p:sp>
      <p:sp>
        <p:nvSpPr>
          <p:cNvPr id="3" name="Holder 3"/>
          <p:cNvSpPr>
            <a:spLocks noGrp="1"/>
          </p:cNvSpPr>
          <p:nvPr>
            <p:ph type="body" idx="1"/>
          </p:nvPr>
        </p:nvSpPr>
        <p:spPr>
          <a:xfrm>
            <a:off x="916939" y="1851405"/>
            <a:ext cx="10605135" cy="4701540"/>
          </a:xfrm>
          <a:prstGeom prst="rect">
            <a:avLst/>
          </a:prstGeom>
        </p:spPr>
        <p:txBody>
          <a:bodyPr wrap="square" lIns="0" tIns="0" rIns="0" bIns="0">
            <a:spAutoFit/>
          </a:bodyPr>
          <a:lstStyle>
            <a:lvl1pPr>
              <a:defRPr sz="2400" b="0" i="0">
                <a:solidFill>
                  <a:srgbClr val="4D4D4D"/>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767" r:id="rId3"/>
    <p:sldLayoutId id="2147483768" r:id="rId4"/>
    <p:sldLayoutId id="2147483665" r:id="rId5"/>
    <p:sldLayoutId id="214748367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4079" r:id="rId3"/>
    <p:sldLayoutId id="2147484078" r:id="rId4"/>
    <p:sldLayoutId id="2147483651" r:id="rId5"/>
    <p:sldLayoutId id="2147483669" r:id="rId6"/>
    <p:sldLayoutId id="2147483670" r:id="rId7"/>
    <p:sldLayoutId id="2147484080" r:id="rId8"/>
    <p:sldLayoutId id="2147483660" r:id="rId9"/>
    <p:sldLayoutId id="2147484081" r:id="rId10"/>
    <p:sldLayoutId id="2147483661" r:id="rId11"/>
    <p:sldLayoutId id="2147483653" r:id="rId12"/>
    <p:sldLayoutId id="2147484082" r:id="rId13"/>
    <p:sldLayoutId id="2147483659" r:id="rId14"/>
    <p:sldLayoutId id="2147483658" r:id="rId15"/>
    <p:sldLayoutId id="2147483663" r:id="rId16"/>
    <p:sldLayoutId id="2147483664" r:id="rId17"/>
    <p:sldLayoutId id="2147483666" r:id="rId18"/>
    <p:sldLayoutId id="2147483667" r:id="rId19"/>
    <p:sldLayoutId id="2147483668" r:id="rId20"/>
    <p:sldLayoutId id="2147483655" r:id="rId21"/>
    <p:sldLayoutId id="2147483766" r:id="rId22"/>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25C90-B12A-4429-B4DB-F9F69F0EBE71}" type="datetimeFigureOut">
              <a:rPr lang="en-IE" smtClean="0"/>
              <a:t>12/12/2023</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2C2AD-ACC3-45EB-8B5C-45AEE57EE4EE}" type="slidenum">
              <a:rPr lang="en-IE" smtClean="0"/>
              <a:t>‹#›</a:t>
            </a:fld>
            <a:endParaRPr lang="en-IE"/>
          </a:p>
        </p:txBody>
      </p:sp>
    </p:spTree>
    <p:extLst>
      <p:ext uri="{BB962C8B-B14F-4D97-AF65-F5344CB8AC3E}">
        <p14:creationId xmlns:p14="http://schemas.microsoft.com/office/powerpoint/2010/main" val="185017855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www.eca.europa.eu/en/publications/SR-2023-28" TargetMode="External"/><Relationship Id="rId2" Type="http://schemas.openxmlformats.org/officeDocument/2006/relationships/hyperlink" Target="https://europa.eu/!qx9WxQ" TargetMode="Externa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eur-lex.europa.eu/legal-content/EN/TXT/PDF/?uri=CELEX:52023XC0316(02)&amp;from=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hyperlink" Target="https://digital-strategy.ec.europa.eu/en/events/workshop-open-source-key-areas-digital-autonomy"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eur-lex.europa.eu/eli/reg/2022/2560/oj"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ur-lex.europa.eu/eli/reg/2022/1031/oj"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eli/dir/2023/1791/oj"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57556"/>
            <a:ext cx="12192000" cy="6602095"/>
            <a:chOff x="0" y="257556"/>
            <a:chExt cx="12192000" cy="6602095"/>
          </a:xfrm>
        </p:grpSpPr>
        <p:pic>
          <p:nvPicPr>
            <p:cNvPr id="3" name="object 3"/>
            <p:cNvPicPr/>
            <p:nvPr/>
          </p:nvPicPr>
          <p:blipFill>
            <a:blip r:embed="rId2" cstate="print"/>
            <a:stretch>
              <a:fillRect/>
            </a:stretch>
          </p:blipFill>
          <p:spPr>
            <a:xfrm>
              <a:off x="10034016" y="6045708"/>
              <a:ext cx="1716024" cy="451104"/>
            </a:xfrm>
            <a:prstGeom prst="rect">
              <a:avLst/>
            </a:prstGeom>
          </p:spPr>
        </p:pic>
        <p:sp>
          <p:nvSpPr>
            <p:cNvPr id="4" name="object 4"/>
            <p:cNvSpPr/>
            <p:nvPr/>
          </p:nvSpPr>
          <p:spPr>
            <a:xfrm>
              <a:off x="0" y="1077467"/>
              <a:ext cx="12192000" cy="5781040"/>
            </a:xfrm>
            <a:custGeom>
              <a:avLst/>
              <a:gdLst/>
              <a:ahLst/>
              <a:cxnLst/>
              <a:rect l="l" t="t" r="r" b="b"/>
              <a:pathLst>
                <a:path w="12192000" h="5781040">
                  <a:moveTo>
                    <a:pt x="12192000" y="0"/>
                  </a:moveTo>
                  <a:lnTo>
                    <a:pt x="0" y="0"/>
                  </a:lnTo>
                  <a:lnTo>
                    <a:pt x="0" y="5780532"/>
                  </a:lnTo>
                  <a:lnTo>
                    <a:pt x="12192000" y="5780532"/>
                  </a:lnTo>
                  <a:lnTo>
                    <a:pt x="12192000" y="0"/>
                  </a:lnTo>
                  <a:close/>
                </a:path>
              </a:pathLst>
            </a:custGeom>
            <a:solidFill>
              <a:srgbClr val="0355B0"/>
            </a:solidFill>
          </p:spPr>
          <p:txBody>
            <a:bodyPr wrap="square" lIns="0" tIns="0" rIns="0" bIns="0" rtlCol="0"/>
            <a:lstStyle/>
            <a:p>
              <a:endParaRPr/>
            </a:p>
          </p:txBody>
        </p:sp>
        <p:pic>
          <p:nvPicPr>
            <p:cNvPr id="5" name="object 5"/>
            <p:cNvPicPr/>
            <p:nvPr/>
          </p:nvPicPr>
          <p:blipFill>
            <a:blip r:embed="rId3" cstate="print"/>
            <a:stretch>
              <a:fillRect/>
            </a:stretch>
          </p:blipFill>
          <p:spPr>
            <a:xfrm>
              <a:off x="5388864" y="257556"/>
              <a:ext cx="1659636" cy="1153668"/>
            </a:xfrm>
            <a:prstGeom prst="rect">
              <a:avLst/>
            </a:prstGeom>
          </p:spPr>
        </p:pic>
        <p:sp>
          <p:nvSpPr>
            <p:cNvPr id="6" name="object 6"/>
            <p:cNvSpPr/>
            <p:nvPr/>
          </p:nvSpPr>
          <p:spPr>
            <a:xfrm>
              <a:off x="838961" y="1980438"/>
              <a:ext cx="0" cy="4879340"/>
            </a:xfrm>
            <a:custGeom>
              <a:avLst/>
              <a:gdLst/>
              <a:ahLst/>
              <a:cxnLst/>
              <a:rect l="l" t="t" r="r" b="b"/>
              <a:pathLst>
                <a:path h="4879340">
                  <a:moveTo>
                    <a:pt x="0" y="0"/>
                  </a:moveTo>
                  <a:lnTo>
                    <a:pt x="0" y="4879074"/>
                  </a:lnTo>
                </a:path>
              </a:pathLst>
            </a:custGeom>
            <a:ln w="28575">
              <a:solidFill>
                <a:srgbClr val="FFC000"/>
              </a:solidFill>
            </a:ln>
          </p:spPr>
          <p:txBody>
            <a:bodyPr wrap="square" lIns="0" tIns="0" rIns="0" bIns="0" rtlCol="0"/>
            <a:lstStyle/>
            <a:p>
              <a:endParaRPr/>
            </a:p>
          </p:txBody>
        </p:sp>
        <p:sp>
          <p:nvSpPr>
            <p:cNvPr id="7" name="object 7"/>
            <p:cNvSpPr/>
            <p:nvPr/>
          </p:nvSpPr>
          <p:spPr>
            <a:xfrm>
              <a:off x="5740908" y="6618732"/>
              <a:ext cx="707390" cy="241300"/>
            </a:xfrm>
            <a:custGeom>
              <a:avLst/>
              <a:gdLst/>
              <a:ahLst/>
              <a:cxnLst/>
              <a:rect l="l" t="t" r="r" b="b"/>
              <a:pathLst>
                <a:path w="707389" h="241300">
                  <a:moveTo>
                    <a:pt x="707136" y="0"/>
                  </a:moveTo>
                  <a:lnTo>
                    <a:pt x="0" y="0"/>
                  </a:lnTo>
                  <a:lnTo>
                    <a:pt x="0" y="240792"/>
                  </a:lnTo>
                  <a:lnTo>
                    <a:pt x="707136" y="240792"/>
                  </a:lnTo>
                  <a:lnTo>
                    <a:pt x="707136" y="0"/>
                  </a:lnTo>
                  <a:close/>
                </a:path>
              </a:pathLst>
            </a:custGeom>
            <a:solidFill>
              <a:srgbClr val="004493"/>
            </a:solidFill>
          </p:spPr>
          <p:txBody>
            <a:bodyPr wrap="square" lIns="0" tIns="0" rIns="0" bIns="0" rtlCol="0"/>
            <a:lstStyle/>
            <a:p>
              <a:endParaRPr/>
            </a:p>
          </p:txBody>
        </p:sp>
      </p:grpSp>
      <p:sp>
        <p:nvSpPr>
          <p:cNvPr id="8" name="object 8"/>
          <p:cNvSpPr txBox="1">
            <a:spLocks noGrp="1"/>
          </p:cNvSpPr>
          <p:nvPr>
            <p:ph type="title"/>
          </p:nvPr>
        </p:nvSpPr>
        <p:spPr>
          <a:xfrm>
            <a:off x="1150111" y="1913077"/>
            <a:ext cx="9424207" cy="1756891"/>
          </a:xfrm>
          <a:prstGeom prst="rect">
            <a:avLst/>
          </a:prstGeom>
        </p:spPr>
        <p:txBody>
          <a:bodyPr vert="horz" wrap="square" lIns="0" tIns="12700" rIns="0" bIns="0" rtlCol="0" anchor="t">
            <a:spAutoFit/>
          </a:bodyPr>
          <a:lstStyle/>
          <a:p>
            <a:pPr marL="12700">
              <a:lnSpc>
                <a:spcPts val="6840"/>
              </a:lnSpc>
            </a:pPr>
            <a:r>
              <a:rPr lang="en-US" sz="6000" dirty="0">
                <a:solidFill>
                  <a:srgbClr val="FFFFFF"/>
                </a:solidFill>
              </a:rPr>
              <a:t>What’s up eForms?</a:t>
            </a:r>
            <a:br>
              <a:rPr lang="en-US" sz="6000" dirty="0">
                <a:solidFill>
                  <a:srgbClr val="FFFFFF"/>
                </a:solidFill>
              </a:rPr>
            </a:br>
            <a:r>
              <a:rPr lang="en-US" sz="6000" dirty="0">
                <a:solidFill>
                  <a:srgbClr val="FFFFFF"/>
                </a:solidFill>
              </a:rPr>
              <a:t>A policy outlook</a:t>
            </a:r>
            <a:endParaRPr lang="en-US" dirty="0"/>
          </a:p>
        </p:txBody>
      </p:sp>
      <p:sp>
        <p:nvSpPr>
          <p:cNvPr id="9" name="object 9"/>
          <p:cNvSpPr txBox="1"/>
          <p:nvPr/>
        </p:nvSpPr>
        <p:spPr>
          <a:xfrm>
            <a:off x="9186164" y="5480710"/>
            <a:ext cx="1871980" cy="360680"/>
          </a:xfrm>
          <a:prstGeom prst="rect">
            <a:avLst/>
          </a:prstGeom>
        </p:spPr>
        <p:txBody>
          <a:bodyPr vert="horz" wrap="square" lIns="0" tIns="12065" rIns="0" bIns="0" rtlCol="0">
            <a:spAutoFit/>
          </a:bodyPr>
          <a:lstStyle/>
          <a:p>
            <a:pPr marL="12700">
              <a:lnSpc>
                <a:spcPct val="100000"/>
              </a:lnSpc>
              <a:spcBef>
                <a:spcPts val="95"/>
              </a:spcBef>
            </a:pPr>
            <a:r>
              <a:rPr sz="2200">
                <a:solidFill>
                  <a:srgbClr val="FFFFFF"/>
                </a:solidFill>
                <a:latin typeface="Arial"/>
                <a:cs typeface="Arial"/>
              </a:rPr>
              <a:t>DG</a:t>
            </a:r>
            <a:r>
              <a:rPr sz="2200" spc="-60">
                <a:solidFill>
                  <a:srgbClr val="FFFFFF"/>
                </a:solidFill>
                <a:latin typeface="Arial"/>
                <a:cs typeface="Arial"/>
              </a:rPr>
              <a:t> </a:t>
            </a:r>
            <a:r>
              <a:rPr sz="2200">
                <a:solidFill>
                  <a:srgbClr val="FFFFFF"/>
                </a:solidFill>
                <a:latin typeface="Arial"/>
                <a:cs typeface="Arial"/>
              </a:rPr>
              <a:t>GROW</a:t>
            </a:r>
            <a:r>
              <a:rPr sz="2200" spc="-35">
                <a:solidFill>
                  <a:srgbClr val="FFFFFF"/>
                </a:solidFill>
                <a:latin typeface="Arial"/>
                <a:cs typeface="Arial"/>
              </a:rPr>
              <a:t> </a:t>
            </a:r>
            <a:r>
              <a:rPr sz="2200" spc="-25">
                <a:solidFill>
                  <a:srgbClr val="FFFFFF"/>
                </a:solidFill>
                <a:latin typeface="Arial"/>
                <a:cs typeface="Arial"/>
              </a:rPr>
              <a:t>G4</a:t>
            </a:r>
            <a:endParaRPr sz="2200">
              <a:latin typeface="Arial"/>
              <a:cs typeface="Arial"/>
            </a:endParaRPr>
          </a:p>
        </p:txBody>
      </p:sp>
      <p:sp>
        <p:nvSpPr>
          <p:cNvPr id="10" name="object 10"/>
          <p:cNvSpPr txBox="1"/>
          <p:nvPr/>
        </p:nvSpPr>
        <p:spPr>
          <a:xfrm>
            <a:off x="1150111" y="4442840"/>
            <a:ext cx="5177112" cy="443070"/>
          </a:xfrm>
          <a:prstGeom prst="rect">
            <a:avLst/>
          </a:prstGeom>
        </p:spPr>
        <p:txBody>
          <a:bodyPr vert="horz" wrap="square" lIns="0" tIns="12065" rIns="0" bIns="0" rtlCol="0" anchor="t">
            <a:spAutoFit/>
          </a:bodyPr>
          <a:lstStyle/>
          <a:p>
            <a:pPr marL="12700">
              <a:spcBef>
                <a:spcPts val="95"/>
              </a:spcBef>
            </a:pPr>
            <a:r>
              <a:rPr lang="en-GB" sz="2800" dirty="0">
                <a:solidFill>
                  <a:srgbClr val="FFC000"/>
                </a:solidFill>
                <a:latin typeface="Arial"/>
                <a:cs typeface="Arial"/>
              </a:rPr>
              <a:t>TED </a:t>
            </a:r>
            <a:r>
              <a:rPr lang="en-GB" sz="2800" dirty="0" err="1">
                <a:solidFill>
                  <a:srgbClr val="FFC000"/>
                </a:solidFill>
                <a:latin typeface="Arial"/>
                <a:cs typeface="Arial"/>
              </a:rPr>
              <a:t>eSenders</a:t>
            </a:r>
            <a:r>
              <a:rPr lang="en-GB" sz="2800" dirty="0">
                <a:solidFill>
                  <a:srgbClr val="FFC000"/>
                </a:solidFill>
                <a:latin typeface="Arial"/>
                <a:cs typeface="Arial"/>
              </a:rPr>
              <a:t> annual seminar</a:t>
            </a:r>
            <a:endParaRPr dirty="0"/>
          </a:p>
        </p:txBody>
      </p:sp>
    </p:spTree>
    <p:extLst>
      <p:ext uri="{BB962C8B-B14F-4D97-AF65-F5344CB8AC3E}">
        <p14:creationId xmlns:p14="http://schemas.microsoft.com/office/powerpoint/2010/main" val="386912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D0D619-E5FE-E723-5037-A6D6F391755F}"/>
              </a:ext>
            </a:extLst>
          </p:cNvPr>
          <p:cNvSpPr>
            <a:spLocks noGrp="1"/>
          </p:cNvSpPr>
          <p:nvPr>
            <p:ph idx="1"/>
          </p:nvPr>
        </p:nvSpPr>
        <p:spPr/>
        <p:txBody>
          <a:bodyPr/>
          <a:lstStyle/>
          <a:p>
            <a:r>
              <a:rPr lang="en-DE" dirty="0"/>
              <a:t>20 December 2023 Adoption</a:t>
            </a:r>
          </a:p>
          <a:p>
            <a:r>
              <a:rPr lang="en-DE" dirty="0"/>
              <a:t>1 June 2024 FSR and IPI </a:t>
            </a:r>
            <a:r>
              <a:rPr lang="en-DE"/>
              <a:t>can be used</a:t>
            </a:r>
            <a:endParaRPr lang="en-DE" dirty="0"/>
          </a:p>
          <a:p>
            <a:r>
              <a:rPr lang="en-GB" dirty="0"/>
              <a:t>1 November 2024 optional use</a:t>
            </a:r>
          </a:p>
          <a:p>
            <a:r>
              <a:rPr lang="en-GB" dirty="0"/>
              <a:t>Transition period</a:t>
            </a:r>
          </a:p>
          <a:p>
            <a:r>
              <a:rPr lang="en-GB" dirty="0"/>
              <a:t>28 February 2025 mandatory use</a:t>
            </a:r>
            <a:endParaRPr lang="en-DE" dirty="0"/>
          </a:p>
        </p:txBody>
      </p:sp>
      <p:sp>
        <p:nvSpPr>
          <p:cNvPr id="3" name="Title 2">
            <a:extLst>
              <a:ext uri="{FF2B5EF4-FFF2-40B4-BE49-F238E27FC236}">
                <a16:creationId xmlns:a16="http://schemas.microsoft.com/office/drawing/2014/main" id="{68CFEB42-E53E-AA3B-A9F4-C8D32D6766D7}"/>
              </a:ext>
            </a:extLst>
          </p:cNvPr>
          <p:cNvSpPr>
            <a:spLocks noGrp="1"/>
          </p:cNvSpPr>
          <p:nvPr>
            <p:ph type="title"/>
          </p:nvPr>
        </p:nvSpPr>
        <p:spPr/>
        <p:txBody>
          <a:bodyPr/>
          <a:lstStyle/>
          <a:p>
            <a:r>
              <a:rPr lang="en-DE" dirty="0"/>
              <a:t>Timeline eForms amendment 2023</a:t>
            </a:r>
          </a:p>
        </p:txBody>
      </p:sp>
    </p:spTree>
    <p:extLst>
      <p:ext uri="{BB962C8B-B14F-4D97-AF65-F5344CB8AC3E}">
        <p14:creationId xmlns:p14="http://schemas.microsoft.com/office/powerpoint/2010/main" val="2720268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F23F69F-2D51-C7DF-EC56-66CC75A26A1F}"/>
              </a:ext>
            </a:extLst>
          </p:cNvPr>
          <p:cNvSpPr>
            <a:spLocks noGrp="1"/>
          </p:cNvSpPr>
          <p:nvPr>
            <p:ph type="ctrTitle"/>
          </p:nvPr>
        </p:nvSpPr>
        <p:spPr/>
        <p:txBody>
          <a:bodyPr/>
          <a:lstStyle/>
          <a:p>
            <a:r>
              <a:rPr lang="en-DE" dirty="0"/>
              <a:t>A policy outlook</a:t>
            </a:r>
          </a:p>
        </p:txBody>
      </p:sp>
    </p:spTree>
    <p:extLst>
      <p:ext uri="{BB962C8B-B14F-4D97-AF65-F5344CB8AC3E}">
        <p14:creationId xmlns:p14="http://schemas.microsoft.com/office/powerpoint/2010/main" val="197912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D0D619-E5FE-E723-5037-A6D6F391755F}"/>
              </a:ext>
            </a:extLst>
          </p:cNvPr>
          <p:cNvSpPr>
            <a:spLocks noGrp="1"/>
          </p:cNvSpPr>
          <p:nvPr>
            <p:ph idx="1"/>
          </p:nvPr>
        </p:nvSpPr>
        <p:spPr/>
        <p:txBody>
          <a:bodyPr/>
          <a:lstStyle/>
          <a:p>
            <a:r>
              <a:rPr lang="en-DE" dirty="0"/>
              <a:t>The eForms amendment 2022 was triggered through improving CVD</a:t>
            </a:r>
          </a:p>
          <a:p>
            <a:r>
              <a:rPr lang="en-DE" dirty="0"/>
              <a:t>The eForms amendment 2023 was triggered through the needs of FSR/IPI</a:t>
            </a:r>
          </a:p>
          <a:p>
            <a:r>
              <a:rPr lang="en-DE" dirty="0"/>
              <a:t>Currently (at this point in time) – there is no trigger</a:t>
            </a:r>
          </a:p>
          <a:p>
            <a:r>
              <a:rPr lang="en-DE" dirty="0"/>
              <a:t>We will work on:</a:t>
            </a:r>
          </a:p>
          <a:p>
            <a:pPr lvl="1"/>
            <a:r>
              <a:rPr lang="en-DE" dirty="0"/>
              <a:t>Work on guidelines (FSR, IPI and more)</a:t>
            </a:r>
          </a:p>
          <a:p>
            <a:pPr lvl="1"/>
            <a:r>
              <a:rPr lang="en-DE" dirty="0"/>
              <a:t>Further harmonize eForms</a:t>
            </a:r>
          </a:p>
          <a:p>
            <a:pPr lvl="1"/>
            <a:r>
              <a:rPr lang="en-DE" dirty="0"/>
              <a:t>Understanding the use of eForms </a:t>
            </a:r>
            <a:r>
              <a:rPr lang="en-DE"/>
              <a:t>through PPDS</a:t>
            </a:r>
            <a:r>
              <a:rPr lang="fr-BE"/>
              <a:t> (Public Procurement Data Space)</a:t>
            </a:r>
            <a:endParaRPr lang="en-DE" dirty="0"/>
          </a:p>
        </p:txBody>
      </p:sp>
      <p:sp>
        <p:nvSpPr>
          <p:cNvPr id="3" name="Title 2">
            <a:extLst>
              <a:ext uri="{FF2B5EF4-FFF2-40B4-BE49-F238E27FC236}">
                <a16:creationId xmlns:a16="http://schemas.microsoft.com/office/drawing/2014/main" id="{68CFEB42-E53E-AA3B-A9F4-C8D32D6766D7}"/>
              </a:ext>
            </a:extLst>
          </p:cNvPr>
          <p:cNvSpPr>
            <a:spLocks noGrp="1"/>
          </p:cNvSpPr>
          <p:nvPr>
            <p:ph type="title"/>
          </p:nvPr>
        </p:nvSpPr>
        <p:spPr/>
        <p:txBody>
          <a:bodyPr/>
          <a:lstStyle/>
          <a:p>
            <a:r>
              <a:rPr lang="en-DE" dirty="0"/>
              <a:t>A policy outlook for 2024</a:t>
            </a:r>
          </a:p>
        </p:txBody>
      </p:sp>
    </p:spTree>
    <p:extLst>
      <p:ext uri="{BB962C8B-B14F-4D97-AF65-F5344CB8AC3E}">
        <p14:creationId xmlns:p14="http://schemas.microsoft.com/office/powerpoint/2010/main" val="421125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1B40AB-76E4-52DF-41A7-2FF2B8BE32EC}"/>
              </a:ext>
            </a:extLst>
          </p:cNvPr>
          <p:cNvSpPr>
            <a:spLocks noGrp="1"/>
          </p:cNvSpPr>
          <p:nvPr>
            <p:ph type="ctrTitle"/>
          </p:nvPr>
        </p:nvSpPr>
        <p:spPr/>
        <p:txBody>
          <a:bodyPr/>
          <a:lstStyle/>
          <a:p>
            <a:r>
              <a:rPr lang="en-DE" dirty="0"/>
              <a:t>eForms and PPDS</a:t>
            </a:r>
          </a:p>
        </p:txBody>
      </p:sp>
    </p:spTree>
    <p:extLst>
      <p:ext uri="{BB962C8B-B14F-4D97-AF65-F5344CB8AC3E}">
        <p14:creationId xmlns:p14="http://schemas.microsoft.com/office/powerpoint/2010/main" val="244437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DE95375A-E22F-706E-F98A-24DAA8D24E1C}"/>
              </a:ext>
            </a:extLst>
          </p:cNvPr>
          <p:cNvSpPr>
            <a:spLocks noChangeAspect="1"/>
          </p:cNvSpPr>
          <p:nvPr/>
        </p:nvSpPr>
        <p:spPr>
          <a:xfrm>
            <a:off x="7320585" y="1871662"/>
            <a:ext cx="3960000" cy="3960000"/>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Title 2">
            <a:extLst>
              <a:ext uri="{FF2B5EF4-FFF2-40B4-BE49-F238E27FC236}">
                <a16:creationId xmlns:a16="http://schemas.microsoft.com/office/drawing/2014/main" id="{57DC63A0-358F-DD98-FBAF-BB9A87C35875}"/>
              </a:ext>
            </a:extLst>
          </p:cNvPr>
          <p:cNvSpPr>
            <a:spLocks noGrp="1"/>
          </p:cNvSpPr>
          <p:nvPr>
            <p:ph type="title"/>
          </p:nvPr>
        </p:nvSpPr>
        <p:spPr/>
        <p:txBody>
          <a:bodyPr/>
          <a:lstStyle/>
          <a:p>
            <a:r>
              <a:rPr lang="fr-BE">
                <a:latin typeface="+mn-lt"/>
              </a:rPr>
              <a:t>Poor exploitation of p</a:t>
            </a:r>
            <a:r>
              <a:rPr lang="en-DE">
                <a:latin typeface="+mn-lt"/>
              </a:rPr>
              <a:t>ublic </a:t>
            </a:r>
            <a:r>
              <a:rPr lang="fr-BE">
                <a:latin typeface="+mn-lt"/>
              </a:rPr>
              <a:t>p</a:t>
            </a:r>
            <a:r>
              <a:rPr lang="en-DE">
                <a:latin typeface="+mn-lt"/>
              </a:rPr>
              <a:t>rocurement</a:t>
            </a:r>
            <a:r>
              <a:rPr lang="fr-BE">
                <a:latin typeface="+mn-lt"/>
              </a:rPr>
              <a:t> data</a:t>
            </a:r>
            <a:endParaRPr lang="en-DE">
              <a:latin typeface="+mn-lt"/>
            </a:endParaRPr>
          </a:p>
        </p:txBody>
      </p:sp>
      <p:sp>
        <p:nvSpPr>
          <p:cNvPr id="4" name="Oval 3">
            <a:extLst>
              <a:ext uri="{FF2B5EF4-FFF2-40B4-BE49-F238E27FC236}">
                <a16:creationId xmlns:a16="http://schemas.microsoft.com/office/drawing/2014/main" id="{5BD96A1B-5CBD-4524-09CD-E4A558C839B4}"/>
              </a:ext>
            </a:extLst>
          </p:cNvPr>
          <p:cNvSpPr/>
          <p:nvPr/>
        </p:nvSpPr>
        <p:spPr>
          <a:xfrm>
            <a:off x="764909" y="2033389"/>
            <a:ext cx="3600000" cy="360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3200">
                <a:solidFill>
                  <a:srgbClr val="034EA2"/>
                </a:solidFill>
              </a:rPr>
              <a:t>EUR </a:t>
            </a:r>
            <a:br>
              <a:rPr lang="en-DE" sz="3200">
                <a:solidFill>
                  <a:srgbClr val="034EA2"/>
                </a:solidFill>
              </a:rPr>
            </a:br>
            <a:r>
              <a:rPr lang="en-DE" sz="3200">
                <a:solidFill>
                  <a:srgbClr val="034EA2"/>
                </a:solidFill>
              </a:rPr>
              <a:t>2 Trillion or 13,6% of GDP</a:t>
            </a:r>
          </a:p>
        </p:txBody>
      </p:sp>
      <p:sp>
        <p:nvSpPr>
          <p:cNvPr id="7" name="TextBox 6">
            <a:extLst>
              <a:ext uri="{FF2B5EF4-FFF2-40B4-BE49-F238E27FC236}">
                <a16:creationId xmlns:a16="http://schemas.microsoft.com/office/drawing/2014/main" id="{3AEE944B-03D4-6A98-6749-9EB55745E573}"/>
              </a:ext>
            </a:extLst>
          </p:cNvPr>
          <p:cNvSpPr txBox="1"/>
          <p:nvPr/>
        </p:nvSpPr>
        <p:spPr>
          <a:xfrm>
            <a:off x="4689355" y="3707390"/>
            <a:ext cx="1264841" cy="923330"/>
          </a:xfrm>
          <a:prstGeom prst="rect">
            <a:avLst/>
          </a:prstGeom>
          <a:noFill/>
        </p:spPr>
        <p:txBody>
          <a:bodyPr wrap="square" rtlCol="0">
            <a:spAutoFit/>
          </a:bodyPr>
          <a:lstStyle/>
          <a:p>
            <a:r>
              <a:rPr lang="en-DE">
                <a:solidFill>
                  <a:srgbClr val="034EA2"/>
                </a:solidFill>
              </a:rPr>
              <a:t>Above thresholds (TED)</a:t>
            </a:r>
          </a:p>
        </p:txBody>
      </p:sp>
      <p:sp>
        <p:nvSpPr>
          <p:cNvPr id="5" name="Oval 4">
            <a:extLst>
              <a:ext uri="{FF2B5EF4-FFF2-40B4-BE49-F238E27FC236}">
                <a16:creationId xmlns:a16="http://schemas.microsoft.com/office/drawing/2014/main" id="{6B413A2D-5E2A-EB29-30AF-A01C55EF566A}"/>
              </a:ext>
            </a:extLst>
          </p:cNvPr>
          <p:cNvSpPr>
            <a:spLocks noChangeAspect="1"/>
          </p:cNvSpPr>
          <p:nvPr/>
        </p:nvSpPr>
        <p:spPr>
          <a:xfrm>
            <a:off x="5056380" y="4406410"/>
            <a:ext cx="1800000" cy="18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Pie 5">
            <a:extLst>
              <a:ext uri="{FF2B5EF4-FFF2-40B4-BE49-F238E27FC236}">
                <a16:creationId xmlns:a16="http://schemas.microsoft.com/office/drawing/2014/main" id="{7E85D921-BA2C-1A46-2BA5-A990E819BB95}"/>
              </a:ext>
            </a:extLst>
          </p:cNvPr>
          <p:cNvSpPr>
            <a:spLocks noChangeAspect="1"/>
          </p:cNvSpPr>
          <p:nvPr/>
        </p:nvSpPr>
        <p:spPr>
          <a:xfrm>
            <a:off x="5056380" y="4406410"/>
            <a:ext cx="1800000" cy="1800000"/>
          </a:xfrm>
          <a:prstGeom prst="pie">
            <a:avLst>
              <a:gd name="adj1" fmla="val 16234162"/>
              <a:gd name="adj2" fmla="val 1232750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8" name="TextBox 7">
            <a:extLst>
              <a:ext uri="{FF2B5EF4-FFF2-40B4-BE49-F238E27FC236}">
                <a16:creationId xmlns:a16="http://schemas.microsoft.com/office/drawing/2014/main" id="{C83473B6-742C-C97A-D97F-140D07BD014E}"/>
              </a:ext>
            </a:extLst>
          </p:cNvPr>
          <p:cNvSpPr txBox="1"/>
          <p:nvPr/>
        </p:nvSpPr>
        <p:spPr>
          <a:xfrm>
            <a:off x="5202550" y="5219883"/>
            <a:ext cx="1434113" cy="923330"/>
          </a:xfrm>
          <a:prstGeom prst="rect">
            <a:avLst/>
          </a:prstGeom>
          <a:noFill/>
        </p:spPr>
        <p:txBody>
          <a:bodyPr wrap="square" rtlCol="0">
            <a:spAutoFit/>
          </a:bodyPr>
          <a:lstStyle/>
          <a:p>
            <a:pPr algn="ctr"/>
            <a:r>
              <a:rPr lang="en-DE">
                <a:solidFill>
                  <a:srgbClr val="034EA2"/>
                </a:solidFill>
              </a:rPr>
              <a:t>Below</a:t>
            </a:r>
          </a:p>
          <a:p>
            <a:pPr algn="ctr"/>
            <a:r>
              <a:rPr lang="en-GB">
                <a:solidFill>
                  <a:srgbClr val="034EA2"/>
                </a:solidFill>
              </a:rPr>
              <a:t>T</a:t>
            </a:r>
            <a:r>
              <a:rPr lang="en-DE">
                <a:solidFill>
                  <a:srgbClr val="034EA2"/>
                </a:solidFill>
              </a:rPr>
              <a:t>hresholds (MS)</a:t>
            </a:r>
          </a:p>
        </p:txBody>
      </p:sp>
      <p:sp>
        <p:nvSpPr>
          <p:cNvPr id="11" name="Oval 10">
            <a:extLst>
              <a:ext uri="{FF2B5EF4-FFF2-40B4-BE49-F238E27FC236}">
                <a16:creationId xmlns:a16="http://schemas.microsoft.com/office/drawing/2014/main" id="{6CD65DF1-EBD1-BA3F-2082-F1F1B6ED0651}"/>
              </a:ext>
            </a:extLst>
          </p:cNvPr>
          <p:cNvSpPr>
            <a:spLocks noChangeAspect="1"/>
          </p:cNvSpPr>
          <p:nvPr/>
        </p:nvSpPr>
        <p:spPr>
          <a:xfrm>
            <a:off x="5011317" y="1350611"/>
            <a:ext cx="1800000" cy="180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solidFill>
                  <a:srgbClr val="034EA2"/>
                </a:solidFill>
              </a:rPr>
              <a:t>250.000 Public buyers</a:t>
            </a:r>
          </a:p>
        </p:txBody>
      </p:sp>
      <p:pic>
        <p:nvPicPr>
          <p:cNvPr id="21" name="Picture 20">
            <a:extLst>
              <a:ext uri="{FF2B5EF4-FFF2-40B4-BE49-F238E27FC236}">
                <a16:creationId xmlns:a16="http://schemas.microsoft.com/office/drawing/2014/main" id="{86D1AF96-3B17-1739-19C7-0A0332C18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6298" y="1846984"/>
            <a:ext cx="985055" cy="1080000"/>
          </a:xfrm>
          <a:prstGeom prst="rect">
            <a:avLst/>
          </a:prstGeom>
        </p:spPr>
      </p:pic>
      <p:pic>
        <p:nvPicPr>
          <p:cNvPr id="23" name="Picture 22">
            <a:extLst>
              <a:ext uri="{FF2B5EF4-FFF2-40B4-BE49-F238E27FC236}">
                <a16:creationId xmlns:a16="http://schemas.microsoft.com/office/drawing/2014/main" id="{DCC76349-37C8-3532-D9D1-6A7D9A4EB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269" y="3841731"/>
            <a:ext cx="985263" cy="1080000"/>
          </a:xfrm>
          <a:prstGeom prst="rect">
            <a:avLst/>
          </a:prstGeom>
        </p:spPr>
      </p:pic>
      <p:pic>
        <p:nvPicPr>
          <p:cNvPr id="25" name="Picture 24">
            <a:extLst>
              <a:ext uri="{FF2B5EF4-FFF2-40B4-BE49-F238E27FC236}">
                <a16:creationId xmlns:a16="http://schemas.microsoft.com/office/drawing/2014/main" id="{3E842E67-E3B7-C518-3156-E82D453643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2598" y="2483873"/>
            <a:ext cx="985263" cy="1080000"/>
          </a:xfrm>
          <a:prstGeom prst="rect">
            <a:avLst/>
          </a:prstGeom>
        </p:spPr>
      </p:pic>
      <p:pic>
        <p:nvPicPr>
          <p:cNvPr id="26" name="Picture 25">
            <a:extLst>
              <a:ext uri="{FF2B5EF4-FFF2-40B4-BE49-F238E27FC236}">
                <a16:creationId xmlns:a16="http://schemas.microsoft.com/office/drawing/2014/main" id="{C3C9483E-53DD-3270-E729-1B2AE7222D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4470" y="3939135"/>
            <a:ext cx="907102" cy="1080000"/>
          </a:xfrm>
          <a:prstGeom prst="rect">
            <a:avLst/>
          </a:prstGeom>
        </p:spPr>
      </p:pic>
      <p:pic>
        <p:nvPicPr>
          <p:cNvPr id="28" name="Picture 27">
            <a:extLst>
              <a:ext uri="{FF2B5EF4-FFF2-40B4-BE49-F238E27FC236}">
                <a16:creationId xmlns:a16="http://schemas.microsoft.com/office/drawing/2014/main" id="{AE5403E7-0EB9-3A1E-A58D-CB4DD3D12F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33169" y="2551673"/>
            <a:ext cx="836425" cy="836425"/>
          </a:xfrm>
          <a:prstGeom prst="rect">
            <a:avLst/>
          </a:prstGeom>
        </p:spPr>
      </p:pic>
      <p:pic>
        <p:nvPicPr>
          <p:cNvPr id="29" name="Picture 28">
            <a:extLst>
              <a:ext uri="{FF2B5EF4-FFF2-40B4-BE49-F238E27FC236}">
                <a16:creationId xmlns:a16="http://schemas.microsoft.com/office/drawing/2014/main" id="{15E3C8F9-7E34-359D-B726-017EB4B328F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34875" y="4554635"/>
            <a:ext cx="985263" cy="1080000"/>
          </a:xfrm>
          <a:prstGeom prst="rect">
            <a:avLst/>
          </a:prstGeom>
        </p:spPr>
      </p:pic>
      <p:sp>
        <p:nvSpPr>
          <p:cNvPr id="38" name="TextBox 37">
            <a:extLst>
              <a:ext uri="{FF2B5EF4-FFF2-40B4-BE49-F238E27FC236}">
                <a16:creationId xmlns:a16="http://schemas.microsoft.com/office/drawing/2014/main" id="{1961D86E-E198-2942-ADF3-96498420E4AD}"/>
              </a:ext>
            </a:extLst>
          </p:cNvPr>
          <p:cNvSpPr txBox="1"/>
          <p:nvPr/>
        </p:nvSpPr>
        <p:spPr>
          <a:xfrm>
            <a:off x="1916334" y="1515390"/>
            <a:ext cx="1297150" cy="400110"/>
          </a:xfrm>
          <a:prstGeom prst="rect">
            <a:avLst/>
          </a:prstGeom>
          <a:noFill/>
        </p:spPr>
        <p:txBody>
          <a:bodyPr wrap="none" rtlCol="0">
            <a:spAutoFit/>
          </a:bodyPr>
          <a:lstStyle/>
          <a:p>
            <a:r>
              <a:rPr lang="en-DE" sz="2000" b="1"/>
              <a:t>Numbers</a:t>
            </a:r>
          </a:p>
        </p:txBody>
      </p:sp>
      <p:sp>
        <p:nvSpPr>
          <p:cNvPr id="51" name="TextBox 50">
            <a:extLst>
              <a:ext uri="{FF2B5EF4-FFF2-40B4-BE49-F238E27FC236}">
                <a16:creationId xmlns:a16="http://schemas.microsoft.com/office/drawing/2014/main" id="{D60F54E4-19B7-0F00-88CF-C3CDF5DBD2EB}"/>
              </a:ext>
            </a:extLst>
          </p:cNvPr>
          <p:cNvSpPr txBox="1"/>
          <p:nvPr/>
        </p:nvSpPr>
        <p:spPr>
          <a:xfrm>
            <a:off x="8679253" y="1481055"/>
            <a:ext cx="1125629" cy="400110"/>
          </a:xfrm>
          <a:prstGeom prst="rect">
            <a:avLst/>
          </a:prstGeom>
          <a:noFill/>
        </p:spPr>
        <p:txBody>
          <a:bodyPr wrap="none" rtlCol="0">
            <a:spAutoFit/>
          </a:bodyPr>
          <a:lstStyle/>
          <a:p>
            <a:r>
              <a:rPr lang="en-DE" sz="2000" b="1"/>
              <a:t>Sectors</a:t>
            </a:r>
          </a:p>
        </p:txBody>
      </p:sp>
      <p:sp>
        <p:nvSpPr>
          <p:cNvPr id="52" name="TextBox 51">
            <a:extLst>
              <a:ext uri="{FF2B5EF4-FFF2-40B4-BE49-F238E27FC236}">
                <a16:creationId xmlns:a16="http://schemas.microsoft.com/office/drawing/2014/main" id="{C6D3895A-BA1A-EB26-5693-A65821A6ACAE}"/>
              </a:ext>
            </a:extLst>
          </p:cNvPr>
          <p:cNvSpPr txBox="1"/>
          <p:nvPr/>
        </p:nvSpPr>
        <p:spPr>
          <a:xfrm>
            <a:off x="7775708" y="4855693"/>
            <a:ext cx="915635" cy="369332"/>
          </a:xfrm>
          <a:prstGeom prst="rect">
            <a:avLst/>
          </a:prstGeom>
          <a:noFill/>
        </p:spPr>
        <p:txBody>
          <a:bodyPr wrap="none" rtlCol="0">
            <a:spAutoFit/>
          </a:bodyPr>
          <a:lstStyle/>
          <a:p>
            <a:r>
              <a:rPr lang="en-DE"/>
              <a:t>Energy</a:t>
            </a:r>
          </a:p>
        </p:txBody>
      </p:sp>
      <p:sp>
        <p:nvSpPr>
          <p:cNvPr id="53" name="TextBox 52">
            <a:extLst>
              <a:ext uri="{FF2B5EF4-FFF2-40B4-BE49-F238E27FC236}">
                <a16:creationId xmlns:a16="http://schemas.microsoft.com/office/drawing/2014/main" id="{6701BDDA-233C-B0FA-5603-41222C8ECA1D}"/>
              </a:ext>
            </a:extLst>
          </p:cNvPr>
          <p:cNvSpPr txBox="1"/>
          <p:nvPr/>
        </p:nvSpPr>
        <p:spPr>
          <a:xfrm>
            <a:off x="9944572" y="3371962"/>
            <a:ext cx="1213617" cy="646331"/>
          </a:xfrm>
          <a:prstGeom prst="rect">
            <a:avLst/>
          </a:prstGeom>
          <a:noFill/>
        </p:spPr>
        <p:txBody>
          <a:bodyPr wrap="square" rtlCol="0">
            <a:spAutoFit/>
          </a:bodyPr>
          <a:lstStyle/>
          <a:p>
            <a:pPr algn="ctr"/>
            <a:r>
              <a:rPr lang="en-DE"/>
              <a:t>Social protection</a:t>
            </a:r>
          </a:p>
        </p:txBody>
      </p:sp>
      <p:sp>
        <p:nvSpPr>
          <p:cNvPr id="54" name="TextBox 53">
            <a:extLst>
              <a:ext uri="{FF2B5EF4-FFF2-40B4-BE49-F238E27FC236}">
                <a16:creationId xmlns:a16="http://schemas.microsoft.com/office/drawing/2014/main" id="{5B1B49A9-B7D6-3DA1-5BAD-B985C1E166D2}"/>
              </a:ext>
            </a:extLst>
          </p:cNvPr>
          <p:cNvSpPr txBox="1"/>
          <p:nvPr/>
        </p:nvSpPr>
        <p:spPr>
          <a:xfrm>
            <a:off x="7435948" y="3400819"/>
            <a:ext cx="1210588" cy="369332"/>
          </a:xfrm>
          <a:prstGeom prst="rect">
            <a:avLst/>
          </a:prstGeom>
          <a:noFill/>
        </p:spPr>
        <p:txBody>
          <a:bodyPr wrap="none" rtlCol="0">
            <a:spAutoFit/>
          </a:bodyPr>
          <a:lstStyle/>
          <a:p>
            <a:r>
              <a:rPr lang="en-DE"/>
              <a:t>Education</a:t>
            </a:r>
          </a:p>
        </p:txBody>
      </p:sp>
      <p:sp>
        <p:nvSpPr>
          <p:cNvPr id="55" name="TextBox 54">
            <a:extLst>
              <a:ext uri="{FF2B5EF4-FFF2-40B4-BE49-F238E27FC236}">
                <a16:creationId xmlns:a16="http://schemas.microsoft.com/office/drawing/2014/main" id="{470AB492-4CD9-E580-6311-C1400C4A41CC}"/>
              </a:ext>
            </a:extLst>
          </p:cNvPr>
          <p:cNvSpPr txBox="1"/>
          <p:nvPr/>
        </p:nvSpPr>
        <p:spPr>
          <a:xfrm>
            <a:off x="8513530" y="2856680"/>
            <a:ext cx="1544012" cy="369332"/>
          </a:xfrm>
          <a:prstGeom prst="rect">
            <a:avLst/>
          </a:prstGeom>
          <a:noFill/>
        </p:spPr>
        <p:txBody>
          <a:bodyPr wrap="none" rtlCol="0">
            <a:spAutoFit/>
          </a:bodyPr>
          <a:lstStyle/>
          <a:p>
            <a:r>
              <a:rPr lang="en-DE"/>
              <a:t>Infrastructure</a:t>
            </a:r>
          </a:p>
        </p:txBody>
      </p:sp>
      <p:sp>
        <p:nvSpPr>
          <p:cNvPr id="56" name="TextBox 55">
            <a:extLst>
              <a:ext uri="{FF2B5EF4-FFF2-40B4-BE49-F238E27FC236}">
                <a16:creationId xmlns:a16="http://schemas.microsoft.com/office/drawing/2014/main" id="{8011CD1B-26C6-748B-464E-A2082E421F83}"/>
              </a:ext>
            </a:extLst>
          </p:cNvPr>
          <p:cNvSpPr txBox="1"/>
          <p:nvPr/>
        </p:nvSpPr>
        <p:spPr>
          <a:xfrm>
            <a:off x="8912056" y="5487008"/>
            <a:ext cx="830099" cy="369332"/>
          </a:xfrm>
          <a:prstGeom prst="rect">
            <a:avLst/>
          </a:prstGeom>
          <a:noFill/>
        </p:spPr>
        <p:txBody>
          <a:bodyPr wrap="none" rtlCol="0">
            <a:spAutoFit/>
          </a:bodyPr>
          <a:lstStyle/>
          <a:p>
            <a:r>
              <a:rPr lang="en-DE"/>
              <a:t>Waste</a:t>
            </a:r>
          </a:p>
        </p:txBody>
      </p:sp>
      <p:sp>
        <p:nvSpPr>
          <p:cNvPr id="57" name="TextBox 56">
            <a:extLst>
              <a:ext uri="{FF2B5EF4-FFF2-40B4-BE49-F238E27FC236}">
                <a16:creationId xmlns:a16="http://schemas.microsoft.com/office/drawing/2014/main" id="{A2731A97-82D6-754B-9734-EE9B45B71183}"/>
              </a:ext>
            </a:extLst>
          </p:cNvPr>
          <p:cNvSpPr txBox="1"/>
          <p:nvPr/>
        </p:nvSpPr>
        <p:spPr>
          <a:xfrm>
            <a:off x="10003887" y="4827413"/>
            <a:ext cx="851515" cy="369332"/>
          </a:xfrm>
          <a:prstGeom prst="rect">
            <a:avLst/>
          </a:prstGeom>
          <a:noFill/>
        </p:spPr>
        <p:txBody>
          <a:bodyPr wrap="none" rtlCol="0">
            <a:spAutoFit/>
          </a:bodyPr>
          <a:lstStyle/>
          <a:p>
            <a:r>
              <a:rPr lang="en-DE"/>
              <a:t>Health</a:t>
            </a:r>
          </a:p>
        </p:txBody>
      </p:sp>
      <p:sp>
        <p:nvSpPr>
          <p:cNvPr id="30" name="Slide Number Placeholder 1"/>
          <p:cNvSpPr>
            <a:spLocks noGrp="1"/>
          </p:cNvSpPr>
          <p:nvPr>
            <p:ph type="sldNum" sz="quarter" idx="12"/>
          </p:nvPr>
        </p:nvSpPr>
        <p:spPr>
          <a:xfrm>
            <a:off x="838200" y="6131286"/>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4D4D4D">
                  <a:tint val="75000"/>
                </a:srgbClr>
              </a:solidFill>
              <a:effectLst/>
              <a:uLnTx/>
              <a:uFillTx/>
              <a:ea typeface="+mn-ea"/>
              <a:cs typeface="+mn-cs"/>
            </a:endParaRPr>
          </a:p>
        </p:txBody>
      </p:sp>
    </p:spTree>
    <p:extLst>
      <p:ext uri="{BB962C8B-B14F-4D97-AF65-F5344CB8AC3E}">
        <p14:creationId xmlns:p14="http://schemas.microsoft.com/office/powerpoint/2010/main" val="2941899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018EB28B-B924-4CA1-AAA1-4C2524889E1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114" b="16114"/>
          <a:stretch/>
        </p:blipFill>
        <p:spPr>
          <a:xfrm>
            <a:off x="8532460" y="1857297"/>
            <a:ext cx="2289175" cy="1524000"/>
          </a:xfrm>
        </p:spPr>
      </p:pic>
      <p:pic>
        <p:nvPicPr>
          <p:cNvPr id="24" name="Picture Placeholder 23">
            <a:extLst>
              <a:ext uri="{FF2B5EF4-FFF2-40B4-BE49-F238E27FC236}">
                <a16:creationId xmlns:a16="http://schemas.microsoft.com/office/drawing/2014/main" id="{68D73C7D-FFAE-4A55-9E06-5C4D8037675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55" b="55"/>
          <a:stretch/>
        </p:blipFill>
        <p:spPr>
          <a:xfrm>
            <a:off x="1261399" y="4286133"/>
            <a:ext cx="2290762" cy="1524000"/>
          </a:xfrm>
        </p:spPr>
      </p:pic>
      <p:pic>
        <p:nvPicPr>
          <p:cNvPr id="22" name="Picture Placeholder 21">
            <a:extLst>
              <a:ext uri="{FF2B5EF4-FFF2-40B4-BE49-F238E27FC236}">
                <a16:creationId xmlns:a16="http://schemas.microsoft.com/office/drawing/2014/main" id="{7F7B2A2B-73F6-4659-B589-F7CB781B8CF6}"/>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082" r="2082"/>
          <a:stretch/>
        </p:blipFill>
        <p:spPr>
          <a:xfrm>
            <a:off x="1292844" y="1857297"/>
            <a:ext cx="2289175" cy="1524000"/>
          </a:xfrm>
        </p:spPr>
      </p:pic>
      <p:sp>
        <p:nvSpPr>
          <p:cNvPr id="6" name="Text Placeholder 5">
            <a:extLst>
              <a:ext uri="{FF2B5EF4-FFF2-40B4-BE49-F238E27FC236}">
                <a16:creationId xmlns:a16="http://schemas.microsoft.com/office/drawing/2014/main" id="{6E6138F4-0C40-48AC-ADA9-A282F0B6A9D2}"/>
              </a:ext>
            </a:extLst>
          </p:cNvPr>
          <p:cNvSpPr>
            <a:spLocks noGrp="1"/>
          </p:cNvSpPr>
          <p:nvPr>
            <p:ph type="body" sz="quarter" idx="16"/>
          </p:nvPr>
        </p:nvSpPr>
        <p:spPr>
          <a:xfrm>
            <a:off x="8794370" y="1391530"/>
            <a:ext cx="1819577" cy="782357"/>
          </a:xfrm>
        </p:spPr>
        <p:txBody>
          <a:bodyPr/>
          <a:lstStyle/>
          <a:p>
            <a:r>
              <a:rPr lang="en-GB" sz="1400"/>
              <a:t>Increasing </a:t>
            </a:r>
            <a:r>
              <a:rPr lang="en-GB" sz="1400" b="1">
                <a:solidFill>
                  <a:srgbClr val="4D4D4D"/>
                </a:solidFill>
              </a:rPr>
              <a:t>transparency</a:t>
            </a:r>
            <a:r>
              <a:rPr lang="en-GB" sz="1400"/>
              <a:t> and </a:t>
            </a:r>
            <a:r>
              <a:rPr lang="en-GB" sz="1400" b="1"/>
              <a:t>integrity </a:t>
            </a:r>
          </a:p>
        </p:txBody>
      </p:sp>
      <p:sp>
        <p:nvSpPr>
          <p:cNvPr id="9" name="Text Placeholder 5">
            <a:extLst>
              <a:ext uri="{FF2B5EF4-FFF2-40B4-BE49-F238E27FC236}">
                <a16:creationId xmlns:a16="http://schemas.microsoft.com/office/drawing/2014/main" id="{CD669FDE-05C7-4794-BD9B-F7188C93A95F}"/>
              </a:ext>
            </a:extLst>
          </p:cNvPr>
          <p:cNvSpPr txBox="1">
            <a:spLocks/>
          </p:cNvSpPr>
          <p:nvPr/>
        </p:nvSpPr>
        <p:spPr>
          <a:xfrm>
            <a:off x="1452316" y="1436744"/>
            <a:ext cx="1968996" cy="782357"/>
          </a:xfrm>
          <a:prstGeom prst="rect">
            <a:avLst/>
          </a:prstGeom>
          <a:solidFill>
            <a:schemeClr val="bg1"/>
          </a:solidFill>
        </p:spPr>
        <p:txBody>
          <a:bodyPr vert="horz" lIns="91440" tIns="90000" rIns="91440" bIns="45720" rtlCol="0">
            <a:noAutofit/>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Targeting public funds towards </a:t>
            </a:r>
            <a:r>
              <a:rPr lang="en-GB" sz="1400" b="1"/>
              <a:t>policy priorities</a:t>
            </a:r>
          </a:p>
          <a:p>
            <a:endParaRPr lang="en-GB" sz="1400"/>
          </a:p>
        </p:txBody>
      </p:sp>
      <p:sp>
        <p:nvSpPr>
          <p:cNvPr id="10" name="Text Placeholder 5">
            <a:extLst>
              <a:ext uri="{FF2B5EF4-FFF2-40B4-BE49-F238E27FC236}">
                <a16:creationId xmlns:a16="http://schemas.microsoft.com/office/drawing/2014/main" id="{A9E74B12-1E23-46DA-8278-BE5242E385FB}"/>
              </a:ext>
            </a:extLst>
          </p:cNvPr>
          <p:cNvSpPr txBox="1">
            <a:spLocks/>
          </p:cNvSpPr>
          <p:nvPr/>
        </p:nvSpPr>
        <p:spPr>
          <a:xfrm>
            <a:off x="1497492" y="3916951"/>
            <a:ext cx="1944386" cy="819608"/>
          </a:xfrm>
          <a:prstGeom prst="rect">
            <a:avLst/>
          </a:prstGeom>
          <a:solidFill>
            <a:schemeClr val="bg1"/>
          </a:solidFill>
        </p:spPr>
        <p:txBody>
          <a:bodyPr vert="horz" lIns="91440" tIns="90000" rIns="91440" bIns="45720" rtlCol="0" anchor="t">
            <a:noAutofit/>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a:t>Easy access for companies, SMEs, </a:t>
            </a:r>
            <a:r>
              <a:rPr lang="en-GB" sz="1400"/>
              <a:t>to tenders across the EU</a:t>
            </a:r>
          </a:p>
        </p:txBody>
      </p:sp>
      <p:sp>
        <p:nvSpPr>
          <p:cNvPr id="13" name="Picture Placeholder 3">
            <a:extLst>
              <a:ext uri="{FF2B5EF4-FFF2-40B4-BE49-F238E27FC236}">
                <a16:creationId xmlns:a16="http://schemas.microsoft.com/office/drawing/2014/main" id="{423C0149-FD5F-4255-AFE2-19FACC63E61E}"/>
              </a:ext>
            </a:extLst>
          </p:cNvPr>
          <p:cNvSpPr txBox="1">
            <a:spLocks/>
          </p:cNvSpPr>
          <p:nvPr/>
        </p:nvSpPr>
        <p:spPr>
          <a:xfrm>
            <a:off x="4921704" y="4247554"/>
            <a:ext cx="2290406" cy="1524236"/>
          </a:xfrm>
          <a:prstGeom prst="rect">
            <a:avLst/>
          </a:prstGeom>
          <a:blipFill>
            <a:blip r:embed="rId5">
              <a:extLst>
                <a:ext uri="{28A0092B-C50C-407E-A947-70E740481C1C}">
                  <a14:useLocalDpi xmlns:a14="http://schemas.microsoft.com/office/drawing/2010/main" val="0"/>
                </a:ext>
              </a:extLst>
            </a:blip>
            <a:stretch>
              <a:fillRect/>
            </a:stretch>
          </a:blipFill>
        </p:spPr>
        <p:txBody>
          <a:bodyPr/>
          <a:lstStyle/>
          <a:p>
            <a:endParaRPr lang="en-DE"/>
          </a:p>
        </p:txBody>
      </p:sp>
      <p:sp>
        <p:nvSpPr>
          <p:cNvPr id="14" name="Picture Placeholder 4">
            <a:extLst>
              <a:ext uri="{FF2B5EF4-FFF2-40B4-BE49-F238E27FC236}">
                <a16:creationId xmlns:a16="http://schemas.microsoft.com/office/drawing/2014/main" id="{95F1D545-1D5C-4E0C-892C-28544517C5BB}"/>
              </a:ext>
            </a:extLst>
          </p:cNvPr>
          <p:cNvSpPr txBox="1">
            <a:spLocks/>
          </p:cNvSpPr>
          <p:nvPr/>
        </p:nvSpPr>
        <p:spPr>
          <a:xfrm>
            <a:off x="8531229" y="4247554"/>
            <a:ext cx="2290406" cy="1524236"/>
          </a:xfrm>
          <a:prstGeom prst="rect">
            <a:avLst/>
          </a:prstGeom>
          <a:blipFill>
            <a:blip r:embed="rId6">
              <a:extLst>
                <a:ext uri="{28A0092B-C50C-407E-A947-70E740481C1C}">
                  <a14:useLocalDpi xmlns:a14="http://schemas.microsoft.com/office/drawing/2010/main" val="0"/>
                </a:ext>
              </a:extLst>
            </a:blip>
            <a:stretch>
              <a:fillRect/>
            </a:stretch>
          </a:blipFill>
        </p:spPr>
        <p:txBody>
          <a:bodyPr/>
          <a:lstStyle/>
          <a:p>
            <a:endParaRPr lang="en-DE"/>
          </a:p>
        </p:txBody>
      </p:sp>
      <p:sp>
        <p:nvSpPr>
          <p:cNvPr id="15" name="Text Placeholder 5">
            <a:extLst>
              <a:ext uri="{FF2B5EF4-FFF2-40B4-BE49-F238E27FC236}">
                <a16:creationId xmlns:a16="http://schemas.microsoft.com/office/drawing/2014/main" id="{4B3B16BF-3327-4528-8553-5CD9456691C0}"/>
              </a:ext>
            </a:extLst>
          </p:cNvPr>
          <p:cNvSpPr txBox="1">
            <a:spLocks/>
          </p:cNvSpPr>
          <p:nvPr/>
        </p:nvSpPr>
        <p:spPr>
          <a:xfrm>
            <a:off x="8766643" y="3827700"/>
            <a:ext cx="1819577" cy="782357"/>
          </a:xfrm>
          <a:prstGeom prst="rect">
            <a:avLst/>
          </a:prstGeom>
          <a:solidFill>
            <a:schemeClr val="bg1"/>
          </a:solidFill>
        </p:spPr>
        <p:txBody>
          <a:bodyPr vert="horz" lIns="91440" tIns="90000" rIns="91440" bIns="45720" rtlCol="0">
            <a:noAutofit/>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Generating </a:t>
            </a:r>
            <a:r>
              <a:rPr lang="en-GB" sz="1400" b="1"/>
              <a:t>key insights </a:t>
            </a:r>
            <a:r>
              <a:rPr lang="en-GB" sz="1400"/>
              <a:t>for </a:t>
            </a:r>
            <a:r>
              <a:rPr lang="en-GB" sz="1400" b="1"/>
              <a:t>policy-making</a:t>
            </a:r>
          </a:p>
        </p:txBody>
      </p:sp>
      <p:sp>
        <p:nvSpPr>
          <p:cNvPr id="16" name="Text Placeholder 5">
            <a:extLst>
              <a:ext uri="{FF2B5EF4-FFF2-40B4-BE49-F238E27FC236}">
                <a16:creationId xmlns:a16="http://schemas.microsoft.com/office/drawing/2014/main" id="{35467D45-9CEB-49C3-BDE8-758D8AAC4785}"/>
              </a:ext>
            </a:extLst>
          </p:cNvPr>
          <p:cNvSpPr txBox="1">
            <a:spLocks/>
          </p:cNvSpPr>
          <p:nvPr/>
        </p:nvSpPr>
        <p:spPr>
          <a:xfrm>
            <a:off x="5140597" y="3814663"/>
            <a:ext cx="1910806" cy="782357"/>
          </a:xfrm>
          <a:prstGeom prst="rect">
            <a:avLst/>
          </a:prstGeom>
          <a:solidFill>
            <a:schemeClr val="bg1"/>
          </a:solidFill>
        </p:spPr>
        <p:txBody>
          <a:bodyPr vert="horz" lIns="91440" tIns="90000" rIns="91440" bIns="45720" rtlCol="0">
            <a:noAutofit/>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a:t>Value for money </a:t>
            </a:r>
            <a:r>
              <a:rPr lang="en-GB" sz="1400"/>
              <a:t>for public buyers &amp; </a:t>
            </a:r>
            <a:r>
              <a:rPr lang="en-GB" sz="1400" b="1"/>
              <a:t>less red tape</a:t>
            </a:r>
          </a:p>
          <a:p>
            <a:r>
              <a:rPr lang="en-GB" sz="1400" b="1"/>
              <a:t> Cutting red tape</a:t>
            </a:r>
            <a:endParaRPr lang="en-GB" sz="1400"/>
          </a:p>
        </p:txBody>
      </p:sp>
      <p:sp>
        <p:nvSpPr>
          <p:cNvPr id="25" name="Picture Placeholder 3">
            <a:extLst>
              <a:ext uri="{FF2B5EF4-FFF2-40B4-BE49-F238E27FC236}">
                <a16:creationId xmlns:a16="http://schemas.microsoft.com/office/drawing/2014/main" id="{124233AF-3CCE-402E-A5D3-177051C9B40D}"/>
              </a:ext>
            </a:extLst>
          </p:cNvPr>
          <p:cNvSpPr txBox="1">
            <a:spLocks/>
          </p:cNvSpPr>
          <p:nvPr/>
        </p:nvSpPr>
        <p:spPr>
          <a:xfrm>
            <a:off x="4808199" y="1857297"/>
            <a:ext cx="2290406" cy="1524236"/>
          </a:xfrm>
          <a:prstGeom prst="rect">
            <a:avLst/>
          </a:prstGeom>
          <a:blipFill>
            <a:blip r:embed="rId7">
              <a:extLst>
                <a:ext uri="{28A0092B-C50C-407E-A947-70E740481C1C}">
                  <a14:useLocalDpi xmlns:a14="http://schemas.microsoft.com/office/drawing/2010/main" val="0"/>
                </a:ext>
              </a:extLst>
            </a:blip>
            <a:stretch>
              <a:fillRect/>
            </a:stretch>
          </a:blipFill>
        </p:spPr>
        <p:txBody>
          <a:bodyPr/>
          <a:lstStyle/>
          <a:p>
            <a:endParaRPr lang="en-DE"/>
          </a:p>
        </p:txBody>
      </p:sp>
      <p:sp>
        <p:nvSpPr>
          <p:cNvPr id="26" name="Text Placeholder 5">
            <a:extLst>
              <a:ext uri="{FF2B5EF4-FFF2-40B4-BE49-F238E27FC236}">
                <a16:creationId xmlns:a16="http://schemas.microsoft.com/office/drawing/2014/main" id="{5C75D992-E60D-4F9D-B71A-870CA4B44EA6}"/>
              </a:ext>
            </a:extLst>
          </p:cNvPr>
          <p:cNvSpPr txBox="1">
            <a:spLocks/>
          </p:cNvSpPr>
          <p:nvPr/>
        </p:nvSpPr>
        <p:spPr>
          <a:xfrm>
            <a:off x="5043612" y="1488812"/>
            <a:ext cx="1819577" cy="782357"/>
          </a:xfrm>
          <a:prstGeom prst="rect">
            <a:avLst/>
          </a:prstGeom>
          <a:solidFill>
            <a:schemeClr val="bg1"/>
          </a:solidFill>
        </p:spPr>
        <p:txBody>
          <a:bodyPr vert="horz" lIns="91440" tIns="90000" rIns="91440" bIns="45720" rtlCol="0" anchor="t">
            <a:noAutofit/>
          </a:bodyPr>
          <a:lstStyle>
            <a:lvl1pPr marL="0" indent="0" algn="ctr" defTabSz="914400" rtl="0" eaLnBrk="1" latinLnBrk="0" hangingPunct="1">
              <a:lnSpc>
                <a:spcPct val="100000"/>
              </a:lnSpc>
              <a:spcBef>
                <a:spcPts val="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a:t>Helping</a:t>
            </a:r>
            <a:r>
              <a:rPr lang="en-GB" sz="1400"/>
              <a:t> </a:t>
            </a:r>
            <a:r>
              <a:rPr lang="en-GB" sz="1400" b="1"/>
              <a:t>recovery </a:t>
            </a:r>
            <a:r>
              <a:rPr lang="en-GB" sz="1400"/>
              <a:t>from the pandemic</a:t>
            </a:r>
          </a:p>
        </p:txBody>
      </p:sp>
      <p:sp>
        <p:nvSpPr>
          <p:cNvPr id="4" name="Title 3">
            <a:extLst>
              <a:ext uri="{FF2B5EF4-FFF2-40B4-BE49-F238E27FC236}">
                <a16:creationId xmlns:a16="http://schemas.microsoft.com/office/drawing/2014/main" id="{23551BFF-6A1A-70CA-7836-957C54C432B7}"/>
              </a:ext>
            </a:extLst>
          </p:cNvPr>
          <p:cNvSpPr>
            <a:spLocks noGrp="1"/>
          </p:cNvSpPr>
          <p:nvPr>
            <p:ph type="title"/>
          </p:nvPr>
        </p:nvSpPr>
        <p:spPr/>
        <p:txBody>
          <a:bodyPr/>
          <a:lstStyle/>
          <a:p>
            <a:r>
              <a:rPr lang="en-GB">
                <a:latin typeface="+mn-lt"/>
              </a:rPr>
              <a:t>Harnessing the power of procurement data</a:t>
            </a:r>
            <a:endParaRPr lang="en-GB">
              <a:latin typeface="+mn-lt"/>
              <a:cs typeface="Arial"/>
            </a:endParaRPr>
          </a:p>
        </p:txBody>
      </p:sp>
      <p:sp>
        <p:nvSpPr>
          <p:cNvPr id="2" name="TextBox 1">
            <a:extLst>
              <a:ext uri="{FF2B5EF4-FFF2-40B4-BE49-F238E27FC236}">
                <a16:creationId xmlns:a16="http://schemas.microsoft.com/office/drawing/2014/main" id="{6FAED4C9-C5D6-F4AB-35C0-86430F717FEA}"/>
              </a:ext>
            </a:extLst>
          </p:cNvPr>
          <p:cNvSpPr txBox="1"/>
          <p:nvPr/>
        </p:nvSpPr>
        <p:spPr>
          <a:xfrm>
            <a:off x="9346578" y="2965073"/>
            <a:ext cx="1968996" cy="630905"/>
          </a:xfrm>
          <a:prstGeom prst="rect">
            <a:avLst/>
          </a:prstGeom>
          <a:solidFill>
            <a:schemeClr val="bg1"/>
          </a:solidFill>
          <a:effectLst>
            <a:outerShdw blurRad="50800" dist="38100" dir="2700000" algn="tl" rotWithShape="0">
              <a:prstClr val="black">
                <a:alpha val="40000"/>
              </a:prstClr>
            </a:outerShdw>
          </a:effectLst>
        </p:spPr>
        <p:txBody>
          <a:bodyPr vert="horz" lIns="91440" tIns="90000" rIns="91440" bIns="45720" rtlCol="0" anchor="t">
            <a:noAutofit/>
          </a:bodyPr>
          <a:lstStyle>
            <a:lvl1pPr indent="0" algn="ctr">
              <a:lnSpc>
                <a:spcPct val="100000"/>
              </a:lnSpc>
              <a:spcBef>
                <a:spcPts val="0"/>
              </a:spcBef>
              <a:spcAft>
                <a:spcPts val="1800"/>
              </a:spcAft>
              <a:buClr>
                <a:schemeClr val="tx2"/>
              </a:buClr>
              <a:buFont typeface="Arial" panose="020B0604020202020204" pitchFamily="34" charset="0"/>
              <a:buNone/>
              <a:defRPr sz="1400">
                <a:latin typeface="EC Square Sans Pro"/>
              </a:defRPr>
            </a:lvl1pPr>
            <a:lvl2pPr marL="685800" indent="-228600">
              <a:lnSpc>
                <a:spcPct val="100000"/>
              </a:lnSpc>
              <a:spcBef>
                <a:spcPts val="500"/>
              </a:spcBef>
              <a:spcAft>
                <a:spcPts val="1800"/>
              </a:spcAft>
              <a:buClr>
                <a:schemeClr val="tx2"/>
              </a:buClr>
              <a:buFont typeface="Arial" panose="020B0604020202020204" pitchFamily="34" charset="0"/>
              <a:buChar char="•"/>
              <a:defRPr sz="2000"/>
            </a:lvl2pPr>
            <a:lvl3pPr marL="1143000" indent="-228600">
              <a:lnSpc>
                <a:spcPct val="100000"/>
              </a:lnSpc>
              <a:spcBef>
                <a:spcPts val="500"/>
              </a:spcBef>
              <a:spcAft>
                <a:spcPts val="1800"/>
              </a:spcAft>
              <a:buClr>
                <a:schemeClr val="tx2"/>
              </a:buClr>
              <a:buFont typeface="Arial" panose="020B0604020202020204" pitchFamily="34" charset="0"/>
              <a:buChar char="•"/>
            </a:lvl3pPr>
            <a:lvl4pPr marL="1600200" indent="-228600">
              <a:lnSpc>
                <a:spcPct val="100000"/>
              </a:lnSpc>
              <a:spcBef>
                <a:spcPts val="500"/>
              </a:spcBef>
              <a:spcAft>
                <a:spcPts val="1800"/>
              </a:spcAft>
              <a:buClr>
                <a:schemeClr val="tx2"/>
              </a:buClr>
              <a:buFont typeface="Arial" panose="020B0604020202020204" pitchFamily="34" charset="0"/>
              <a:buChar char="•"/>
              <a:defRPr sz="1600"/>
            </a:lvl4pPr>
            <a:lvl5pPr marL="2057400" indent="-228600">
              <a:lnSpc>
                <a:spcPct val="100000"/>
              </a:lnSpc>
              <a:spcBef>
                <a:spcPts val="500"/>
              </a:spcBef>
              <a:spcAft>
                <a:spcPts val="1800"/>
              </a:spcAft>
              <a:buClr>
                <a:schemeClr val="tx2"/>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latin typeface="+mn-lt"/>
              </a:rPr>
              <a:t>The PPDS helps to fight collusion</a:t>
            </a:r>
            <a:endParaRPr lang="en-GB">
              <a:latin typeface="+mn-lt"/>
              <a:cs typeface="Arial"/>
            </a:endParaRPr>
          </a:p>
        </p:txBody>
      </p:sp>
      <p:sp>
        <p:nvSpPr>
          <p:cNvPr id="17" name="TextBox 16">
            <a:extLst>
              <a:ext uri="{FF2B5EF4-FFF2-40B4-BE49-F238E27FC236}">
                <a16:creationId xmlns:a16="http://schemas.microsoft.com/office/drawing/2014/main" id="{0375FD55-C93E-AE37-BE3D-8E0CA306F9EE}"/>
              </a:ext>
            </a:extLst>
          </p:cNvPr>
          <p:cNvSpPr txBox="1"/>
          <p:nvPr/>
        </p:nvSpPr>
        <p:spPr>
          <a:xfrm>
            <a:off x="2399756" y="2960016"/>
            <a:ext cx="2092051" cy="741643"/>
          </a:xfrm>
          <a:prstGeom prst="rect">
            <a:avLst/>
          </a:prstGeom>
          <a:solidFill>
            <a:schemeClr val="bg1"/>
          </a:solidFill>
          <a:effectLst>
            <a:outerShdw blurRad="50800" dist="38100" dir="2700000" algn="tl" rotWithShape="0">
              <a:prstClr val="black">
                <a:alpha val="40000"/>
              </a:prstClr>
            </a:outerShdw>
          </a:effectLst>
        </p:spPr>
        <p:txBody>
          <a:bodyPr vert="horz" lIns="91440" tIns="90000" rIns="91440" bIns="45720" rtlCol="0" anchor="t">
            <a:noAutofit/>
          </a:bodyPr>
          <a:lstStyle>
            <a:lvl1pPr indent="0" algn="ctr">
              <a:lnSpc>
                <a:spcPct val="100000"/>
              </a:lnSpc>
              <a:spcBef>
                <a:spcPts val="0"/>
              </a:spcBef>
              <a:spcAft>
                <a:spcPts val="1800"/>
              </a:spcAft>
              <a:buClr>
                <a:schemeClr val="tx2"/>
              </a:buClr>
              <a:buFont typeface="Arial" panose="020B0604020202020204" pitchFamily="34" charset="0"/>
              <a:buNone/>
              <a:defRPr sz="1400">
                <a:latin typeface="EC Square Sans Pro"/>
              </a:defRPr>
            </a:lvl1pPr>
            <a:lvl2pPr marL="685800" indent="-228600">
              <a:lnSpc>
                <a:spcPct val="100000"/>
              </a:lnSpc>
              <a:spcBef>
                <a:spcPts val="500"/>
              </a:spcBef>
              <a:spcAft>
                <a:spcPts val="1800"/>
              </a:spcAft>
              <a:buClr>
                <a:schemeClr val="tx2"/>
              </a:buClr>
              <a:buFont typeface="Arial" panose="020B0604020202020204" pitchFamily="34" charset="0"/>
              <a:buChar char="•"/>
              <a:defRPr sz="2000"/>
            </a:lvl2pPr>
            <a:lvl3pPr marL="1143000" indent="-228600">
              <a:lnSpc>
                <a:spcPct val="100000"/>
              </a:lnSpc>
              <a:spcBef>
                <a:spcPts val="500"/>
              </a:spcBef>
              <a:spcAft>
                <a:spcPts val="1800"/>
              </a:spcAft>
              <a:buClr>
                <a:schemeClr val="tx2"/>
              </a:buClr>
              <a:buFont typeface="Arial" panose="020B0604020202020204" pitchFamily="34" charset="0"/>
              <a:buChar char="•"/>
            </a:lvl3pPr>
            <a:lvl4pPr marL="1600200" indent="-228600">
              <a:lnSpc>
                <a:spcPct val="100000"/>
              </a:lnSpc>
              <a:spcBef>
                <a:spcPts val="500"/>
              </a:spcBef>
              <a:spcAft>
                <a:spcPts val="1800"/>
              </a:spcAft>
              <a:buClr>
                <a:schemeClr val="tx2"/>
              </a:buClr>
              <a:buFont typeface="Arial" panose="020B0604020202020204" pitchFamily="34" charset="0"/>
              <a:buChar char="•"/>
              <a:defRPr sz="1600"/>
            </a:lvl4pPr>
            <a:lvl5pPr marL="2057400" indent="-228600">
              <a:lnSpc>
                <a:spcPct val="100000"/>
              </a:lnSpc>
              <a:spcBef>
                <a:spcPts val="500"/>
              </a:spcBef>
              <a:spcAft>
                <a:spcPts val="1800"/>
              </a:spcAft>
              <a:buClr>
                <a:schemeClr val="tx2"/>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latin typeface="+mn-lt"/>
              </a:rPr>
              <a:t>Ensuring wider uptake of sustainable and social procurement </a:t>
            </a:r>
          </a:p>
        </p:txBody>
      </p:sp>
      <p:sp>
        <p:nvSpPr>
          <p:cNvPr id="18" name="TextBox 17">
            <a:extLst>
              <a:ext uri="{FF2B5EF4-FFF2-40B4-BE49-F238E27FC236}">
                <a16:creationId xmlns:a16="http://schemas.microsoft.com/office/drawing/2014/main" id="{D8AD6372-783B-A724-AFFF-ED2C2E12B458}"/>
              </a:ext>
            </a:extLst>
          </p:cNvPr>
          <p:cNvSpPr txBox="1"/>
          <p:nvPr/>
        </p:nvSpPr>
        <p:spPr>
          <a:xfrm>
            <a:off x="2654188" y="5396458"/>
            <a:ext cx="2154011" cy="630905"/>
          </a:xfrm>
          <a:prstGeom prst="rect">
            <a:avLst/>
          </a:prstGeom>
          <a:solidFill>
            <a:schemeClr val="bg1"/>
          </a:solidFill>
          <a:effectLst>
            <a:outerShdw blurRad="50800" dist="38100" dir="2700000" algn="tl" rotWithShape="0">
              <a:prstClr val="black">
                <a:alpha val="40000"/>
              </a:prstClr>
            </a:outerShdw>
          </a:effectLst>
        </p:spPr>
        <p:txBody>
          <a:bodyPr vert="horz" lIns="91440" tIns="90000" rIns="91440" bIns="45720" rtlCol="0" anchor="t">
            <a:noAutofit/>
          </a:bodyPr>
          <a:lstStyle>
            <a:lvl1pPr indent="0" algn="ctr">
              <a:lnSpc>
                <a:spcPct val="100000"/>
              </a:lnSpc>
              <a:spcBef>
                <a:spcPts val="0"/>
              </a:spcBef>
              <a:spcAft>
                <a:spcPts val="1800"/>
              </a:spcAft>
              <a:buClr>
                <a:schemeClr val="tx2"/>
              </a:buClr>
              <a:buFont typeface="Arial" panose="020B0604020202020204" pitchFamily="34" charset="0"/>
              <a:buNone/>
              <a:defRPr sz="1400">
                <a:latin typeface="EC Square Sans Pro"/>
              </a:defRPr>
            </a:lvl1pPr>
            <a:lvl2pPr marL="685800" indent="-228600">
              <a:lnSpc>
                <a:spcPct val="100000"/>
              </a:lnSpc>
              <a:spcBef>
                <a:spcPts val="500"/>
              </a:spcBef>
              <a:spcAft>
                <a:spcPts val="1800"/>
              </a:spcAft>
              <a:buClr>
                <a:schemeClr val="tx2"/>
              </a:buClr>
              <a:buFont typeface="Arial" panose="020B0604020202020204" pitchFamily="34" charset="0"/>
              <a:buChar char="•"/>
              <a:defRPr sz="2000"/>
            </a:lvl2pPr>
            <a:lvl3pPr marL="1143000" indent="-228600">
              <a:lnSpc>
                <a:spcPct val="100000"/>
              </a:lnSpc>
              <a:spcBef>
                <a:spcPts val="500"/>
              </a:spcBef>
              <a:spcAft>
                <a:spcPts val="1800"/>
              </a:spcAft>
              <a:buClr>
                <a:schemeClr val="tx2"/>
              </a:buClr>
              <a:buFont typeface="Arial" panose="020B0604020202020204" pitchFamily="34" charset="0"/>
              <a:buChar char="•"/>
            </a:lvl3pPr>
            <a:lvl4pPr marL="1600200" indent="-228600">
              <a:lnSpc>
                <a:spcPct val="100000"/>
              </a:lnSpc>
              <a:spcBef>
                <a:spcPts val="500"/>
              </a:spcBef>
              <a:spcAft>
                <a:spcPts val="1800"/>
              </a:spcAft>
              <a:buClr>
                <a:schemeClr val="tx2"/>
              </a:buClr>
              <a:buFont typeface="Arial" panose="020B0604020202020204" pitchFamily="34" charset="0"/>
              <a:buChar char="•"/>
              <a:defRPr sz="1600"/>
            </a:lvl4pPr>
            <a:lvl5pPr marL="2057400" indent="-228600">
              <a:lnSpc>
                <a:spcPct val="100000"/>
              </a:lnSpc>
              <a:spcBef>
                <a:spcPts val="500"/>
              </a:spcBef>
              <a:spcAft>
                <a:spcPts val="1800"/>
              </a:spcAft>
              <a:buClr>
                <a:schemeClr val="tx2"/>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latin typeface="+mn-lt"/>
              </a:rPr>
              <a:t>The PPDS will support SMEs and data </a:t>
            </a:r>
            <a:r>
              <a:rPr lang="en-GB" dirty="0" err="1">
                <a:latin typeface="+mn-lt"/>
              </a:rPr>
              <a:t>reusers</a:t>
            </a:r>
            <a:endParaRPr lang="en-GB" dirty="0">
              <a:latin typeface="+mn-lt"/>
            </a:endParaRPr>
          </a:p>
        </p:txBody>
      </p:sp>
      <p:sp>
        <p:nvSpPr>
          <p:cNvPr id="19" name="TextBox 18">
            <a:extLst>
              <a:ext uri="{FF2B5EF4-FFF2-40B4-BE49-F238E27FC236}">
                <a16:creationId xmlns:a16="http://schemas.microsoft.com/office/drawing/2014/main" id="{ECD208A3-3FE8-BA22-6954-4BFD398D1E70}"/>
              </a:ext>
            </a:extLst>
          </p:cNvPr>
          <p:cNvSpPr txBox="1"/>
          <p:nvPr/>
        </p:nvSpPr>
        <p:spPr>
          <a:xfrm>
            <a:off x="9109450" y="5333988"/>
            <a:ext cx="2286052" cy="643071"/>
          </a:xfrm>
          <a:prstGeom prst="rect">
            <a:avLst/>
          </a:prstGeom>
          <a:solidFill>
            <a:schemeClr val="bg1"/>
          </a:solidFill>
          <a:effectLst>
            <a:outerShdw blurRad="50800" dist="38100" dir="2700000" algn="tl" rotWithShape="0">
              <a:prstClr val="black">
                <a:alpha val="40000"/>
              </a:prstClr>
            </a:outerShdw>
          </a:effectLst>
        </p:spPr>
        <p:txBody>
          <a:bodyPr vert="horz" lIns="91440" tIns="90000" rIns="91440" bIns="45720" rtlCol="0" anchor="t">
            <a:noAutofit/>
          </a:bodyPr>
          <a:lstStyle>
            <a:lvl1pPr indent="0" algn="ctr">
              <a:lnSpc>
                <a:spcPct val="100000"/>
              </a:lnSpc>
              <a:spcBef>
                <a:spcPts val="0"/>
              </a:spcBef>
              <a:spcAft>
                <a:spcPts val="1800"/>
              </a:spcAft>
              <a:buClr>
                <a:schemeClr val="tx2"/>
              </a:buClr>
              <a:buFont typeface="Arial" panose="020B0604020202020204" pitchFamily="34" charset="0"/>
              <a:buNone/>
              <a:defRPr sz="1400">
                <a:latin typeface="EC Square Sans Pro"/>
              </a:defRPr>
            </a:lvl1pPr>
            <a:lvl2pPr marL="685800" indent="-228600">
              <a:lnSpc>
                <a:spcPct val="100000"/>
              </a:lnSpc>
              <a:spcBef>
                <a:spcPts val="500"/>
              </a:spcBef>
              <a:spcAft>
                <a:spcPts val="1800"/>
              </a:spcAft>
              <a:buClr>
                <a:schemeClr val="tx2"/>
              </a:buClr>
              <a:buFont typeface="Arial" panose="020B0604020202020204" pitchFamily="34" charset="0"/>
              <a:buChar char="•"/>
              <a:defRPr sz="2000"/>
            </a:lvl2pPr>
            <a:lvl3pPr marL="1143000" indent="-228600">
              <a:lnSpc>
                <a:spcPct val="100000"/>
              </a:lnSpc>
              <a:spcBef>
                <a:spcPts val="500"/>
              </a:spcBef>
              <a:spcAft>
                <a:spcPts val="1800"/>
              </a:spcAft>
              <a:buClr>
                <a:schemeClr val="tx2"/>
              </a:buClr>
              <a:buFont typeface="Arial" panose="020B0604020202020204" pitchFamily="34" charset="0"/>
              <a:buChar char="•"/>
            </a:lvl3pPr>
            <a:lvl4pPr marL="1600200" indent="-228600">
              <a:lnSpc>
                <a:spcPct val="100000"/>
              </a:lnSpc>
              <a:spcBef>
                <a:spcPts val="500"/>
              </a:spcBef>
              <a:spcAft>
                <a:spcPts val="1800"/>
              </a:spcAft>
              <a:buClr>
                <a:schemeClr val="tx2"/>
              </a:buClr>
              <a:buFont typeface="Arial" panose="020B0604020202020204" pitchFamily="34" charset="0"/>
              <a:buChar char="•"/>
              <a:defRPr sz="1600"/>
            </a:lvl4pPr>
            <a:lvl5pPr marL="2057400" indent="-228600">
              <a:lnSpc>
                <a:spcPct val="100000"/>
              </a:lnSpc>
              <a:spcBef>
                <a:spcPts val="500"/>
              </a:spcBef>
              <a:spcAft>
                <a:spcPts val="1800"/>
              </a:spcAft>
              <a:buClr>
                <a:schemeClr val="tx2"/>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DE">
                <a:latin typeface="+mn-lt"/>
              </a:rPr>
              <a:t>The PPDS will become a strategic asset for policies</a:t>
            </a:r>
          </a:p>
        </p:txBody>
      </p:sp>
      <p:sp>
        <p:nvSpPr>
          <p:cNvPr id="21" name="TextBox 20">
            <a:extLst>
              <a:ext uri="{FF2B5EF4-FFF2-40B4-BE49-F238E27FC236}">
                <a16:creationId xmlns:a16="http://schemas.microsoft.com/office/drawing/2014/main" id="{DD307E87-1D47-C1D3-DE71-1DCC5631E083}"/>
              </a:ext>
            </a:extLst>
          </p:cNvPr>
          <p:cNvSpPr txBox="1"/>
          <p:nvPr/>
        </p:nvSpPr>
        <p:spPr>
          <a:xfrm>
            <a:off x="5913362" y="5331762"/>
            <a:ext cx="1968996" cy="643071"/>
          </a:xfrm>
          <a:prstGeom prst="rect">
            <a:avLst/>
          </a:prstGeom>
          <a:solidFill>
            <a:schemeClr val="bg1"/>
          </a:solidFill>
          <a:effectLst>
            <a:outerShdw blurRad="50800" dist="38100" dir="2700000" algn="tl" rotWithShape="0">
              <a:prstClr val="black">
                <a:alpha val="40000"/>
              </a:prstClr>
            </a:outerShdw>
          </a:effectLst>
        </p:spPr>
        <p:txBody>
          <a:bodyPr vert="horz" lIns="91440" tIns="90000" rIns="91440" bIns="45720" rtlCol="0" anchor="t">
            <a:noAutofit/>
          </a:bodyPr>
          <a:lstStyle>
            <a:lvl1pPr indent="0" algn="ctr">
              <a:lnSpc>
                <a:spcPct val="100000"/>
              </a:lnSpc>
              <a:spcBef>
                <a:spcPts val="0"/>
              </a:spcBef>
              <a:spcAft>
                <a:spcPts val="1800"/>
              </a:spcAft>
              <a:buClr>
                <a:schemeClr val="tx2"/>
              </a:buClr>
              <a:buFont typeface="Arial" panose="020B0604020202020204" pitchFamily="34" charset="0"/>
              <a:buNone/>
              <a:defRPr sz="1400">
                <a:latin typeface="EC Square Sans Pro"/>
              </a:defRPr>
            </a:lvl1pPr>
            <a:lvl2pPr marL="685800" indent="-228600">
              <a:lnSpc>
                <a:spcPct val="100000"/>
              </a:lnSpc>
              <a:spcBef>
                <a:spcPts val="500"/>
              </a:spcBef>
              <a:spcAft>
                <a:spcPts val="1800"/>
              </a:spcAft>
              <a:buClr>
                <a:schemeClr val="tx2"/>
              </a:buClr>
              <a:buFont typeface="Arial" panose="020B0604020202020204" pitchFamily="34" charset="0"/>
              <a:buChar char="•"/>
              <a:defRPr sz="2000"/>
            </a:lvl2pPr>
            <a:lvl3pPr marL="1143000" indent="-228600">
              <a:lnSpc>
                <a:spcPct val="100000"/>
              </a:lnSpc>
              <a:spcBef>
                <a:spcPts val="500"/>
              </a:spcBef>
              <a:spcAft>
                <a:spcPts val="1800"/>
              </a:spcAft>
              <a:buClr>
                <a:schemeClr val="tx2"/>
              </a:buClr>
              <a:buFont typeface="Arial" panose="020B0604020202020204" pitchFamily="34" charset="0"/>
              <a:buChar char="•"/>
            </a:lvl3pPr>
            <a:lvl4pPr marL="1600200" indent="-228600">
              <a:lnSpc>
                <a:spcPct val="100000"/>
              </a:lnSpc>
              <a:spcBef>
                <a:spcPts val="500"/>
              </a:spcBef>
              <a:spcAft>
                <a:spcPts val="1800"/>
              </a:spcAft>
              <a:buClr>
                <a:schemeClr val="tx2"/>
              </a:buClr>
              <a:buFont typeface="Arial" panose="020B0604020202020204" pitchFamily="34" charset="0"/>
              <a:buChar char="•"/>
              <a:defRPr sz="1600"/>
            </a:lvl4pPr>
            <a:lvl5pPr marL="2057400" indent="-228600">
              <a:lnSpc>
                <a:spcPct val="100000"/>
              </a:lnSpc>
              <a:spcBef>
                <a:spcPts val="500"/>
              </a:spcBef>
              <a:spcAft>
                <a:spcPts val="1800"/>
              </a:spcAft>
              <a:buClr>
                <a:schemeClr val="tx2"/>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a:latin typeface="+mn-lt"/>
              </a:rPr>
              <a:t>Plan, buy in bulk &amp; easier reporting</a:t>
            </a:r>
          </a:p>
        </p:txBody>
      </p:sp>
      <p:sp>
        <p:nvSpPr>
          <p:cNvPr id="23" name="TextBox 22">
            <a:extLst>
              <a:ext uri="{FF2B5EF4-FFF2-40B4-BE49-F238E27FC236}">
                <a16:creationId xmlns:a16="http://schemas.microsoft.com/office/drawing/2014/main" id="{69491738-BA0B-585E-21A5-70A6F942467F}"/>
              </a:ext>
            </a:extLst>
          </p:cNvPr>
          <p:cNvSpPr txBox="1"/>
          <p:nvPr/>
        </p:nvSpPr>
        <p:spPr>
          <a:xfrm>
            <a:off x="6290799" y="2905623"/>
            <a:ext cx="2039990" cy="643071"/>
          </a:xfrm>
          <a:prstGeom prst="rect">
            <a:avLst/>
          </a:prstGeom>
          <a:solidFill>
            <a:schemeClr val="bg1"/>
          </a:solidFill>
          <a:effectLst>
            <a:outerShdw blurRad="50800" dist="38100" dir="2700000" algn="tl" rotWithShape="0">
              <a:prstClr val="black">
                <a:alpha val="40000"/>
              </a:prstClr>
            </a:outerShdw>
          </a:effectLst>
        </p:spPr>
        <p:txBody>
          <a:bodyPr vert="horz" lIns="91440" tIns="90000" rIns="91440" bIns="45720" rtlCol="0" anchor="t">
            <a:noAutofit/>
          </a:bodyPr>
          <a:lstStyle>
            <a:lvl1pPr indent="0" algn="ctr">
              <a:lnSpc>
                <a:spcPct val="100000"/>
              </a:lnSpc>
              <a:spcBef>
                <a:spcPts val="0"/>
              </a:spcBef>
              <a:spcAft>
                <a:spcPts val="1800"/>
              </a:spcAft>
              <a:buClr>
                <a:schemeClr val="tx2"/>
              </a:buClr>
              <a:buFont typeface="Arial" panose="020B0604020202020204" pitchFamily="34" charset="0"/>
              <a:buNone/>
              <a:defRPr sz="1400">
                <a:latin typeface="EC Square Sans Pro"/>
              </a:defRPr>
            </a:lvl1pPr>
            <a:lvl2pPr marL="685800" indent="-228600">
              <a:lnSpc>
                <a:spcPct val="100000"/>
              </a:lnSpc>
              <a:spcBef>
                <a:spcPts val="500"/>
              </a:spcBef>
              <a:spcAft>
                <a:spcPts val="1800"/>
              </a:spcAft>
              <a:buClr>
                <a:schemeClr val="tx2"/>
              </a:buClr>
              <a:buFont typeface="Arial" panose="020B0604020202020204" pitchFamily="34" charset="0"/>
              <a:buChar char="•"/>
              <a:defRPr sz="2000"/>
            </a:lvl2pPr>
            <a:lvl3pPr marL="1143000" indent="-228600">
              <a:lnSpc>
                <a:spcPct val="100000"/>
              </a:lnSpc>
              <a:spcBef>
                <a:spcPts val="500"/>
              </a:spcBef>
              <a:spcAft>
                <a:spcPts val="1800"/>
              </a:spcAft>
              <a:buClr>
                <a:schemeClr val="tx2"/>
              </a:buClr>
              <a:buFont typeface="Arial" panose="020B0604020202020204" pitchFamily="34" charset="0"/>
              <a:buChar char="•"/>
            </a:lvl3pPr>
            <a:lvl4pPr marL="1600200" indent="-228600">
              <a:lnSpc>
                <a:spcPct val="100000"/>
              </a:lnSpc>
              <a:spcBef>
                <a:spcPts val="500"/>
              </a:spcBef>
              <a:spcAft>
                <a:spcPts val="1800"/>
              </a:spcAft>
              <a:buClr>
                <a:schemeClr val="tx2"/>
              </a:buClr>
              <a:buFont typeface="Arial" panose="020B0604020202020204" pitchFamily="34" charset="0"/>
              <a:buChar char="•"/>
              <a:defRPr sz="1600"/>
            </a:lvl4pPr>
            <a:lvl5pPr marL="2057400" indent="-228600">
              <a:lnSpc>
                <a:spcPct val="100000"/>
              </a:lnSpc>
              <a:spcBef>
                <a:spcPts val="500"/>
              </a:spcBef>
              <a:spcAft>
                <a:spcPts val="1800"/>
              </a:spcAft>
              <a:buClr>
                <a:schemeClr val="tx2"/>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DE">
                <a:latin typeface="+mn-lt"/>
              </a:rPr>
              <a:t>The PPDS will help e.g. to monitor the RRF</a:t>
            </a:r>
          </a:p>
        </p:txBody>
      </p:sp>
      <p:sp>
        <p:nvSpPr>
          <p:cNvPr id="27" name="Slide Number Placeholder 1"/>
          <p:cNvSpPr>
            <a:spLocks noGrp="1"/>
          </p:cNvSpPr>
          <p:nvPr>
            <p:ph type="sldNum" sz="quarter" idx="12"/>
          </p:nvPr>
        </p:nvSpPr>
        <p:spPr>
          <a:xfrm>
            <a:off x="838200" y="6131286"/>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4D4D4D">
                  <a:tint val="75000"/>
                </a:srgbClr>
              </a:solidFill>
              <a:effectLst/>
              <a:uLnTx/>
              <a:uFillTx/>
              <a:ea typeface="+mn-ea"/>
              <a:cs typeface="+mn-cs"/>
            </a:endParaRPr>
          </a:p>
        </p:txBody>
      </p:sp>
    </p:spTree>
    <p:extLst>
      <p:ext uri="{BB962C8B-B14F-4D97-AF65-F5344CB8AC3E}">
        <p14:creationId xmlns:p14="http://schemas.microsoft.com/office/powerpoint/2010/main" val="420672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3316AB-9E98-AF5B-36B9-F8BEDCCFB65E}"/>
              </a:ext>
            </a:extLst>
          </p:cNvPr>
          <p:cNvSpPr>
            <a:spLocks noGrp="1"/>
          </p:cNvSpPr>
          <p:nvPr>
            <p:ph idx="1"/>
          </p:nvPr>
        </p:nvSpPr>
        <p:spPr/>
        <p:txBody>
          <a:bodyPr/>
          <a:lstStyle/>
          <a:p>
            <a:r>
              <a:rPr lang="en-DE" dirty="0"/>
              <a:t>Reporting or monitoring obligations should be as much as possible based on data and not text</a:t>
            </a:r>
          </a:p>
          <a:p>
            <a:r>
              <a:rPr lang="en-DE" dirty="0"/>
              <a:t>It is necessary to define in a collaborative process on how the data can be collected. For public procurement on EU level, this will be done through notices.</a:t>
            </a:r>
          </a:p>
          <a:p>
            <a:r>
              <a:rPr lang="en-DE" dirty="0"/>
              <a:t>The PPDS will provide several dashboards on different aspects like:</a:t>
            </a:r>
          </a:p>
          <a:p>
            <a:pPr lvl="1"/>
            <a:r>
              <a:rPr lang="en-DE" dirty="0"/>
              <a:t>Foreign Subsidies Regulation, International Procurement Instrument, Energy Efficiency, Green/Social and Innovative Procurement</a:t>
            </a:r>
          </a:p>
          <a:p>
            <a:endParaRPr lang="en-DE" dirty="0"/>
          </a:p>
        </p:txBody>
      </p:sp>
      <p:sp>
        <p:nvSpPr>
          <p:cNvPr id="3" name="Title 2">
            <a:extLst>
              <a:ext uri="{FF2B5EF4-FFF2-40B4-BE49-F238E27FC236}">
                <a16:creationId xmlns:a16="http://schemas.microsoft.com/office/drawing/2014/main" id="{32733569-138D-0026-DD46-93573EE0A07D}"/>
              </a:ext>
            </a:extLst>
          </p:cNvPr>
          <p:cNvSpPr>
            <a:spLocks noGrp="1"/>
          </p:cNvSpPr>
          <p:nvPr>
            <p:ph type="title"/>
          </p:nvPr>
        </p:nvSpPr>
        <p:spPr/>
        <p:txBody>
          <a:bodyPr/>
          <a:lstStyle/>
          <a:p>
            <a:r>
              <a:rPr lang="en-DE" dirty="0"/>
              <a:t>The PPDS for reporting</a:t>
            </a:r>
          </a:p>
        </p:txBody>
      </p:sp>
    </p:spTree>
    <p:extLst>
      <p:ext uri="{BB962C8B-B14F-4D97-AF65-F5344CB8AC3E}">
        <p14:creationId xmlns:p14="http://schemas.microsoft.com/office/powerpoint/2010/main" val="50578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BA067A-6D5F-8649-A977-3EC84A193905}"/>
              </a:ext>
            </a:extLst>
          </p:cNvPr>
          <p:cNvSpPr>
            <a:spLocks noGrp="1"/>
          </p:cNvSpPr>
          <p:nvPr>
            <p:ph type="title"/>
          </p:nvPr>
        </p:nvSpPr>
        <p:spPr/>
        <p:txBody>
          <a:bodyPr/>
          <a:lstStyle/>
          <a:p>
            <a:r>
              <a:rPr lang="en-DE">
                <a:latin typeface="+mn-lt"/>
              </a:rPr>
              <a:t>The Public Procurement Data Space</a:t>
            </a:r>
          </a:p>
        </p:txBody>
      </p:sp>
      <p:sp>
        <p:nvSpPr>
          <p:cNvPr id="44" name="Slide Number Placeholder 1"/>
          <p:cNvSpPr txBox="1">
            <a:spLocks/>
          </p:cNvSpPr>
          <p:nvPr/>
        </p:nvSpPr>
        <p:spPr>
          <a:xfrm>
            <a:off x="990600" y="6283686"/>
            <a:ext cx="2743200" cy="36512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46C79FD-C571-418B-AB0F-5EE936C85276}" type="slidenum">
              <a:rPr lang="en-GB" smtClean="0">
                <a:solidFill>
                  <a:srgbClr val="4D4D4D">
                    <a:tint val="75000"/>
                  </a:srgbClr>
                </a:solidFill>
              </a:rPr>
              <a:pPr>
                <a:defRPr/>
              </a:pPr>
              <a:t>17</a:t>
            </a:fld>
            <a:endParaRPr lang="en-GB">
              <a:solidFill>
                <a:srgbClr val="4D4D4D">
                  <a:tint val="75000"/>
                </a:srgbClr>
              </a:solidFill>
            </a:endParaRPr>
          </a:p>
        </p:txBody>
      </p:sp>
      <p:sp>
        <p:nvSpPr>
          <p:cNvPr id="2" name="Rectangle 1">
            <a:extLst>
              <a:ext uri="{FF2B5EF4-FFF2-40B4-BE49-F238E27FC236}">
                <a16:creationId xmlns:a16="http://schemas.microsoft.com/office/drawing/2014/main" id="{8BD3B64D-8914-5BBC-B596-E3F51B736F4C}"/>
              </a:ext>
            </a:extLst>
          </p:cNvPr>
          <p:cNvSpPr/>
          <p:nvPr/>
        </p:nvSpPr>
        <p:spPr>
          <a:xfrm>
            <a:off x="2392306" y="5458840"/>
            <a:ext cx="5503914" cy="1094193"/>
          </a:xfrm>
          <a:prstGeom prst="rect">
            <a:avLst/>
          </a:prstGeom>
          <a:solidFill>
            <a:schemeClr val="bg1"/>
          </a:solidFill>
          <a:ln w="28575" cap="flat" cmpd="sng" algn="ctr">
            <a:solidFill>
              <a:srgbClr val="E86C52"/>
            </a:solidFill>
            <a:prstDash val="solid"/>
            <a:round/>
            <a:headEnd type="none" w="med" len="med"/>
            <a:tailEnd type="none" w="med" len="med"/>
          </a:ln>
          <a:effectLst/>
        </p:spPr>
        <p:txBody>
          <a:bodyPr vert="horz" wrap="square" lIns="62358" tIns="31174" rIns="62358" bIns="31174" numCol="1" rtlCol="0" anchor="ctr" anchorCtr="0" compatLnSpc="1">
            <a:prstTxWarp prst="textNoShape">
              <a:avLst/>
            </a:prstTxWarp>
            <a:noAutofit/>
            <a:scene3d>
              <a:camera prst="orthographicFront">
                <a:rot lat="0" lon="0" rev="0"/>
              </a:camera>
              <a:lightRig rig="threePt" dir="t"/>
            </a:scene3d>
          </a:bodyPr>
          <a:lstStyle/>
          <a:p>
            <a:pPr marL="0" marR="0" lvl="0" indent="0" algn="ctr" defTabSz="623612" rtl="0" eaLnBrk="1" fontAlgn="base" latinLnBrk="0" hangingPunct="1">
              <a:lnSpc>
                <a:spcPct val="100000"/>
              </a:lnSpc>
              <a:spcBef>
                <a:spcPct val="0"/>
              </a:spcBef>
              <a:spcAft>
                <a:spcPct val="0"/>
              </a:spcAft>
              <a:buClrTx/>
              <a:buSzTx/>
              <a:buFontTx/>
              <a:buNone/>
              <a:tabLst/>
              <a:defRPr/>
            </a:pPr>
            <a:endParaRPr kumimoji="0" lang="en-US" sz="7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a:extLst>
              <a:ext uri="{FF2B5EF4-FFF2-40B4-BE49-F238E27FC236}">
                <a16:creationId xmlns:a16="http://schemas.microsoft.com/office/drawing/2014/main" id="{BF4C70A2-52AF-19D4-C530-F05A59F5C319}"/>
              </a:ext>
            </a:extLst>
          </p:cNvPr>
          <p:cNvSpPr>
            <a:spLocks/>
          </p:cNvSpPr>
          <p:nvPr/>
        </p:nvSpPr>
        <p:spPr bwMode="auto">
          <a:xfrm>
            <a:off x="2396548" y="2503902"/>
            <a:ext cx="5507393" cy="248497"/>
          </a:xfrm>
          <a:prstGeom prst="rect">
            <a:avLst/>
          </a:prstGeom>
          <a:noFill/>
          <a:ln w="28575" cap="flat" cmpd="sng" algn="ctr">
            <a:solidFill>
              <a:srgbClr val="004EA2"/>
            </a:solidFill>
            <a:prstDash val="solid"/>
            <a:round/>
            <a:headEnd type="none" w="med" len="med"/>
            <a:tailEnd type="none" w="med" len="med"/>
          </a:ln>
          <a:effectLst/>
        </p:spPr>
        <p:txBody>
          <a:bodyPr vert="horz" wrap="square" lIns="62358" tIns="31174" rIns="62358" bIns="31174" numCol="1" rtlCol="0" anchor="ctr" anchorCtr="0" compatLnSpc="1">
            <a:prstTxWarp prst="textNoShape">
              <a:avLst/>
            </a:prstTxWarp>
            <a:noAutofit/>
            <a:scene3d>
              <a:camera prst="orthographicFront">
                <a:rot lat="0" lon="0" rev="0"/>
              </a:camera>
              <a:lightRig rig="threePt" dir="t"/>
            </a:scene3d>
          </a:bodyPr>
          <a:lstStyle>
            <a:defPPr>
              <a:defRPr lang="en-US"/>
            </a:defPPr>
            <a:lvl1pPr algn="ctr" rtl="0" eaLnBrk="0" fontAlgn="base" hangingPunct="0">
              <a:spcBef>
                <a:spcPct val="0"/>
              </a:spcBef>
              <a:spcAft>
                <a:spcPct val="0"/>
              </a:spcAft>
              <a:defRPr sz="1200" b="1" kern="1200">
                <a:solidFill>
                  <a:schemeClr val="tx1"/>
                </a:solidFill>
                <a:latin typeface="TheSansCorrespondence" charset="0"/>
                <a:ea typeface="ＭＳ Ｐゴシック" charset="0"/>
                <a:cs typeface="+mn-cs"/>
              </a:defRPr>
            </a:lvl1pPr>
            <a:lvl2pPr marL="457200" algn="ctr" rtl="0" eaLnBrk="0" fontAlgn="base" hangingPunct="0">
              <a:spcBef>
                <a:spcPct val="0"/>
              </a:spcBef>
              <a:spcAft>
                <a:spcPct val="0"/>
              </a:spcAft>
              <a:defRPr sz="1200" b="1" kern="1200">
                <a:solidFill>
                  <a:schemeClr val="tx1"/>
                </a:solidFill>
                <a:latin typeface="TheSansCorrespondence" charset="0"/>
                <a:ea typeface="ＭＳ Ｐゴシック" charset="0"/>
                <a:cs typeface="+mn-cs"/>
              </a:defRPr>
            </a:lvl2pPr>
            <a:lvl3pPr marL="914400" algn="ctr" rtl="0" eaLnBrk="0" fontAlgn="base" hangingPunct="0">
              <a:spcBef>
                <a:spcPct val="0"/>
              </a:spcBef>
              <a:spcAft>
                <a:spcPct val="0"/>
              </a:spcAft>
              <a:defRPr sz="1200" b="1" kern="1200">
                <a:solidFill>
                  <a:schemeClr val="tx1"/>
                </a:solidFill>
                <a:latin typeface="TheSansCorrespondence" charset="0"/>
                <a:ea typeface="ＭＳ Ｐゴシック" charset="0"/>
                <a:cs typeface="+mn-cs"/>
              </a:defRPr>
            </a:lvl3pPr>
            <a:lvl4pPr marL="1371600" algn="ctr" rtl="0" eaLnBrk="0" fontAlgn="base" hangingPunct="0">
              <a:spcBef>
                <a:spcPct val="0"/>
              </a:spcBef>
              <a:spcAft>
                <a:spcPct val="0"/>
              </a:spcAft>
              <a:defRPr sz="1200" b="1" kern="1200">
                <a:solidFill>
                  <a:schemeClr val="tx1"/>
                </a:solidFill>
                <a:latin typeface="TheSansCorrespondence" charset="0"/>
                <a:ea typeface="ＭＳ Ｐゴシック" charset="0"/>
                <a:cs typeface="+mn-cs"/>
              </a:defRPr>
            </a:lvl4pPr>
            <a:lvl5pPr marL="1828800" algn="ctr" rtl="0" eaLnBrk="0" fontAlgn="base" hangingPunct="0">
              <a:spcBef>
                <a:spcPct val="0"/>
              </a:spcBef>
              <a:spcAft>
                <a:spcPct val="0"/>
              </a:spcAft>
              <a:defRPr sz="1200" b="1" kern="1200">
                <a:solidFill>
                  <a:schemeClr val="tx1"/>
                </a:solidFill>
                <a:latin typeface="TheSansCorrespondence" charset="0"/>
                <a:ea typeface="ＭＳ Ｐゴシック" charset="0"/>
                <a:cs typeface="+mn-cs"/>
              </a:defRPr>
            </a:lvl5pPr>
            <a:lvl6pPr marL="2286000" algn="l" defTabSz="457200" rtl="0" eaLnBrk="1" latinLnBrk="0" hangingPunct="1">
              <a:defRPr sz="1200" b="1" kern="1200">
                <a:solidFill>
                  <a:schemeClr val="tx1"/>
                </a:solidFill>
                <a:latin typeface="TheSansCorrespondence" charset="0"/>
                <a:ea typeface="ＭＳ Ｐゴシック" charset="0"/>
                <a:cs typeface="+mn-cs"/>
              </a:defRPr>
            </a:lvl6pPr>
            <a:lvl7pPr marL="2743200" algn="l" defTabSz="457200" rtl="0" eaLnBrk="1" latinLnBrk="0" hangingPunct="1">
              <a:defRPr sz="1200" b="1" kern="1200">
                <a:solidFill>
                  <a:schemeClr val="tx1"/>
                </a:solidFill>
                <a:latin typeface="TheSansCorrespondence" charset="0"/>
                <a:ea typeface="ＭＳ Ｐゴシック" charset="0"/>
                <a:cs typeface="+mn-cs"/>
              </a:defRPr>
            </a:lvl7pPr>
            <a:lvl8pPr marL="3200400" algn="l" defTabSz="457200" rtl="0" eaLnBrk="1" latinLnBrk="0" hangingPunct="1">
              <a:defRPr sz="1200" b="1" kern="1200">
                <a:solidFill>
                  <a:schemeClr val="tx1"/>
                </a:solidFill>
                <a:latin typeface="TheSansCorrespondence" charset="0"/>
                <a:ea typeface="ＭＳ Ｐゴシック" charset="0"/>
                <a:cs typeface="+mn-cs"/>
              </a:defRPr>
            </a:lvl8pPr>
            <a:lvl9pPr marL="3657600" algn="l" defTabSz="457200" rtl="0" eaLnBrk="1" latinLnBrk="0" hangingPunct="1">
              <a:defRPr sz="1200" b="1" kern="1200">
                <a:solidFill>
                  <a:schemeClr val="tx1"/>
                </a:solidFill>
                <a:latin typeface="TheSansCorrespondence" charset="0"/>
                <a:ea typeface="ＭＳ Ｐゴシック" charset="0"/>
                <a:cs typeface="+mn-cs"/>
              </a:defRPr>
            </a:lvl9pPr>
          </a:lstStyle>
          <a:p>
            <a:pPr marL="0" marR="0" lvl="0" indent="0" algn="ctr" defTabSz="623612" rtl="0" eaLnBrk="1" fontAlgn="base" latinLnBrk="0" hangingPunct="1">
              <a:lnSpc>
                <a:spcPct val="100000"/>
              </a:lnSpc>
              <a:spcBef>
                <a:spcPct val="0"/>
              </a:spcBef>
              <a:spcAft>
                <a:spcPct val="0"/>
              </a:spcAft>
              <a:buClrTx/>
              <a:buSzTx/>
              <a:buFontTx/>
              <a:buNone/>
              <a:tabLst/>
              <a:defRPr/>
            </a:pPr>
            <a:r>
              <a:rPr kumimoji="0" lang="en-US" sz="80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User rights management: e.g. EC, Member States, research, business, general public</a:t>
            </a:r>
          </a:p>
        </p:txBody>
      </p:sp>
      <p:sp>
        <p:nvSpPr>
          <p:cNvPr id="7" name="Rectangle 6">
            <a:extLst>
              <a:ext uri="{FF2B5EF4-FFF2-40B4-BE49-F238E27FC236}">
                <a16:creationId xmlns:a16="http://schemas.microsoft.com/office/drawing/2014/main" id="{20D3CC1B-E1D1-14E3-3D99-06A8EE36C61A}"/>
              </a:ext>
            </a:extLst>
          </p:cNvPr>
          <p:cNvSpPr>
            <a:spLocks/>
          </p:cNvSpPr>
          <p:nvPr/>
        </p:nvSpPr>
        <p:spPr bwMode="auto">
          <a:xfrm>
            <a:off x="2388827" y="4201756"/>
            <a:ext cx="5503914" cy="928641"/>
          </a:xfrm>
          <a:prstGeom prst="rect">
            <a:avLst/>
          </a:prstGeom>
          <a:solidFill>
            <a:schemeClr val="bg1"/>
          </a:solidFill>
          <a:ln w="28575" cap="flat" cmpd="sng" algn="ctr">
            <a:solidFill>
              <a:srgbClr val="FFC000"/>
            </a:solidFill>
            <a:prstDash val="solid"/>
            <a:round/>
            <a:headEnd type="none" w="med" len="med"/>
            <a:tailEnd type="none" w="med" len="med"/>
          </a:ln>
          <a:effectLst/>
        </p:spPr>
        <p:txBody>
          <a:bodyPr vert="horz" wrap="square" lIns="62358" tIns="31174" rIns="62358" bIns="31174" numCol="1" rtlCol="0" anchor="ctr" anchorCtr="0" compatLnSpc="1">
            <a:prstTxWarp prst="textNoShape">
              <a:avLst/>
            </a:prstTxWarp>
            <a:noAutofit/>
            <a:scene3d>
              <a:camera prst="orthographicFront">
                <a:rot lat="0" lon="0" rev="0"/>
              </a:camera>
              <a:lightRig rig="threePt" dir="t"/>
            </a:scene3d>
          </a:bodyPr>
          <a:lstStyle/>
          <a:p>
            <a:pPr marL="0" marR="0" lvl="0" indent="0" algn="ctr" defTabSz="623612"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9F5EC7D4-CE28-ED9C-DAB7-09D97552DA74}"/>
              </a:ext>
            </a:extLst>
          </p:cNvPr>
          <p:cNvSpPr>
            <a:spLocks/>
          </p:cNvSpPr>
          <p:nvPr/>
        </p:nvSpPr>
        <p:spPr bwMode="auto">
          <a:xfrm>
            <a:off x="2396119" y="3111863"/>
            <a:ext cx="5496619" cy="762733"/>
          </a:xfrm>
          <a:prstGeom prst="rect">
            <a:avLst/>
          </a:prstGeom>
          <a:solidFill>
            <a:schemeClr val="bg1"/>
          </a:solidFill>
          <a:ln w="28575" cap="flat" cmpd="sng" algn="ctr">
            <a:solidFill>
              <a:srgbClr val="1DA577"/>
            </a:solidFill>
            <a:prstDash val="solid"/>
            <a:round/>
            <a:headEnd type="none" w="med" len="med"/>
            <a:tailEnd type="none" w="med" len="med"/>
          </a:ln>
          <a:effectLst/>
        </p:spPr>
        <p:txBody>
          <a:bodyPr vert="horz" wrap="square" lIns="62358" tIns="31174" rIns="62358" bIns="31174" numCol="1" rtlCol="0" anchor="ctr" anchorCtr="0" compatLnSpc="1">
            <a:prstTxWarp prst="textNoShape">
              <a:avLst/>
            </a:prstTxWarp>
            <a:noAutofit/>
            <a:scene3d>
              <a:camera prst="orthographicFront">
                <a:rot lat="0" lon="0" rev="0"/>
              </a:camera>
              <a:lightRig rig="threePt" dir="t"/>
            </a:scene3d>
          </a:bodyPr>
          <a:lstStyle/>
          <a:p>
            <a:pPr marL="0" marR="0" lvl="0" indent="0" algn="ctr" defTabSz="623612"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Analytics services</a:t>
            </a:r>
          </a:p>
        </p:txBody>
      </p:sp>
      <p:sp>
        <p:nvSpPr>
          <p:cNvPr id="9" name="Flowchart: Magnetic Disk 194">
            <a:extLst>
              <a:ext uri="{FF2B5EF4-FFF2-40B4-BE49-F238E27FC236}">
                <a16:creationId xmlns:a16="http://schemas.microsoft.com/office/drawing/2014/main" id="{3BB23731-5B44-A598-2A44-230203C0F749}"/>
              </a:ext>
            </a:extLst>
          </p:cNvPr>
          <p:cNvSpPr/>
          <p:nvPr/>
        </p:nvSpPr>
        <p:spPr>
          <a:xfrm>
            <a:off x="2531258" y="5652997"/>
            <a:ext cx="1066238" cy="671823"/>
          </a:xfrm>
          <a:prstGeom prst="flowChartMagneticDisk">
            <a:avLst/>
          </a:prstGeom>
          <a:solidFill>
            <a:schemeClr val="bg1">
              <a:lumMod val="95000"/>
            </a:schemeClr>
          </a:solid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TED data</a:t>
            </a:r>
          </a:p>
        </p:txBody>
      </p:sp>
      <p:sp>
        <p:nvSpPr>
          <p:cNvPr id="10" name="TextBox 9">
            <a:extLst>
              <a:ext uri="{FF2B5EF4-FFF2-40B4-BE49-F238E27FC236}">
                <a16:creationId xmlns:a16="http://schemas.microsoft.com/office/drawing/2014/main" id="{D37135BC-280C-3783-E0CE-90A0E1A52AEB}"/>
              </a:ext>
            </a:extLst>
          </p:cNvPr>
          <p:cNvSpPr txBox="1"/>
          <p:nvPr/>
        </p:nvSpPr>
        <p:spPr>
          <a:xfrm rot="16200000">
            <a:off x="1715566" y="2165746"/>
            <a:ext cx="597271" cy="575001"/>
          </a:xfrm>
          <a:prstGeom prst="rect">
            <a:avLst/>
          </a:prstGeom>
          <a:solidFill>
            <a:srgbClr val="004EA2"/>
          </a:solidFill>
          <a:ln w="28575" cap="flat" cmpd="sng" algn="ctr">
            <a:solidFill>
              <a:srgbClr val="004EA2"/>
            </a:solidFill>
            <a:prstDash val="solid"/>
          </a:ln>
          <a:effectLst/>
        </p:spPr>
        <p:txBody>
          <a:bodyPr lIns="81000" tIns="27000" rIns="81000" bIns="27000" rtlCol="0" anchor="ctr"/>
          <a:lstStyle>
            <a:defPPr>
              <a:defRPr lang="en-US"/>
            </a:defPPr>
            <a:lvl1pPr algn="ctr">
              <a:defRPr sz="1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Client Layer</a:t>
            </a:r>
          </a:p>
        </p:txBody>
      </p:sp>
      <p:sp>
        <p:nvSpPr>
          <p:cNvPr id="11" name="TextBox 10">
            <a:extLst>
              <a:ext uri="{FF2B5EF4-FFF2-40B4-BE49-F238E27FC236}">
                <a16:creationId xmlns:a16="http://schemas.microsoft.com/office/drawing/2014/main" id="{48A9F31E-5175-D402-E029-CD5F01E94D89}"/>
              </a:ext>
            </a:extLst>
          </p:cNvPr>
          <p:cNvSpPr txBox="1"/>
          <p:nvPr/>
        </p:nvSpPr>
        <p:spPr>
          <a:xfrm rot="16200000">
            <a:off x="1559076" y="4356274"/>
            <a:ext cx="910259" cy="575001"/>
          </a:xfrm>
          <a:prstGeom prst="rect">
            <a:avLst/>
          </a:prstGeom>
          <a:solidFill>
            <a:srgbClr val="FFC000"/>
          </a:solidFill>
          <a:ln w="28575" cap="flat" cmpd="sng" algn="ctr">
            <a:solidFill>
              <a:srgbClr val="FFC000"/>
            </a:solidFill>
            <a:prstDash val="solid"/>
          </a:ln>
          <a:effectLst/>
        </p:spPr>
        <p:txBody>
          <a:bodyPr lIns="81000" tIns="27000" rIns="81000" bIns="27000" rtlCol="0" anchor="ctr"/>
          <a:lstStyle>
            <a:defPPr>
              <a:defRPr lang="en-US"/>
            </a:defPPr>
            <a:lvl1pPr algn="ctr">
              <a:defRPr sz="1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Integration Layer</a:t>
            </a:r>
          </a:p>
        </p:txBody>
      </p:sp>
      <p:sp>
        <p:nvSpPr>
          <p:cNvPr id="12" name="TextBox 11">
            <a:extLst>
              <a:ext uri="{FF2B5EF4-FFF2-40B4-BE49-F238E27FC236}">
                <a16:creationId xmlns:a16="http://schemas.microsoft.com/office/drawing/2014/main" id="{8D411570-10FB-345D-6A29-C5ED5CFD475A}"/>
              </a:ext>
            </a:extLst>
          </p:cNvPr>
          <p:cNvSpPr txBox="1"/>
          <p:nvPr/>
        </p:nvSpPr>
        <p:spPr>
          <a:xfrm rot="16200000">
            <a:off x="1467104" y="5718436"/>
            <a:ext cx="1094193" cy="575001"/>
          </a:xfrm>
          <a:prstGeom prst="rect">
            <a:avLst/>
          </a:prstGeom>
          <a:solidFill>
            <a:srgbClr val="E86C52"/>
          </a:solidFill>
          <a:ln w="25400" cap="flat" cmpd="sng" algn="ctr">
            <a:solidFill>
              <a:srgbClr val="E86C52"/>
            </a:solidFill>
            <a:prstDash val="solid"/>
          </a:ln>
          <a:effectLst/>
        </p:spPr>
        <p:txBody>
          <a:bodyPr lIns="81000" tIns="27000" rIns="81000" bIns="27000" rtlCol="0" anchor="ctr"/>
          <a:lstStyle>
            <a:defPPr>
              <a:defRPr lang="en-US"/>
            </a:defPPr>
            <a:lvl1pPr algn="ctr">
              <a:defRPr sz="1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Data Sources Layer</a:t>
            </a:r>
          </a:p>
        </p:txBody>
      </p:sp>
      <p:sp>
        <p:nvSpPr>
          <p:cNvPr id="13" name="TextBox 12">
            <a:extLst>
              <a:ext uri="{FF2B5EF4-FFF2-40B4-BE49-F238E27FC236}">
                <a16:creationId xmlns:a16="http://schemas.microsoft.com/office/drawing/2014/main" id="{AF5C5748-2074-0F05-A77C-2B147F768CC3}"/>
              </a:ext>
            </a:extLst>
          </p:cNvPr>
          <p:cNvSpPr txBox="1"/>
          <p:nvPr/>
        </p:nvSpPr>
        <p:spPr>
          <a:xfrm rot="16200000">
            <a:off x="1630157" y="3203050"/>
            <a:ext cx="768091" cy="575001"/>
          </a:xfrm>
          <a:prstGeom prst="rect">
            <a:avLst/>
          </a:prstGeom>
          <a:solidFill>
            <a:srgbClr val="1DA577"/>
          </a:solidFill>
          <a:ln w="28575" cap="flat" cmpd="sng" algn="ctr">
            <a:solidFill>
              <a:srgbClr val="1DA577"/>
            </a:solidFill>
            <a:prstDash val="solid"/>
          </a:ln>
          <a:effectLst/>
        </p:spPr>
        <p:txBody>
          <a:bodyPr lIns="81000" tIns="27000" rIns="81000" bIns="27000" rtlCol="0" anchor="ctr"/>
          <a:lstStyle>
            <a:defPPr>
              <a:defRPr lang="en-US"/>
            </a:defPPr>
            <a:lvl1pPr algn="ctr">
              <a:defRPr sz="1400" b="1">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Analytics Layer</a:t>
            </a:r>
          </a:p>
        </p:txBody>
      </p:sp>
      <p:sp>
        <p:nvSpPr>
          <p:cNvPr id="14" name="Rectangle 13">
            <a:extLst>
              <a:ext uri="{FF2B5EF4-FFF2-40B4-BE49-F238E27FC236}">
                <a16:creationId xmlns:a16="http://schemas.microsoft.com/office/drawing/2014/main" id="{CE55F46B-83E4-22FF-C4DA-5FDAC7BE44E5}"/>
              </a:ext>
            </a:extLst>
          </p:cNvPr>
          <p:cNvSpPr>
            <a:spLocks/>
          </p:cNvSpPr>
          <p:nvPr/>
        </p:nvSpPr>
        <p:spPr bwMode="auto">
          <a:xfrm>
            <a:off x="2902356" y="4358124"/>
            <a:ext cx="1840536" cy="608834"/>
          </a:xfrm>
          <a:prstGeom prst="rect">
            <a:avLst/>
          </a:prstGeom>
          <a:solidFill>
            <a:schemeClr val="bg1"/>
          </a:solidFill>
          <a:ln w="28575" cap="flat" cmpd="sng" algn="ctr">
            <a:solidFill>
              <a:srgbClr val="FFC000"/>
            </a:solidFill>
            <a:prstDash val="solid"/>
            <a:round/>
            <a:headEnd type="none" w="med" len="med"/>
            <a:tailEnd type="none" w="med" len="med"/>
          </a:ln>
          <a:effectLst/>
        </p:spPr>
        <p:txBody>
          <a:bodyPr vert="horz" wrap="square" lIns="62358" tIns="31174" rIns="62358" bIns="31174" numCol="1" rtlCol="0" anchor="ctr" anchorCtr="0" compatLnSpc="1">
            <a:prstTxWarp prst="textNoShape">
              <a:avLst/>
            </a:prstTxWarp>
            <a:noAutofit/>
            <a:scene3d>
              <a:camera prst="orthographicFront">
                <a:rot lat="0" lon="0" rev="0"/>
              </a:camera>
              <a:lightRig rig="threePt" dir="t"/>
            </a:scene3d>
          </a:bodyPr>
          <a:lstStyle/>
          <a:p>
            <a:pPr marL="0" marR="0" lvl="0" indent="0" algn="ctr" defTabSz="62361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eProcurement ontology</a:t>
            </a:r>
          </a:p>
        </p:txBody>
      </p:sp>
      <p:sp>
        <p:nvSpPr>
          <p:cNvPr id="15" name="Rectangle 14">
            <a:extLst>
              <a:ext uri="{FF2B5EF4-FFF2-40B4-BE49-F238E27FC236}">
                <a16:creationId xmlns:a16="http://schemas.microsoft.com/office/drawing/2014/main" id="{5461ECEB-F439-D141-EC1E-F573EABCA87D}"/>
              </a:ext>
            </a:extLst>
          </p:cNvPr>
          <p:cNvSpPr>
            <a:spLocks/>
          </p:cNvSpPr>
          <p:nvPr/>
        </p:nvSpPr>
        <p:spPr bwMode="auto">
          <a:xfrm>
            <a:off x="5458432" y="4353421"/>
            <a:ext cx="1840536" cy="608834"/>
          </a:xfrm>
          <a:prstGeom prst="rect">
            <a:avLst/>
          </a:prstGeom>
          <a:solidFill>
            <a:schemeClr val="bg1"/>
          </a:solidFill>
          <a:ln w="28575" cap="flat" cmpd="sng" algn="ctr">
            <a:solidFill>
              <a:srgbClr val="FFC000"/>
            </a:solidFill>
            <a:prstDash val="solid"/>
            <a:round/>
            <a:headEnd type="none" w="med" len="med"/>
            <a:tailEnd type="none" w="med" len="med"/>
          </a:ln>
          <a:effectLst/>
        </p:spPr>
        <p:txBody>
          <a:bodyPr vert="horz" wrap="square" lIns="62358" tIns="31174" rIns="62358" bIns="31174" numCol="1" rtlCol="0" anchor="ctr" anchorCtr="0" compatLnSpc="1">
            <a:prstTxWarp prst="textNoShape">
              <a:avLst/>
            </a:prstTxWarp>
            <a:noAutofit/>
            <a:scene3d>
              <a:camera prst="orthographicFront">
                <a:rot lat="0" lon="0" rev="0"/>
              </a:camera>
              <a:lightRig rig="threePt" dir="t"/>
            </a:scene3d>
          </a:bodyPr>
          <a:lstStyle/>
          <a:p>
            <a:pPr marL="0" marR="0" lvl="0" indent="0" algn="ctr" defTabSz="62361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Data quality check</a:t>
            </a:r>
          </a:p>
        </p:txBody>
      </p:sp>
      <p:sp>
        <p:nvSpPr>
          <p:cNvPr id="16" name="Flowchart: Magnetic Disk 194">
            <a:extLst>
              <a:ext uri="{FF2B5EF4-FFF2-40B4-BE49-F238E27FC236}">
                <a16:creationId xmlns:a16="http://schemas.microsoft.com/office/drawing/2014/main" id="{C43AA3DE-4DED-ADEA-5D76-0DBD9E63C300}"/>
              </a:ext>
            </a:extLst>
          </p:cNvPr>
          <p:cNvSpPr/>
          <p:nvPr/>
        </p:nvSpPr>
        <p:spPr>
          <a:xfrm>
            <a:off x="4223312" y="5522711"/>
            <a:ext cx="1066238" cy="671823"/>
          </a:xfrm>
          <a:prstGeom prst="flowChartMagneticDisk">
            <a:avLst/>
          </a:prstGeom>
          <a:solidFill>
            <a:schemeClr val="bg1">
              <a:lumMod val="95000"/>
            </a:schemeClr>
          </a:solid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TED data</a:t>
            </a:r>
          </a:p>
        </p:txBody>
      </p:sp>
      <p:sp>
        <p:nvSpPr>
          <p:cNvPr id="17" name="Flowchart: Magnetic Disk 194">
            <a:extLst>
              <a:ext uri="{FF2B5EF4-FFF2-40B4-BE49-F238E27FC236}">
                <a16:creationId xmlns:a16="http://schemas.microsoft.com/office/drawing/2014/main" id="{803567F7-2E32-BEE1-6769-29C0B4670E71}"/>
              </a:ext>
            </a:extLst>
          </p:cNvPr>
          <p:cNvSpPr/>
          <p:nvPr/>
        </p:nvSpPr>
        <p:spPr>
          <a:xfrm>
            <a:off x="4336836" y="5623015"/>
            <a:ext cx="1066238" cy="671823"/>
          </a:xfrm>
          <a:prstGeom prst="flowChartMagneticDisk">
            <a:avLst/>
          </a:prstGeom>
          <a:solidFill>
            <a:schemeClr val="bg1">
              <a:lumMod val="95000"/>
            </a:schemeClr>
          </a:solid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TED data</a:t>
            </a:r>
          </a:p>
        </p:txBody>
      </p:sp>
      <p:sp>
        <p:nvSpPr>
          <p:cNvPr id="18" name="Flowchart: Magnetic Disk 194">
            <a:extLst>
              <a:ext uri="{FF2B5EF4-FFF2-40B4-BE49-F238E27FC236}">
                <a16:creationId xmlns:a16="http://schemas.microsoft.com/office/drawing/2014/main" id="{DE95A9DB-CDD9-C346-A20C-7770B80E6ED1}"/>
              </a:ext>
            </a:extLst>
          </p:cNvPr>
          <p:cNvSpPr/>
          <p:nvPr/>
        </p:nvSpPr>
        <p:spPr>
          <a:xfrm>
            <a:off x="4497086" y="5704403"/>
            <a:ext cx="1066238" cy="671823"/>
          </a:xfrm>
          <a:prstGeom prst="flowChartMagneticDisk">
            <a:avLst/>
          </a:prstGeom>
          <a:solidFill>
            <a:schemeClr val="bg1">
              <a:lumMod val="95000"/>
            </a:schemeClr>
          </a:solid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TED data</a:t>
            </a:r>
          </a:p>
        </p:txBody>
      </p:sp>
      <p:sp>
        <p:nvSpPr>
          <p:cNvPr id="19" name="Flowchart: Magnetic Disk 194">
            <a:extLst>
              <a:ext uri="{FF2B5EF4-FFF2-40B4-BE49-F238E27FC236}">
                <a16:creationId xmlns:a16="http://schemas.microsoft.com/office/drawing/2014/main" id="{FA97D329-ED67-BB41-4A0E-DC0224799C70}"/>
              </a:ext>
            </a:extLst>
          </p:cNvPr>
          <p:cNvSpPr/>
          <p:nvPr/>
        </p:nvSpPr>
        <p:spPr>
          <a:xfrm>
            <a:off x="4646682" y="5797130"/>
            <a:ext cx="1066238" cy="671823"/>
          </a:xfrm>
          <a:prstGeom prst="flowChartMagneticDisk">
            <a:avLst/>
          </a:prstGeom>
          <a:solidFill>
            <a:schemeClr val="bg1">
              <a:lumMod val="95000"/>
            </a:schemeClr>
          </a:solid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0" tIns="0" rIns="0" bIns="72000" rtlCol="0" anchor="t"/>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Member State National Publication Portal / Contract register</a:t>
            </a:r>
          </a:p>
        </p:txBody>
      </p:sp>
      <p:sp>
        <p:nvSpPr>
          <p:cNvPr id="20" name="Flowchart: Magnetic Disk 194">
            <a:extLst>
              <a:ext uri="{FF2B5EF4-FFF2-40B4-BE49-F238E27FC236}">
                <a16:creationId xmlns:a16="http://schemas.microsoft.com/office/drawing/2014/main" id="{09B5E439-E880-818E-75B9-9757574032E0}"/>
              </a:ext>
            </a:extLst>
          </p:cNvPr>
          <p:cNvSpPr/>
          <p:nvPr/>
        </p:nvSpPr>
        <p:spPr>
          <a:xfrm>
            <a:off x="6276496" y="5659516"/>
            <a:ext cx="1066238" cy="671823"/>
          </a:xfrm>
          <a:prstGeom prst="flowChartMagneticDisk">
            <a:avLst/>
          </a:prstGeom>
          <a:solidFill>
            <a:schemeClr val="bg1">
              <a:lumMod val="95000"/>
            </a:schemeClr>
          </a:solidFill>
          <a:ln w="952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Other public/ </a:t>
            </a:r>
            <a:br>
              <a:rPr kumimoji="0" lang="en-GB"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GB"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private data</a:t>
            </a:r>
          </a:p>
        </p:txBody>
      </p:sp>
      <p:sp>
        <p:nvSpPr>
          <p:cNvPr id="21" name="Snip Single Corner Rectangle 43">
            <a:extLst>
              <a:ext uri="{FF2B5EF4-FFF2-40B4-BE49-F238E27FC236}">
                <a16:creationId xmlns:a16="http://schemas.microsoft.com/office/drawing/2014/main" id="{3D1F5BC6-1786-856B-FA5F-A999C10BA740}"/>
              </a:ext>
            </a:extLst>
          </p:cNvPr>
          <p:cNvSpPr/>
          <p:nvPr/>
        </p:nvSpPr>
        <p:spPr>
          <a:xfrm>
            <a:off x="2396119" y="2153020"/>
            <a:ext cx="5507822" cy="310752"/>
          </a:xfrm>
          <a:prstGeom prst="snip1Rect">
            <a:avLst/>
          </a:prstGeom>
          <a:solidFill>
            <a:schemeClr val="bg1"/>
          </a:solidFill>
          <a:ln w="28575">
            <a:solidFill>
              <a:srgbClr val="004E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User Interface</a:t>
            </a:r>
          </a:p>
        </p:txBody>
      </p:sp>
      <p:pic>
        <p:nvPicPr>
          <p:cNvPr id="22" name="Picture 21">
            <a:extLst>
              <a:ext uri="{FF2B5EF4-FFF2-40B4-BE49-F238E27FC236}">
                <a16:creationId xmlns:a16="http://schemas.microsoft.com/office/drawing/2014/main" id="{353364A9-FCCC-8A7B-2481-4A5A3B319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9666" y="1312112"/>
            <a:ext cx="737895" cy="808847"/>
          </a:xfrm>
          <a:prstGeom prst="rect">
            <a:avLst/>
          </a:prstGeom>
        </p:spPr>
      </p:pic>
      <p:pic>
        <p:nvPicPr>
          <p:cNvPr id="26" name="Picture 25">
            <a:extLst>
              <a:ext uri="{FF2B5EF4-FFF2-40B4-BE49-F238E27FC236}">
                <a16:creationId xmlns:a16="http://schemas.microsoft.com/office/drawing/2014/main" id="{602EF7EB-0D2C-0090-F1AA-694F736227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9749" y="1344836"/>
            <a:ext cx="737895" cy="808847"/>
          </a:xfrm>
          <a:prstGeom prst="rect">
            <a:avLst/>
          </a:prstGeom>
        </p:spPr>
      </p:pic>
      <p:pic>
        <p:nvPicPr>
          <p:cNvPr id="27" name="Picture 26">
            <a:extLst>
              <a:ext uri="{FF2B5EF4-FFF2-40B4-BE49-F238E27FC236}">
                <a16:creationId xmlns:a16="http://schemas.microsoft.com/office/drawing/2014/main" id="{4E55C4A4-9E98-F3F7-6C1D-F3C17C4189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9902" y="1324108"/>
            <a:ext cx="737895" cy="808847"/>
          </a:xfrm>
          <a:prstGeom prst="rect">
            <a:avLst/>
          </a:prstGeom>
        </p:spPr>
      </p:pic>
      <p:pic>
        <p:nvPicPr>
          <p:cNvPr id="28" name="Picture 27">
            <a:extLst>
              <a:ext uri="{FF2B5EF4-FFF2-40B4-BE49-F238E27FC236}">
                <a16:creationId xmlns:a16="http://schemas.microsoft.com/office/drawing/2014/main" id="{58BE1F4D-D912-47A0-CDC6-8F198C9F01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0473" y="1259033"/>
            <a:ext cx="737739" cy="808847"/>
          </a:xfrm>
          <a:prstGeom prst="rect">
            <a:avLst/>
          </a:prstGeom>
        </p:spPr>
      </p:pic>
      <p:pic>
        <p:nvPicPr>
          <p:cNvPr id="29" name="Picture 28">
            <a:extLst>
              <a:ext uri="{FF2B5EF4-FFF2-40B4-BE49-F238E27FC236}">
                <a16:creationId xmlns:a16="http://schemas.microsoft.com/office/drawing/2014/main" id="{E687B3E5-2BAF-8CDA-C913-9ACC6CE9A2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9460" y="1274499"/>
            <a:ext cx="736122" cy="808847"/>
          </a:xfrm>
          <a:prstGeom prst="rect">
            <a:avLst/>
          </a:prstGeom>
        </p:spPr>
      </p:pic>
      <p:pic>
        <p:nvPicPr>
          <p:cNvPr id="30" name="Picture 29">
            <a:extLst>
              <a:ext uri="{FF2B5EF4-FFF2-40B4-BE49-F238E27FC236}">
                <a16:creationId xmlns:a16="http://schemas.microsoft.com/office/drawing/2014/main" id="{D3D6B0FB-4B70-4BB2-77EF-6B6274BD52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7798" y="1247744"/>
            <a:ext cx="780450" cy="857555"/>
          </a:xfrm>
          <a:prstGeom prst="rect">
            <a:avLst/>
          </a:prstGeom>
        </p:spPr>
      </p:pic>
      <p:pic>
        <p:nvPicPr>
          <p:cNvPr id="31" name="Picture 30">
            <a:extLst>
              <a:ext uri="{FF2B5EF4-FFF2-40B4-BE49-F238E27FC236}">
                <a16:creationId xmlns:a16="http://schemas.microsoft.com/office/drawing/2014/main" id="{3038ED5C-F886-DDC7-4B88-FAF0C02A94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90562" y="1247744"/>
            <a:ext cx="758101" cy="832997"/>
          </a:xfrm>
          <a:prstGeom prst="rect">
            <a:avLst/>
          </a:prstGeom>
        </p:spPr>
      </p:pic>
      <p:cxnSp>
        <p:nvCxnSpPr>
          <p:cNvPr id="32" name="Straight Arrow Connector 31">
            <a:extLst>
              <a:ext uri="{FF2B5EF4-FFF2-40B4-BE49-F238E27FC236}">
                <a16:creationId xmlns:a16="http://schemas.microsoft.com/office/drawing/2014/main" id="{94C99750-33C6-4300-DDA3-BD4E9BAE0FD8}"/>
              </a:ext>
            </a:extLst>
          </p:cNvPr>
          <p:cNvCxnSpPr>
            <a:cxnSpLocks/>
            <a:stCxn id="5" idx="2"/>
            <a:endCxn id="8" idx="0"/>
          </p:cNvCxnSpPr>
          <p:nvPr/>
        </p:nvCxnSpPr>
        <p:spPr>
          <a:xfrm flipH="1">
            <a:off x="5144429" y="2752399"/>
            <a:ext cx="5816" cy="359464"/>
          </a:xfrm>
          <a:prstGeom prst="straightConnector1">
            <a:avLst/>
          </a:prstGeom>
          <a:ln w="381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4799EAE-A619-7C68-F8A1-CDD4D7C237C7}"/>
              </a:ext>
            </a:extLst>
          </p:cNvPr>
          <p:cNvCxnSpPr>
            <a:cxnSpLocks/>
            <a:stCxn id="8" idx="2"/>
            <a:endCxn id="7" idx="0"/>
          </p:cNvCxnSpPr>
          <p:nvPr/>
        </p:nvCxnSpPr>
        <p:spPr>
          <a:xfrm flipH="1">
            <a:off x="5140784" y="3874596"/>
            <a:ext cx="3645" cy="327160"/>
          </a:xfrm>
          <a:prstGeom prst="straightConnector1">
            <a:avLst/>
          </a:prstGeom>
          <a:ln w="381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5DF6ADB-F360-E6A8-4DFA-A26768D86AEE}"/>
              </a:ext>
            </a:extLst>
          </p:cNvPr>
          <p:cNvCxnSpPr>
            <a:cxnSpLocks/>
            <a:stCxn id="7" idx="2"/>
            <a:endCxn id="2" idx="0"/>
          </p:cNvCxnSpPr>
          <p:nvPr/>
        </p:nvCxnSpPr>
        <p:spPr>
          <a:xfrm>
            <a:off x="5140784" y="5130397"/>
            <a:ext cx="3479" cy="328443"/>
          </a:xfrm>
          <a:prstGeom prst="straightConnector1">
            <a:avLst/>
          </a:prstGeom>
          <a:ln w="38100">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BF80749-E1CD-2D8C-EF58-5268AC6CBF84}"/>
              </a:ext>
            </a:extLst>
          </p:cNvPr>
          <p:cNvSpPr txBox="1"/>
          <p:nvPr/>
        </p:nvSpPr>
        <p:spPr>
          <a:xfrm>
            <a:off x="8128628" y="2520195"/>
            <a:ext cx="3860960" cy="2862322"/>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183A66"/>
                </a:solidFill>
              </a:rPr>
              <a:t>Ensure user-friendliness</a:t>
            </a:r>
          </a:p>
          <a:p>
            <a:pPr marL="285750" indent="-285750">
              <a:buFont typeface="Arial" panose="020B0604020202020204" pitchFamily="34" charset="0"/>
              <a:buChar char="•"/>
            </a:pPr>
            <a:r>
              <a:rPr lang="en-GB" b="1" dirty="0">
                <a:solidFill>
                  <a:srgbClr val="183A66"/>
                </a:solidFill>
              </a:rPr>
              <a:t>Access to open data through </a:t>
            </a:r>
            <a:r>
              <a:rPr lang="en-GB" b="1" dirty="0" err="1">
                <a:solidFill>
                  <a:srgbClr val="183A66"/>
                </a:solidFill>
              </a:rPr>
              <a:t>data.europa.eu</a:t>
            </a:r>
            <a:endParaRPr lang="en-GB" b="1" dirty="0">
              <a:solidFill>
                <a:srgbClr val="183A66"/>
              </a:solidFill>
            </a:endParaRPr>
          </a:p>
          <a:p>
            <a:pPr marL="285750" indent="-285750">
              <a:buFont typeface="Arial" panose="020B0604020202020204" pitchFamily="34" charset="0"/>
              <a:buChar char="•"/>
            </a:pPr>
            <a:r>
              <a:rPr lang="en-GB" b="1" dirty="0">
                <a:solidFill>
                  <a:srgbClr val="183A66"/>
                </a:solidFill>
              </a:rPr>
              <a:t>New Insights</a:t>
            </a:r>
          </a:p>
          <a:p>
            <a:pPr marL="285750" indent="-285750">
              <a:buFont typeface="Arial" panose="020B0604020202020204" pitchFamily="34" charset="0"/>
              <a:buChar char="•"/>
            </a:pPr>
            <a:r>
              <a:rPr lang="en-GB" b="1" dirty="0">
                <a:solidFill>
                  <a:srgbClr val="183A66"/>
                </a:solidFill>
              </a:rPr>
              <a:t>Data-driven decisions</a:t>
            </a:r>
          </a:p>
          <a:p>
            <a:pPr marL="285750" indent="-285750">
              <a:buFont typeface="Arial" panose="020B0604020202020204" pitchFamily="34" charset="0"/>
              <a:buChar char="•"/>
            </a:pPr>
            <a:r>
              <a:rPr lang="en-GB" b="1" dirty="0">
                <a:solidFill>
                  <a:srgbClr val="183A66"/>
                </a:solidFill>
              </a:rPr>
              <a:t>KPIs on priority policy areas</a:t>
            </a:r>
          </a:p>
          <a:p>
            <a:pPr marL="285750" indent="-285750">
              <a:buFont typeface="Arial" panose="020B0604020202020204" pitchFamily="34" charset="0"/>
              <a:buChar char="•"/>
            </a:pPr>
            <a:r>
              <a:rPr lang="en-GB" b="1" dirty="0">
                <a:solidFill>
                  <a:srgbClr val="183A66"/>
                </a:solidFill>
              </a:rPr>
              <a:t>Better data quality due to eForms</a:t>
            </a:r>
          </a:p>
          <a:p>
            <a:pPr marL="285750" indent="-285750">
              <a:buFont typeface="Arial" panose="020B0604020202020204" pitchFamily="34" charset="0"/>
              <a:buChar char="•"/>
            </a:pPr>
            <a:r>
              <a:rPr lang="en-GB" b="1" dirty="0">
                <a:solidFill>
                  <a:srgbClr val="183A66"/>
                </a:solidFill>
              </a:rPr>
              <a:t>Harmonized data through ePO</a:t>
            </a:r>
          </a:p>
          <a:p>
            <a:pPr marL="285750" indent="-285750">
              <a:buFont typeface="Arial" panose="020B0604020202020204" pitchFamily="34" charset="0"/>
              <a:buChar char="•"/>
            </a:pPr>
            <a:r>
              <a:rPr lang="en-GB" b="1" dirty="0">
                <a:solidFill>
                  <a:srgbClr val="183A66"/>
                </a:solidFill>
              </a:rPr>
              <a:t>Collaborative approach</a:t>
            </a:r>
          </a:p>
        </p:txBody>
      </p:sp>
    </p:spTree>
    <p:extLst>
      <p:ext uri="{BB962C8B-B14F-4D97-AF65-F5344CB8AC3E}">
        <p14:creationId xmlns:p14="http://schemas.microsoft.com/office/powerpoint/2010/main" val="2948464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D0D619-E5FE-E723-5037-A6D6F391755F}"/>
              </a:ext>
            </a:extLst>
          </p:cNvPr>
          <p:cNvSpPr>
            <a:spLocks noGrp="1"/>
          </p:cNvSpPr>
          <p:nvPr>
            <p:ph idx="1"/>
          </p:nvPr>
        </p:nvSpPr>
        <p:spPr/>
        <p:txBody>
          <a:bodyPr/>
          <a:lstStyle/>
          <a:p>
            <a:r>
              <a:rPr lang="en-DE" dirty="0"/>
              <a:t>Connect interested Member States</a:t>
            </a:r>
          </a:p>
          <a:p>
            <a:r>
              <a:rPr lang="en-DE" dirty="0"/>
              <a:t>Summer 2024 go live</a:t>
            </a:r>
          </a:p>
          <a:p>
            <a:r>
              <a:rPr lang="en-DE" dirty="0"/>
              <a:t>Enhance data analytics</a:t>
            </a:r>
          </a:p>
          <a:p>
            <a:r>
              <a:rPr lang="en-DE" dirty="0"/>
              <a:t>Analyse data quality</a:t>
            </a:r>
          </a:p>
        </p:txBody>
      </p:sp>
      <p:sp>
        <p:nvSpPr>
          <p:cNvPr id="3" name="Title 2">
            <a:extLst>
              <a:ext uri="{FF2B5EF4-FFF2-40B4-BE49-F238E27FC236}">
                <a16:creationId xmlns:a16="http://schemas.microsoft.com/office/drawing/2014/main" id="{68CFEB42-E53E-AA3B-A9F4-C8D32D6766D7}"/>
              </a:ext>
            </a:extLst>
          </p:cNvPr>
          <p:cNvSpPr>
            <a:spLocks noGrp="1"/>
          </p:cNvSpPr>
          <p:nvPr>
            <p:ph type="title"/>
          </p:nvPr>
        </p:nvSpPr>
        <p:spPr/>
        <p:txBody>
          <a:bodyPr/>
          <a:lstStyle/>
          <a:p>
            <a:r>
              <a:rPr lang="en-DE" dirty="0"/>
              <a:t>Timeline PPDS in 2024</a:t>
            </a:r>
          </a:p>
        </p:txBody>
      </p:sp>
    </p:spTree>
    <p:extLst>
      <p:ext uri="{BB962C8B-B14F-4D97-AF65-F5344CB8AC3E}">
        <p14:creationId xmlns:p14="http://schemas.microsoft.com/office/powerpoint/2010/main" val="703618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251D0C-C3D6-56D8-36C4-7E7A2E4D8815}"/>
              </a:ext>
            </a:extLst>
          </p:cNvPr>
          <p:cNvSpPr>
            <a:spLocks noGrp="1"/>
          </p:cNvSpPr>
          <p:nvPr>
            <p:ph idx="1"/>
          </p:nvPr>
        </p:nvSpPr>
        <p:spPr>
          <a:xfrm>
            <a:off x="4499685" y="1825625"/>
            <a:ext cx="4115995" cy="3881904"/>
          </a:xfrm>
        </p:spPr>
        <p:txBody>
          <a:bodyPr/>
          <a:lstStyle/>
          <a:p>
            <a:r>
              <a:rPr lang="en-GB" dirty="0"/>
              <a:t>Communication on PPDS</a:t>
            </a:r>
          </a:p>
          <a:p>
            <a:r>
              <a:rPr lang="en-GB" dirty="0"/>
              <a:t>Video on PPDS</a:t>
            </a:r>
          </a:p>
          <a:p>
            <a:r>
              <a:rPr lang="en-GB" dirty="0"/>
              <a:t>Other links on PPDS</a:t>
            </a:r>
          </a:p>
          <a:p>
            <a:pPr lvl="1"/>
            <a:r>
              <a:rPr lang="en-GB" dirty="0">
                <a:hlinkClick r:id="rId2"/>
              </a:rPr>
              <a:t>https://europa.eu/!qx9WxQ</a:t>
            </a:r>
            <a:endParaRPr lang="en-GB" dirty="0"/>
          </a:p>
          <a:p>
            <a:r>
              <a:rPr lang="en-GB" dirty="0"/>
              <a:t>Report from the European Court of Auditors on less competition in public procurement</a:t>
            </a:r>
          </a:p>
          <a:p>
            <a:pPr lvl="1"/>
            <a:r>
              <a:rPr lang="en-GB" dirty="0">
                <a:hlinkClick r:id="rId3"/>
              </a:rPr>
              <a:t>https://www.eca.europa.eu/en/publications/SR-2023-28</a:t>
            </a:r>
            <a:r>
              <a:rPr lang="en-GB" dirty="0"/>
              <a:t>  </a:t>
            </a:r>
            <a:endParaRPr lang="en-DE" dirty="0"/>
          </a:p>
        </p:txBody>
      </p:sp>
      <p:sp>
        <p:nvSpPr>
          <p:cNvPr id="3" name="Title 2">
            <a:extLst>
              <a:ext uri="{FF2B5EF4-FFF2-40B4-BE49-F238E27FC236}">
                <a16:creationId xmlns:a16="http://schemas.microsoft.com/office/drawing/2014/main" id="{6D65C729-BE4B-7C75-E67A-784EF317DD69}"/>
              </a:ext>
            </a:extLst>
          </p:cNvPr>
          <p:cNvSpPr>
            <a:spLocks noGrp="1"/>
          </p:cNvSpPr>
          <p:nvPr>
            <p:ph type="title"/>
          </p:nvPr>
        </p:nvSpPr>
        <p:spPr/>
        <p:txBody>
          <a:bodyPr/>
          <a:lstStyle/>
          <a:p>
            <a:r>
              <a:rPr lang="en-DE" dirty="0"/>
              <a:t>Communication and ECA report</a:t>
            </a:r>
          </a:p>
        </p:txBody>
      </p:sp>
      <p:pic>
        <p:nvPicPr>
          <p:cNvPr id="4" name="Content Placeholder 5">
            <a:hlinkClick r:id="rId4"/>
            <a:extLst>
              <a:ext uri="{FF2B5EF4-FFF2-40B4-BE49-F238E27FC236}">
                <a16:creationId xmlns:a16="http://schemas.microsoft.com/office/drawing/2014/main" id="{95E54710-88D4-F7C0-561A-9BE393C40EB3}"/>
              </a:ext>
            </a:extLst>
          </p:cNvPr>
          <p:cNvPicPr>
            <a:picLocks noChangeAspect="1"/>
          </p:cNvPicPr>
          <p:nvPr/>
        </p:nvPicPr>
        <p:blipFill rotWithShape="1">
          <a:blip r:embed="rId5"/>
          <a:stretch/>
        </p:blipFill>
        <p:spPr>
          <a:xfrm>
            <a:off x="970722" y="1666239"/>
            <a:ext cx="3513003" cy="4947891"/>
          </a:xfrm>
          <a:prstGeom prst="rect">
            <a:avLst/>
          </a:prstGeom>
          <a:noFill/>
          <a:ln>
            <a:solidFill>
              <a:schemeClr val="accent1"/>
            </a:solidFill>
          </a:ln>
        </p:spPr>
      </p:pic>
      <p:pic>
        <p:nvPicPr>
          <p:cNvPr id="6" name="Picture 5" descr="A green and white cover with a logo&#10;&#10;Description automatically generated">
            <a:extLst>
              <a:ext uri="{FF2B5EF4-FFF2-40B4-BE49-F238E27FC236}">
                <a16:creationId xmlns:a16="http://schemas.microsoft.com/office/drawing/2014/main" id="{61311D08-DC71-9F9B-70A2-43AA5510C4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80562" y="1666239"/>
            <a:ext cx="3456180" cy="4947892"/>
          </a:xfrm>
          <a:prstGeom prst="rect">
            <a:avLst/>
          </a:prstGeom>
          <a:noFill/>
          <a:ln>
            <a:solidFill>
              <a:schemeClr val="accent1"/>
            </a:solidFill>
          </a:ln>
        </p:spPr>
      </p:pic>
    </p:spTree>
    <p:extLst>
      <p:ext uri="{BB962C8B-B14F-4D97-AF65-F5344CB8AC3E}">
        <p14:creationId xmlns:p14="http://schemas.microsoft.com/office/powerpoint/2010/main" val="74746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F1C6-FF81-BCA4-30FA-E2635928BEAE}"/>
              </a:ext>
            </a:extLst>
          </p:cNvPr>
          <p:cNvSpPr>
            <a:spLocks noGrp="1"/>
          </p:cNvSpPr>
          <p:nvPr>
            <p:ph type="ctrTitle"/>
          </p:nvPr>
        </p:nvSpPr>
        <p:spPr/>
        <p:txBody>
          <a:bodyPr/>
          <a:lstStyle/>
          <a:p>
            <a:r>
              <a:rPr lang="en-GB" sz="6000" spc="-10" dirty="0"/>
              <a:t>eForms amendment 2023  </a:t>
            </a:r>
            <a:endParaRPr lang="en-DE" dirty="0"/>
          </a:p>
        </p:txBody>
      </p:sp>
    </p:spTree>
    <p:extLst>
      <p:ext uri="{BB962C8B-B14F-4D97-AF65-F5344CB8AC3E}">
        <p14:creationId xmlns:p14="http://schemas.microsoft.com/office/powerpoint/2010/main" val="946492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6D19C5-8EF4-C31C-D03A-B4A6F3B6A863}"/>
              </a:ext>
            </a:extLst>
          </p:cNvPr>
          <p:cNvSpPr>
            <a:spLocks noGrp="1"/>
          </p:cNvSpPr>
          <p:nvPr>
            <p:ph idx="1"/>
          </p:nvPr>
        </p:nvSpPr>
        <p:spPr/>
        <p:txBody>
          <a:bodyPr/>
          <a:lstStyle/>
          <a:p>
            <a:r>
              <a:rPr lang="en-DE" dirty="0"/>
              <a:t>EC organises a physical event on open source in Brussels on 1 February 2024.</a:t>
            </a:r>
          </a:p>
          <a:p>
            <a:r>
              <a:rPr lang="en-GB" dirty="0"/>
              <a:t>The workshop we will offer discussions about key areas where open source can provide to achieve Digital Autonomy.</a:t>
            </a:r>
          </a:p>
          <a:p>
            <a:r>
              <a:rPr lang="en-GB" dirty="0"/>
              <a:t>There is also a session on data spaces where we will say something on the PPDS.</a:t>
            </a:r>
          </a:p>
          <a:p>
            <a:r>
              <a:rPr lang="en-GB" dirty="0"/>
              <a:t>You can register and check out the preliminary agenda of the upcoming workshop here: </a:t>
            </a:r>
            <a:r>
              <a:rPr lang="en-GB" dirty="0">
                <a:hlinkClick r:id="rId2"/>
              </a:rPr>
              <a:t>https://digital-strategy.ec.europa.eu/en/events/workshop-open-source-key-areas-digital-autonomy</a:t>
            </a:r>
            <a:r>
              <a:rPr lang="en-GB" dirty="0"/>
              <a:t> </a:t>
            </a:r>
            <a:endParaRPr lang="en-DE" dirty="0"/>
          </a:p>
        </p:txBody>
      </p:sp>
      <p:sp>
        <p:nvSpPr>
          <p:cNvPr id="3" name="Title 2">
            <a:extLst>
              <a:ext uri="{FF2B5EF4-FFF2-40B4-BE49-F238E27FC236}">
                <a16:creationId xmlns:a16="http://schemas.microsoft.com/office/drawing/2014/main" id="{806A9878-7514-F6B4-C089-06394343E370}"/>
              </a:ext>
            </a:extLst>
          </p:cNvPr>
          <p:cNvSpPr>
            <a:spLocks noGrp="1"/>
          </p:cNvSpPr>
          <p:nvPr>
            <p:ph type="title"/>
          </p:nvPr>
        </p:nvSpPr>
        <p:spPr/>
        <p:txBody>
          <a:bodyPr/>
          <a:lstStyle/>
          <a:p>
            <a:r>
              <a:rPr lang="en-DE" dirty="0"/>
              <a:t>Open Source Event on 1 February 2024</a:t>
            </a:r>
          </a:p>
        </p:txBody>
      </p:sp>
    </p:spTree>
    <p:extLst>
      <p:ext uri="{BB962C8B-B14F-4D97-AF65-F5344CB8AC3E}">
        <p14:creationId xmlns:p14="http://schemas.microsoft.com/office/powerpoint/2010/main" val="1046346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a:t>Thank you</a:t>
            </a:r>
            <a:endParaRPr lang="en-GB"/>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a:t>© European Union 2023</a:t>
            </a:r>
          </a:p>
          <a:p>
            <a:r>
              <a:rPr lang="en-US" sz="1050"/>
              <a:t>Unless otherwise noted the reuse of this presentation is </a:t>
            </a:r>
            <a:r>
              <a:rPr lang="en-US" sz="1050" err="1"/>
              <a:t>authorised</a:t>
            </a:r>
            <a:r>
              <a:rPr lang="en-US" sz="1050"/>
              <a:t> under the </a:t>
            </a:r>
            <a:r>
              <a:rPr lang="en-US" sz="1050">
                <a:hlinkClick r:id="rId3"/>
              </a:rPr>
              <a:t>CC BY 4.0 </a:t>
            </a:r>
            <a:r>
              <a:rPr lang="en-US" sz="1050"/>
              <a:t>license. For any use or reproduction of elements that are not owned by the EU, permission may need to be sought directly from the respective right holders.</a:t>
            </a:r>
            <a:endParaRPr lang="en-US" sz="1050">
              <a:cs typeface="Aria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353251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CBADD5-B029-59B3-5E2D-16EDD0186A01}"/>
              </a:ext>
            </a:extLst>
          </p:cNvPr>
          <p:cNvSpPr>
            <a:spLocks noGrp="1"/>
          </p:cNvSpPr>
          <p:nvPr>
            <p:ph idx="1"/>
          </p:nvPr>
        </p:nvSpPr>
        <p:spPr/>
        <p:txBody>
          <a:bodyPr/>
          <a:lstStyle/>
          <a:p>
            <a:r>
              <a:rPr lang="en-DE" dirty="0"/>
              <a:t>New topics</a:t>
            </a:r>
          </a:p>
          <a:p>
            <a:pPr lvl="1"/>
            <a:r>
              <a:rPr lang="en-DE" dirty="0"/>
              <a:t>Foreign Subsidies Regulation (FSR)</a:t>
            </a:r>
          </a:p>
          <a:p>
            <a:pPr lvl="1"/>
            <a:r>
              <a:rPr lang="en-DE" dirty="0"/>
              <a:t>International Procurement Instrument (IPI)</a:t>
            </a:r>
          </a:p>
          <a:p>
            <a:pPr lvl="1"/>
            <a:r>
              <a:rPr lang="en-DE" dirty="0"/>
              <a:t>Energy Efficiency Directive (EED)</a:t>
            </a:r>
          </a:p>
          <a:p>
            <a:r>
              <a:rPr lang="en-DE" dirty="0"/>
              <a:t>New voluntary forms</a:t>
            </a:r>
          </a:p>
          <a:p>
            <a:r>
              <a:rPr lang="en-DE" dirty="0"/>
              <a:t>Improvements</a:t>
            </a:r>
          </a:p>
          <a:p>
            <a:pPr lvl="1"/>
            <a:r>
              <a:rPr lang="en-DE" dirty="0"/>
              <a:t>Exclusion grounds/selection criteria</a:t>
            </a:r>
          </a:p>
          <a:p>
            <a:pPr lvl="1"/>
            <a:r>
              <a:rPr lang="en-DE" dirty="0"/>
              <a:t>Other</a:t>
            </a:r>
          </a:p>
        </p:txBody>
      </p:sp>
      <p:sp>
        <p:nvSpPr>
          <p:cNvPr id="3" name="Title 2">
            <a:extLst>
              <a:ext uri="{FF2B5EF4-FFF2-40B4-BE49-F238E27FC236}">
                <a16:creationId xmlns:a16="http://schemas.microsoft.com/office/drawing/2014/main" id="{6366F6DC-E3D9-CAAD-A88D-EA6141660139}"/>
              </a:ext>
            </a:extLst>
          </p:cNvPr>
          <p:cNvSpPr>
            <a:spLocks noGrp="1"/>
          </p:cNvSpPr>
          <p:nvPr>
            <p:ph type="title"/>
          </p:nvPr>
        </p:nvSpPr>
        <p:spPr/>
        <p:txBody>
          <a:bodyPr/>
          <a:lstStyle/>
          <a:p>
            <a:r>
              <a:rPr lang="en-DE" dirty="0"/>
              <a:t>eForms amendment 2023</a:t>
            </a:r>
          </a:p>
        </p:txBody>
      </p:sp>
    </p:spTree>
    <p:extLst>
      <p:ext uri="{BB962C8B-B14F-4D97-AF65-F5344CB8AC3E}">
        <p14:creationId xmlns:p14="http://schemas.microsoft.com/office/powerpoint/2010/main" val="33407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492F19-E3D7-46EE-ABCC-5CE040AB8DAA}"/>
              </a:ext>
            </a:extLst>
          </p:cNvPr>
          <p:cNvSpPr>
            <a:spLocks noGrp="1"/>
          </p:cNvSpPr>
          <p:nvPr>
            <p:ph type="title"/>
          </p:nvPr>
        </p:nvSpPr>
        <p:spPr>
          <a:xfrm>
            <a:off x="1049527" y="629538"/>
            <a:ext cx="8300720" cy="615553"/>
          </a:xfrm>
        </p:spPr>
        <p:txBody>
          <a:bodyPr/>
          <a:lstStyle/>
          <a:p>
            <a:r>
              <a:rPr lang="en-GB" dirty="0"/>
              <a:t>Foreign Subsidy Regulation</a:t>
            </a:r>
          </a:p>
        </p:txBody>
      </p:sp>
      <p:sp>
        <p:nvSpPr>
          <p:cNvPr id="24" name="TextBox 23">
            <a:extLst>
              <a:ext uri="{FF2B5EF4-FFF2-40B4-BE49-F238E27FC236}">
                <a16:creationId xmlns:a16="http://schemas.microsoft.com/office/drawing/2014/main" id="{F1F61927-8F8F-44A1-ABA6-479627B6A799}"/>
              </a:ext>
            </a:extLst>
          </p:cNvPr>
          <p:cNvSpPr txBox="1"/>
          <p:nvPr/>
        </p:nvSpPr>
        <p:spPr>
          <a:xfrm>
            <a:off x="8115079" y="4479753"/>
            <a:ext cx="2552922" cy="301878"/>
          </a:xfrm>
          <a:prstGeom prst="rect">
            <a:avLst/>
          </a:prstGeom>
          <a:noFill/>
        </p:spPr>
        <p:txBody>
          <a:bodyPr wrap="square" lIns="0" tIns="0" rIns="91440" bIns="0" rtlCol="0">
            <a:spAutoFit/>
          </a:bodyPr>
          <a:lstStyle/>
          <a:p>
            <a:pPr>
              <a:lnSpc>
                <a:spcPct val="120000"/>
              </a:lnSpc>
            </a:pPr>
            <a:endParaRPr lang="en-US">
              <a:solidFill>
                <a:schemeClr val="tx1">
                  <a:alpha val="60000"/>
                </a:schemeClr>
              </a:solidFill>
              <a:ea typeface="Titillium" charset="0"/>
              <a:cs typeface="Titillium" charset="0"/>
            </a:endParaRPr>
          </a:p>
        </p:txBody>
      </p:sp>
      <p:sp>
        <p:nvSpPr>
          <p:cNvPr id="5" name="TextBox 4">
            <a:extLst>
              <a:ext uri="{FF2B5EF4-FFF2-40B4-BE49-F238E27FC236}">
                <a16:creationId xmlns:a16="http://schemas.microsoft.com/office/drawing/2014/main" id="{402C205F-F8B2-9DB5-8ECB-9329BA7BC5D9}"/>
              </a:ext>
            </a:extLst>
          </p:cNvPr>
          <p:cNvSpPr txBox="1"/>
          <p:nvPr/>
        </p:nvSpPr>
        <p:spPr>
          <a:xfrm>
            <a:off x="8115080" y="4479753"/>
            <a:ext cx="2552922" cy="301878"/>
          </a:xfrm>
          <a:prstGeom prst="rect">
            <a:avLst/>
          </a:prstGeom>
          <a:noFill/>
        </p:spPr>
        <p:txBody>
          <a:bodyPr wrap="square" lIns="0" tIns="0" rIns="91440" bIns="0" rtlCol="0">
            <a:spAutoFit/>
          </a:bodyPr>
          <a:lstStyle/>
          <a:p>
            <a:pPr>
              <a:lnSpc>
                <a:spcPct val="120000"/>
              </a:lnSpc>
            </a:pPr>
            <a:endParaRPr lang="en-US">
              <a:solidFill>
                <a:schemeClr val="tx1">
                  <a:alpha val="60000"/>
                </a:schemeClr>
              </a:solidFill>
              <a:ea typeface="Titillium" charset="0"/>
              <a:cs typeface="Titillium" charset="0"/>
            </a:endParaRPr>
          </a:p>
        </p:txBody>
      </p:sp>
      <p:sp>
        <p:nvSpPr>
          <p:cNvPr id="29" name="TextBox 28">
            <a:extLst>
              <a:ext uri="{FF2B5EF4-FFF2-40B4-BE49-F238E27FC236}">
                <a16:creationId xmlns:a16="http://schemas.microsoft.com/office/drawing/2014/main" id="{482C59DF-EDC9-462F-82C8-FAAA6C7DC729}"/>
              </a:ext>
            </a:extLst>
          </p:cNvPr>
          <p:cNvSpPr txBox="1"/>
          <p:nvPr/>
        </p:nvSpPr>
        <p:spPr>
          <a:xfrm>
            <a:off x="880866" y="2014069"/>
            <a:ext cx="5540254" cy="2862322"/>
          </a:xfrm>
          <a:prstGeom prst="rect">
            <a:avLst/>
          </a:prstGeom>
          <a:noFill/>
        </p:spPr>
        <p:txBody>
          <a:bodyPr wrap="square" lIns="91440" tIns="45720" rIns="91440" bIns="45720" anchor="t">
            <a:spAutoFit/>
          </a:bodyPr>
          <a:lstStyle/>
          <a:p>
            <a:pPr algn="l"/>
            <a:r>
              <a:rPr lang="en-GB" sz="2000" dirty="0">
                <a:latin typeface="Arial" panose="020B0604020202020204" pitchFamily="34" charset="0"/>
                <a:cs typeface="Arial" panose="020B0604020202020204" pitchFamily="34" charset="0"/>
              </a:rPr>
              <a:t>On 12 July 2023, the Foreign Subsidies Regulation (‘</a:t>
            </a:r>
            <a:r>
              <a:rPr lang="en-GB" sz="2000" b="1" dirty="0">
                <a:latin typeface="Arial" panose="020B0604020202020204" pitchFamily="34" charset="0"/>
                <a:cs typeface="Arial" panose="020B0604020202020204" pitchFamily="34" charset="0"/>
              </a:rPr>
              <a:t>FSR</a:t>
            </a:r>
            <a:r>
              <a:rPr lang="en-GB" sz="2000" dirty="0">
                <a:latin typeface="Arial" panose="020B0604020202020204" pitchFamily="34" charset="0"/>
                <a:cs typeface="Arial" panose="020B0604020202020204" pitchFamily="34" charset="0"/>
              </a:rPr>
              <a:t>’) (EU) 2022/2560 started to apply. This new set of rules enables the Commission to address distortions caused by foreign subsidies allows the EU to ensure a level playing field for all companies operating in the Single Market, while remaining open to trade and investment.</a:t>
            </a:r>
          </a:p>
          <a:p>
            <a:pPr algn="l"/>
            <a:r>
              <a:rPr lang="en-GB" sz="2000" dirty="0">
                <a:latin typeface="Arial" panose="020B0604020202020204" pitchFamily="34" charset="0"/>
                <a:cs typeface="Arial" panose="020B0604020202020204" pitchFamily="34" charset="0"/>
                <a:hlinkClick r:id="rId3"/>
              </a:rPr>
              <a:t>https://eur-lex.europa.eu/eli/reg/2022/2560/oj</a:t>
            </a:r>
            <a:endParaRPr lang="en-GB" sz="20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38419AA-C94C-C9B5-B993-400295BCEF3B}"/>
              </a:ext>
            </a:extLst>
          </p:cNvPr>
          <p:cNvGraphicFramePr>
            <a:graphicFrameLocks noGrp="1"/>
          </p:cNvGraphicFramePr>
          <p:nvPr>
            <p:extLst>
              <p:ext uri="{D42A27DB-BD31-4B8C-83A1-F6EECF244321}">
                <p14:modId xmlns:p14="http://schemas.microsoft.com/office/powerpoint/2010/main" val="3012986076"/>
              </p:ext>
            </p:extLst>
          </p:nvPr>
        </p:nvGraphicFramePr>
        <p:xfrm>
          <a:off x="6544311" y="2440789"/>
          <a:ext cx="4763841" cy="952651"/>
        </p:xfrm>
        <a:graphic>
          <a:graphicData uri="http://schemas.openxmlformats.org/drawingml/2006/table">
            <a:tbl>
              <a:tblPr>
                <a:tableStyleId>{5940675A-B579-460E-94D1-54222C63F5DA}</a:tableStyleId>
              </a:tblPr>
              <a:tblGrid>
                <a:gridCol w="435609">
                  <a:extLst>
                    <a:ext uri="{9D8B030D-6E8A-4147-A177-3AD203B41FA5}">
                      <a16:colId xmlns:a16="http://schemas.microsoft.com/office/drawing/2014/main" val="1135576529"/>
                    </a:ext>
                  </a:extLst>
                </a:gridCol>
                <a:gridCol w="901986">
                  <a:extLst>
                    <a:ext uri="{9D8B030D-6E8A-4147-A177-3AD203B41FA5}">
                      <a16:colId xmlns:a16="http://schemas.microsoft.com/office/drawing/2014/main" val="3216792562"/>
                    </a:ext>
                  </a:extLst>
                </a:gridCol>
                <a:gridCol w="652494">
                  <a:extLst>
                    <a:ext uri="{9D8B030D-6E8A-4147-A177-3AD203B41FA5}">
                      <a16:colId xmlns:a16="http://schemas.microsoft.com/office/drawing/2014/main" val="1546540192"/>
                    </a:ext>
                  </a:extLst>
                </a:gridCol>
                <a:gridCol w="2773752">
                  <a:extLst>
                    <a:ext uri="{9D8B030D-6E8A-4147-A177-3AD203B41FA5}">
                      <a16:colId xmlns:a16="http://schemas.microsoft.com/office/drawing/2014/main" val="2152947153"/>
                    </a:ext>
                  </a:extLst>
                </a:gridCol>
              </a:tblGrid>
              <a:tr h="952651">
                <a:tc>
                  <a:txBody>
                    <a:bodyPr/>
                    <a:lstStyle/>
                    <a:p>
                      <a:pPr algn="ctr" fontAlgn="ctr"/>
                      <a:r>
                        <a:rPr lang="en-GB" sz="1100" u="none" strike="noStrike">
                          <a:effectLst/>
                          <a:latin typeface="Arial" panose="020B0604020202020204" pitchFamily="34" charset="0"/>
                          <a:cs typeface="Arial" panose="020B0604020202020204" pitchFamily="34" charset="0"/>
                        </a:rPr>
                        <a:t>BT-681</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fontAlgn="ctr"/>
                      <a:r>
                        <a:rPr lang="en-GB" sz="1100" u="none" strike="noStrike" dirty="0">
                          <a:solidFill>
                            <a:schemeClr val="dk1"/>
                          </a:solidFill>
                          <a:effectLst/>
                          <a:latin typeface="Arial" panose="020B0604020202020204" pitchFamily="34" charset="0"/>
                          <a:cs typeface="Arial" panose="020B0604020202020204" pitchFamily="34" charset="0"/>
                        </a:rPr>
                        <a:t> Foreign Subsidies Regulation</a:t>
                      </a:r>
                      <a:endParaRPr lang="en-GB" sz="1100" u="none" strike="noStrike"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r>
                        <a:rPr lang="en-GB" sz="1100" u="none" strike="noStrike" dirty="0">
                          <a:solidFill>
                            <a:schemeClr val="dk1"/>
                          </a:solidFill>
                          <a:effectLst/>
                          <a:latin typeface="Arial" panose="020B0604020202020204" pitchFamily="34" charset="0"/>
                          <a:cs typeface="Arial" panose="020B0604020202020204" pitchFamily="34" charset="0"/>
                        </a:rPr>
                        <a:t>Indicator</a:t>
                      </a:r>
                      <a:endParaRPr lang="en-GB" sz="1100" u="none" strike="noStrike"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The Foreign Subsidies Regulation (FSR) (EU) 2022/2560, in line with Article 28 thereof, is applicable to this procurement procedure.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112619111"/>
                  </a:ext>
                </a:extLst>
              </a:tr>
            </a:tbl>
          </a:graphicData>
        </a:graphic>
      </p:graphicFrame>
      <p:graphicFrame>
        <p:nvGraphicFramePr>
          <p:cNvPr id="4" name="Table 3">
            <a:extLst>
              <a:ext uri="{FF2B5EF4-FFF2-40B4-BE49-F238E27FC236}">
                <a16:creationId xmlns:a16="http://schemas.microsoft.com/office/drawing/2014/main" id="{13153615-E4F2-8359-09B1-F729C93B87A1}"/>
              </a:ext>
            </a:extLst>
          </p:cNvPr>
          <p:cNvGraphicFramePr>
            <a:graphicFrameLocks noGrp="1"/>
          </p:cNvGraphicFramePr>
          <p:nvPr>
            <p:extLst>
              <p:ext uri="{D42A27DB-BD31-4B8C-83A1-F6EECF244321}">
                <p14:modId xmlns:p14="http://schemas.microsoft.com/office/powerpoint/2010/main" val="322698337"/>
              </p:ext>
            </p:extLst>
          </p:nvPr>
        </p:nvGraphicFramePr>
        <p:xfrm>
          <a:off x="6544310" y="4266115"/>
          <a:ext cx="4763842" cy="1648092"/>
        </p:xfrm>
        <a:graphic>
          <a:graphicData uri="http://schemas.openxmlformats.org/drawingml/2006/table">
            <a:tbl>
              <a:tblPr>
                <a:tableStyleId>{5940675A-B579-460E-94D1-54222C63F5DA}</a:tableStyleId>
              </a:tblPr>
              <a:tblGrid>
                <a:gridCol w="455930">
                  <a:extLst>
                    <a:ext uri="{9D8B030D-6E8A-4147-A177-3AD203B41FA5}">
                      <a16:colId xmlns:a16="http://schemas.microsoft.com/office/drawing/2014/main" val="299419655"/>
                    </a:ext>
                  </a:extLst>
                </a:gridCol>
                <a:gridCol w="881665">
                  <a:extLst>
                    <a:ext uri="{9D8B030D-6E8A-4147-A177-3AD203B41FA5}">
                      <a16:colId xmlns:a16="http://schemas.microsoft.com/office/drawing/2014/main" val="851856921"/>
                    </a:ext>
                  </a:extLst>
                </a:gridCol>
                <a:gridCol w="652495">
                  <a:extLst>
                    <a:ext uri="{9D8B030D-6E8A-4147-A177-3AD203B41FA5}">
                      <a16:colId xmlns:a16="http://schemas.microsoft.com/office/drawing/2014/main" val="2115606367"/>
                    </a:ext>
                  </a:extLst>
                </a:gridCol>
                <a:gridCol w="2773752">
                  <a:extLst>
                    <a:ext uri="{9D8B030D-6E8A-4147-A177-3AD203B41FA5}">
                      <a16:colId xmlns:a16="http://schemas.microsoft.com/office/drawing/2014/main" val="3479979199"/>
                    </a:ext>
                  </a:extLst>
                </a:gridCol>
              </a:tblGrid>
              <a:tr h="824046">
                <a:tc>
                  <a:txBody>
                    <a:bodyPr/>
                    <a:lstStyle/>
                    <a:p>
                      <a:pPr marL="0" algn="ctr" fontAlgn="ctr"/>
                      <a:r>
                        <a:rPr lang="en-GB" sz="1100" u="none" strike="noStrike" dirty="0">
                          <a:solidFill>
                            <a:schemeClr val="dk1"/>
                          </a:solidFill>
                          <a:effectLst/>
                          <a:latin typeface="Arial" panose="020B0604020202020204" pitchFamily="34" charset="0"/>
                          <a:cs typeface="Arial" panose="020B0604020202020204" pitchFamily="34" charset="0"/>
                        </a:rPr>
                        <a:t>BT-682</a:t>
                      </a:r>
                      <a:endParaRPr lang="en-GB" sz="1100" u="none" strike="noStrike"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fontAlgn="ctr"/>
                      <a:r>
                        <a:rPr lang="en-GB" sz="1100" u="none" strike="noStrike" dirty="0">
                          <a:solidFill>
                            <a:schemeClr val="dk1"/>
                          </a:solidFill>
                          <a:effectLst/>
                          <a:latin typeface="Arial" panose="020B0604020202020204" pitchFamily="34" charset="0"/>
                          <a:cs typeface="Arial" panose="020B0604020202020204" pitchFamily="34" charset="0"/>
                        </a:rPr>
                        <a:t>Foreign Subsidies Measures</a:t>
                      </a:r>
                      <a:endParaRPr lang="en-GB" sz="1100" u="none" strike="noStrike"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fontAlgn="ctr"/>
                      <a:r>
                        <a:rPr lang="en-GB" sz="1100" u="none" strike="noStrike" dirty="0">
                          <a:solidFill>
                            <a:schemeClr val="dk1"/>
                          </a:solidFill>
                          <a:effectLst/>
                          <a:latin typeface="Arial" panose="020B0604020202020204" pitchFamily="34" charset="0"/>
                          <a:cs typeface="Arial" panose="020B0604020202020204" pitchFamily="34" charset="0"/>
                        </a:rPr>
                        <a:t>Code</a:t>
                      </a:r>
                      <a:endParaRPr lang="en-GB" sz="1100" u="none" strike="noStrike"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tc>
                  <a:txBody>
                    <a:bodyPr/>
                    <a:lstStyle/>
                    <a:p>
                      <a:pPr marL="0" algn="ctr" fontAlgn="ctr"/>
                      <a:r>
                        <a:rPr lang="en-GB" sz="1100" u="none" strike="noStrike" dirty="0">
                          <a:solidFill>
                            <a:schemeClr val="dk1"/>
                          </a:solidFill>
                          <a:effectLst/>
                          <a:latin typeface="Arial" panose="020B0604020202020204" pitchFamily="34" charset="0"/>
                          <a:cs typeface="Arial" panose="020B0604020202020204" pitchFamily="34" charset="0"/>
                        </a:rPr>
                        <a:t>Measures applied under the Foreign Subsidies Regulation (EU) 2022/2560.</a:t>
                      </a:r>
                      <a:endParaRPr lang="en-GB" sz="1100" u="none" strike="noStrike" dirty="0">
                        <a:solidFill>
                          <a:schemeClr val="dk1"/>
                        </a:solidFill>
                        <a:effectLst/>
                        <a:latin typeface="Arial" panose="020B060402020202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045829634"/>
                  </a:ext>
                </a:extLst>
              </a:tr>
              <a:tr h="824046">
                <a:tc>
                  <a:txBody>
                    <a:bodyPr/>
                    <a:lstStyle/>
                    <a:p>
                      <a:pPr marL="0" algn="ctr" fontAlgn="ctr"/>
                      <a:r>
                        <a:rPr lang="en-GB" sz="1100" u="none" strike="noStrike" dirty="0">
                          <a:solidFill>
                            <a:schemeClr val="dk1"/>
                          </a:solidFill>
                          <a:effectLst/>
                          <a:latin typeface="Arial" panose="020B0604020202020204" pitchFamily="34" charset="0"/>
                          <a:ea typeface="+mn-ea"/>
                          <a:cs typeface="Arial" panose="020B0604020202020204" pitchFamily="34" charset="0"/>
                        </a:rPr>
                        <a:t>BG-716</a:t>
                      </a:r>
                    </a:p>
                  </a:txBody>
                  <a:tcPr marL="0" marR="0" marT="0" marB="0" anchor="ctr"/>
                </a:tc>
                <a:tc>
                  <a:txBody>
                    <a:bodyPr/>
                    <a:lstStyle/>
                    <a:p>
                      <a:pPr marL="0" algn="ctr" fontAlgn="ctr"/>
                      <a:r>
                        <a:rPr lang="en-GB" sz="1100" u="none" strike="noStrike" dirty="0">
                          <a:solidFill>
                            <a:schemeClr val="dk1"/>
                          </a:solidFill>
                          <a:effectLst/>
                          <a:latin typeface="Arial" panose="020B0604020202020204" pitchFamily="34" charset="0"/>
                          <a:ea typeface="+mn-ea"/>
                          <a:cs typeface="Arial" panose="020B0604020202020204" pitchFamily="34" charset="0"/>
                        </a:rPr>
                        <a:t>Review</a:t>
                      </a:r>
                    </a:p>
                  </a:txBody>
                  <a:tcPr marL="0" marR="0" marT="0" marB="0" anchor="ctr"/>
                </a:tc>
                <a:tc>
                  <a:txBody>
                    <a:bodyPr/>
                    <a:lstStyle/>
                    <a:p>
                      <a:pPr marL="0" algn="ctr" fontAlgn="ctr"/>
                      <a:r>
                        <a:rPr lang="en-GB" sz="1100" u="none" strike="noStrike" dirty="0">
                          <a:solidFill>
                            <a:schemeClr val="dk1"/>
                          </a:solidFill>
                          <a:effectLst/>
                          <a:latin typeface="Arial" panose="020B0604020202020204" pitchFamily="34" charset="0"/>
                          <a:ea typeface="+mn-ea"/>
                          <a:cs typeface="Arial" panose="020B0604020202020204" pitchFamily="34" charset="0"/>
                        </a:rPr>
                        <a:t>-</a:t>
                      </a:r>
                    </a:p>
                  </a:txBody>
                  <a:tcPr marL="0" marR="0" marT="0" marB="0" anchor="ctr"/>
                </a:tc>
                <a:tc>
                  <a:txBody>
                    <a:bodyPr/>
                    <a:lstStyle/>
                    <a:p>
                      <a:pPr marL="0" algn="ctr" fontAlgn="ctr"/>
                      <a:r>
                        <a:rPr lang="en-GB" sz="1100" u="none" strike="noStrike" dirty="0">
                          <a:solidFill>
                            <a:schemeClr val="dk1"/>
                          </a:solidFill>
                          <a:effectLst/>
                          <a:latin typeface="Arial" panose="020B0604020202020204" pitchFamily="34" charset="0"/>
                          <a:ea typeface="+mn-ea"/>
                          <a:cs typeface="Arial" panose="020B0604020202020204" pitchFamily="34" charset="0"/>
                        </a:rPr>
                        <a:t>Information about a review request or a review decision.</a:t>
                      </a:r>
                    </a:p>
                  </a:txBody>
                  <a:tcPr marL="0" marR="0" marT="0" marB="0" anchor="ctr"/>
                </a:tc>
                <a:extLst>
                  <a:ext uri="{0D108BD9-81ED-4DB2-BD59-A6C34878D82A}">
                    <a16:rowId xmlns:a16="http://schemas.microsoft.com/office/drawing/2014/main" val="946011530"/>
                  </a:ext>
                </a:extLst>
              </a:tr>
            </a:tbl>
          </a:graphicData>
        </a:graphic>
      </p:graphicFrame>
      <p:sp>
        <p:nvSpPr>
          <p:cNvPr id="6" name="TextBox 5">
            <a:extLst>
              <a:ext uri="{FF2B5EF4-FFF2-40B4-BE49-F238E27FC236}">
                <a16:creationId xmlns:a16="http://schemas.microsoft.com/office/drawing/2014/main" id="{EF18A0D5-1654-644C-C4E8-52207EAE8356}"/>
              </a:ext>
            </a:extLst>
          </p:cNvPr>
          <p:cNvSpPr txBox="1"/>
          <p:nvPr/>
        </p:nvSpPr>
        <p:spPr>
          <a:xfrm>
            <a:off x="6421120" y="1998235"/>
            <a:ext cx="2095445" cy="369332"/>
          </a:xfrm>
          <a:prstGeom prst="rect">
            <a:avLst/>
          </a:prstGeom>
          <a:noFill/>
        </p:spPr>
        <p:txBody>
          <a:bodyPr wrap="none" rtlCol="0">
            <a:spAutoFit/>
          </a:bodyPr>
          <a:lstStyle/>
          <a:p>
            <a:r>
              <a:rPr lang="en-DE" dirty="0">
                <a:latin typeface="Arial" panose="020B0604020202020204" pitchFamily="34" charset="0"/>
                <a:cs typeface="Arial" panose="020B0604020202020204" pitchFamily="34" charset="0"/>
              </a:rPr>
              <a:t>Competition notice</a:t>
            </a:r>
          </a:p>
        </p:txBody>
      </p:sp>
      <p:sp>
        <p:nvSpPr>
          <p:cNvPr id="7" name="TextBox 6">
            <a:extLst>
              <a:ext uri="{FF2B5EF4-FFF2-40B4-BE49-F238E27FC236}">
                <a16:creationId xmlns:a16="http://schemas.microsoft.com/office/drawing/2014/main" id="{1825FFC6-FC11-1E1C-4B11-58A3C2D8AF44}"/>
              </a:ext>
            </a:extLst>
          </p:cNvPr>
          <p:cNvSpPr txBox="1"/>
          <p:nvPr/>
        </p:nvSpPr>
        <p:spPr>
          <a:xfrm>
            <a:off x="6421119" y="3793086"/>
            <a:ext cx="1518364" cy="369332"/>
          </a:xfrm>
          <a:prstGeom prst="rect">
            <a:avLst/>
          </a:prstGeom>
          <a:noFill/>
        </p:spPr>
        <p:txBody>
          <a:bodyPr wrap="none" rtlCol="0">
            <a:spAutoFit/>
          </a:bodyPr>
          <a:lstStyle/>
          <a:p>
            <a:r>
              <a:rPr lang="en-DE" dirty="0">
                <a:latin typeface="Arial" panose="020B0604020202020204" pitchFamily="34" charset="0"/>
                <a:cs typeface="Arial" panose="020B0604020202020204" pitchFamily="34" charset="0"/>
              </a:rPr>
              <a:t>Result notice</a:t>
            </a:r>
          </a:p>
        </p:txBody>
      </p:sp>
    </p:spTree>
    <p:extLst>
      <p:ext uri="{BB962C8B-B14F-4D97-AF65-F5344CB8AC3E}">
        <p14:creationId xmlns:p14="http://schemas.microsoft.com/office/powerpoint/2010/main" val="52636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492F19-E3D7-46EE-ABCC-5CE040AB8DAA}"/>
              </a:ext>
            </a:extLst>
          </p:cNvPr>
          <p:cNvSpPr>
            <a:spLocks noGrp="1"/>
          </p:cNvSpPr>
          <p:nvPr>
            <p:ph type="title"/>
          </p:nvPr>
        </p:nvSpPr>
        <p:spPr>
          <a:xfrm>
            <a:off x="1049526" y="629538"/>
            <a:ext cx="9100313" cy="823342"/>
          </a:xfrm>
        </p:spPr>
        <p:txBody>
          <a:bodyPr/>
          <a:lstStyle/>
          <a:p>
            <a:r>
              <a:rPr lang="en-GB" dirty="0"/>
              <a:t>International Procurement Instrument</a:t>
            </a:r>
          </a:p>
        </p:txBody>
      </p:sp>
      <p:sp>
        <p:nvSpPr>
          <p:cNvPr id="24" name="TextBox 23">
            <a:extLst>
              <a:ext uri="{FF2B5EF4-FFF2-40B4-BE49-F238E27FC236}">
                <a16:creationId xmlns:a16="http://schemas.microsoft.com/office/drawing/2014/main" id="{F1F61927-8F8F-44A1-ABA6-479627B6A799}"/>
              </a:ext>
            </a:extLst>
          </p:cNvPr>
          <p:cNvSpPr txBox="1"/>
          <p:nvPr/>
        </p:nvSpPr>
        <p:spPr>
          <a:xfrm>
            <a:off x="8115079" y="4479753"/>
            <a:ext cx="2552922" cy="301878"/>
          </a:xfrm>
          <a:prstGeom prst="rect">
            <a:avLst/>
          </a:prstGeom>
          <a:noFill/>
        </p:spPr>
        <p:txBody>
          <a:bodyPr wrap="square" lIns="0" tIns="0" rIns="91440" bIns="0" rtlCol="0">
            <a:spAutoFit/>
          </a:bodyPr>
          <a:lstStyle/>
          <a:p>
            <a:pPr>
              <a:lnSpc>
                <a:spcPct val="120000"/>
              </a:lnSpc>
            </a:pPr>
            <a:endParaRPr lang="en-US">
              <a:solidFill>
                <a:schemeClr val="tx1">
                  <a:alpha val="60000"/>
                </a:schemeClr>
              </a:solidFill>
              <a:ea typeface="Titillium" charset="0"/>
              <a:cs typeface="Titillium" charset="0"/>
            </a:endParaRPr>
          </a:p>
        </p:txBody>
      </p:sp>
      <p:sp>
        <p:nvSpPr>
          <p:cNvPr id="5" name="TextBox 4">
            <a:extLst>
              <a:ext uri="{FF2B5EF4-FFF2-40B4-BE49-F238E27FC236}">
                <a16:creationId xmlns:a16="http://schemas.microsoft.com/office/drawing/2014/main" id="{402C205F-F8B2-9DB5-8ECB-9329BA7BC5D9}"/>
              </a:ext>
            </a:extLst>
          </p:cNvPr>
          <p:cNvSpPr txBox="1"/>
          <p:nvPr/>
        </p:nvSpPr>
        <p:spPr>
          <a:xfrm>
            <a:off x="8115080" y="4479753"/>
            <a:ext cx="2552922" cy="301878"/>
          </a:xfrm>
          <a:prstGeom prst="rect">
            <a:avLst/>
          </a:prstGeom>
          <a:noFill/>
        </p:spPr>
        <p:txBody>
          <a:bodyPr wrap="square" lIns="0" tIns="0" rIns="91440" bIns="0" rtlCol="0">
            <a:spAutoFit/>
          </a:bodyPr>
          <a:lstStyle/>
          <a:p>
            <a:pPr>
              <a:lnSpc>
                <a:spcPct val="120000"/>
              </a:lnSpc>
            </a:pPr>
            <a:endParaRPr lang="en-US">
              <a:solidFill>
                <a:schemeClr val="tx1">
                  <a:alpha val="60000"/>
                </a:schemeClr>
              </a:solidFill>
              <a:ea typeface="Titillium" charset="0"/>
              <a:cs typeface="Titillium" charset="0"/>
            </a:endParaRPr>
          </a:p>
        </p:txBody>
      </p:sp>
      <p:sp>
        <p:nvSpPr>
          <p:cNvPr id="29" name="TextBox 28">
            <a:extLst>
              <a:ext uri="{FF2B5EF4-FFF2-40B4-BE49-F238E27FC236}">
                <a16:creationId xmlns:a16="http://schemas.microsoft.com/office/drawing/2014/main" id="{482C59DF-EDC9-462F-82C8-FAAA6C7DC729}"/>
              </a:ext>
            </a:extLst>
          </p:cNvPr>
          <p:cNvSpPr txBox="1"/>
          <p:nvPr/>
        </p:nvSpPr>
        <p:spPr>
          <a:xfrm>
            <a:off x="880866" y="2014069"/>
            <a:ext cx="5540254" cy="3785652"/>
          </a:xfrm>
          <a:prstGeom prst="rect">
            <a:avLst/>
          </a:prstGeom>
          <a:noFill/>
        </p:spPr>
        <p:txBody>
          <a:bodyPr wrap="square" lIns="91440" tIns="45720" rIns="91440" bIns="45720" anchor="t">
            <a:spAutoFit/>
          </a:bodyPr>
          <a:lstStyle/>
          <a:p>
            <a:pPr algn="l"/>
            <a:r>
              <a:rPr lang="en-GB" sz="2000" dirty="0">
                <a:latin typeface="Arial" panose="020B0604020202020204" pitchFamily="34" charset="0"/>
                <a:cs typeface="Arial" panose="020B0604020202020204" pitchFamily="34" charset="0"/>
              </a:rPr>
              <a:t>On 29 August 2023, the International Procurement Instrument (‘</a:t>
            </a:r>
            <a:r>
              <a:rPr lang="en-GB" sz="2000" b="1" dirty="0">
                <a:latin typeface="Arial" panose="020B0604020202020204" pitchFamily="34" charset="0"/>
                <a:cs typeface="Arial" panose="020B0604020202020204" pitchFamily="34" charset="0"/>
              </a:rPr>
              <a:t>IPI</a:t>
            </a:r>
            <a:r>
              <a:rPr lang="en-GB" sz="2000" dirty="0">
                <a:latin typeface="Arial" panose="020B0604020202020204" pitchFamily="34" charset="0"/>
                <a:cs typeface="Arial" panose="020B0604020202020204" pitchFamily="34" charset="0"/>
              </a:rPr>
              <a:t>’) Regulation (EU) 2022/1031 entered into force. The IPI introduces measures limiting non-EU companies’ access to the open EU public procurement market if their governments do not offer similar access to public tenders to EU companies seeking business. By fostering reciprocity, this tool aims to open up these protected markets and to end the discrimination against EU companies in third countries.</a:t>
            </a:r>
          </a:p>
          <a:p>
            <a:pPr algn="l"/>
            <a:r>
              <a:rPr lang="en-GB" sz="2000" dirty="0">
                <a:latin typeface="Arial" panose="020B0604020202020204" pitchFamily="34" charset="0"/>
                <a:cs typeface="Arial" panose="020B0604020202020204" pitchFamily="34" charset="0"/>
                <a:hlinkClick r:id="rId3"/>
              </a:rPr>
              <a:t>https://eur-lex.europa.eu/eli/reg/2022/1031/oj</a:t>
            </a:r>
            <a:r>
              <a:rPr lang="en-GB" sz="2000" dirty="0">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EF18A0D5-1654-644C-C4E8-52207EAE8356}"/>
              </a:ext>
            </a:extLst>
          </p:cNvPr>
          <p:cNvSpPr txBox="1"/>
          <p:nvPr/>
        </p:nvSpPr>
        <p:spPr>
          <a:xfrm>
            <a:off x="6421120" y="1998235"/>
            <a:ext cx="1518364" cy="369332"/>
          </a:xfrm>
          <a:prstGeom prst="rect">
            <a:avLst/>
          </a:prstGeom>
          <a:noFill/>
        </p:spPr>
        <p:txBody>
          <a:bodyPr wrap="none" rtlCol="0">
            <a:spAutoFit/>
          </a:bodyPr>
          <a:lstStyle/>
          <a:p>
            <a:r>
              <a:rPr lang="en-DE" dirty="0">
                <a:latin typeface="Arial" panose="020B0604020202020204" pitchFamily="34" charset="0"/>
                <a:cs typeface="Arial" panose="020B0604020202020204" pitchFamily="34" charset="0"/>
              </a:rPr>
              <a:t>Result notice</a:t>
            </a:r>
          </a:p>
        </p:txBody>
      </p:sp>
      <p:graphicFrame>
        <p:nvGraphicFramePr>
          <p:cNvPr id="8" name="Table 7">
            <a:extLst>
              <a:ext uri="{FF2B5EF4-FFF2-40B4-BE49-F238E27FC236}">
                <a16:creationId xmlns:a16="http://schemas.microsoft.com/office/drawing/2014/main" id="{208CB7B7-ABE6-EA3D-16FB-1BF134079225}"/>
              </a:ext>
            </a:extLst>
          </p:cNvPr>
          <p:cNvGraphicFramePr>
            <a:graphicFrameLocks noGrp="1"/>
          </p:cNvGraphicFramePr>
          <p:nvPr>
            <p:extLst>
              <p:ext uri="{D42A27DB-BD31-4B8C-83A1-F6EECF244321}">
                <p14:modId xmlns:p14="http://schemas.microsoft.com/office/powerpoint/2010/main" val="2423868234"/>
              </p:ext>
            </p:extLst>
          </p:nvPr>
        </p:nvGraphicFramePr>
        <p:xfrm>
          <a:off x="6544310" y="2332278"/>
          <a:ext cx="4768364" cy="3707787"/>
        </p:xfrm>
        <a:graphic>
          <a:graphicData uri="http://schemas.openxmlformats.org/drawingml/2006/table">
            <a:tbl>
              <a:tblPr>
                <a:tableStyleId>{5940675A-B579-460E-94D1-54222C63F5DA}</a:tableStyleId>
              </a:tblPr>
              <a:tblGrid>
                <a:gridCol w="415290">
                  <a:extLst>
                    <a:ext uri="{9D8B030D-6E8A-4147-A177-3AD203B41FA5}">
                      <a16:colId xmlns:a16="http://schemas.microsoft.com/office/drawing/2014/main" val="1055312151"/>
                    </a:ext>
                  </a:extLst>
                </a:gridCol>
                <a:gridCol w="1005840">
                  <a:extLst>
                    <a:ext uri="{9D8B030D-6E8A-4147-A177-3AD203B41FA5}">
                      <a16:colId xmlns:a16="http://schemas.microsoft.com/office/drawing/2014/main" val="3641262861"/>
                    </a:ext>
                  </a:extLst>
                </a:gridCol>
                <a:gridCol w="619760">
                  <a:extLst>
                    <a:ext uri="{9D8B030D-6E8A-4147-A177-3AD203B41FA5}">
                      <a16:colId xmlns:a16="http://schemas.microsoft.com/office/drawing/2014/main" val="3289843698"/>
                    </a:ext>
                  </a:extLst>
                </a:gridCol>
                <a:gridCol w="2727474">
                  <a:extLst>
                    <a:ext uri="{9D8B030D-6E8A-4147-A177-3AD203B41FA5}">
                      <a16:colId xmlns:a16="http://schemas.microsoft.com/office/drawing/2014/main" val="3632131581"/>
                    </a:ext>
                  </a:extLst>
                </a:gridCol>
              </a:tblGrid>
              <a:tr h="451077">
                <a:tc>
                  <a:txBody>
                    <a:bodyPr/>
                    <a:lstStyle/>
                    <a:p>
                      <a:pPr algn="ctr" fontAlgn="ctr"/>
                      <a:r>
                        <a:rPr lang="en-GB" sz="1100" u="none" strike="noStrike">
                          <a:effectLst/>
                          <a:latin typeface="Arial" panose="020B0604020202020204" pitchFamily="34" charset="0"/>
                          <a:cs typeface="Arial" panose="020B0604020202020204" pitchFamily="34" charset="0"/>
                        </a:rPr>
                        <a:t>BT-684</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a:effectLst/>
                          <a:latin typeface="Arial" panose="020B0604020202020204" pitchFamily="34" charset="0"/>
                          <a:cs typeface="Arial" panose="020B0604020202020204" pitchFamily="34" charset="0"/>
                        </a:rPr>
                        <a:t>        International Procurement Instrument Regulation</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a:effectLst/>
                          <a:latin typeface="Arial" panose="020B0604020202020204" pitchFamily="34" charset="0"/>
                          <a:cs typeface="Arial" panose="020B0604020202020204" pitchFamily="34" charset="0"/>
                        </a:rPr>
                        <a:t>Indicator</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The International Procurement Instrument (IPI) Regulation (EU) 2022/1031 is applicable to this procurement procedure.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77861242"/>
                  </a:ext>
                </a:extLst>
              </a:tr>
              <a:tr h="261314">
                <a:tc>
                  <a:txBody>
                    <a:bodyPr/>
                    <a:lstStyle/>
                    <a:p>
                      <a:pPr algn="ctr" fontAlgn="ctr"/>
                      <a:r>
                        <a:rPr lang="en-GB" sz="1100" u="none" strike="noStrike">
                          <a:effectLst/>
                          <a:latin typeface="Arial" panose="020B0604020202020204" pitchFamily="34" charset="0"/>
                          <a:cs typeface="Arial" panose="020B0604020202020204" pitchFamily="34" charset="0"/>
                        </a:rPr>
                        <a:t>BG-681</a:t>
                      </a:r>
                      <a:endParaRPr lang="en-GB" sz="1100" b="1"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Information on IPI Measures</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DE" sz="1100" u="none" strike="noStrike">
                          <a:effectLst/>
                          <a:latin typeface="Arial" panose="020B0604020202020204" pitchFamily="34" charset="0"/>
                          <a:cs typeface="Arial" panose="020B0604020202020204" pitchFamily="34" charset="0"/>
                        </a:rPr>
                        <a:t>-</a:t>
                      </a:r>
                      <a:endParaRPr lang="en-DE"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a:effectLst/>
                          <a:latin typeface="Arial" panose="020B0604020202020204" pitchFamily="34" charset="0"/>
                          <a:cs typeface="Arial" panose="020B0604020202020204" pitchFamily="34" charset="0"/>
                        </a:rPr>
                        <a:t>The list of IPI Measures that were applied to this tender.</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721059938"/>
                  </a:ext>
                </a:extLst>
              </a:tr>
              <a:tr h="261314">
                <a:tc>
                  <a:txBody>
                    <a:bodyPr/>
                    <a:lstStyle/>
                    <a:p>
                      <a:pPr algn="ctr" fontAlgn="ctr"/>
                      <a:r>
                        <a:rPr lang="en-GB" sz="1100" u="none" strike="noStrike">
                          <a:effectLst/>
                          <a:latin typeface="Arial" panose="020B0604020202020204" pitchFamily="34" charset="0"/>
                          <a:cs typeface="Arial" panose="020B0604020202020204" pitchFamily="34" charset="0"/>
                        </a:rPr>
                        <a:t>BT-685</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Specific IPI Measure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Code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a:effectLst/>
                          <a:latin typeface="Arial" panose="020B0604020202020204" pitchFamily="34" charset="0"/>
                          <a:cs typeface="Arial" panose="020B0604020202020204" pitchFamily="34" charset="0"/>
                        </a:rPr>
                        <a:t>Information on the IPI Measure applicable to this tender.</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54537415"/>
                  </a:ext>
                </a:extLst>
              </a:tr>
              <a:tr h="522627">
                <a:tc>
                  <a:txBody>
                    <a:bodyPr/>
                    <a:lstStyle/>
                    <a:p>
                      <a:pPr algn="ctr" fontAlgn="ctr"/>
                      <a:r>
                        <a:rPr lang="en-GB" sz="1100" u="none" strike="noStrike">
                          <a:effectLst/>
                          <a:latin typeface="Arial" panose="020B0604020202020204" pitchFamily="34" charset="0"/>
                          <a:cs typeface="Arial" panose="020B0604020202020204" pitchFamily="34" charset="0"/>
                        </a:rPr>
                        <a:t>BT-686</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Number of tender applications to which this IPI Measure was applied.</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a:effectLst/>
                          <a:latin typeface="Arial" panose="020B0604020202020204" pitchFamily="34" charset="0"/>
                          <a:cs typeface="Arial" panose="020B0604020202020204" pitchFamily="34" charset="0"/>
                        </a:rPr>
                        <a:t>Number</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Number of requests to participate and tenders to which this IPI Measure was applied, in the case of a public contract; number of requests to participate and projects, in the case of a design contest.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3121626"/>
                  </a:ext>
                </a:extLst>
              </a:tr>
              <a:tr h="522627">
                <a:tc>
                  <a:txBody>
                    <a:bodyPr/>
                    <a:lstStyle/>
                    <a:p>
                      <a:pPr algn="ctr" fontAlgn="ctr"/>
                      <a:r>
                        <a:rPr lang="en-GB" sz="1100" u="none" strike="noStrike">
                          <a:effectLst/>
                          <a:latin typeface="Arial" panose="020B0604020202020204" pitchFamily="34" charset="0"/>
                          <a:cs typeface="Arial" panose="020B0604020202020204" pitchFamily="34" charset="0"/>
                        </a:rPr>
                        <a:t>BT-687</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Exception to the application of the IPI Measure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a:effectLst/>
                          <a:latin typeface="Arial" panose="020B0604020202020204" pitchFamily="34" charset="0"/>
                          <a:cs typeface="Arial" panose="020B0604020202020204" pitchFamily="34" charset="0"/>
                        </a:rPr>
                        <a:t>Code</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Exception from the application of the IPI Measure.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58957742"/>
                  </a:ext>
                </a:extLst>
              </a:tr>
              <a:tr h="522627">
                <a:tc>
                  <a:txBody>
                    <a:bodyPr/>
                    <a:lstStyle/>
                    <a:p>
                      <a:pPr algn="ctr" fontAlgn="ctr"/>
                      <a:r>
                        <a:rPr lang="en-GB" sz="1100" u="none" strike="noStrike">
                          <a:effectLst/>
                          <a:latin typeface="Arial" panose="020B0604020202020204" pitchFamily="34" charset="0"/>
                          <a:cs typeface="Arial" panose="020B0604020202020204" pitchFamily="34" charset="0"/>
                        </a:rPr>
                        <a:t>BT-688</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Overriding reasons relating to the public interest  </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Text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A description and justification for the application of overriding reasons relating to the public interest.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052229162"/>
                  </a:ext>
                </a:extLst>
              </a:tr>
            </a:tbl>
          </a:graphicData>
        </a:graphic>
      </p:graphicFrame>
    </p:spTree>
    <p:extLst>
      <p:ext uri="{BB962C8B-B14F-4D97-AF65-F5344CB8AC3E}">
        <p14:creationId xmlns:p14="http://schemas.microsoft.com/office/powerpoint/2010/main" val="49245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492F19-E3D7-46EE-ABCC-5CE040AB8DAA}"/>
              </a:ext>
            </a:extLst>
          </p:cNvPr>
          <p:cNvSpPr>
            <a:spLocks noGrp="1"/>
          </p:cNvSpPr>
          <p:nvPr>
            <p:ph type="title"/>
          </p:nvPr>
        </p:nvSpPr>
        <p:spPr>
          <a:xfrm>
            <a:off x="1049526" y="629538"/>
            <a:ext cx="9100313" cy="615553"/>
          </a:xfrm>
        </p:spPr>
        <p:txBody>
          <a:bodyPr/>
          <a:lstStyle/>
          <a:p>
            <a:r>
              <a:rPr lang="en-DE" dirty="0"/>
              <a:t>Energy Efficiency Directive</a:t>
            </a:r>
            <a:endParaRPr lang="en-GB" dirty="0"/>
          </a:p>
        </p:txBody>
      </p:sp>
      <p:sp>
        <p:nvSpPr>
          <p:cNvPr id="29" name="TextBox 28">
            <a:extLst>
              <a:ext uri="{FF2B5EF4-FFF2-40B4-BE49-F238E27FC236}">
                <a16:creationId xmlns:a16="http://schemas.microsoft.com/office/drawing/2014/main" id="{482C59DF-EDC9-462F-82C8-FAAA6C7DC729}"/>
              </a:ext>
            </a:extLst>
          </p:cNvPr>
          <p:cNvSpPr txBox="1"/>
          <p:nvPr/>
        </p:nvSpPr>
        <p:spPr>
          <a:xfrm>
            <a:off x="880866" y="2014069"/>
            <a:ext cx="5540254" cy="3785652"/>
          </a:xfrm>
          <a:prstGeom prst="rect">
            <a:avLst/>
          </a:prstGeom>
          <a:noFill/>
        </p:spPr>
        <p:txBody>
          <a:bodyPr wrap="square" lIns="91440" tIns="45720" rIns="91440" bIns="45720" anchor="t">
            <a:spAutoFit/>
          </a:bodyPr>
          <a:lstStyle/>
          <a:p>
            <a:pPr algn="l"/>
            <a:r>
              <a:rPr lang="en-GB" sz="2000" dirty="0">
                <a:latin typeface="Arial" panose="020B0604020202020204" pitchFamily="34" charset="0"/>
                <a:cs typeface="Arial" panose="020B0604020202020204" pitchFamily="34" charset="0"/>
              </a:rPr>
              <a:t>Energy efficiency helps reduce overall energy consumption and is therefore central to achieving the EU’s climate ambition, while enhancing present and future energy security and affordability. To ensure that the EU’s 2030 target of reducing greenhouse gas emissions by at least 55% (compared to 1990) can be met, the Commission has revised the Energy Efficiency Directive (EU) 2023/1791, together with other energy and climate rules. It will enter into force on the 12 October 2025.</a:t>
            </a:r>
          </a:p>
          <a:p>
            <a:pPr algn="l"/>
            <a:r>
              <a:rPr lang="en-GB" sz="2000" dirty="0">
                <a:latin typeface="Arial" panose="020B0604020202020204" pitchFamily="34" charset="0"/>
                <a:cs typeface="Arial" panose="020B0604020202020204" pitchFamily="34" charset="0"/>
                <a:hlinkClick r:id="rId3"/>
              </a:rPr>
              <a:t>https://eur-lex.europa.eu/eli/dir/2023/1791/oj</a:t>
            </a:r>
            <a:r>
              <a:rPr lang="en-GB" sz="2000" dirty="0">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EAE89E75-2174-3ED4-14F6-F29F36B2A325}"/>
              </a:ext>
            </a:extLst>
          </p:cNvPr>
          <p:cNvSpPr txBox="1"/>
          <p:nvPr/>
        </p:nvSpPr>
        <p:spPr>
          <a:xfrm>
            <a:off x="8115079" y="5566873"/>
            <a:ext cx="2552922" cy="301878"/>
          </a:xfrm>
          <a:prstGeom prst="rect">
            <a:avLst/>
          </a:prstGeom>
          <a:noFill/>
        </p:spPr>
        <p:txBody>
          <a:bodyPr wrap="square" lIns="0" tIns="0" rIns="91440" bIns="0" rtlCol="0">
            <a:spAutoFit/>
          </a:bodyPr>
          <a:lstStyle/>
          <a:p>
            <a:pPr>
              <a:lnSpc>
                <a:spcPct val="120000"/>
              </a:lnSpc>
            </a:pPr>
            <a:endParaRPr lang="en-US">
              <a:solidFill>
                <a:schemeClr val="tx1">
                  <a:alpha val="60000"/>
                </a:schemeClr>
              </a:solidFill>
              <a:ea typeface="Titillium" charset="0"/>
              <a:cs typeface="Titillium" charset="0"/>
            </a:endParaRPr>
          </a:p>
        </p:txBody>
      </p:sp>
      <p:sp>
        <p:nvSpPr>
          <p:cNvPr id="4" name="TextBox 3">
            <a:extLst>
              <a:ext uri="{FF2B5EF4-FFF2-40B4-BE49-F238E27FC236}">
                <a16:creationId xmlns:a16="http://schemas.microsoft.com/office/drawing/2014/main" id="{585A6C77-CD15-1102-075E-CE9A60FD6372}"/>
              </a:ext>
            </a:extLst>
          </p:cNvPr>
          <p:cNvSpPr txBox="1"/>
          <p:nvPr/>
        </p:nvSpPr>
        <p:spPr>
          <a:xfrm>
            <a:off x="8115080" y="5566873"/>
            <a:ext cx="2552922" cy="301878"/>
          </a:xfrm>
          <a:prstGeom prst="rect">
            <a:avLst/>
          </a:prstGeom>
          <a:noFill/>
        </p:spPr>
        <p:txBody>
          <a:bodyPr wrap="square" lIns="0" tIns="0" rIns="91440" bIns="0" rtlCol="0">
            <a:spAutoFit/>
          </a:bodyPr>
          <a:lstStyle/>
          <a:p>
            <a:pPr>
              <a:lnSpc>
                <a:spcPct val="120000"/>
              </a:lnSpc>
            </a:pPr>
            <a:endParaRPr lang="en-US">
              <a:solidFill>
                <a:schemeClr val="tx1">
                  <a:alpha val="60000"/>
                </a:schemeClr>
              </a:solidFill>
              <a:ea typeface="Titillium" charset="0"/>
              <a:cs typeface="Titillium" charset="0"/>
            </a:endParaRPr>
          </a:p>
        </p:txBody>
      </p:sp>
      <p:sp>
        <p:nvSpPr>
          <p:cNvPr id="10" name="TextBox 9">
            <a:extLst>
              <a:ext uri="{FF2B5EF4-FFF2-40B4-BE49-F238E27FC236}">
                <a16:creationId xmlns:a16="http://schemas.microsoft.com/office/drawing/2014/main" id="{8E2D53C8-A6FB-472C-0780-020238934851}"/>
              </a:ext>
            </a:extLst>
          </p:cNvPr>
          <p:cNvSpPr txBox="1"/>
          <p:nvPr/>
        </p:nvSpPr>
        <p:spPr>
          <a:xfrm>
            <a:off x="6421120" y="1998235"/>
            <a:ext cx="2095445" cy="369332"/>
          </a:xfrm>
          <a:prstGeom prst="rect">
            <a:avLst/>
          </a:prstGeom>
          <a:noFill/>
        </p:spPr>
        <p:txBody>
          <a:bodyPr wrap="none" rtlCol="0">
            <a:spAutoFit/>
          </a:bodyPr>
          <a:lstStyle/>
          <a:p>
            <a:r>
              <a:rPr lang="en-DE" dirty="0">
                <a:latin typeface="Arial" panose="020B0604020202020204" pitchFamily="34" charset="0"/>
                <a:cs typeface="Arial" panose="020B0604020202020204" pitchFamily="34" charset="0"/>
              </a:rPr>
              <a:t>Competition notice</a:t>
            </a:r>
          </a:p>
        </p:txBody>
      </p:sp>
      <p:sp>
        <p:nvSpPr>
          <p:cNvPr id="11" name="TextBox 10">
            <a:extLst>
              <a:ext uri="{FF2B5EF4-FFF2-40B4-BE49-F238E27FC236}">
                <a16:creationId xmlns:a16="http://schemas.microsoft.com/office/drawing/2014/main" id="{2E35248C-EE39-B1A8-9A85-2EA1CB35C575}"/>
              </a:ext>
            </a:extLst>
          </p:cNvPr>
          <p:cNvSpPr txBox="1"/>
          <p:nvPr/>
        </p:nvSpPr>
        <p:spPr>
          <a:xfrm>
            <a:off x="6421119" y="4026766"/>
            <a:ext cx="1518364" cy="369332"/>
          </a:xfrm>
          <a:prstGeom prst="rect">
            <a:avLst/>
          </a:prstGeom>
          <a:noFill/>
        </p:spPr>
        <p:txBody>
          <a:bodyPr wrap="none" rtlCol="0">
            <a:spAutoFit/>
          </a:bodyPr>
          <a:lstStyle/>
          <a:p>
            <a:r>
              <a:rPr lang="en-DE" dirty="0">
                <a:latin typeface="Arial" panose="020B0604020202020204" pitchFamily="34" charset="0"/>
                <a:cs typeface="Arial" panose="020B0604020202020204" pitchFamily="34" charset="0"/>
              </a:rPr>
              <a:t>Result notice</a:t>
            </a:r>
          </a:p>
        </p:txBody>
      </p:sp>
      <p:graphicFrame>
        <p:nvGraphicFramePr>
          <p:cNvPr id="12" name="Table 11">
            <a:extLst>
              <a:ext uri="{FF2B5EF4-FFF2-40B4-BE49-F238E27FC236}">
                <a16:creationId xmlns:a16="http://schemas.microsoft.com/office/drawing/2014/main" id="{1C143F35-C59D-A73C-9FF0-7E6F57468E93}"/>
              </a:ext>
            </a:extLst>
          </p:cNvPr>
          <p:cNvGraphicFramePr>
            <a:graphicFrameLocks noGrp="1"/>
          </p:cNvGraphicFramePr>
          <p:nvPr>
            <p:extLst>
              <p:ext uri="{D42A27DB-BD31-4B8C-83A1-F6EECF244321}">
                <p14:modId xmlns:p14="http://schemas.microsoft.com/office/powerpoint/2010/main" val="3427735049"/>
              </p:ext>
            </p:extLst>
          </p:nvPr>
        </p:nvGraphicFramePr>
        <p:xfrm>
          <a:off x="6544310" y="2393150"/>
          <a:ext cx="5109210" cy="1589570"/>
        </p:xfrm>
        <a:graphic>
          <a:graphicData uri="http://schemas.openxmlformats.org/drawingml/2006/table">
            <a:tbl>
              <a:tblPr>
                <a:tableStyleId>{5940675A-B579-460E-94D1-54222C63F5DA}</a:tableStyleId>
              </a:tblPr>
              <a:tblGrid>
                <a:gridCol w="467191">
                  <a:extLst>
                    <a:ext uri="{9D8B030D-6E8A-4147-A177-3AD203B41FA5}">
                      <a16:colId xmlns:a16="http://schemas.microsoft.com/office/drawing/2014/main" val="2918213570"/>
                    </a:ext>
                  </a:extLst>
                </a:gridCol>
                <a:gridCol w="967377">
                  <a:extLst>
                    <a:ext uri="{9D8B030D-6E8A-4147-A177-3AD203B41FA5}">
                      <a16:colId xmlns:a16="http://schemas.microsoft.com/office/drawing/2014/main" val="1176460723"/>
                    </a:ext>
                  </a:extLst>
                </a:gridCol>
                <a:gridCol w="699799">
                  <a:extLst>
                    <a:ext uri="{9D8B030D-6E8A-4147-A177-3AD203B41FA5}">
                      <a16:colId xmlns:a16="http://schemas.microsoft.com/office/drawing/2014/main" val="2805801756"/>
                    </a:ext>
                  </a:extLst>
                </a:gridCol>
                <a:gridCol w="2974843">
                  <a:extLst>
                    <a:ext uri="{9D8B030D-6E8A-4147-A177-3AD203B41FA5}">
                      <a16:colId xmlns:a16="http://schemas.microsoft.com/office/drawing/2014/main" val="966766260"/>
                    </a:ext>
                  </a:extLst>
                </a:gridCol>
              </a:tblGrid>
              <a:tr h="529857">
                <a:tc>
                  <a:txBody>
                    <a:bodyPr/>
                    <a:lstStyle/>
                    <a:p>
                      <a:pPr algn="ctr" fontAlgn="ctr"/>
                      <a:r>
                        <a:rPr lang="en-GB" sz="1100" u="none" strike="noStrike">
                          <a:effectLst/>
                          <a:latin typeface="Arial" panose="020B0604020202020204" pitchFamily="34" charset="0"/>
                          <a:cs typeface="Arial" panose="020B0604020202020204" pitchFamily="34" charset="0"/>
                        </a:rPr>
                        <a:t>BT-810</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Energy Efficiency Directive (EED)</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Indicator</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a:effectLst/>
                          <a:latin typeface="Arial" panose="020B0604020202020204" pitchFamily="34" charset="0"/>
                          <a:cs typeface="Arial" panose="020B0604020202020204" pitchFamily="34" charset="0"/>
                        </a:rPr>
                        <a:t>The Energy Efficiency Directive (EED) (EU) 2023/1791 is applicable for this procurement procedure.</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08874055"/>
                  </a:ext>
                </a:extLst>
              </a:tr>
              <a:tr h="1059713">
                <a:tc>
                  <a:txBody>
                    <a:bodyPr/>
                    <a:lstStyle/>
                    <a:p>
                      <a:pPr algn="ctr" fontAlgn="ctr"/>
                      <a:r>
                        <a:rPr lang="en-GB" sz="1100" u="none" strike="noStrike">
                          <a:effectLst/>
                          <a:latin typeface="Arial" panose="020B0604020202020204" pitchFamily="34" charset="0"/>
                          <a:cs typeface="Arial" panose="020B0604020202020204" pitchFamily="34" charset="0"/>
                        </a:rPr>
                        <a:t>BT-811</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EED product list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Code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List of products covered by the Energy Labelling Directive, by the </a:t>
                      </a:r>
                      <a:r>
                        <a:rPr lang="en-GB" sz="1100" u="none" strike="noStrike" dirty="0" err="1">
                          <a:effectLst/>
                          <a:latin typeface="Arial" panose="020B0604020202020204" pitchFamily="34" charset="0"/>
                          <a:cs typeface="Arial" panose="020B0604020202020204" pitchFamily="34" charset="0"/>
                        </a:rPr>
                        <a:t>Ecodesign</a:t>
                      </a:r>
                      <a:r>
                        <a:rPr lang="en-GB" sz="1100" u="none" strike="noStrike" dirty="0">
                          <a:effectLst/>
                          <a:latin typeface="Arial" panose="020B0604020202020204" pitchFamily="34" charset="0"/>
                          <a:cs typeface="Arial" panose="020B0604020202020204" pitchFamily="34" charset="0"/>
                        </a:rPr>
                        <a:t> Directive, by Union green public procurement criteria, by Regulation 2020/740 and buildings, not being rented or purchased for the purposes listed in EED Annex IV point f) (</a:t>
                      </a:r>
                      <a:r>
                        <a:rPr lang="en-GB" sz="1100" u="none" strike="noStrike" dirty="0" err="1">
                          <a:effectLst/>
                          <a:latin typeface="Arial" panose="020B0604020202020204" pitchFamily="34" charset="0"/>
                          <a:cs typeface="Arial" panose="020B0604020202020204" pitchFamily="34" charset="0"/>
                        </a:rPr>
                        <a:t>i</a:t>
                      </a:r>
                      <a:r>
                        <a:rPr lang="en-GB" sz="1100" u="none" strike="noStrike" dirty="0">
                          <a:effectLst/>
                          <a:latin typeface="Arial" panose="020B0604020202020204" pitchFamily="34" charset="0"/>
                          <a:cs typeface="Arial" panose="020B0604020202020204" pitchFamily="34" charset="0"/>
                        </a:rPr>
                        <a:t>), (ii) and (iii).</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27126495"/>
                  </a:ext>
                </a:extLst>
              </a:tr>
            </a:tbl>
          </a:graphicData>
        </a:graphic>
      </p:graphicFrame>
      <p:graphicFrame>
        <p:nvGraphicFramePr>
          <p:cNvPr id="13" name="Table 12">
            <a:extLst>
              <a:ext uri="{FF2B5EF4-FFF2-40B4-BE49-F238E27FC236}">
                <a16:creationId xmlns:a16="http://schemas.microsoft.com/office/drawing/2014/main" id="{57C06AC4-601E-6147-C2EC-84703D793156}"/>
              </a:ext>
            </a:extLst>
          </p:cNvPr>
          <p:cNvGraphicFramePr>
            <a:graphicFrameLocks noGrp="1"/>
          </p:cNvGraphicFramePr>
          <p:nvPr>
            <p:extLst>
              <p:ext uri="{D42A27DB-BD31-4B8C-83A1-F6EECF244321}">
                <p14:modId xmlns:p14="http://schemas.microsoft.com/office/powerpoint/2010/main" val="3684028446"/>
              </p:ext>
            </p:extLst>
          </p:nvPr>
        </p:nvGraphicFramePr>
        <p:xfrm>
          <a:off x="6544308" y="4422837"/>
          <a:ext cx="5109210" cy="2011680"/>
        </p:xfrm>
        <a:graphic>
          <a:graphicData uri="http://schemas.openxmlformats.org/drawingml/2006/table">
            <a:tbl>
              <a:tblPr>
                <a:tableStyleId>{5940675A-B579-460E-94D1-54222C63F5DA}</a:tableStyleId>
              </a:tblPr>
              <a:tblGrid>
                <a:gridCol w="425452">
                  <a:extLst>
                    <a:ext uri="{9D8B030D-6E8A-4147-A177-3AD203B41FA5}">
                      <a16:colId xmlns:a16="http://schemas.microsoft.com/office/drawing/2014/main" val="200724511"/>
                    </a:ext>
                  </a:extLst>
                </a:gridCol>
                <a:gridCol w="1026160">
                  <a:extLst>
                    <a:ext uri="{9D8B030D-6E8A-4147-A177-3AD203B41FA5}">
                      <a16:colId xmlns:a16="http://schemas.microsoft.com/office/drawing/2014/main" val="2671785968"/>
                    </a:ext>
                  </a:extLst>
                </a:gridCol>
                <a:gridCol w="701040">
                  <a:extLst>
                    <a:ext uri="{9D8B030D-6E8A-4147-A177-3AD203B41FA5}">
                      <a16:colId xmlns:a16="http://schemas.microsoft.com/office/drawing/2014/main" val="3985023978"/>
                    </a:ext>
                  </a:extLst>
                </a:gridCol>
                <a:gridCol w="2956558">
                  <a:extLst>
                    <a:ext uri="{9D8B030D-6E8A-4147-A177-3AD203B41FA5}">
                      <a16:colId xmlns:a16="http://schemas.microsoft.com/office/drawing/2014/main" val="3600854033"/>
                    </a:ext>
                  </a:extLst>
                </a:gridCol>
              </a:tblGrid>
              <a:tr h="141259">
                <a:tc>
                  <a:txBody>
                    <a:bodyPr/>
                    <a:lstStyle/>
                    <a:p>
                      <a:pPr algn="ctr" fontAlgn="ctr"/>
                      <a:r>
                        <a:rPr lang="en-GB" sz="1100" u="none" strike="noStrike" dirty="0">
                          <a:effectLst/>
                          <a:latin typeface="Arial" panose="020B0604020202020204" pitchFamily="34" charset="0"/>
                          <a:cs typeface="Arial" panose="020B0604020202020204" pitchFamily="34" charset="0"/>
                        </a:rPr>
                        <a:t>BG-810</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EED information</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DE" sz="1100" u="none" strike="noStrike" dirty="0">
                          <a:effectLst/>
                          <a:latin typeface="Arial" panose="020B0604020202020204" pitchFamily="34" charset="0"/>
                          <a:cs typeface="Arial" panose="020B0604020202020204" pitchFamily="34" charset="0"/>
                        </a:rPr>
                        <a:t>-</a:t>
                      </a:r>
                      <a:endParaRPr lang="en-DE"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Information on the energy efficiency of the products selected in BT-811.</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54001900"/>
                  </a:ext>
                </a:extLst>
              </a:tr>
              <a:tr h="141259">
                <a:tc>
                  <a:txBody>
                    <a:bodyPr/>
                    <a:lstStyle/>
                    <a:p>
                      <a:pPr algn="ctr" fontAlgn="ctr"/>
                      <a:r>
                        <a:rPr lang="en-GB" sz="1100" u="none" strike="noStrike">
                          <a:effectLst/>
                          <a:latin typeface="Arial" panose="020B0604020202020204" pitchFamily="34" charset="0"/>
                          <a:cs typeface="Arial" panose="020B0604020202020204" pitchFamily="34" charset="0"/>
                        </a:rPr>
                        <a:t>BT-812</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Energy Efficiency Label</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Code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a:effectLst/>
                          <a:latin typeface="Arial" panose="020B0604020202020204" pitchFamily="34" charset="0"/>
                          <a:cs typeface="Arial" panose="020B0604020202020204" pitchFamily="34" charset="0"/>
                        </a:rPr>
                        <a:t>Energy efficiency labels that are provided for the products (A+++, A++, A+, A, B, C, D).</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463590182"/>
                  </a:ext>
                </a:extLst>
              </a:tr>
              <a:tr h="141259">
                <a:tc>
                  <a:txBody>
                    <a:bodyPr/>
                    <a:lstStyle/>
                    <a:p>
                      <a:pPr algn="ctr" fontAlgn="ctr"/>
                      <a:r>
                        <a:rPr lang="en-GB" sz="1100" u="none" strike="noStrike" dirty="0">
                          <a:effectLst/>
                          <a:latin typeface="Arial" panose="020B0604020202020204" pitchFamily="34" charset="0"/>
                          <a:cs typeface="Arial" panose="020B0604020202020204" pitchFamily="34" charset="0"/>
                        </a:rPr>
                        <a:t>BT-813</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Energy Efficiency Numeric Value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Number</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Energy efficiency numeric values for products and services for which no label exist.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24594062"/>
                  </a:ext>
                </a:extLst>
              </a:tr>
              <a:tr h="141259">
                <a:tc>
                  <a:txBody>
                    <a:bodyPr/>
                    <a:lstStyle/>
                    <a:p>
                      <a:pPr algn="ctr" fontAlgn="ctr"/>
                      <a:r>
                        <a:rPr lang="en-GB" sz="1100" u="none" strike="noStrike" dirty="0">
                          <a:effectLst/>
                          <a:latin typeface="Arial" panose="020B0604020202020204" pitchFamily="34" charset="0"/>
                          <a:cs typeface="Arial" panose="020B0604020202020204" pitchFamily="34" charset="0"/>
                        </a:rPr>
                        <a:t>BT-814</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Energy Efficiency Unit</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a:effectLst/>
                          <a:latin typeface="Arial" panose="020B0604020202020204" pitchFamily="34" charset="0"/>
                          <a:cs typeface="Arial" panose="020B0604020202020204" pitchFamily="34" charset="0"/>
                        </a:rPr>
                        <a:t>Code</a:t>
                      </a:r>
                      <a:endParaRPr lang="en-GB" sz="11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The unit of the energy efficiency number, for example, kWh/year.</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409065608"/>
                  </a:ext>
                </a:extLst>
              </a:tr>
              <a:tr h="141259">
                <a:tc>
                  <a:txBody>
                    <a:bodyPr/>
                    <a:lstStyle/>
                    <a:p>
                      <a:pPr algn="ctr" fontAlgn="ctr"/>
                      <a:r>
                        <a:rPr lang="en-GB" sz="1100" u="none" strike="noStrike" dirty="0">
                          <a:effectLst/>
                          <a:latin typeface="Arial" panose="020B0604020202020204" pitchFamily="34" charset="0"/>
                          <a:cs typeface="Arial" panose="020B0604020202020204" pitchFamily="34" charset="0"/>
                        </a:rPr>
                        <a:t>BT-815</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Energy Efficiency Quantity</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Number</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en-GB" sz="1100" u="none" strike="noStrike" dirty="0">
                          <a:effectLst/>
                          <a:latin typeface="Arial" panose="020B0604020202020204" pitchFamily="34" charset="0"/>
                          <a:cs typeface="Arial" panose="020B0604020202020204" pitchFamily="34" charset="0"/>
                        </a:rPr>
                        <a:t>The quantity provided or estimated for the product or service.</a:t>
                      </a:r>
                      <a:endParaRPr lang="en-GB"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784232596"/>
                  </a:ext>
                </a:extLst>
              </a:tr>
            </a:tbl>
          </a:graphicData>
        </a:graphic>
      </p:graphicFrame>
    </p:spTree>
    <p:extLst>
      <p:ext uri="{BB962C8B-B14F-4D97-AF65-F5344CB8AC3E}">
        <p14:creationId xmlns:p14="http://schemas.microsoft.com/office/powerpoint/2010/main" val="287128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572D273-7ECA-EC6A-7BB0-1815604C33CD}"/>
              </a:ext>
            </a:extLst>
          </p:cNvPr>
          <p:cNvGraphicFramePr>
            <a:graphicFrameLocks noGrp="1"/>
          </p:cNvGraphicFramePr>
          <p:nvPr>
            <p:ph idx="1"/>
            <p:extLst>
              <p:ext uri="{D42A27DB-BD31-4B8C-83A1-F6EECF244321}">
                <p14:modId xmlns:p14="http://schemas.microsoft.com/office/powerpoint/2010/main" val="194671839"/>
              </p:ext>
            </p:extLst>
          </p:nvPr>
        </p:nvGraphicFramePr>
        <p:xfrm>
          <a:off x="970722" y="3046254"/>
          <a:ext cx="4668926" cy="2391410"/>
        </p:xfrm>
        <a:graphic>
          <a:graphicData uri="http://schemas.openxmlformats.org/drawingml/2006/table">
            <a:tbl>
              <a:tblPr firstRow="1" firstCol="1" bandRow="1">
                <a:tableStyleId>{5940675A-B579-460E-94D1-54222C63F5DA}</a:tableStyleId>
              </a:tblPr>
              <a:tblGrid>
                <a:gridCol w="1415097">
                  <a:extLst>
                    <a:ext uri="{9D8B030D-6E8A-4147-A177-3AD203B41FA5}">
                      <a16:colId xmlns:a16="http://schemas.microsoft.com/office/drawing/2014/main" val="1804985834"/>
                    </a:ext>
                  </a:extLst>
                </a:gridCol>
                <a:gridCol w="3253829">
                  <a:extLst>
                    <a:ext uri="{9D8B030D-6E8A-4147-A177-3AD203B41FA5}">
                      <a16:colId xmlns:a16="http://schemas.microsoft.com/office/drawing/2014/main" val="246867674"/>
                    </a:ext>
                  </a:extLst>
                </a:gridCol>
              </a:tblGrid>
              <a:tr h="341630">
                <a:tc>
                  <a:txBody>
                    <a:bodyPr/>
                    <a:lstStyle/>
                    <a:p>
                      <a:pPr algn="l">
                        <a:lnSpc>
                          <a:spcPct val="115000"/>
                        </a:lnSpc>
                        <a:spcBef>
                          <a:spcPts val="600"/>
                        </a:spcBef>
                        <a:spcAft>
                          <a:spcPts val="600"/>
                        </a:spcAft>
                      </a:pPr>
                      <a:r>
                        <a:rPr lang="en-DE" sz="20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Name</a:t>
                      </a:r>
                    </a:p>
                  </a:txBody>
                  <a:tcPr marL="68580" marR="68580" marT="0" marB="0" anchor="ctr"/>
                </a:tc>
                <a:tc>
                  <a:txBody>
                    <a:bodyPr/>
                    <a:lstStyle/>
                    <a:p>
                      <a:pPr algn="l">
                        <a:lnSpc>
                          <a:spcPct val="115000"/>
                        </a:lnSpc>
                        <a:spcBef>
                          <a:spcPts val="600"/>
                        </a:spcBef>
                        <a:spcAft>
                          <a:spcPts val="600"/>
                        </a:spcAft>
                      </a:pPr>
                      <a:r>
                        <a:rPr lang="en-DE" sz="2000" b="1" dirty="0">
                          <a:solidFill>
                            <a:schemeClr val="tx1">
                              <a:lumMod val="50000"/>
                            </a:schemeClr>
                          </a:solidFill>
                          <a:effectLst/>
                          <a:latin typeface="Arial" panose="020B0604020202020204" pitchFamily="34" charset="0"/>
                          <a:ea typeface="Calibri" panose="020F0502020204030204" pitchFamily="34" charset="0"/>
                          <a:cs typeface="Arial" panose="020B0604020202020204" pitchFamily="34" charset="0"/>
                        </a:rPr>
                        <a:t>Type</a:t>
                      </a:r>
                    </a:p>
                  </a:txBody>
                  <a:tcPr marL="68580" marR="68580" marT="0" marB="0" anchor="ctr"/>
                </a:tc>
                <a:extLst>
                  <a:ext uri="{0D108BD9-81ED-4DB2-BD59-A6C34878D82A}">
                    <a16:rowId xmlns:a16="http://schemas.microsoft.com/office/drawing/2014/main" val="529792566"/>
                  </a:ext>
                </a:extLst>
              </a:tr>
              <a:tr h="341630">
                <a:tc>
                  <a:txBody>
                    <a:bodyPr/>
                    <a:lstStyle/>
                    <a:p>
                      <a:pPr algn="l">
                        <a:lnSpc>
                          <a:spcPct val="115000"/>
                        </a:lnSpc>
                        <a:spcBef>
                          <a:spcPts val="600"/>
                        </a:spcBef>
                        <a:spcAft>
                          <a:spcPts val="600"/>
                        </a:spcAft>
                      </a:pPr>
                      <a:r>
                        <a:rPr lang="en-GB" sz="1600" dirty="0">
                          <a:solidFill>
                            <a:schemeClr val="tx1">
                              <a:lumMod val="50000"/>
                            </a:schemeClr>
                          </a:solidFill>
                          <a:effectLst/>
                        </a:rPr>
                        <a:t>E1</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Bef>
                          <a:spcPts val="600"/>
                        </a:spcBef>
                        <a:spcAft>
                          <a:spcPts val="600"/>
                        </a:spcAft>
                      </a:pPr>
                      <a:r>
                        <a:rPr lang="en-GB" sz="1600" dirty="0">
                          <a:solidFill>
                            <a:schemeClr val="tx1">
                              <a:lumMod val="50000"/>
                            </a:schemeClr>
                          </a:solidFill>
                          <a:effectLst/>
                        </a:rPr>
                        <a:t>Pre-market consultation notice</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56756493"/>
                  </a:ext>
                </a:extLst>
              </a:tr>
              <a:tr h="341630">
                <a:tc>
                  <a:txBody>
                    <a:bodyPr/>
                    <a:lstStyle/>
                    <a:p>
                      <a:pPr algn="l">
                        <a:lnSpc>
                          <a:spcPct val="115000"/>
                        </a:lnSpc>
                        <a:spcBef>
                          <a:spcPts val="600"/>
                        </a:spcBef>
                        <a:spcAft>
                          <a:spcPts val="600"/>
                        </a:spcAft>
                      </a:pPr>
                      <a:r>
                        <a:rPr lang="en-GB" sz="1600" dirty="0">
                          <a:solidFill>
                            <a:schemeClr val="tx1">
                              <a:lumMod val="50000"/>
                            </a:schemeClr>
                          </a:solidFill>
                          <a:effectLst/>
                        </a:rPr>
                        <a:t>E2</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Bef>
                          <a:spcPts val="600"/>
                        </a:spcBef>
                        <a:spcAft>
                          <a:spcPts val="600"/>
                        </a:spcAft>
                      </a:pPr>
                      <a:r>
                        <a:rPr lang="en-GB" sz="1600" dirty="0">
                          <a:solidFill>
                            <a:schemeClr val="tx1">
                              <a:lumMod val="50000"/>
                            </a:schemeClr>
                          </a:solidFill>
                          <a:effectLst/>
                        </a:rPr>
                        <a:t>Prior information notice</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4535100"/>
                  </a:ext>
                </a:extLst>
              </a:tr>
              <a:tr h="341630">
                <a:tc>
                  <a:txBody>
                    <a:bodyPr/>
                    <a:lstStyle/>
                    <a:p>
                      <a:pPr algn="l">
                        <a:lnSpc>
                          <a:spcPct val="115000"/>
                        </a:lnSpc>
                        <a:spcBef>
                          <a:spcPts val="600"/>
                        </a:spcBef>
                        <a:spcAft>
                          <a:spcPts val="600"/>
                        </a:spcAft>
                      </a:pPr>
                      <a:r>
                        <a:rPr lang="en-GB" sz="1600" dirty="0">
                          <a:solidFill>
                            <a:schemeClr val="tx1">
                              <a:lumMod val="50000"/>
                            </a:schemeClr>
                          </a:solidFill>
                          <a:effectLst/>
                        </a:rPr>
                        <a:t>E3</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Bef>
                          <a:spcPts val="600"/>
                        </a:spcBef>
                        <a:spcAft>
                          <a:spcPts val="600"/>
                        </a:spcAft>
                      </a:pPr>
                      <a:r>
                        <a:rPr lang="en-GB" sz="1600" dirty="0">
                          <a:solidFill>
                            <a:schemeClr val="tx1">
                              <a:lumMod val="50000"/>
                            </a:schemeClr>
                          </a:solidFill>
                          <a:effectLst/>
                        </a:rPr>
                        <a:t>Contract notice</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4307294"/>
                  </a:ext>
                </a:extLst>
              </a:tr>
              <a:tr h="341630">
                <a:tc>
                  <a:txBody>
                    <a:bodyPr/>
                    <a:lstStyle/>
                    <a:p>
                      <a:pPr algn="l">
                        <a:lnSpc>
                          <a:spcPct val="115000"/>
                        </a:lnSpc>
                        <a:spcBef>
                          <a:spcPts val="600"/>
                        </a:spcBef>
                        <a:spcAft>
                          <a:spcPts val="600"/>
                        </a:spcAft>
                      </a:pPr>
                      <a:r>
                        <a:rPr lang="en-GB" sz="1600" dirty="0">
                          <a:solidFill>
                            <a:schemeClr val="tx1">
                              <a:lumMod val="50000"/>
                            </a:schemeClr>
                          </a:solidFill>
                          <a:effectLst/>
                        </a:rPr>
                        <a:t>E4</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Bef>
                          <a:spcPts val="600"/>
                        </a:spcBef>
                        <a:spcAft>
                          <a:spcPts val="600"/>
                        </a:spcAft>
                      </a:pPr>
                      <a:r>
                        <a:rPr lang="en-GB" sz="1600" dirty="0">
                          <a:solidFill>
                            <a:schemeClr val="tx1">
                              <a:lumMod val="50000"/>
                            </a:schemeClr>
                          </a:solidFill>
                          <a:effectLst/>
                        </a:rPr>
                        <a:t>Award notice</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58901285"/>
                  </a:ext>
                </a:extLst>
              </a:tr>
              <a:tr h="341630">
                <a:tc>
                  <a:txBody>
                    <a:bodyPr/>
                    <a:lstStyle/>
                    <a:p>
                      <a:pPr algn="l">
                        <a:lnSpc>
                          <a:spcPct val="115000"/>
                        </a:lnSpc>
                        <a:spcBef>
                          <a:spcPts val="600"/>
                        </a:spcBef>
                        <a:spcAft>
                          <a:spcPts val="600"/>
                        </a:spcAft>
                      </a:pPr>
                      <a:r>
                        <a:rPr lang="en-GB" sz="1600" dirty="0">
                          <a:solidFill>
                            <a:schemeClr val="tx1">
                              <a:lumMod val="50000"/>
                            </a:schemeClr>
                          </a:solidFill>
                          <a:effectLst/>
                        </a:rPr>
                        <a:t>E5</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Bef>
                          <a:spcPts val="600"/>
                        </a:spcBef>
                        <a:spcAft>
                          <a:spcPts val="600"/>
                        </a:spcAft>
                      </a:pPr>
                      <a:r>
                        <a:rPr lang="en-GB" sz="1600" dirty="0">
                          <a:solidFill>
                            <a:schemeClr val="tx1">
                              <a:lumMod val="50000"/>
                            </a:schemeClr>
                          </a:solidFill>
                          <a:effectLst/>
                        </a:rPr>
                        <a:t>Completion notice</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40750251"/>
                  </a:ext>
                </a:extLst>
              </a:tr>
              <a:tr h="341630">
                <a:tc>
                  <a:txBody>
                    <a:bodyPr/>
                    <a:lstStyle/>
                    <a:p>
                      <a:pPr algn="l">
                        <a:lnSpc>
                          <a:spcPct val="115000"/>
                        </a:lnSpc>
                        <a:spcBef>
                          <a:spcPts val="600"/>
                        </a:spcBef>
                        <a:spcAft>
                          <a:spcPts val="600"/>
                        </a:spcAft>
                      </a:pPr>
                      <a:r>
                        <a:rPr lang="en-GB" sz="1600" dirty="0">
                          <a:solidFill>
                            <a:schemeClr val="tx1">
                              <a:lumMod val="50000"/>
                            </a:schemeClr>
                          </a:solidFill>
                          <a:effectLst/>
                        </a:rPr>
                        <a:t>E6</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15000"/>
                        </a:lnSpc>
                        <a:spcBef>
                          <a:spcPts val="600"/>
                        </a:spcBef>
                        <a:spcAft>
                          <a:spcPts val="600"/>
                        </a:spcAft>
                      </a:pPr>
                      <a:r>
                        <a:rPr lang="en-GB" sz="1600" dirty="0">
                          <a:solidFill>
                            <a:schemeClr val="tx1">
                              <a:lumMod val="50000"/>
                            </a:schemeClr>
                          </a:solidFill>
                          <a:effectLst/>
                        </a:rPr>
                        <a:t>Contract modification notice</a:t>
                      </a:r>
                      <a:endParaRPr lang="en-DE" sz="2400" dirty="0">
                        <a:solidFill>
                          <a:schemeClr val="tx1">
                            <a:lumMod val="50000"/>
                          </a:schemeClr>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2170199"/>
                  </a:ext>
                </a:extLst>
              </a:tr>
            </a:tbl>
          </a:graphicData>
        </a:graphic>
      </p:graphicFrame>
      <p:sp>
        <p:nvSpPr>
          <p:cNvPr id="3" name="Title 2">
            <a:extLst>
              <a:ext uri="{FF2B5EF4-FFF2-40B4-BE49-F238E27FC236}">
                <a16:creationId xmlns:a16="http://schemas.microsoft.com/office/drawing/2014/main" id="{8F3F959C-4816-9221-43BB-8574E5941B5E}"/>
              </a:ext>
            </a:extLst>
          </p:cNvPr>
          <p:cNvSpPr>
            <a:spLocks noGrp="1"/>
          </p:cNvSpPr>
          <p:nvPr>
            <p:ph type="title"/>
          </p:nvPr>
        </p:nvSpPr>
        <p:spPr/>
        <p:txBody>
          <a:bodyPr/>
          <a:lstStyle/>
          <a:p>
            <a:r>
              <a:rPr lang="en-DE" dirty="0"/>
              <a:t>New voluntary forms</a:t>
            </a:r>
          </a:p>
        </p:txBody>
      </p:sp>
      <p:sp>
        <p:nvSpPr>
          <p:cNvPr id="6" name="TextBox 5">
            <a:extLst>
              <a:ext uri="{FF2B5EF4-FFF2-40B4-BE49-F238E27FC236}">
                <a16:creationId xmlns:a16="http://schemas.microsoft.com/office/drawing/2014/main" id="{2C5CC3C0-5425-A12B-ACCC-B6251D239BE3}"/>
              </a:ext>
            </a:extLst>
          </p:cNvPr>
          <p:cNvSpPr txBox="1"/>
          <p:nvPr/>
        </p:nvSpPr>
        <p:spPr>
          <a:xfrm>
            <a:off x="880866" y="2014069"/>
            <a:ext cx="10864094" cy="400110"/>
          </a:xfrm>
          <a:prstGeom prst="rect">
            <a:avLst/>
          </a:prstGeom>
          <a:noFill/>
        </p:spPr>
        <p:txBody>
          <a:bodyPr wrap="square" lIns="91440" tIns="45720" rIns="91440" bIns="45720" anchor="t">
            <a:spAutoFit/>
          </a:bodyPr>
          <a:lstStyle/>
          <a:p>
            <a:pPr algn="l"/>
            <a:r>
              <a:rPr lang="en-GB" sz="2000" dirty="0">
                <a:latin typeface="Arial" panose="020B0604020202020204" pitchFamily="34" charset="0"/>
                <a:cs typeface="Arial" panose="020B0604020202020204" pitchFamily="34" charset="0"/>
              </a:rPr>
              <a:t>Voluntary forms can be voluntarily be used.</a:t>
            </a:r>
          </a:p>
        </p:txBody>
      </p:sp>
    </p:spTree>
    <p:extLst>
      <p:ext uri="{BB962C8B-B14F-4D97-AF65-F5344CB8AC3E}">
        <p14:creationId xmlns:p14="http://schemas.microsoft.com/office/powerpoint/2010/main" val="860524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492F19-E3D7-46EE-ABCC-5CE040AB8DAA}"/>
              </a:ext>
            </a:extLst>
          </p:cNvPr>
          <p:cNvSpPr>
            <a:spLocks noGrp="1"/>
          </p:cNvSpPr>
          <p:nvPr>
            <p:ph type="title"/>
          </p:nvPr>
        </p:nvSpPr>
        <p:spPr>
          <a:xfrm>
            <a:off x="1049526" y="629538"/>
            <a:ext cx="10471914" cy="615553"/>
          </a:xfrm>
        </p:spPr>
        <p:txBody>
          <a:bodyPr/>
          <a:lstStyle/>
          <a:p>
            <a:r>
              <a:rPr lang="en-DE" dirty="0"/>
              <a:t>Exclusion grounds and selection criteria </a:t>
            </a:r>
            <a:endParaRPr lang="en-GB" dirty="0"/>
          </a:p>
        </p:txBody>
      </p:sp>
      <p:sp>
        <p:nvSpPr>
          <p:cNvPr id="2" name="TextBox 1">
            <a:extLst>
              <a:ext uri="{FF2B5EF4-FFF2-40B4-BE49-F238E27FC236}">
                <a16:creationId xmlns:a16="http://schemas.microsoft.com/office/drawing/2014/main" id="{EAE89E75-2174-3ED4-14F6-F29F36B2A325}"/>
              </a:ext>
            </a:extLst>
          </p:cNvPr>
          <p:cNvSpPr txBox="1"/>
          <p:nvPr/>
        </p:nvSpPr>
        <p:spPr>
          <a:xfrm>
            <a:off x="8115079" y="5566873"/>
            <a:ext cx="2552922" cy="301878"/>
          </a:xfrm>
          <a:prstGeom prst="rect">
            <a:avLst/>
          </a:prstGeom>
          <a:noFill/>
        </p:spPr>
        <p:txBody>
          <a:bodyPr wrap="square" lIns="0" tIns="0" rIns="91440" bIns="0" rtlCol="0">
            <a:spAutoFit/>
          </a:bodyPr>
          <a:lstStyle/>
          <a:p>
            <a:pPr>
              <a:lnSpc>
                <a:spcPct val="120000"/>
              </a:lnSpc>
            </a:pPr>
            <a:endParaRPr lang="en-US">
              <a:solidFill>
                <a:schemeClr val="tx1">
                  <a:alpha val="60000"/>
                </a:schemeClr>
              </a:solidFill>
              <a:ea typeface="Titillium" charset="0"/>
              <a:cs typeface="Titillium" charset="0"/>
            </a:endParaRPr>
          </a:p>
        </p:txBody>
      </p:sp>
      <p:sp>
        <p:nvSpPr>
          <p:cNvPr id="4" name="TextBox 3">
            <a:extLst>
              <a:ext uri="{FF2B5EF4-FFF2-40B4-BE49-F238E27FC236}">
                <a16:creationId xmlns:a16="http://schemas.microsoft.com/office/drawing/2014/main" id="{585A6C77-CD15-1102-075E-CE9A60FD6372}"/>
              </a:ext>
            </a:extLst>
          </p:cNvPr>
          <p:cNvSpPr txBox="1"/>
          <p:nvPr/>
        </p:nvSpPr>
        <p:spPr>
          <a:xfrm>
            <a:off x="8115080" y="5566873"/>
            <a:ext cx="2552922" cy="301878"/>
          </a:xfrm>
          <a:prstGeom prst="rect">
            <a:avLst/>
          </a:prstGeom>
          <a:noFill/>
        </p:spPr>
        <p:txBody>
          <a:bodyPr wrap="square" lIns="0" tIns="0" rIns="91440" bIns="0" rtlCol="0">
            <a:spAutoFit/>
          </a:bodyPr>
          <a:lstStyle/>
          <a:p>
            <a:pPr>
              <a:lnSpc>
                <a:spcPct val="120000"/>
              </a:lnSpc>
            </a:pPr>
            <a:endParaRPr lang="en-US">
              <a:solidFill>
                <a:schemeClr val="tx1">
                  <a:alpha val="60000"/>
                </a:schemeClr>
              </a:solidFill>
              <a:ea typeface="Titillium" charset="0"/>
              <a:cs typeface="Titillium" charset="0"/>
            </a:endParaRPr>
          </a:p>
        </p:txBody>
      </p:sp>
      <p:sp>
        <p:nvSpPr>
          <p:cNvPr id="10" name="TextBox 9">
            <a:extLst>
              <a:ext uri="{FF2B5EF4-FFF2-40B4-BE49-F238E27FC236}">
                <a16:creationId xmlns:a16="http://schemas.microsoft.com/office/drawing/2014/main" id="{8E2D53C8-A6FB-472C-0780-020238934851}"/>
              </a:ext>
            </a:extLst>
          </p:cNvPr>
          <p:cNvSpPr txBox="1"/>
          <p:nvPr/>
        </p:nvSpPr>
        <p:spPr>
          <a:xfrm>
            <a:off x="1049526" y="2567195"/>
            <a:ext cx="2095445" cy="369332"/>
          </a:xfrm>
          <a:prstGeom prst="rect">
            <a:avLst/>
          </a:prstGeom>
          <a:noFill/>
        </p:spPr>
        <p:txBody>
          <a:bodyPr wrap="none" rtlCol="0">
            <a:spAutoFit/>
          </a:bodyPr>
          <a:lstStyle/>
          <a:p>
            <a:r>
              <a:rPr lang="en-DE" dirty="0">
                <a:latin typeface="Arial" panose="020B0604020202020204" pitchFamily="34" charset="0"/>
                <a:cs typeface="Arial" panose="020B0604020202020204" pitchFamily="34" charset="0"/>
              </a:rPr>
              <a:t>Competition notice</a:t>
            </a:r>
          </a:p>
        </p:txBody>
      </p:sp>
      <p:graphicFrame>
        <p:nvGraphicFramePr>
          <p:cNvPr id="5" name="Table 4">
            <a:extLst>
              <a:ext uri="{FF2B5EF4-FFF2-40B4-BE49-F238E27FC236}">
                <a16:creationId xmlns:a16="http://schemas.microsoft.com/office/drawing/2014/main" id="{206B9031-1658-B63B-EEF7-CD316B90C908}"/>
              </a:ext>
            </a:extLst>
          </p:cNvPr>
          <p:cNvGraphicFramePr>
            <a:graphicFrameLocks noGrp="1"/>
          </p:cNvGraphicFramePr>
          <p:nvPr>
            <p:extLst>
              <p:ext uri="{D42A27DB-BD31-4B8C-83A1-F6EECF244321}">
                <p14:modId xmlns:p14="http://schemas.microsoft.com/office/powerpoint/2010/main" val="1542593975"/>
              </p:ext>
            </p:extLst>
          </p:nvPr>
        </p:nvGraphicFramePr>
        <p:xfrm>
          <a:off x="1049526" y="2977543"/>
          <a:ext cx="10695434" cy="2948051"/>
        </p:xfrm>
        <a:graphic>
          <a:graphicData uri="http://schemas.openxmlformats.org/drawingml/2006/table">
            <a:tbl>
              <a:tblPr firstRow="1" firstCol="1" bandRow="1">
                <a:tableStyleId>{5940675A-B579-460E-94D1-54222C63F5DA}</a:tableStyleId>
              </a:tblPr>
              <a:tblGrid>
                <a:gridCol w="880874">
                  <a:extLst>
                    <a:ext uri="{9D8B030D-6E8A-4147-A177-3AD203B41FA5}">
                      <a16:colId xmlns:a16="http://schemas.microsoft.com/office/drawing/2014/main" val="1176794351"/>
                    </a:ext>
                  </a:extLst>
                </a:gridCol>
                <a:gridCol w="2107208">
                  <a:extLst>
                    <a:ext uri="{9D8B030D-6E8A-4147-A177-3AD203B41FA5}">
                      <a16:colId xmlns:a16="http://schemas.microsoft.com/office/drawing/2014/main" val="4213018787"/>
                    </a:ext>
                  </a:extLst>
                </a:gridCol>
                <a:gridCol w="757912">
                  <a:extLst>
                    <a:ext uri="{9D8B030D-6E8A-4147-A177-3AD203B41FA5}">
                      <a16:colId xmlns:a16="http://schemas.microsoft.com/office/drawing/2014/main" val="106830818"/>
                    </a:ext>
                  </a:extLst>
                </a:gridCol>
                <a:gridCol w="6949440">
                  <a:extLst>
                    <a:ext uri="{9D8B030D-6E8A-4147-A177-3AD203B41FA5}">
                      <a16:colId xmlns:a16="http://schemas.microsoft.com/office/drawing/2014/main" val="137786009"/>
                    </a:ext>
                  </a:extLst>
                </a:gridCol>
              </a:tblGrid>
              <a:tr h="254000">
                <a:tc>
                  <a:txBody>
                    <a:bodyPr/>
                    <a:lstStyle/>
                    <a:p>
                      <a:pPr algn="ctr">
                        <a:lnSpc>
                          <a:spcPct val="115000"/>
                        </a:lnSpc>
                        <a:spcBef>
                          <a:spcPts val="600"/>
                        </a:spcBef>
                        <a:spcAft>
                          <a:spcPts val="600"/>
                        </a:spcAft>
                      </a:pPr>
                      <a:r>
                        <a:rPr lang="en-GB" sz="1100" b="1" dirty="0">
                          <a:effectLst/>
                        </a:rPr>
                        <a:t>BG-700</a:t>
                      </a:r>
                      <a:endParaRPr lang="en-DE"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Exclusion Grounds and Selection Criteria</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a:effectLst/>
                        </a:rPr>
                        <a:t>-</a:t>
                      </a:r>
                      <a:endParaRPr lang="en-DE"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Information about the exclusion grounds and selection criteria used for this procurement procedure.</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72889591"/>
                  </a:ext>
                </a:extLst>
              </a:tr>
              <a:tr h="165100">
                <a:tc>
                  <a:txBody>
                    <a:bodyPr/>
                    <a:lstStyle/>
                    <a:p>
                      <a:pPr algn="ctr">
                        <a:lnSpc>
                          <a:spcPct val="115000"/>
                        </a:lnSpc>
                        <a:spcBef>
                          <a:spcPts val="600"/>
                        </a:spcBef>
                        <a:spcAft>
                          <a:spcPts val="600"/>
                        </a:spcAft>
                      </a:pPr>
                      <a:r>
                        <a:rPr lang="en-GB" sz="1100" dirty="0">
                          <a:effectLst/>
                        </a:rPr>
                        <a:t>BT-806</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Exclusion Grounds Source</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Code</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b="1" dirty="0">
                          <a:effectLst/>
                        </a:rPr>
                        <a:t>Where the exclusions grounds are defined, for example, the procurement documents or in ESPD.</a:t>
                      </a:r>
                      <a:endParaRPr lang="en-DE"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89153160"/>
                  </a:ext>
                </a:extLst>
              </a:tr>
              <a:tr h="381000">
                <a:tc>
                  <a:txBody>
                    <a:bodyPr/>
                    <a:lstStyle/>
                    <a:p>
                      <a:pPr algn="ctr">
                        <a:lnSpc>
                          <a:spcPct val="115000"/>
                        </a:lnSpc>
                        <a:spcBef>
                          <a:spcPts val="600"/>
                        </a:spcBef>
                        <a:spcAft>
                          <a:spcPts val="600"/>
                        </a:spcAft>
                      </a:pPr>
                      <a:r>
                        <a:rPr lang="en-GB" sz="1100" b="1" dirty="0">
                          <a:effectLst/>
                        </a:rPr>
                        <a:t>BG-701</a:t>
                      </a:r>
                      <a:endParaRPr lang="en-DE"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Exclusion Grounds</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a:effectLst/>
                        </a:rPr>
                        <a:t>-</a:t>
                      </a:r>
                      <a:endParaRPr lang="en-DE"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a:effectLst/>
                        </a:rPr>
                        <a:t>The brief description of criteria regarding the personal situation of tenderers that may lead to their exclusion. This shall include a list of all such criteria and indicate required information (e.g. self-declaration, documentation). This may also include specific national exclusion grounds. </a:t>
                      </a:r>
                      <a:endParaRPr lang="en-DE"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87266347"/>
                  </a:ext>
                </a:extLst>
              </a:tr>
              <a:tr h="254000">
                <a:tc>
                  <a:txBody>
                    <a:bodyPr/>
                    <a:lstStyle/>
                    <a:p>
                      <a:pPr algn="ctr">
                        <a:lnSpc>
                          <a:spcPct val="115000"/>
                        </a:lnSpc>
                        <a:spcBef>
                          <a:spcPts val="600"/>
                        </a:spcBef>
                        <a:spcAft>
                          <a:spcPts val="600"/>
                        </a:spcAft>
                      </a:pPr>
                      <a:r>
                        <a:rPr lang="en-GB" sz="1100" dirty="0">
                          <a:effectLst/>
                        </a:rPr>
                        <a:t>BT-67(a)</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Exclusion Ground</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Code</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a:effectLst/>
                        </a:rPr>
                        <a:t>The criteria (or criterion) of the given type are (is) used, unused, or (in case of prior information notice used as a call for competition or to reduce time limits) the use is not yet known.</a:t>
                      </a:r>
                      <a:endParaRPr lang="en-DE"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128728974"/>
                  </a:ext>
                </a:extLst>
              </a:tr>
              <a:tr h="165100">
                <a:tc>
                  <a:txBody>
                    <a:bodyPr/>
                    <a:lstStyle/>
                    <a:p>
                      <a:pPr algn="ctr">
                        <a:lnSpc>
                          <a:spcPct val="115000"/>
                        </a:lnSpc>
                        <a:spcBef>
                          <a:spcPts val="600"/>
                        </a:spcBef>
                        <a:spcAft>
                          <a:spcPts val="600"/>
                        </a:spcAft>
                      </a:pPr>
                      <a:r>
                        <a:rPr lang="en-GB" sz="1100" dirty="0">
                          <a:effectLst/>
                        </a:rPr>
                        <a:t>BT-67(b)</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Exclusion Ground Description</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a:effectLst/>
                        </a:rPr>
                        <a:t>Text</a:t>
                      </a:r>
                      <a:endParaRPr lang="en-DE"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The brief description of the exclusion criteria (or criterion).</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741656205"/>
                  </a:ext>
                </a:extLst>
              </a:tr>
              <a:tr h="165100">
                <a:tc>
                  <a:txBody>
                    <a:bodyPr/>
                    <a:lstStyle/>
                    <a:p>
                      <a:pPr algn="ctr">
                        <a:lnSpc>
                          <a:spcPct val="115000"/>
                        </a:lnSpc>
                        <a:spcBef>
                          <a:spcPts val="600"/>
                        </a:spcBef>
                        <a:spcAft>
                          <a:spcPts val="600"/>
                        </a:spcAft>
                      </a:pPr>
                      <a:r>
                        <a:rPr lang="en-GB" sz="1100" dirty="0">
                          <a:effectLst/>
                        </a:rPr>
                        <a:t>BT-821</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Selection Criteria Source</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a:effectLst/>
                        </a:rPr>
                        <a:t>Code</a:t>
                      </a:r>
                      <a:endParaRPr lang="en-DE"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b="1" dirty="0">
                          <a:effectLst/>
                        </a:rPr>
                        <a:t>Where the selection criteria are defined, for example, the procurement documents or in ESPD</a:t>
                      </a:r>
                      <a:endParaRPr lang="en-DE"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23176566"/>
                  </a:ext>
                </a:extLst>
              </a:tr>
              <a:tr h="165100">
                <a:tc>
                  <a:txBody>
                    <a:bodyPr/>
                    <a:lstStyle/>
                    <a:p>
                      <a:pPr algn="ctr">
                        <a:lnSpc>
                          <a:spcPct val="115000"/>
                        </a:lnSpc>
                        <a:spcBef>
                          <a:spcPts val="600"/>
                        </a:spcBef>
                        <a:spcAft>
                          <a:spcPts val="600"/>
                        </a:spcAft>
                      </a:pPr>
                      <a:r>
                        <a:rPr lang="en-GB" sz="1100" b="1" dirty="0">
                          <a:effectLst/>
                        </a:rPr>
                        <a:t>BG-702</a:t>
                      </a:r>
                      <a:endParaRPr lang="en-DE" sz="1100" b="1"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Selection Criteria</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a:effectLst/>
                        </a:rPr>
                        <a:t>-</a:t>
                      </a:r>
                      <a:endParaRPr lang="en-DE"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Information about the selection criteria (or criterion). All criteria must be listed. This information may differ per lot.</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48676137"/>
                  </a:ext>
                </a:extLst>
              </a:tr>
              <a:tr h="196850">
                <a:tc>
                  <a:txBody>
                    <a:bodyPr/>
                    <a:lstStyle/>
                    <a:p>
                      <a:pPr algn="ctr">
                        <a:lnSpc>
                          <a:spcPct val="115000"/>
                        </a:lnSpc>
                        <a:spcBef>
                          <a:spcPts val="600"/>
                        </a:spcBef>
                        <a:spcAft>
                          <a:spcPts val="600"/>
                        </a:spcAft>
                      </a:pPr>
                      <a:r>
                        <a:rPr lang="en-GB" sz="1100" dirty="0">
                          <a:effectLst/>
                        </a:rPr>
                        <a:t>BT-1378</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Selection Lot Identifier</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a:effectLst/>
                        </a:rPr>
                        <a:t>Identifier</a:t>
                      </a:r>
                      <a:endParaRPr lang="en-DE"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An identifier of one or more lots. The information in the selection criteria section refers to this lot or these lots.</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544045980"/>
                  </a:ext>
                </a:extLst>
              </a:tr>
              <a:tr h="165100">
                <a:tc>
                  <a:txBody>
                    <a:bodyPr/>
                    <a:lstStyle/>
                    <a:p>
                      <a:pPr algn="ctr">
                        <a:lnSpc>
                          <a:spcPct val="115000"/>
                        </a:lnSpc>
                        <a:spcBef>
                          <a:spcPts val="600"/>
                        </a:spcBef>
                        <a:spcAft>
                          <a:spcPts val="600"/>
                        </a:spcAft>
                      </a:pPr>
                      <a:r>
                        <a:rPr lang="en-GB" sz="1100">
                          <a:effectLst/>
                        </a:rPr>
                        <a:t>BT-809</a:t>
                      </a:r>
                      <a:endParaRPr lang="en-DE"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Selection Criteria</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a:effectLst/>
                        </a:rPr>
                        <a:t>Code</a:t>
                      </a:r>
                      <a:endParaRPr lang="en-DE" sz="110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The criteria (or criterion).</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273709331"/>
                  </a:ext>
                </a:extLst>
              </a:tr>
              <a:tr h="381000">
                <a:tc>
                  <a:txBody>
                    <a:bodyPr/>
                    <a:lstStyle/>
                    <a:p>
                      <a:pPr algn="ctr">
                        <a:lnSpc>
                          <a:spcPct val="115000"/>
                        </a:lnSpc>
                        <a:spcBef>
                          <a:spcPts val="600"/>
                        </a:spcBef>
                        <a:spcAft>
                          <a:spcPts val="600"/>
                        </a:spcAft>
                      </a:pPr>
                      <a:r>
                        <a:rPr lang="en-GB" sz="1100" dirty="0">
                          <a:effectLst/>
                        </a:rPr>
                        <a:t>BT-750</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Selection Criteria Description</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Text</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tc>
                  <a:txBody>
                    <a:bodyPr/>
                    <a:lstStyle/>
                    <a:p>
                      <a:pPr algn="ctr">
                        <a:lnSpc>
                          <a:spcPct val="115000"/>
                        </a:lnSpc>
                        <a:spcBef>
                          <a:spcPts val="600"/>
                        </a:spcBef>
                        <a:spcAft>
                          <a:spcPts val="600"/>
                        </a:spcAft>
                      </a:pPr>
                      <a:r>
                        <a:rPr lang="en-GB" sz="1100" dirty="0">
                          <a:effectLst/>
                        </a:rPr>
                        <a:t>The brief description of the selection criteria (or criterion), including minimum requirements, required information (e.g. self-declaration, documentation) and how the criteria or criterion will be used to select candidates to be invited for the second stage of the procedure (if a maximum number of candidates was set).</a:t>
                      </a:r>
                      <a:endParaRPr lang="en-DE" sz="1100" dirty="0">
                        <a:effectLst/>
                        <a:latin typeface="Times New Roman" panose="02020603050405020304" pitchFamily="18"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02564397"/>
                  </a:ext>
                </a:extLst>
              </a:tr>
            </a:tbl>
          </a:graphicData>
        </a:graphic>
      </p:graphicFrame>
      <p:sp>
        <p:nvSpPr>
          <p:cNvPr id="6" name="TextBox 5">
            <a:extLst>
              <a:ext uri="{FF2B5EF4-FFF2-40B4-BE49-F238E27FC236}">
                <a16:creationId xmlns:a16="http://schemas.microsoft.com/office/drawing/2014/main" id="{FAAB6F73-255C-FD07-35EF-1322AFEA1372}"/>
              </a:ext>
            </a:extLst>
          </p:cNvPr>
          <p:cNvSpPr txBox="1"/>
          <p:nvPr/>
        </p:nvSpPr>
        <p:spPr>
          <a:xfrm>
            <a:off x="880866" y="2014069"/>
            <a:ext cx="10864094" cy="400110"/>
          </a:xfrm>
          <a:prstGeom prst="rect">
            <a:avLst/>
          </a:prstGeom>
          <a:noFill/>
        </p:spPr>
        <p:txBody>
          <a:bodyPr wrap="square" lIns="91440" tIns="45720" rIns="91440" bIns="45720" anchor="t">
            <a:spAutoFit/>
          </a:bodyPr>
          <a:lstStyle/>
          <a:p>
            <a:pPr algn="l"/>
            <a:r>
              <a:rPr lang="en-GB" sz="2000" dirty="0">
                <a:latin typeface="Arial" panose="020B0604020202020204" pitchFamily="34" charset="0"/>
                <a:cs typeface="Arial" panose="020B0604020202020204" pitchFamily="34" charset="0"/>
              </a:rPr>
              <a:t>Simplification of how to apply exclusion grounds and selection criteria.</a:t>
            </a:r>
          </a:p>
        </p:txBody>
      </p:sp>
    </p:spTree>
    <p:extLst>
      <p:ext uri="{BB962C8B-B14F-4D97-AF65-F5344CB8AC3E}">
        <p14:creationId xmlns:p14="http://schemas.microsoft.com/office/powerpoint/2010/main" val="290949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ED4D046-D887-248B-1745-F0E4AF4639FB}"/>
              </a:ext>
            </a:extLst>
          </p:cNvPr>
          <p:cNvSpPr>
            <a:spLocks noGrp="1"/>
          </p:cNvSpPr>
          <p:nvPr>
            <p:ph idx="1"/>
          </p:nvPr>
        </p:nvSpPr>
        <p:spPr/>
        <p:txBody>
          <a:bodyPr/>
          <a:lstStyle/>
          <a:p>
            <a:r>
              <a:rPr lang="en-GB" sz="2400" dirty="0">
                <a:latin typeface="Arial" panose="020B0604020202020204" pitchFamily="34" charset="0"/>
                <a:cs typeface="Arial" panose="020B0604020202020204" pitchFamily="34" charset="0"/>
              </a:rPr>
              <a:t>Improvements of descriptions.</a:t>
            </a:r>
          </a:p>
          <a:p>
            <a:r>
              <a:rPr lang="en-GB" sz="2400" dirty="0">
                <a:latin typeface="Arial" panose="020B0604020202020204" pitchFamily="34" charset="0"/>
                <a:cs typeface="Arial" panose="020B0604020202020204" pitchFamily="34" charset="0"/>
              </a:rPr>
              <a:t>Harmonisation of fields for CVD.</a:t>
            </a:r>
          </a:p>
          <a:p>
            <a:endParaRPr lang="en-GB"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With this amendment, there is no difference between the legal annex and the spreadsheet.</a:t>
            </a:r>
          </a:p>
        </p:txBody>
      </p:sp>
      <p:sp>
        <p:nvSpPr>
          <p:cNvPr id="3" name="Title 2">
            <a:extLst>
              <a:ext uri="{FF2B5EF4-FFF2-40B4-BE49-F238E27FC236}">
                <a16:creationId xmlns:a16="http://schemas.microsoft.com/office/drawing/2014/main" id="{E9492F19-E3D7-46EE-ABCC-5CE040AB8DAA}"/>
              </a:ext>
            </a:extLst>
          </p:cNvPr>
          <p:cNvSpPr>
            <a:spLocks noGrp="1"/>
          </p:cNvSpPr>
          <p:nvPr>
            <p:ph type="title"/>
          </p:nvPr>
        </p:nvSpPr>
        <p:spPr/>
        <p:txBody>
          <a:bodyPr/>
          <a:lstStyle/>
          <a:p>
            <a:r>
              <a:rPr lang="en-DE" dirty="0"/>
              <a:t>Other improvements</a:t>
            </a:r>
            <a:endParaRPr lang="en-GB" dirty="0"/>
          </a:p>
        </p:txBody>
      </p:sp>
      <p:pic>
        <p:nvPicPr>
          <p:cNvPr id="9" name="Picture 8" descr="A table of numbers and text&#10;&#10;Description automatically generated with medium confidence">
            <a:extLst>
              <a:ext uri="{FF2B5EF4-FFF2-40B4-BE49-F238E27FC236}">
                <a16:creationId xmlns:a16="http://schemas.microsoft.com/office/drawing/2014/main" id="{0FCD855F-715A-A9A6-803E-31B2858E9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483" y="2885511"/>
            <a:ext cx="6842318" cy="2573097"/>
          </a:xfrm>
          <a:prstGeom prst="rect">
            <a:avLst/>
          </a:prstGeom>
        </p:spPr>
      </p:pic>
    </p:spTree>
    <p:extLst>
      <p:ext uri="{BB962C8B-B14F-4D97-AF65-F5344CB8AC3E}">
        <p14:creationId xmlns:p14="http://schemas.microsoft.com/office/powerpoint/2010/main" val="209096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3.xml><?xml version="1.0" encoding="utf-8"?>
<a:theme xmlns:a="http://schemas.openxmlformats.org/drawingml/2006/main" name="Custom Design">
  <a:themeElements>
    <a:clrScheme name="OGP Colours">
      <a:dk1>
        <a:srgbClr val="1F2D54"/>
      </a:dk1>
      <a:lt1>
        <a:sysClr val="window" lastClr="FFFFFF"/>
      </a:lt1>
      <a:dk2>
        <a:srgbClr val="1F2D54"/>
      </a:dk2>
      <a:lt2>
        <a:srgbClr val="EBF2F0"/>
      </a:lt2>
      <a:accent1>
        <a:srgbClr val="57AEA5"/>
      </a:accent1>
      <a:accent2>
        <a:srgbClr val="EC8C1D"/>
      </a:accent2>
      <a:accent3>
        <a:srgbClr val="D5491F"/>
      </a:accent3>
      <a:accent4>
        <a:srgbClr val="FDC524"/>
      </a:accent4>
      <a:accent5>
        <a:srgbClr val="235D64"/>
      </a:accent5>
      <a:accent6>
        <a:srgbClr val="8EB6E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e4269c-1bca-4c47-bcbd-0ca0cb14aa6e">
      <Terms xmlns="http://schemas.microsoft.com/office/infopath/2007/PartnerControls"/>
    </lcf76f155ced4ddcb4097134ff3c332f>
    <TaxCatchAll xmlns="96a7f24e-e0df-4592-b6e0-4a62e251a0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BA6791DDFFC024DAA4136D92359EB10" ma:contentTypeVersion="16" ma:contentTypeDescription="Create a new document." ma:contentTypeScope="" ma:versionID="10a24b5911350fd7fcd9e8ae0f887b44">
  <xsd:schema xmlns:xsd="http://www.w3.org/2001/XMLSchema" xmlns:xs="http://www.w3.org/2001/XMLSchema" xmlns:p="http://schemas.microsoft.com/office/2006/metadata/properties" xmlns:ns2="cce4269c-1bca-4c47-bcbd-0ca0cb14aa6e" xmlns:ns3="96a7f24e-e0df-4592-b6e0-4a62e251a0e5" targetNamespace="http://schemas.microsoft.com/office/2006/metadata/properties" ma:root="true" ma:fieldsID="ee42be72183efd70d7d9a7c2b3d2f005" ns2:_="" ns3:_="">
    <xsd:import namespace="cce4269c-1bca-4c47-bcbd-0ca0cb14aa6e"/>
    <xsd:import namespace="96a7f24e-e0df-4592-b6e0-4a62e251a0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4269c-1bca-4c47-bcbd-0ca0cb14a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a7f24e-e0df-4592-b6e0-4a62e251a0e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752f0e4-ce4d-4dd6-bee9-8d6d8b668caa}" ma:internalName="TaxCatchAll" ma:showField="CatchAllData" ma:web="96a7f24e-e0df-4592-b6e0-4a62e251a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7766E4-13BA-43A1-BFCC-E8EF26EEDF1C}">
  <ds:schemaRefs>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6dc132aa-daea-40b2-be8c-ea9ea9ad544b"/>
    <ds:schemaRef ds:uri="abfe45de-f4a7-4f81-b2e9-de5e4e97e806"/>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21093B5-03A3-40EF-AEB1-C1716046ADF0}"/>
</file>

<file path=customXml/itemProps3.xml><?xml version="1.0" encoding="utf-8"?>
<ds:datastoreItem xmlns:ds="http://schemas.openxmlformats.org/officeDocument/2006/customXml" ds:itemID="{0931DE8A-3561-4E7E-989D-6CA93A3D53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2149</TotalTime>
  <Words>1824</Words>
  <Application>Microsoft Office PowerPoint</Application>
  <PresentationFormat>Widescreen</PresentationFormat>
  <Paragraphs>264</Paragraphs>
  <Slides>21</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Times New Roman</vt:lpstr>
      <vt:lpstr>Titillium</vt:lpstr>
      <vt:lpstr>Verdana</vt:lpstr>
      <vt:lpstr>Office Theme</vt:lpstr>
      <vt:lpstr>Office Theme</vt:lpstr>
      <vt:lpstr>Custom Design</vt:lpstr>
      <vt:lpstr>What’s up eForms? A policy outlook</vt:lpstr>
      <vt:lpstr>eForms amendment 2023  </vt:lpstr>
      <vt:lpstr>eForms amendment 2023</vt:lpstr>
      <vt:lpstr>Foreign Subsidy Regulation</vt:lpstr>
      <vt:lpstr>International Procurement Instrument</vt:lpstr>
      <vt:lpstr>Energy Efficiency Directive</vt:lpstr>
      <vt:lpstr>New voluntary forms</vt:lpstr>
      <vt:lpstr>Exclusion grounds and selection criteria </vt:lpstr>
      <vt:lpstr>Other improvements</vt:lpstr>
      <vt:lpstr>Timeline eForms amendment 2023</vt:lpstr>
      <vt:lpstr>A policy outlook</vt:lpstr>
      <vt:lpstr>A policy outlook for 2024</vt:lpstr>
      <vt:lpstr>eForms and PPDS</vt:lpstr>
      <vt:lpstr>Poor exploitation of public procurement data</vt:lpstr>
      <vt:lpstr>Harnessing the power of procurement data</vt:lpstr>
      <vt:lpstr>The PPDS for reporting</vt:lpstr>
      <vt:lpstr>The Public Procurement Data Space</vt:lpstr>
      <vt:lpstr>Timeline PPDS in 2024</vt:lpstr>
      <vt:lpstr>Communication and ECA report</vt:lpstr>
      <vt:lpstr>Open Source Event on 1 February 2024</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EXEP eForms amendment</dc:title>
  <dc:creator>Zsófia Dudás</dc:creator>
  <cp:lastModifiedBy>FERRAND Karl (OP)</cp:lastModifiedBy>
  <cp:revision>6</cp:revision>
  <dcterms:created xsi:type="dcterms:W3CDTF">2022-11-21T12:45:23Z</dcterms:created>
  <dcterms:modified xsi:type="dcterms:W3CDTF">2023-12-12T13:17:20Z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2022-10-17T00:00:00Z</vt:filetime>
  </property>
  <property fmtid="{D5CDD505-2E9C-101B-9397-08002B2CF9AE}" pid="3" name="LastSaved">
    <vt:filetime>2022-11-21T00:00:00Z</vt:filetime>
  </property>
  <property fmtid="{D5CDD505-2E9C-101B-9397-08002B2CF9AE}" pid="4" name="ContentTypeId">
    <vt:lpwstr>0x0101008BA6791DDFFC024DAA4136D92359EB10</vt:lpwstr>
  </property>
  <property fmtid="{D5CDD505-2E9C-101B-9397-08002B2CF9AE}" pid="5" name="MediaServiceImageTags">
    <vt:lpwstr/>
  </property>
  <property fmtid="{D5CDD505-2E9C-101B-9397-08002B2CF9AE}" pid="6" name="MSIP_Label_6bd9ddd1-4d20-43f6-abfa-fc3c07406f94_Enabled">
    <vt:lpwstr>true</vt:lpwstr>
  </property>
  <property fmtid="{D5CDD505-2E9C-101B-9397-08002B2CF9AE}" pid="7" name="MSIP_Label_6bd9ddd1-4d20-43f6-abfa-fc3c07406f94_SetDate">
    <vt:lpwstr>2022-12-02T08:34:59Z</vt:lpwstr>
  </property>
  <property fmtid="{D5CDD505-2E9C-101B-9397-08002B2CF9AE}" pid="8" name="MSIP_Label_6bd9ddd1-4d20-43f6-abfa-fc3c07406f94_Method">
    <vt:lpwstr>Standard</vt:lpwstr>
  </property>
  <property fmtid="{D5CDD505-2E9C-101B-9397-08002B2CF9AE}" pid="9" name="MSIP_Label_6bd9ddd1-4d20-43f6-abfa-fc3c07406f94_Name">
    <vt:lpwstr>Commission Use</vt:lpwstr>
  </property>
  <property fmtid="{D5CDD505-2E9C-101B-9397-08002B2CF9AE}" pid="10" name="MSIP_Label_6bd9ddd1-4d20-43f6-abfa-fc3c07406f94_SiteId">
    <vt:lpwstr>b24c8b06-522c-46fe-9080-70926f8dddb1</vt:lpwstr>
  </property>
  <property fmtid="{D5CDD505-2E9C-101B-9397-08002B2CF9AE}" pid="11" name="MSIP_Label_6bd9ddd1-4d20-43f6-abfa-fc3c07406f94_ActionId">
    <vt:lpwstr>714b6566-52b1-4af4-8c9b-5dd08ae917aa</vt:lpwstr>
  </property>
  <property fmtid="{D5CDD505-2E9C-101B-9397-08002B2CF9AE}" pid="12" name="MSIP_Label_6bd9ddd1-4d20-43f6-abfa-fc3c07406f94_ContentBits">
    <vt:lpwstr>0</vt:lpwstr>
  </property>
</Properties>
</file>