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4" r:id="rId2"/>
  </p:sldMasterIdLst>
  <p:notesMasterIdLst>
    <p:notesMasterId r:id="rId13"/>
  </p:notesMasterIdLst>
  <p:sldIdLst>
    <p:sldId id="256" r:id="rId3"/>
    <p:sldId id="348" r:id="rId4"/>
    <p:sldId id="383" r:id="rId5"/>
    <p:sldId id="369" r:id="rId6"/>
    <p:sldId id="384" r:id="rId7"/>
    <p:sldId id="377" r:id="rId8"/>
    <p:sldId id="379" r:id="rId9"/>
    <p:sldId id="375" r:id="rId10"/>
    <p:sldId id="373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D76AA9-FB3F-43BE-AAA1-8D2386092F4D}">
          <p14:sldIdLst>
            <p14:sldId id="256"/>
          </p14:sldIdLst>
        </p14:section>
        <p14:section name="Updates" id="{F9097E4B-8826-4891-9E7F-5F969FA7C033}">
          <p14:sldIdLst>
            <p14:sldId id="348"/>
            <p14:sldId id="383"/>
            <p14:sldId id="369"/>
            <p14:sldId id="384"/>
            <p14:sldId id="377"/>
            <p14:sldId id="379"/>
            <p14:sldId id="375"/>
            <p14:sldId id="373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D2A15-B671-42BE-B248-1502A2E447A0}" v="835" dt="2023-09-26T07:55:47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EDDC-FF65-49CF-A899-9060358C93A8}" type="datetimeFigureOut">
              <a:rPr lang="en-IE" smtClean="0"/>
              <a:t>25/09/2023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0095-E1D8-4FAE-A535-4F194BD76B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1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30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00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272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103692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83367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58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4003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30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34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4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4905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236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09/25/2023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64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22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67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67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331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565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09/25/2023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94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09/25/2023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878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09/25/2023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eForms SDK – status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Ioannis Rousochatzakis, Publications Office, 26/9/2023</a:t>
            </a:r>
          </a:p>
        </p:txBody>
      </p:sp>
    </p:spTree>
    <p:extLst>
      <p:ext uri="{BB962C8B-B14F-4D97-AF65-F5344CB8AC3E}">
        <p14:creationId xmlns:p14="http://schemas.microsoft.com/office/powerpoint/2010/main" val="14215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D4072C-6256-A35E-2BA3-9ED73E013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197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23F5-8E38-4BDE-C44B-249BCDD8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197DB-E24B-ADD7-E7A7-7890C078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6A57-7822-E9BE-47F4-DFFDF5D9A4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SDK 1.9.0 coming soon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(currently in test)</a:t>
            </a:r>
          </a:p>
          <a:p>
            <a:r>
              <a:rPr lang="en-US" dirty="0"/>
              <a:t>SDK 1.10.0 under development</a:t>
            </a:r>
          </a:p>
          <a:p>
            <a:pPr lvl="0"/>
            <a:r>
              <a:rPr lang="en-US" dirty="0"/>
              <a:t>SDK 2.0.0-alpha.1 released</a:t>
            </a:r>
          </a:p>
          <a:p>
            <a:pPr lvl="1"/>
            <a:r>
              <a:rPr lang="en-US" dirty="0"/>
              <a:t>EFX Toolkit Java 2.0.0-alpha.1</a:t>
            </a:r>
          </a:p>
          <a:p>
            <a:pPr lvl="1"/>
            <a:r>
              <a:rPr lang="en-US" dirty="0"/>
              <a:t>Work on SDK 2 continues</a:t>
            </a:r>
          </a:p>
          <a:p>
            <a:pPr lvl="1"/>
            <a:r>
              <a:rPr lang="en-US" dirty="0"/>
              <a:t>SDK 2.0.0-alpha.2 after October</a:t>
            </a:r>
          </a:p>
          <a:p>
            <a:pPr lvl="0"/>
            <a:r>
              <a:rPr lang="en-US" dirty="0"/>
              <a:t>Patching all active SDK versions as promised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(translations, view-templates)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083D-160F-A13C-E259-F81C3B3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Work on SDK 1.10.0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70FBE-AC4C-060E-1B74-939753F61A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Updates and fixes in the eForms metadata 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(rules, translations etc.).</a:t>
            </a:r>
          </a:p>
          <a:p>
            <a:r>
              <a:rPr lang="en-IE" dirty="0"/>
              <a:t>Additional metadata in fields.json </a:t>
            </a:r>
          </a:p>
          <a:p>
            <a:pPr lvl="1"/>
            <a:r>
              <a:rPr lang="en-IE" dirty="0"/>
              <a:t>To work with identifier fields</a:t>
            </a:r>
          </a:p>
          <a:p>
            <a:pPr lvl="1"/>
            <a:r>
              <a:rPr lang="en-IE" dirty="0"/>
              <a:t>To link field attributes to fields</a:t>
            </a:r>
          </a:p>
          <a:p>
            <a:pPr lvl="1"/>
            <a:r>
              <a:rPr lang="en-IE" dirty="0"/>
              <a:t>To identify special purpose fields and nodes</a:t>
            </a:r>
          </a:p>
          <a:p>
            <a:pPr lvl="1"/>
            <a:r>
              <a:rPr lang="en-IE" dirty="0"/>
              <a:t>To link corresponding date and time fields</a:t>
            </a:r>
          </a:p>
          <a:p>
            <a:r>
              <a:rPr lang="en-IE" dirty="0"/>
              <a:t>Additional metadata in notice-type definitions </a:t>
            </a:r>
          </a:p>
          <a:p>
            <a:pPr lvl="1"/>
            <a:r>
              <a:rPr lang="en-IE" dirty="0"/>
              <a:t>To identify special notice sections 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(organisations, change etc.)</a:t>
            </a:r>
          </a:p>
          <a:p>
            <a:pPr lvl="1"/>
            <a:r>
              <a:rPr lang="en-IE" dirty="0"/>
              <a:t>To work with “unpublished” fields</a:t>
            </a:r>
          </a:p>
          <a:p>
            <a:r>
              <a:rPr lang="en-IE" dirty="0"/>
              <a:t>Updated Schematron files that improve validation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992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ADC8-6EC5-804B-3F76-12C2AEF4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EFX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7435-B1AB-6315-D876-13BDD4BC53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EFX Toolkit 2 under development</a:t>
            </a:r>
          </a:p>
          <a:p>
            <a:pPr lvl="1"/>
            <a:r>
              <a:rPr lang="en-IE" dirty="0"/>
              <a:t>Adds support for EFX 2 language updates</a:t>
            </a:r>
          </a:p>
          <a:p>
            <a:pPr lvl="1"/>
            <a:r>
              <a:rPr lang="en-IE" dirty="0"/>
              <a:t>Significant refactoring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(improved type management)</a:t>
            </a:r>
          </a:p>
          <a:p>
            <a:pPr lvl="1"/>
            <a:r>
              <a:rPr lang="en-IE" dirty="0"/>
              <a:t>EFX Toolkit 2.0.0-alpha.1 released</a:t>
            </a:r>
          </a:p>
          <a:p>
            <a:r>
              <a:rPr lang="en-IE" dirty="0"/>
              <a:t>All recent updates to EFX 1 released in 1.3.0</a:t>
            </a:r>
          </a:p>
          <a:p>
            <a:pPr lvl="1"/>
            <a:r>
              <a:rPr lang="en-IE" dirty="0"/>
              <a:t>Fixes EFX 1 multilingual-text issues </a:t>
            </a:r>
          </a:p>
          <a:p>
            <a:pPr lvl="1"/>
            <a:r>
              <a:rPr lang="en-IE" dirty="0"/>
              <a:t>No further updates to EFX Toolkit 1</a:t>
            </a:r>
            <a:br>
              <a:rPr lang="en-IE" dirty="0"/>
            </a:br>
            <a:r>
              <a:rPr lang="en-IE" dirty="0"/>
              <a:t>(only patches to 1.3 if needed)</a:t>
            </a:r>
          </a:p>
          <a:p>
            <a:pPr lvl="1"/>
            <a:r>
              <a:rPr lang="en-IE" dirty="0"/>
              <a:t>Dropped support for pre-release versions of EFX (SDK 0.x.x)</a:t>
            </a:r>
          </a:p>
          <a:p>
            <a:r>
              <a:rPr lang="en-IE" dirty="0"/>
              <a:t>eForms Core Library and sample applications updated in parallel.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61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0682-7441-2FF7-5171-19F15857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State of the SDK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3A02-EDB4-0BDA-2990-781C152111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eSender roll-out deadline approaching</a:t>
            </a:r>
          </a:p>
          <a:p>
            <a:pPr lvl="1"/>
            <a:r>
              <a:rPr lang="en-IE" dirty="0"/>
              <a:t>Difficulties are to be expected in any roll-out</a:t>
            </a:r>
          </a:p>
          <a:p>
            <a:r>
              <a:rPr lang="en-IE" dirty="0"/>
              <a:t>SDK updates still a source of anxiety for eSenders</a:t>
            </a:r>
          </a:p>
          <a:p>
            <a:pPr lvl="1"/>
            <a:r>
              <a:rPr lang="en-IE" dirty="0"/>
              <a:t>SDK maturity sometimes questioned</a:t>
            </a:r>
          </a:p>
          <a:p>
            <a:pPr lvl="1"/>
            <a:r>
              <a:rPr lang="en-IE" dirty="0"/>
              <a:t>eForms application maturity also questionable so early in the roll-out</a:t>
            </a:r>
          </a:p>
          <a:p>
            <a:pPr lvl="1"/>
            <a:r>
              <a:rPr lang="en-IE" dirty="0"/>
              <a:t>Non-breaking SDK changes, sometimes cause applications to “break”</a:t>
            </a:r>
          </a:p>
          <a:p>
            <a:r>
              <a:rPr lang="en-IE" dirty="0"/>
              <a:t>Constantly trying to improve and iron-out all details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(also trying to improve our ability to test and release faster)</a:t>
            </a:r>
          </a:p>
          <a:p>
            <a:r>
              <a:rPr lang="en-IE" dirty="0"/>
              <a:t>To address problems: “GitHub Discussions” and “GitHub Issues”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(we are trying to better organise our response)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5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1B0B-B119-8C1D-F514-05C40FD6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the SDK is and how it came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5418A-5996-863D-F43D-BE0268313E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Initially, the eForms regulation was encoded in: </a:t>
            </a:r>
          </a:p>
          <a:p>
            <a:pPr lvl="1"/>
            <a:r>
              <a:rPr lang="en-IE" dirty="0"/>
              <a:t>An XML Schema (December 2019)</a:t>
            </a:r>
          </a:p>
          <a:p>
            <a:pPr lvl="1"/>
            <a:r>
              <a:rPr lang="en-IE" dirty="0"/>
              <a:t>An “eForms Schema Usage” reference document (March 2020)</a:t>
            </a:r>
          </a:p>
          <a:p>
            <a:r>
              <a:rPr lang="en-IE" dirty="0"/>
              <a:t>Had we not created the SDK:</a:t>
            </a:r>
          </a:p>
          <a:p>
            <a:pPr lvl="1"/>
            <a:r>
              <a:rPr lang="en-IE" dirty="0"/>
              <a:t>The only machine-readable information developers would receive = eForms Schema.</a:t>
            </a:r>
          </a:p>
          <a:p>
            <a:pPr lvl="1"/>
            <a:r>
              <a:rPr lang="en-IE" dirty="0"/>
              <a:t>Updates (and fixes of mistakes) = new versions of the reference document.</a:t>
            </a:r>
          </a:p>
          <a:p>
            <a:pPr lvl="1"/>
            <a:r>
              <a:rPr lang="en-IE" dirty="0"/>
              <a:t>eSenders would have to read the document, interpret it, and update their software.</a:t>
            </a:r>
          </a:p>
          <a:p>
            <a:r>
              <a:rPr lang="en-IE" dirty="0"/>
              <a:t>The SDK does one thing and one thing only:</a:t>
            </a:r>
          </a:p>
          <a:p>
            <a:pPr lvl="1"/>
            <a:r>
              <a:rPr lang="en-IE" dirty="0"/>
              <a:t>Provides a machine-readable version of the information contained in the reference document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(so that you do not have to read, interpret and code every change or fix every mistake by hand)</a:t>
            </a:r>
          </a:p>
        </p:txBody>
      </p:sp>
    </p:spTree>
    <p:extLst>
      <p:ext uri="{BB962C8B-B14F-4D97-AF65-F5344CB8AC3E}">
        <p14:creationId xmlns:p14="http://schemas.microsoft.com/office/powerpoint/2010/main" val="10352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65A0-201E-3BFF-64E1-9325850C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stability &amp; maturity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8913-088F-CD9A-A6B0-865D772B65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The SDK adds “form” to the “content” of the reference document.</a:t>
            </a:r>
          </a:p>
          <a:p>
            <a:pPr lvl="1"/>
            <a:r>
              <a:rPr lang="en-IE" dirty="0"/>
              <a:t>By adding “form”, the “content” becomes machine-readable.</a:t>
            </a:r>
          </a:p>
          <a:p>
            <a:r>
              <a:rPr lang="en-IE" dirty="0"/>
              <a:t>Maturity or stability of the SDK = maturity or stability of the “form”</a:t>
            </a:r>
          </a:p>
          <a:p>
            <a:pPr lvl="1"/>
            <a:r>
              <a:rPr lang="en-IE" dirty="0"/>
              <a:t>The SDK “form” is unchanged since August 2022.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(this does not make it mature but it does make it stable)</a:t>
            </a:r>
          </a:p>
          <a:p>
            <a:pPr lvl="1"/>
            <a:r>
              <a:rPr lang="en-IE" dirty="0"/>
              <a:t>The SDK “content” undergoes same changes as it would in human-readable-only form.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1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BD45-33C8-0B60-9B10-60855431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bugs and bug-fixes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65E75-AD0C-2388-6491-F5F79F25A3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SDK can (and does) contain mistakes</a:t>
            </a:r>
          </a:p>
          <a:p>
            <a:pPr lvl="1"/>
            <a:r>
              <a:rPr lang="en-IE" dirty="0"/>
              <a:t>SDK versioning allows mistakes to be fixed</a:t>
            </a:r>
          </a:p>
          <a:p>
            <a:pPr lvl="1"/>
            <a:endParaRPr lang="en-IE" dirty="0"/>
          </a:p>
          <a:p>
            <a:pPr marL="0" indent="0">
              <a:buNone/>
            </a:pPr>
            <a:r>
              <a:rPr lang="en-IE" b="1" dirty="0"/>
              <a:t>However</a:t>
            </a:r>
          </a:p>
          <a:p>
            <a:r>
              <a:rPr lang="en-IE" dirty="0"/>
              <a:t>The SDK is a metadata collection; not a software.</a:t>
            </a:r>
          </a:p>
          <a:p>
            <a:r>
              <a:rPr lang="en-IE" dirty="0"/>
              <a:t>The SDK </a:t>
            </a:r>
            <a:r>
              <a:rPr lang="en-IE" b="1" dirty="0"/>
              <a:t>can be read </a:t>
            </a:r>
            <a:r>
              <a:rPr lang="en-IE" dirty="0"/>
              <a:t>by a machine; it </a:t>
            </a:r>
            <a:r>
              <a:rPr lang="en-IE" b="1" dirty="0"/>
              <a:t>cannot write</a:t>
            </a:r>
            <a:r>
              <a:rPr lang="en-IE" dirty="0"/>
              <a:t> or create data.</a:t>
            </a:r>
          </a:p>
          <a:p>
            <a:r>
              <a:rPr lang="en-IE" dirty="0"/>
              <a:t>Mistakes in the SDK can only cause:</a:t>
            </a:r>
          </a:p>
          <a:p>
            <a:pPr lvl="1"/>
            <a:r>
              <a:rPr lang="en-IE" dirty="0"/>
              <a:t>notice validation issues</a:t>
            </a:r>
          </a:p>
          <a:p>
            <a:pPr lvl="1"/>
            <a:r>
              <a:rPr lang="en-IE" dirty="0"/>
              <a:t>notice visualisation issues</a:t>
            </a:r>
          </a:p>
          <a:p>
            <a:r>
              <a:rPr lang="en-IE" dirty="0"/>
              <a:t>Applications should handle gracefully any mistakes in the SDK 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(mistakes in the SDK should not cause an application to “crash”)</a:t>
            </a:r>
          </a:p>
        </p:txBody>
      </p:sp>
    </p:spTree>
    <p:extLst>
      <p:ext uri="{BB962C8B-B14F-4D97-AF65-F5344CB8AC3E}">
        <p14:creationId xmlns:p14="http://schemas.microsoft.com/office/powerpoint/2010/main" val="7321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E508-1DEB-1353-C0B6-651496A0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GitHub “Discussions” and “Issues”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1811-5389-836C-AAC5-7793D116C7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 dirty="0"/>
              <a:t>For specific bugs use GitHub Issues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(this will help track resolution)</a:t>
            </a:r>
          </a:p>
          <a:p>
            <a:r>
              <a:rPr lang="en-IE" dirty="0"/>
              <a:t>For questions, suggestion and any other topic use GitHub Discussions</a:t>
            </a:r>
            <a:br>
              <a:rPr lang="en-IE" dirty="0"/>
            </a:b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(this will help keep the issues list clean and addressable)</a:t>
            </a:r>
          </a:p>
        </p:txBody>
      </p:sp>
    </p:spTree>
    <p:extLst>
      <p:ext uri="{BB962C8B-B14F-4D97-AF65-F5344CB8AC3E}">
        <p14:creationId xmlns:p14="http://schemas.microsoft.com/office/powerpoint/2010/main" val="11269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dark background 2.potx" id="{B8F39B1A-E77B-47D1-8276-DF8E39A9E1C6}" vid="{4D457107-94FF-4F5F-8579-B76FCACBCB80}"/>
    </a:ext>
  </a:extLst>
</a:theme>
</file>

<file path=ppt/theme/theme2.xml><?xml version="1.0" encoding="utf-8"?>
<a:theme xmlns:a="http://schemas.openxmlformats.org/drawingml/2006/main" name="1_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.potx" id="{70D0319E-B179-4C25-BF84-72B0911705D4}" vid="{DB03FC20-BA93-47FA-8620-878174BDFC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6" ma:contentTypeDescription="Create a new document." ma:contentTypeScope="" ma:versionID="10a24b5911350fd7fcd9e8ae0f887b44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ee42be72183efd70d7d9a7c2b3d2f00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A06F60-80C5-4094-8430-B9D35DD9605F}"/>
</file>

<file path=customXml/itemProps2.xml><?xml version="1.0" encoding="utf-8"?>
<ds:datastoreItem xmlns:ds="http://schemas.openxmlformats.org/officeDocument/2006/customXml" ds:itemID="{694DCF5C-8D5A-4AB5-9A17-1EFA76171965}"/>
</file>

<file path=customXml/itemProps3.xml><?xml version="1.0" encoding="utf-8"?>
<ds:datastoreItem xmlns:ds="http://schemas.openxmlformats.org/officeDocument/2006/customXml" ds:itemID="{A630FB79-0B49-4CC5-9408-DA3C871C5E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</Words>
  <Application>Microsoft Office PowerPoint</Application>
  <PresentationFormat>Widescreen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System Font Regular</vt:lpstr>
      <vt:lpstr>Office Theme</vt:lpstr>
      <vt:lpstr>1_Office Theme</vt:lpstr>
      <vt:lpstr>eForms SDK – status update</vt:lpstr>
      <vt:lpstr>Overview</vt:lpstr>
      <vt:lpstr>Work on SDK 1.10.0</vt:lpstr>
      <vt:lpstr>EFX Toolkit</vt:lpstr>
      <vt:lpstr>State of the SDK</vt:lpstr>
      <vt:lpstr>What the SDK is and how it came to be</vt:lpstr>
      <vt:lpstr>SDK stability &amp; maturity</vt:lpstr>
      <vt:lpstr>SDK bugs and bug-fixes</vt:lpstr>
      <vt:lpstr>GitHub “Discussions” and “Issues”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2023-05-23T09:39:37Z</dcterms:created>
  <dcterms:modified xsi:type="dcterms:W3CDTF">2023-09-26T07:55:48Z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cdc456-5864-460f-beda-883d23b78bbb_Enabled">
    <vt:lpwstr>true</vt:lpwstr>
  </property>
  <property fmtid="{D5CDD505-2E9C-101B-9397-08002B2CF9AE}" pid="3" name="MSIP_Label_f4cdc456-5864-460f-beda-883d23b78bbb_SetDate">
    <vt:lpwstr>2023-05-23T09:40:29Z</vt:lpwstr>
  </property>
  <property fmtid="{D5CDD505-2E9C-101B-9397-08002B2CF9AE}" pid="4" name="MSIP_Label_f4cdc456-5864-460f-beda-883d23b78bbb_Method">
    <vt:lpwstr>Privileged</vt:lpwstr>
  </property>
  <property fmtid="{D5CDD505-2E9C-101B-9397-08002B2CF9AE}" pid="5" name="MSIP_Label_f4cdc456-5864-460f-beda-883d23b78bbb_Name">
    <vt:lpwstr>Publicly Available</vt:lpwstr>
  </property>
  <property fmtid="{D5CDD505-2E9C-101B-9397-08002B2CF9AE}" pid="6" name="MSIP_Label_f4cdc456-5864-460f-beda-883d23b78bbb_SiteId">
    <vt:lpwstr>b24c8b06-522c-46fe-9080-70926f8dddb1</vt:lpwstr>
  </property>
  <property fmtid="{D5CDD505-2E9C-101B-9397-08002B2CF9AE}" pid="7" name="MSIP_Label_f4cdc456-5864-460f-beda-883d23b78bbb_ActionId">
    <vt:lpwstr>67c45d44-65fc-470c-af98-00a76b0a3d26</vt:lpwstr>
  </property>
  <property fmtid="{D5CDD505-2E9C-101B-9397-08002B2CF9AE}" pid="8" name="MSIP_Label_f4cdc456-5864-460f-beda-883d23b78bbb_ContentBits">
    <vt:lpwstr>0</vt:lpwstr>
  </property>
  <property fmtid="{D5CDD505-2E9C-101B-9397-08002B2CF9AE}" pid="9" name="ContentTypeId">
    <vt:lpwstr>0x0101008BA6791DDFFC024DAA4136D92359EB10</vt:lpwstr>
  </property>
</Properties>
</file>