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0"/>
  </p:notesMasterIdLst>
  <p:sldIdLst>
    <p:sldId id="787" r:id="rId5"/>
    <p:sldId id="793" r:id="rId6"/>
    <p:sldId id="811" r:id="rId7"/>
    <p:sldId id="809" r:id="rId8"/>
    <p:sldId id="621" r:id="rId9"/>
    <p:sldId id="622" r:id="rId10"/>
    <p:sldId id="625" r:id="rId11"/>
    <p:sldId id="628" r:id="rId12"/>
    <p:sldId id="626" r:id="rId13"/>
    <p:sldId id="660" r:id="rId14"/>
    <p:sldId id="678" r:id="rId15"/>
    <p:sldId id="623" r:id="rId16"/>
    <p:sldId id="676" r:id="rId17"/>
    <p:sldId id="810" r:id="rId18"/>
    <p:sldId id="807" r:id="rId19"/>
    <p:sldId id="814" r:id="rId20"/>
    <p:sldId id="815" r:id="rId21"/>
    <p:sldId id="813" r:id="rId22"/>
    <p:sldId id="816" r:id="rId23"/>
    <p:sldId id="818" r:id="rId24"/>
    <p:sldId id="817" r:id="rId25"/>
    <p:sldId id="812" r:id="rId26"/>
    <p:sldId id="820" r:id="rId27"/>
    <p:sldId id="821" r:id="rId28"/>
    <p:sldId id="822" r:id="rId29"/>
    <p:sldId id="828" r:id="rId30"/>
    <p:sldId id="823" r:id="rId31"/>
    <p:sldId id="827" r:id="rId32"/>
    <p:sldId id="824" r:id="rId33"/>
    <p:sldId id="825" r:id="rId34"/>
    <p:sldId id="826" r:id="rId35"/>
    <p:sldId id="829" r:id="rId36"/>
    <p:sldId id="830" r:id="rId37"/>
    <p:sldId id="831" r:id="rId38"/>
    <p:sldId id="832" r:id="rId39"/>
  </p:sldIdLst>
  <p:sldSz cx="12192000" cy="6858000"/>
  <p:notesSz cx="6858000" cy="9144000"/>
  <p:defaultTextStyle>
    <a:defPPr>
      <a:defRPr lang="en-L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8140F80-2B2A-494B-B516-7F214056C878}">
          <p14:sldIdLst>
            <p14:sldId id="787"/>
            <p14:sldId id="793"/>
            <p14:sldId id="811"/>
            <p14:sldId id="809"/>
            <p14:sldId id="621"/>
            <p14:sldId id="622"/>
            <p14:sldId id="625"/>
            <p14:sldId id="628"/>
            <p14:sldId id="626"/>
            <p14:sldId id="660"/>
            <p14:sldId id="678"/>
            <p14:sldId id="623"/>
            <p14:sldId id="676"/>
            <p14:sldId id="810"/>
            <p14:sldId id="807"/>
            <p14:sldId id="814"/>
            <p14:sldId id="815"/>
            <p14:sldId id="813"/>
            <p14:sldId id="816"/>
            <p14:sldId id="818"/>
            <p14:sldId id="817"/>
            <p14:sldId id="812"/>
            <p14:sldId id="820"/>
            <p14:sldId id="821"/>
            <p14:sldId id="822"/>
            <p14:sldId id="828"/>
            <p14:sldId id="823"/>
            <p14:sldId id="827"/>
            <p14:sldId id="824"/>
            <p14:sldId id="825"/>
            <p14:sldId id="826"/>
            <p14:sldId id="829"/>
            <p14:sldId id="830"/>
            <p14:sldId id="831"/>
            <p14:sldId id="83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6B1311B-AB34-A553-CF9E-A2570354073C}" name="WALHAIN Lucy (OP)" initials="LW" userId="S::Lucy.WALHAIN@publications.europa.eu::4480abb1-5ce2-4c1b-87d5-374f64f5e734" providerId="AD"/>
  <p188:author id="{8FAE4E8F-0253-6B13-527D-8B47B5CD03C1}" name="DECHANDON Denis (OP)" initials="DD(" userId="S::denis.dechandon@publications.europa.eu::eaf6ecc8-39d3-4bf3-8139-0d54e134232f" providerId="AD"/>
  <p188:author id="{E94EE994-C382-1D4C-CFE1-224D53FF3167}" name="GERENCSER Aniko (OP)" initials="AG" userId="S::aniko.gerencser@publications.europa.eu::55847f6c-1a92-43c0-8fff-4b5f4fd3a3ec" providerId="AD"/>
  <p188:author id="{2B8519F6-D5C5-9965-CFFF-55B7470776D0}" name="TZOUVARAS Vassilis (OP-EXT)" initials="T(" userId="S::vassilis.tzouvaras@ext.ec.europa.eu::a2a334e9-0fd0-4685-9fd8-f323e6cf329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NESCU Mihai (OP-EXT)" initials="PM(" lastIdx="5" clrIdx="0">
    <p:extLst>
      <p:ext uri="{19B8F6BF-5375-455C-9EA6-DF929625EA0E}">
        <p15:presenceInfo xmlns:p15="http://schemas.microsoft.com/office/powerpoint/2012/main" userId="S-1-5-21-1606980848-2025429265-839522115-124064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CA782B-D11E-B93D-71E5-E6758DFF581C}" v="212" dt="2026-05-07T14:26:08.844"/>
    <p1510:client id="{1291A162-9ECF-4BDC-B1A2-7692498237B2}" v="1" dt="2026-05-07T13:21:23.059"/>
    <p1510:client id="{41481E98-3210-42A1-8A28-51714C1A0106}" v="86" dt="2026-05-08T09:34:53.961"/>
    <p1510:client id="{E6FA2A6B-86FE-42DC-DF91-1B3169140793}" v="21" dt="2026-05-08T09:13:13.4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24186-54BD-439E-8A55-1F5B71E8FF87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72F83B-EF1E-4812-A420-4AC8C0453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231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72F83B-EF1E-4812-A420-4AC8C0453874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1312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71825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4140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2107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847624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418436"/>
            <a:ext cx="9416716" cy="4826000"/>
          </a:xfrm>
        </p:spPr>
        <p:txBody>
          <a:bodyPr>
            <a:normAutofit/>
          </a:bodyPr>
          <a:lstStyle>
            <a:lvl1pPr>
              <a:defRPr sz="1867"/>
            </a:lvl1pPr>
            <a:lvl2pPr>
              <a:defRPr sz="1867"/>
            </a:lvl2pPr>
            <a:lvl3pPr>
              <a:defRPr sz="1867"/>
            </a:lvl3pPr>
            <a:lvl4pPr>
              <a:defRPr sz="1867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09B2FBC-08A3-6446-A41B-385DD1F7E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9058" y="6498897"/>
            <a:ext cx="903343" cy="222579"/>
          </a:xfrm>
        </p:spPr>
        <p:txBody>
          <a:bodyPr rIns="0"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3930D90-B5AE-694C-AF4D-B5392C99196C}" type="slidenum">
              <a:rPr lang="en-US" smtClean="0"/>
              <a:pPr/>
              <a:t>‹#›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34E8BCEE-997A-0748-AE78-6E74810486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910" y="6456901"/>
            <a:ext cx="1321873" cy="273491"/>
          </a:xfrm>
          <a:prstGeom prst="rect">
            <a:avLst/>
          </a:prstGeom>
        </p:spPr>
      </p:pic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A04133F8-5724-F648-9587-29A2A7AC70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67069" y="6520998"/>
            <a:ext cx="3517900" cy="178377"/>
          </a:xfrm>
        </p:spPr>
        <p:txBody>
          <a:bodyPr lIns="0" tIns="0" rIns="0" bIns="0"/>
          <a:lstStyle>
            <a:lvl1pPr>
              <a:defRPr sz="1333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/>
              <a:t>Click to edit Presentation Title</a:t>
            </a:r>
            <a:endParaRPr lang="en-LU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1A48C9C-5C65-E84A-A708-17B1D8E1F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586830"/>
            <a:ext cx="9416716" cy="555071"/>
          </a:xfrm>
        </p:spPr>
        <p:txBody>
          <a:bodyPr/>
          <a:lstStyle>
            <a:lvl1pPr>
              <a:defRPr>
                <a:solidFill>
                  <a:srgbClr val="F393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7598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srgbClr val="333399"/>
                </a:solidFill>
              </a:rPr>
              <a:t>2/28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4B95B-A33A-4C82-AB8E-05E6C96B87A1}" type="slidenum">
              <a:rPr lang="en-GB" smtClean="0"/>
              <a:pPr>
                <a:defRPr/>
              </a:pPr>
              <a:t>‹#›</a:t>
            </a:fld>
            <a:r>
              <a:rPr lang="en-GB">
                <a:solidFill>
                  <a:srgbClr val="333399"/>
                </a:solidFill>
              </a:rPr>
              <a:t>/10</a:t>
            </a:r>
          </a:p>
        </p:txBody>
      </p:sp>
    </p:spTree>
    <p:extLst>
      <p:ext uri="{BB962C8B-B14F-4D97-AF65-F5344CB8AC3E}">
        <p14:creationId xmlns:p14="http://schemas.microsoft.com/office/powerpoint/2010/main" val="862800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05/08/2026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92518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05/08/2026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0582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05/08/2026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48931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05/08/2026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145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05/08/2026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49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6904"/>
            <a:ext cx="5890844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05/08/2026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626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23222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05/08/2026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85046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05/08/2026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2276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B9396DD-5958-CB49-B505-4DF394E596EA}" type="datetimeFigureOut">
              <a:rPr lang="en-LU" smtClean="0"/>
              <a:pPr/>
              <a:t>05/08/2026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1103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2" r:id="rId3"/>
    <p:sldLayoutId id="2147483661" r:id="rId4"/>
    <p:sldLayoutId id="2147483666" r:id="rId5"/>
    <p:sldLayoutId id="2147483662" r:id="rId6"/>
    <p:sldLayoutId id="2147483663" r:id="rId7"/>
    <p:sldLayoutId id="2147483664" r:id="rId8"/>
    <p:sldLayoutId id="2147483653" r:id="rId9"/>
    <p:sldLayoutId id="2147483665" r:id="rId10"/>
    <p:sldLayoutId id="2147483668" r:id="rId11"/>
    <p:sldLayoutId id="214748366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op.europa.eu/web/eu-vocabularies/concept/-/resource?uri=http://eurovoc.europa.eu/c_a18a0eda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op.europa.eu/web/eu-vocabularies/concept/-/resource?uri=http://eurovoc.europa.eu/c_a18a0eda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op.europa.eu/en/web/eu-vocabularies/concept/-/resource?uri=http://publications.europa.eu/resource/authority/country/ZA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publications.europa.eu/webapi/rdf/sparql" TargetMode="Externa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://publications.europa.eu/resource/authority/country" TargetMode="External"/><Relationship Id="rId3" Type="http://schemas.openxmlformats.org/officeDocument/2006/relationships/hyperlink" Target="http://publications.europa.eu/ontology/authority/" TargetMode="External"/><Relationship Id="rId7" Type="http://schemas.openxmlformats.org/officeDocument/2006/relationships/hyperlink" Target="http://www.w3.org/2002/07/owl" TargetMode="External"/><Relationship Id="rId2" Type="http://schemas.openxmlformats.org/officeDocument/2006/relationships/hyperlink" Target="http://publications.europa.eu/ontology/cd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3.org/2000/01/rdf-schema" TargetMode="External"/><Relationship Id="rId5" Type="http://schemas.openxmlformats.org/officeDocument/2006/relationships/hyperlink" Target="http://www.w3.org/1999/02/22-rdf-syntax-ns" TargetMode="External"/><Relationship Id="rId4" Type="http://schemas.openxmlformats.org/officeDocument/2006/relationships/hyperlink" Target="http://purl.org/dc/elements/1.1/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ations.europa.eu/ontology/authority/" TargetMode="External"/><Relationship Id="rId2" Type="http://schemas.openxmlformats.org/officeDocument/2006/relationships/hyperlink" Target="http://publications.europa.eu/ontology/cd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publications.europa.eu/resource/authority/country" TargetMode="External"/><Relationship Id="rId4" Type="http://schemas.openxmlformats.org/officeDocument/2006/relationships/hyperlink" Target="http://purl.org/dc/elements/1.1/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://purl.org/dc/terms/" TargetMode="External"/><Relationship Id="rId3" Type="http://schemas.openxmlformats.org/officeDocument/2006/relationships/hyperlink" Target="http://publications.europa.eu/ontology/authority/" TargetMode="External"/><Relationship Id="rId7" Type="http://schemas.openxmlformats.org/officeDocument/2006/relationships/hyperlink" Target="http://www.w3.org/2002/07/owl" TargetMode="External"/><Relationship Id="rId2" Type="http://schemas.openxmlformats.org/officeDocument/2006/relationships/hyperlink" Target="http://publications.europa.eu/ontology/cd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3.org/2000/01/rdf-schema" TargetMode="External"/><Relationship Id="rId5" Type="http://schemas.openxmlformats.org/officeDocument/2006/relationships/hyperlink" Target="http://www.w3.org/1999/02/22-rdf-syntax-ns" TargetMode="External"/><Relationship Id="rId4" Type="http://schemas.openxmlformats.org/officeDocument/2006/relationships/hyperlink" Target="http://purl.org/dc/elements/1.1/" TargetMode="External"/><Relationship Id="rId9" Type="http://schemas.openxmlformats.org/officeDocument/2006/relationships/hyperlink" Target="http://publications.europa.eu/resource/authority/country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testconferencevbuser@gmail.com" TargetMode="External"/><Relationship Id="rId2" Type="http://schemas.openxmlformats.org/officeDocument/2006/relationships/hyperlink" Target="https://vocbench.op.europa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CD4A3FE-9FFB-E038-1411-B02C9E4AD4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2099458"/>
            <a:ext cx="10854206" cy="1562986"/>
          </a:xfrm>
        </p:spPr>
        <p:txBody>
          <a:bodyPr>
            <a:normAutofit fontScale="90000"/>
          </a:bodyPr>
          <a:lstStyle/>
          <a:p>
            <a:r>
              <a:rPr lang="en-US" b="1"/>
              <a:t>Navigating Reference Data: </a:t>
            </a:r>
            <a:br>
              <a:rPr lang="en-US" b="1"/>
            </a:br>
            <a:r>
              <a:rPr lang="en-US" b="1"/>
              <a:t>Advanced Techniques for Editing, </a:t>
            </a:r>
            <a:r>
              <a:rPr lang="en-US" b="1" err="1"/>
              <a:t>Visualising</a:t>
            </a:r>
            <a:r>
              <a:rPr lang="en-US" b="1"/>
              <a:t> and Retrieving Reference Datasets</a:t>
            </a:r>
            <a:endParaRPr lang="en-IE" sz="3000">
              <a:latin typeface="Aptos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6EE2022-71B7-487B-39BC-7B2B942012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3977049"/>
            <a:ext cx="9144000" cy="2583712"/>
          </a:xfrm>
        </p:spPr>
        <p:txBody>
          <a:bodyPr>
            <a:normAutofit/>
          </a:bodyPr>
          <a:lstStyle/>
          <a:p>
            <a:r>
              <a:rPr lang="hu-HU" sz="2000"/>
              <a:t>Anikó Gerencsér</a:t>
            </a:r>
            <a:endParaRPr lang="en-GB" sz="2000">
              <a:cs typeface="Calibri"/>
            </a:endParaRPr>
          </a:p>
          <a:p>
            <a:r>
              <a:rPr lang="en-GB" sz="2000" b="0"/>
              <a:t>Publications Office of the European Union</a:t>
            </a:r>
          </a:p>
          <a:p>
            <a:r>
              <a:rPr lang="en-IE" b="0"/>
              <a:t>Team leader – A1 002. Reference Data</a:t>
            </a:r>
          </a:p>
          <a:p>
            <a:endParaRPr lang="en-IE" b="0"/>
          </a:p>
          <a:p>
            <a:r>
              <a:rPr lang="en-US" b="0"/>
              <a:t>Extended Semantic Web Conference</a:t>
            </a:r>
          </a:p>
          <a:p>
            <a:r>
              <a:rPr lang="en-US" b="0"/>
              <a:t>11 May 2026</a:t>
            </a:r>
            <a:endParaRPr lang="en-IE" b="0"/>
          </a:p>
        </p:txBody>
      </p:sp>
    </p:spTree>
    <p:extLst>
      <p:ext uri="{BB962C8B-B14F-4D97-AF65-F5344CB8AC3E}">
        <p14:creationId xmlns:p14="http://schemas.microsoft.com/office/powerpoint/2010/main" val="855452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Add notes: if the type already exists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1639571"/>
            <a:ext cx="8173218" cy="4525963"/>
          </a:xfrm>
        </p:spPr>
        <p:txBody>
          <a:bodyPr/>
          <a:lstStyle/>
          <a:p>
            <a:r>
              <a:rPr lang="en-GB"/>
              <a:t>Click on the + button next to the type of note (definition/scope note/history note / editorial note)</a:t>
            </a:r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r>
              <a:rPr lang="en-GB"/>
              <a:t>Add the note and select the language</a:t>
            </a:r>
          </a:p>
          <a:p>
            <a:pPr marL="0" indent="0">
              <a:buNone/>
            </a:pPr>
            <a:endParaRPr lang="en-GB"/>
          </a:p>
          <a:p>
            <a:endParaRPr lang="en-GB"/>
          </a:p>
          <a:p>
            <a:endParaRPr lang="fr-B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9AD2DF-F4F1-41F1-F30C-562BED028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573" y="2193557"/>
            <a:ext cx="10005927" cy="141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921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Modify a label / note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1670051"/>
            <a:ext cx="8029202" cy="4525963"/>
          </a:xfrm>
        </p:spPr>
        <p:txBody>
          <a:bodyPr/>
          <a:lstStyle/>
          <a:p>
            <a:r>
              <a:rPr lang="en-GB"/>
              <a:t>Click on the arrow pointing down next to the label to be modified</a:t>
            </a:r>
          </a:p>
          <a:p>
            <a:r>
              <a:rPr lang="en-GB"/>
              <a:t>Select “edit literal content”</a:t>
            </a:r>
          </a:p>
          <a:p>
            <a:r>
              <a:rPr lang="en-GB"/>
              <a:t>Edit the label and press the green check sign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fr-B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2" y="2936299"/>
            <a:ext cx="8830573" cy="1680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2" y="4862626"/>
            <a:ext cx="8529414" cy="950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2952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Deprecate a concept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1659891"/>
            <a:ext cx="8101210" cy="4525963"/>
          </a:xfrm>
        </p:spPr>
        <p:txBody>
          <a:bodyPr/>
          <a:lstStyle/>
          <a:p>
            <a:r>
              <a:rPr lang="en-GB"/>
              <a:t>Create a new concept and name it "old concept"</a:t>
            </a:r>
          </a:p>
          <a:p>
            <a:pPr marL="0" indent="0">
              <a:buNone/>
            </a:pPr>
            <a:endParaRPr lang="en-GB"/>
          </a:p>
          <a:p>
            <a:r>
              <a:rPr lang="en-GB"/>
              <a:t>Click on “Deprecate concept”</a:t>
            </a:r>
          </a:p>
          <a:p>
            <a:endParaRPr lang="en-GB"/>
          </a:p>
          <a:p>
            <a:r>
              <a:rPr lang="en-GB"/>
              <a:t>Add </a:t>
            </a:r>
            <a:r>
              <a:rPr lang="en-GB" b="1" err="1"/>
              <a:t>skos:historyNote</a:t>
            </a:r>
            <a:endParaRPr lang="en-GB" b="1"/>
          </a:p>
          <a:p>
            <a:pPr lvl="1"/>
            <a:r>
              <a:rPr lang="en-GB"/>
              <a:t>Plain literal</a:t>
            </a:r>
          </a:p>
          <a:p>
            <a:pPr lvl="1"/>
            <a:r>
              <a:rPr lang="en-GB"/>
              <a:t>"This concept was used until 1/03/2019"</a:t>
            </a:r>
          </a:p>
          <a:p>
            <a:r>
              <a:rPr lang="en-GB"/>
              <a:t>Add an </a:t>
            </a:r>
            <a:r>
              <a:rPr lang="en-GB" b="1"/>
              <a:t>end date</a:t>
            </a:r>
          </a:p>
          <a:p>
            <a:pPr lvl="1"/>
            <a:r>
              <a:rPr lang="en-GB"/>
              <a:t>Other properties (note: tick the Show all properties box)</a:t>
            </a:r>
          </a:p>
          <a:p>
            <a:pPr lvl="1"/>
            <a:r>
              <a:rPr lang="en-GB" err="1"/>
              <a:t>euvoc:endDate</a:t>
            </a:r>
            <a:r>
              <a:rPr lang="en-GB"/>
              <a:t> </a:t>
            </a:r>
          </a:p>
          <a:p>
            <a:pPr lvl="1"/>
            <a:r>
              <a:rPr lang="en-GB"/>
              <a:t>Typed literal</a:t>
            </a:r>
          </a:p>
          <a:p>
            <a:pPr lvl="1"/>
            <a:r>
              <a:rPr lang="en-GB" err="1"/>
              <a:t>xsd:date</a:t>
            </a:r>
            <a:r>
              <a:rPr lang="en-GB"/>
              <a:t>: (1/03/2019)</a:t>
            </a:r>
          </a:p>
          <a:p>
            <a:endParaRPr lang="fr-B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807" y="2470800"/>
            <a:ext cx="35433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5976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History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1751331"/>
            <a:ext cx="7885186" cy="4525963"/>
          </a:xfrm>
        </p:spPr>
        <p:txBody>
          <a:bodyPr/>
          <a:lstStyle/>
          <a:p>
            <a:r>
              <a:rPr lang="en-GB"/>
              <a:t>Click on “History” (top row)</a:t>
            </a:r>
          </a:p>
          <a:p>
            <a:pPr lvl="1"/>
            <a:endParaRPr lang="en-GB"/>
          </a:p>
          <a:p>
            <a:pPr lvl="1"/>
            <a:r>
              <a:rPr lang="en-GB"/>
              <a:t>Click on the Commit ID to see the details</a:t>
            </a:r>
          </a:p>
          <a:p>
            <a:pPr lvl="1"/>
            <a:r>
              <a:rPr lang="en-GB"/>
              <a:t>Click on the “…” (Other parameters) to open the details of the operation</a:t>
            </a:r>
          </a:p>
          <a:p>
            <a:pPr lvl="1"/>
            <a:endParaRPr lang="en-GB"/>
          </a:p>
          <a:p>
            <a:pPr marL="0" indent="0">
              <a:buNone/>
            </a:pP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421804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FF03233-F41E-C580-1ED3-8B257EABBC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err="1"/>
              <a:t>showvoc</a:t>
            </a:r>
            <a:endParaRPr lang="en-IE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8634044-63AB-F2CA-92FC-DE8C976DE5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4469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2D655-2339-13BE-E3DC-5E0CECEB4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err="1"/>
              <a:t>ShowVoc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137D8-8048-EA5D-0D01-B001A3F006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Search in datasets</a:t>
            </a:r>
          </a:p>
          <a:p>
            <a:r>
              <a:rPr lang="en-IE"/>
              <a:t>Global search, e.g. Germany</a:t>
            </a:r>
          </a:p>
          <a:p>
            <a:r>
              <a:rPr lang="en-IE"/>
              <a:t>Alignments (e.g. Combined Nomenclature)</a:t>
            </a:r>
          </a:p>
          <a:p>
            <a:r>
              <a:rPr lang="en-IE"/>
              <a:t>Translation </a:t>
            </a:r>
          </a:p>
        </p:txBody>
      </p:sp>
    </p:spTree>
    <p:extLst>
      <p:ext uri="{BB962C8B-B14F-4D97-AF65-F5344CB8AC3E}">
        <p14:creationId xmlns:p14="http://schemas.microsoft.com/office/powerpoint/2010/main" val="18593579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EFDF4-2CDD-15DD-7FC6-CB1687C90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20A4A-F050-59B7-D290-625668A18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ShowVoc</a:t>
            </a:r>
            <a:r>
              <a:rPr lang="en-GB"/>
              <a:t> – Search in datasets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47280-0835-0CE5-56E8-F4DCFBA4DC1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Look for the </a:t>
            </a:r>
            <a:r>
              <a:rPr lang="en-GB" b="1" u="sng"/>
              <a:t>EuroVoc</a:t>
            </a:r>
            <a:r>
              <a:rPr lang="en-GB"/>
              <a:t> thesaurus  </a:t>
            </a:r>
          </a:p>
          <a:p>
            <a:r>
              <a:rPr lang="en-GB"/>
              <a:t>How many results are related to </a:t>
            </a:r>
            <a:r>
              <a:rPr lang="en-GB" b="1" u="sng"/>
              <a:t>climate change</a:t>
            </a:r>
            <a:r>
              <a:rPr lang="en-GB"/>
              <a:t>?</a:t>
            </a:r>
          </a:p>
          <a:p>
            <a:pPr lvl="1"/>
            <a:r>
              <a:rPr lang="en-GB"/>
              <a:t> Why </a:t>
            </a:r>
            <a:r>
              <a:rPr lang="en-GB" b="1" u="sng"/>
              <a:t>reduction of gas emission</a:t>
            </a:r>
            <a:r>
              <a:rPr lang="en-GB"/>
              <a:t> appears in the results? </a:t>
            </a:r>
          </a:p>
          <a:p>
            <a:pPr lvl="1"/>
            <a:endParaRPr lang="en-GB"/>
          </a:p>
          <a:p>
            <a:r>
              <a:rPr lang="en-GB"/>
              <a:t>How can you can only the results that correspond exactly to “climate change”?</a:t>
            </a:r>
          </a:p>
          <a:p>
            <a:pPr lvl="1"/>
            <a:r>
              <a:rPr lang="en-GB"/>
              <a:t>How many results do you get?</a:t>
            </a:r>
          </a:p>
          <a:p>
            <a:pPr lvl="1"/>
            <a:r>
              <a:rPr lang="en-GB"/>
              <a:t>Open one of the result in graph view</a:t>
            </a:r>
          </a:p>
          <a:p>
            <a:pPr lvl="1"/>
            <a:r>
              <a:rPr lang="en-GB"/>
              <a:t>Select only the related concepts</a:t>
            </a:r>
          </a:p>
          <a:p>
            <a:pPr lvl="1"/>
            <a:r>
              <a:rPr lang="en-GB"/>
              <a:t>Save the image</a:t>
            </a:r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574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11FDA77-6A25-E045-F187-24C893D6E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38997-79E0-019C-9A34-2EE7AB1F4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ShowVoc</a:t>
            </a:r>
            <a:r>
              <a:rPr lang="en-GB"/>
              <a:t> – Search in datasets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8DF47-ADC1-B209-3B74-3B9B0B98BF0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6565490" cy="4220796"/>
          </a:xfrm>
        </p:spPr>
        <p:txBody>
          <a:bodyPr/>
          <a:lstStyle/>
          <a:p>
            <a:pPr algn="just"/>
            <a:r>
              <a:rPr lang="en-GB"/>
              <a:t>Look for the </a:t>
            </a:r>
            <a:r>
              <a:rPr lang="en-GB" b="1" u="sng"/>
              <a:t>EuroVoc</a:t>
            </a:r>
            <a:r>
              <a:rPr lang="en-GB"/>
              <a:t> thesaurus  </a:t>
            </a:r>
          </a:p>
          <a:p>
            <a:pPr algn="just"/>
            <a:r>
              <a:rPr lang="en-GB"/>
              <a:t>How many results are related to </a:t>
            </a:r>
            <a:r>
              <a:rPr lang="en-GB" b="1" u="sng"/>
              <a:t>climate change</a:t>
            </a:r>
            <a:r>
              <a:rPr lang="en-GB"/>
              <a:t>? </a:t>
            </a:r>
            <a:r>
              <a:rPr lang="en-GB">
                <a:solidFill>
                  <a:schemeClr val="accent6"/>
                </a:solidFill>
              </a:rPr>
              <a:t>9 results.</a:t>
            </a:r>
            <a:endParaRPr lang="en-GB"/>
          </a:p>
          <a:p>
            <a:pPr lvl="1" algn="just"/>
            <a:r>
              <a:rPr lang="en-GB"/>
              <a:t> Why </a:t>
            </a:r>
            <a:r>
              <a:rPr lang="en-GB" b="1" u="sng"/>
              <a:t>reduction of gas emission</a:t>
            </a:r>
            <a:r>
              <a:rPr lang="en-GB"/>
              <a:t> appears in the results? </a:t>
            </a:r>
            <a:r>
              <a:rPr lang="en-GB">
                <a:solidFill>
                  <a:schemeClr val="accent6"/>
                </a:solidFill>
              </a:rPr>
              <a:t>The term climate change appears in the alternative labels.</a:t>
            </a:r>
          </a:p>
          <a:p>
            <a:pPr lvl="1" algn="just"/>
            <a:endParaRPr lang="en-GB"/>
          </a:p>
          <a:p>
            <a:r>
              <a:rPr lang="en-GB"/>
              <a:t>How can you can only the results that correspond exactly to “climate change”? </a:t>
            </a:r>
            <a:r>
              <a:rPr lang="en-GB">
                <a:solidFill>
                  <a:schemeClr val="accent6"/>
                </a:solidFill>
              </a:rPr>
              <a:t>Advanced search</a:t>
            </a:r>
          </a:p>
          <a:p>
            <a:pPr lvl="1"/>
            <a:r>
              <a:rPr lang="en-GB"/>
              <a:t>How many results do you get? </a:t>
            </a:r>
            <a:r>
              <a:rPr lang="en-GB">
                <a:solidFill>
                  <a:schemeClr val="accent6"/>
                </a:solidFill>
              </a:rPr>
              <a:t>1 exact match</a:t>
            </a:r>
          </a:p>
          <a:p>
            <a:pPr lvl="1" algn="just"/>
            <a:r>
              <a:rPr lang="en-GB"/>
              <a:t>Open one of the result in graph view – </a:t>
            </a:r>
            <a:r>
              <a:rPr lang="en-GB">
                <a:solidFill>
                  <a:schemeClr val="accent6"/>
                </a:solidFill>
              </a:rPr>
              <a:t>Select data-oriented graph </a:t>
            </a:r>
          </a:p>
          <a:p>
            <a:pPr lvl="1" algn="just"/>
            <a:r>
              <a:rPr lang="en-GB"/>
              <a:t>Select only the related concepts</a:t>
            </a:r>
          </a:p>
          <a:p>
            <a:pPr lvl="2" algn="just"/>
            <a:r>
              <a:rPr lang="en-GB">
                <a:solidFill>
                  <a:schemeClr val="accent6"/>
                </a:solidFill>
              </a:rPr>
              <a:t>Unselect all the properties and select only </a:t>
            </a:r>
            <a:r>
              <a:rPr lang="en-GB" err="1">
                <a:solidFill>
                  <a:schemeClr val="accent6"/>
                </a:solidFill>
              </a:rPr>
              <a:t>skos:related</a:t>
            </a:r>
            <a:endParaRPr lang="en-GB">
              <a:solidFill>
                <a:schemeClr val="accent6"/>
              </a:solidFill>
            </a:endParaRPr>
          </a:p>
          <a:p>
            <a:pPr lvl="1" algn="just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A574F4-6ED0-2DF8-F3B9-F70773C5B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0417" y="2145945"/>
            <a:ext cx="4310861" cy="3681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973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15957-C9FF-3591-DB9F-4C55059FA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ShowVoc</a:t>
            </a:r>
            <a:r>
              <a:rPr lang="en-GB"/>
              <a:t> – Search through datasets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D1CF0-3FD5-6ED9-7506-9C4F18E23AD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Use the global search and look for </a:t>
            </a:r>
            <a:r>
              <a:rPr lang="en-GB" b="1" u="sng"/>
              <a:t>Germany</a:t>
            </a:r>
            <a:r>
              <a:rPr lang="en-GB"/>
              <a:t>? </a:t>
            </a:r>
          </a:p>
          <a:p>
            <a:pPr lvl="1"/>
            <a:r>
              <a:rPr lang="en-GB"/>
              <a:t>In how many datasets the concept appears?</a:t>
            </a:r>
          </a:p>
          <a:p>
            <a:pPr lvl="1"/>
            <a:r>
              <a:rPr lang="en-GB"/>
              <a:t>How many concepts in Countries and territories?</a:t>
            </a:r>
          </a:p>
          <a:p>
            <a:pPr lvl="1"/>
            <a:r>
              <a:rPr lang="en-GB"/>
              <a:t>Search again using the </a:t>
            </a:r>
            <a:r>
              <a:rPr lang="en-GB" b="1"/>
              <a:t>Exact string match mode</a:t>
            </a:r>
            <a:r>
              <a:rPr lang="en-GB"/>
              <a:t>, how many results?</a:t>
            </a:r>
          </a:p>
          <a:p>
            <a:pPr lvl="1"/>
            <a:endParaRPr lang="en-GB"/>
          </a:p>
          <a:p>
            <a:pPr marL="180000" lvl="1" indent="0">
              <a:buNone/>
            </a:pPr>
            <a:r>
              <a:rPr lang="en-GB"/>
              <a:t> </a:t>
            </a:r>
          </a:p>
          <a:p>
            <a:r>
              <a:rPr lang="en-GB"/>
              <a:t>Open the Germany in the </a:t>
            </a:r>
            <a:r>
              <a:rPr lang="en-GB" b="1" u="sng"/>
              <a:t>countries and territories </a:t>
            </a:r>
            <a:r>
              <a:rPr lang="en-GB"/>
              <a:t>dataset</a:t>
            </a:r>
          </a:p>
          <a:p>
            <a:pPr lvl="1"/>
            <a:r>
              <a:rPr lang="en-GB"/>
              <a:t> Modify the language settings (e.g. try German) and refresh the page</a:t>
            </a:r>
          </a:p>
          <a:p>
            <a:pPr lvl="1"/>
            <a:endParaRPr lang="en-GB"/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761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9AA6D28-FDF0-1D34-A045-C9B65C56F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9B8EA-9FD8-0EDE-9E66-00304F55C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ShowVoc</a:t>
            </a:r>
            <a:r>
              <a:rPr lang="en-GB"/>
              <a:t> – Search through datasets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F201D-32D7-1C1D-34AA-809CEC87951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6486832" cy="4220796"/>
          </a:xfrm>
        </p:spPr>
        <p:txBody>
          <a:bodyPr/>
          <a:lstStyle/>
          <a:p>
            <a:r>
              <a:rPr lang="en-GB"/>
              <a:t>Use the global search and look for </a:t>
            </a:r>
            <a:r>
              <a:rPr lang="en-GB" b="1" u="sng"/>
              <a:t>Germany</a:t>
            </a:r>
            <a:r>
              <a:rPr lang="en-GB"/>
              <a:t>? </a:t>
            </a:r>
          </a:p>
          <a:p>
            <a:pPr lvl="1"/>
            <a:r>
              <a:rPr lang="en-GB"/>
              <a:t>In how many datasets the concept appears? </a:t>
            </a:r>
            <a:r>
              <a:rPr lang="en-GB">
                <a:solidFill>
                  <a:schemeClr val="accent6"/>
                </a:solidFill>
              </a:rPr>
              <a:t>17 datasets.</a:t>
            </a:r>
          </a:p>
          <a:p>
            <a:pPr lvl="1"/>
            <a:r>
              <a:rPr lang="en-GB"/>
              <a:t>How many concepts in Countries and territories? </a:t>
            </a:r>
            <a:r>
              <a:rPr lang="en-GB">
                <a:solidFill>
                  <a:schemeClr val="accent6"/>
                </a:solidFill>
              </a:rPr>
              <a:t>3 concepts containing Germany.</a:t>
            </a:r>
          </a:p>
          <a:p>
            <a:pPr lvl="1"/>
            <a:r>
              <a:rPr lang="en-GB"/>
              <a:t>Search again using the </a:t>
            </a:r>
            <a:r>
              <a:rPr lang="en-GB" b="1"/>
              <a:t>Exact string match mode</a:t>
            </a:r>
            <a:r>
              <a:rPr lang="en-GB"/>
              <a:t>, how many results? </a:t>
            </a:r>
            <a:r>
              <a:rPr lang="en-GB">
                <a:solidFill>
                  <a:schemeClr val="accent6"/>
                </a:solidFill>
              </a:rPr>
              <a:t>4 matches in 4 datasets.</a:t>
            </a:r>
          </a:p>
          <a:p>
            <a:pPr lvl="1"/>
            <a:endParaRPr lang="en-GB"/>
          </a:p>
          <a:p>
            <a:pPr marL="180000" lvl="1" indent="0">
              <a:buNone/>
            </a:pPr>
            <a:r>
              <a:rPr lang="en-GB"/>
              <a:t> </a:t>
            </a:r>
          </a:p>
          <a:p>
            <a:r>
              <a:rPr lang="en-GB"/>
              <a:t>Open the Germany in the </a:t>
            </a:r>
            <a:r>
              <a:rPr lang="en-GB" b="1" u="sng"/>
              <a:t>countries and territories </a:t>
            </a:r>
            <a:r>
              <a:rPr lang="en-GB"/>
              <a:t>dataset</a:t>
            </a:r>
          </a:p>
          <a:p>
            <a:pPr lvl="1"/>
            <a:r>
              <a:rPr lang="en-GB"/>
              <a:t> Modify the language settings (e.g. try German) and refresh the page</a:t>
            </a:r>
          </a:p>
          <a:p>
            <a:pPr lvl="1"/>
            <a:endParaRPr lang="en-GB"/>
          </a:p>
          <a:p>
            <a:pPr lvl="1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791A24-096E-9E8F-1704-EF598F7DB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8107" y="257904"/>
            <a:ext cx="3780311" cy="9331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14D378-9A0D-10A4-5E6E-522A624CF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5331" y="1321415"/>
            <a:ext cx="3345864" cy="492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028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2CC3A-2CA1-CFBF-D550-FA7E6892D1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Exercises</a:t>
            </a:r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5C9527CE-5DD1-391F-70D4-5BD87087C5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750663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214C8-8BAB-07AE-73E7-D5F1E517E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D18A3-C62B-8F2E-4CF6-9CB3AE35C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ShowVoc</a:t>
            </a:r>
            <a:r>
              <a:rPr lang="en-GB"/>
              <a:t> – Translation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81C95-595C-77D2-C806-664C6C1C687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vert="horz" lIns="0" tIns="45720" rIns="91440" bIns="45720" rtlCol="0" anchor="t">
            <a:normAutofit/>
          </a:bodyPr>
          <a:lstStyle/>
          <a:p>
            <a:pPr marL="179705" indent="-179705"/>
            <a:r>
              <a:rPr lang="en-GB"/>
              <a:t>What does </a:t>
            </a:r>
            <a:r>
              <a:rPr lang="da-DK" b="1"/>
              <a:t>Det Rådgivende Udvalg for Kontrol med Fusioner og Virksomhedsovertagelser (DA) </a:t>
            </a:r>
            <a:r>
              <a:rPr lang="da-DK"/>
              <a:t>means in English? </a:t>
            </a:r>
            <a:endParaRPr lang="en-GB">
              <a:ea typeface="Calibri" panose="020F0502020204030204"/>
              <a:cs typeface="Calibri" panose="020F0502020204030204"/>
            </a:endParaRPr>
          </a:p>
          <a:p>
            <a:pPr marL="359410" lvl="1" indent="-179705"/>
            <a:r>
              <a:rPr lang="da-DK">
                <a:solidFill>
                  <a:srgbClr val="FF0000"/>
                </a:solidFill>
                <a:ea typeface="Calibri"/>
                <a:cs typeface="Calibri"/>
              </a:rPr>
              <a:t>Tip</a:t>
            </a:r>
            <a:r>
              <a:rPr lang="da-DK">
                <a:ea typeface="Calibri"/>
                <a:cs typeface="Calibri"/>
              </a:rPr>
              <a:t>: you can type in only a part of the label (e.g. </a:t>
            </a:r>
            <a:r>
              <a:rPr lang="da-DK" b="1">
                <a:ea typeface="Calibri"/>
                <a:cs typeface="Calibri"/>
              </a:rPr>
              <a:t>Udvalg for Kontrol</a:t>
            </a:r>
            <a:r>
              <a:rPr lang="da-DK">
                <a:ea typeface="Calibri"/>
                <a:cs typeface="Calibri"/>
              </a:rPr>
              <a:t>)</a:t>
            </a:r>
          </a:p>
          <a:p>
            <a:endParaRPr lang="en-GB"/>
          </a:p>
          <a:p>
            <a:r>
              <a:rPr lang="en-GB"/>
              <a:t>What is the German translation of </a:t>
            </a:r>
            <a:r>
              <a:rPr lang="en-US" b="1"/>
              <a:t>Audit Board of the European Communities</a:t>
            </a:r>
            <a:r>
              <a:rPr lang="en-US"/>
              <a:t>? </a:t>
            </a:r>
          </a:p>
          <a:p>
            <a:pPr lvl="1"/>
            <a:r>
              <a:rPr lang="en-US"/>
              <a:t>Open the results</a:t>
            </a:r>
          </a:p>
          <a:p>
            <a:pPr lvl="1"/>
            <a:r>
              <a:rPr lang="en-US"/>
              <a:t>Why the concept appears in grey? </a:t>
            </a:r>
          </a:p>
          <a:p>
            <a:pPr lvl="1"/>
            <a:r>
              <a:rPr lang="en-US"/>
              <a:t>What is the new concept for </a:t>
            </a:r>
            <a:r>
              <a:rPr lang="en-US" b="1"/>
              <a:t>Audit Board of the European Communities?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4658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B7A6184-F3AB-5124-6718-E72C4AC6F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7C79-F1F5-0D9E-8552-0A2F161BD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ShowVoc</a:t>
            </a:r>
            <a:r>
              <a:rPr lang="en-GB"/>
              <a:t> – Translation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BFF8F-D803-58B0-274F-8419343E693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What does </a:t>
            </a:r>
            <a:r>
              <a:rPr lang="da-DK" b="1"/>
              <a:t>Det Rådgivende Udvalg for Kontrol med Fusioner og Virksomhedsovertagelser (DA) </a:t>
            </a:r>
            <a:r>
              <a:rPr lang="da-DK" err="1"/>
              <a:t>means</a:t>
            </a:r>
            <a:r>
              <a:rPr lang="da-DK"/>
              <a:t> in English? </a:t>
            </a:r>
            <a:r>
              <a:rPr lang="da-DK" err="1">
                <a:solidFill>
                  <a:schemeClr val="accent6"/>
                </a:solidFill>
              </a:rPr>
              <a:t>Advisory</a:t>
            </a:r>
            <a:r>
              <a:rPr lang="da-DK">
                <a:solidFill>
                  <a:schemeClr val="accent6"/>
                </a:solidFill>
              </a:rPr>
              <a:t> </a:t>
            </a:r>
            <a:r>
              <a:rPr lang="da-DK" err="1">
                <a:solidFill>
                  <a:schemeClr val="accent6"/>
                </a:solidFill>
              </a:rPr>
              <a:t>Committee</a:t>
            </a:r>
            <a:r>
              <a:rPr lang="da-DK">
                <a:solidFill>
                  <a:schemeClr val="accent6"/>
                </a:solidFill>
              </a:rPr>
              <a:t> on </a:t>
            </a:r>
            <a:r>
              <a:rPr lang="da-DK" err="1">
                <a:solidFill>
                  <a:schemeClr val="accent6"/>
                </a:solidFill>
              </a:rPr>
              <a:t>Concentrations</a:t>
            </a:r>
            <a:endParaRPr lang="en-GB">
              <a:solidFill>
                <a:schemeClr val="accent6"/>
              </a:solidFill>
            </a:endParaRPr>
          </a:p>
          <a:p>
            <a:endParaRPr lang="en-GB"/>
          </a:p>
          <a:p>
            <a:r>
              <a:rPr lang="en-GB"/>
              <a:t>What is the German translation of </a:t>
            </a:r>
            <a:r>
              <a:rPr lang="en-US" b="1"/>
              <a:t>Audit Board of the European Communities</a:t>
            </a:r>
            <a:r>
              <a:rPr lang="en-US"/>
              <a:t>? </a:t>
            </a:r>
            <a:r>
              <a:rPr lang="en-US" err="1">
                <a:solidFill>
                  <a:schemeClr val="accent6"/>
                </a:solidFill>
              </a:rPr>
              <a:t>Kontrollausschuss</a:t>
            </a:r>
            <a:r>
              <a:rPr lang="en-US">
                <a:solidFill>
                  <a:schemeClr val="accent6"/>
                </a:solidFill>
              </a:rPr>
              <a:t> der </a:t>
            </a:r>
            <a:r>
              <a:rPr lang="en-US" err="1">
                <a:solidFill>
                  <a:schemeClr val="accent6"/>
                </a:solidFill>
              </a:rPr>
              <a:t>Europäischen</a:t>
            </a:r>
            <a:r>
              <a:rPr lang="en-US">
                <a:solidFill>
                  <a:schemeClr val="accent6"/>
                </a:solidFill>
              </a:rPr>
              <a:t> </a:t>
            </a:r>
            <a:r>
              <a:rPr lang="en-US" err="1">
                <a:solidFill>
                  <a:schemeClr val="accent6"/>
                </a:solidFill>
              </a:rPr>
              <a:t>Gemeinschaften</a:t>
            </a:r>
            <a:endParaRPr lang="en-US">
              <a:solidFill>
                <a:schemeClr val="accent6"/>
              </a:solidFill>
            </a:endParaRPr>
          </a:p>
          <a:p>
            <a:pPr lvl="1"/>
            <a:r>
              <a:rPr lang="en-US"/>
              <a:t>Open the results</a:t>
            </a:r>
          </a:p>
          <a:p>
            <a:pPr lvl="1"/>
            <a:r>
              <a:rPr lang="en-US"/>
              <a:t>Why the concept appears in grey? </a:t>
            </a:r>
            <a:r>
              <a:rPr lang="en-US">
                <a:solidFill>
                  <a:schemeClr val="accent6"/>
                </a:solidFill>
              </a:rPr>
              <a:t>Because it is deprecated.</a:t>
            </a:r>
          </a:p>
          <a:p>
            <a:pPr lvl="1"/>
            <a:r>
              <a:rPr lang="en-US"/>
              <a:t>What is the new concept for </a:t>
            </a:r>
            <a:r>
              <a:rPr lang="en-US" b="1"/>
              <a:t>Audit Board of the European Communities? </a:t>
            </a:r>
            <a:r>
              <a:rPr lang="en-US">
                <a:solidFill>
                  <a:schemeClr val="accent6"/>
                </a:solidFill>
              </a:rPr>
              <a:t>Court of Auditors</a:t>
            </a:r>
          </a:p>
          <a:p>
            <a:pPr lvl="1"/>
            <a:endParaRPr lang="en-GB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4593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5953D-269B-6C27-17B0-210B2F7DB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93B38D-99A3-C71A-440B-697C9029D0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/>
              <a:t>EU Vocabularies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9993C93-A843-E013-EEFD-BAA6A4B343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762135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57CA8-FDA0-DC23-4CB8-02678DA2D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EU Vocabularies – Search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BBA87-9558-961D-5557-D07C99DD3B2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Search for </a:t>
            </a:r>
            <a:r>
              <a:rPr lang="en-GB" b="1"/>
              <a:t>Germany </a:t>
            </a:r>
          </a:p>
          <a:p>
            <a:pPr lvl="1"/>
            <a:r>
              <a:rPr lang="en-GB"/>
              <a:t>How many results do you get?</a:t>
            </a:r>
          </a:p>
          <a:p>
            <a:pPr lvl="1"/>
            <a:r>
              <a:rPr lang="en-GB"/>
              <a:t>What is the difference between the results? </a:t>
            </a:r>
          </a:p>
          <a:p>
            <a:pPr lvl="1"/>
            <a:r>
              <a:rPr lang="en-GB"/>
              <a:t>What is the </a:t>
            </a:r>
            <a:r>
              <a:rPr lang="en-GB" b="1"/>
              <a:t>country calling code </a:t>
            </a:r>
            <a:r>
              <a:rPr lang="en-GB"/>
              <a:t>for Germany? </a:t>
            </a:r>
          </a:p>
          <a:p>
            <a:pPr lvl="1"/>
            <a:endParaRPr lang="en-GB"/>
          </a:p>
          <a:p>
            <a:pPr lvl="1"/>
            <a:r>
              <a:rPr lang="en-GB"/>
              <a:t>What is the translation of the </a:t>
            </a:r>
            <a:r>
              <a:rPr lang="en-GB" b="1"/>
              <a:t>Federal Republic of Germany </a:t>
            </a:r>
            <a:r>
              <a:rPr lang="en-GB"/>
              <a:t>in </a:t>
            </a:r>
            <a:r>
              <a:rPr lang="en-GB" b="1"/>
              <a:t>Gaelic</a:t>
            </a:r>
            <a:r>
              <a:rPr lang="en-GB"/>
              <a:t>? </a:t>
            </a:r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39038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91F9138-8F11-9412-AC17-4EE53C12C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500F1-E90A-64B1-F0B1-2DDF476AA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EU Vocabularies – Search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E88B67-F32B-521D-498B-38DF1940728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GB"/>
              <a:t>Search for </a:t>
            </a:r>
            <a:r>
              <a:rPr lang="en-GB" b="1"/>
              <a:t>Germany </a:t>
            </a:r>
          </a:p>
          <a:p>
            <a:pPr lvl="1"/>
            <a:r>
              <a:rPr lang="en-GB"/>
              <a:t>How many results do you get? </a:t>
            </a:r>
            <a:r>
              <a:rPr lang="en-GB">
                <a:solidFill>
                  <a:schemeClr val="accent6"/>
                </a:solidFill>
              </a:rPr>
              <a:t>898 results</a:t>
            </a:r>
          </a:p>
          <a:p>
            <a:pPr lvl="1"/>
            <a:r>
              <a:rPr lang="en-GB"/>
              <a:t>What is the difference between the results? </a:t>
            </a:r>
            <a:r>
              <a:rPr lang="en-GB">
                <a:solidFill>
                  <a:schemeClr val="accent6"/>
                </a:solidFill>
              </a:rPr>
              <a:t>The concepts belong to different datasets.</a:t>
            </a:r>
          </a:p>
          <a:p>
            <a:pPr lvl="1"/>
            <a:r>
              <a:rPr lang="en-GB"/>
              <a:t>What is the country calling code and where can you find this information? </a:t>
            </a:r>
            <a:r>
              <a:rPr lang="en-GB">
                <a:solidFill>
                  <a:schemeClr val="accent6"/>
                </a:solidFill>
              </a:rPr>
              <a:t>49 (the information appears in the list of codes on the concept page.</a:t>
            </a:r>
          </a:p>
          <a:p>
            <a:pPr lvl="1"/>
            <a:endParaRPr lang="en-GB">
              <a:solidFill>
                <a:schemeClr val="accent6"/>
              </a:solidFill>
            </a:endParaRPr>
          </a:p>
          <a:p>
            <a:pPr lvl="1"/>
            <a:endParaRPr lang="en-GB">
              <a:solidFill>
                <a:schemeClr val="accent6"/>
              </a:solidFill>
            </a:endParaRPr>
          </a:p>
          <a:p>
            <a:pPr lvl="1"/>
            <a:endParaRPr lang="en-GB">
              <a:solidFill>
                <a:schemeClr val="accent6"/>
              </a:solidFill>
            </a:endParaRPr>
          </a:p>
          <a:p>
            <a:pPr lvl="1"/>
            <a:endParaRPr lang="en-GB">
              <a:solidFill>
                <a:schemeClr val="accent6"/>
              </a:solidFill>
            </a:endParaRPr>
          </a:p>
          <a:p>
            <a:pPr lvl="1"/>
            <a:endParaRPr lang="en-GB">
              <a:solidFill>
                <a:schemeClr val="accent6"/>
              </a:solidFill>
            </a:endParaRPr>
          </a:p>
          <a:p>
            <a:pPr lvl="1"/>
            <a:endParaRPr lang="en-GB">
              <a:solidFill>
                <a:schemeClr val="accent6"/>
              </a:solidFill>
            </a:endParaRPr>
          </a:p>
          <a:p>
            <a:pPr lvl="1"/>
            <a:endParaRPr lang="en-GB"/>
          </a:p>
          <a:p>
            <a:pPr lvl="1"/>
            <a:r>
              <a:rPr lang="en-GB"/>
              <a:t>What is the translation of the Federal Republic of Germany in Gaelic? </a:t>
            </a:r>
            <a:r>
              <a:rPr lang="en-GB" err="1">
                <a:solidFill>
                  <a:schemeClr val="accent6"/>
                </a:solidFill>
              </a:rPr>
              <a:t>Poblacht</a:t>
            </a:r>
            <a:r>
              <a:rPr lang="en-GB">
                <a:solidFill>
                  <a:schemeClr val="accent6"/>
                </a:solidFill>
              </a:rPr>
              <a:t> </a:t>
            </a:r>
            <a:r>
              <a:rPr lang="en-GB" err="1">
                <a:solidFill>
                  <a:schemeClr val="accent6"/>
                </a:solidFill>
              </a:rPr>
              <a:t>Chónaidhme</a:t>
            </a:r>
            <a:r>
              <a:rPr lang="en-GB">
                <a:solidFill>
                  <a:schemeClr val="accent6"/>
                </a:solidFill>
              </a:rPr>
              <a:t> na </a:t>
            </a:r>
            <a:r>
              <a:rPr lang="en-GB" err="1">
                <a:solidFill>
                  <a:schemeClr val="accent6"/>
                </a:solidFill>
              </a:rPr>
              <a:t>Gearmáine</a:t>
            </a:r>
            <a:r>
              <a:rPr lang="en-GB">
                <a:solidFill>
                  <a:schemeClr val="accent6"/>
                </a:solidFill>
              </a:rPr>
              <a:t> (you can change the complete webpage in Gaelic or just click on the GA label)</a:t>
            </a:r>
          </a:p>
          <a:p>
            <a:pPr marL="180000" lvl="1" indent="0">
              <a:buNone/>
            </a:pPr>
            <a:endParaRPr lang="en-GB">
              <a:solidFill>
                <a:schemeClr val="accent6"/>
              </a:solidFill>
            </a:endParaRPr>
          </a:p>
          <a:p>
            <a:pPr lvl="1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08D215-FDC0-8059-8C23-0070CB677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526" y="3688823"/>
            <a:ext cx="3629532" cy="144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7235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886E5-389A-1A55-9E54-AFAC910C3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EU Vocabularies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F4103-1848-235C-AFAC-51E98BF79A8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What is the difference between in EuroVoc:</a:t>
            </a:r>
          </a:p>
          <a:p>
            <a:pPr lvl="1"/>
            <a:r>
              <a:rPr lang="en-GB" b="1"/>
              <a:t>European Parliament</a:t>
            </a:r>
          </a:p>
          <a:p>
            <a:pPr lvl="1"/>
            <a:r>
              <a:rPr lang="en-GB" b="1"/>
              <a:t>ECSC Common Assembly</a:t>
            </a:r>
            <a:endParaRPr lang="en-GB" b="1">
              <a:hlinkClick r:id="rId2"/>
            </a:endParaRPr>
          </a:p>
          <a:p>
            <a:pPr lvl="1"/>
            <a:endParaRPr lang="en-GB"/>
          </a:p>
          <a:p>
            <a:pPr lvl="1"/>
            <a:endParaRPr lang="en-GB"/>
          </a:p>
          <a:p>
            <a:r>
              <a:rPr lang="en-GB"/>
              <a:t>What is the link between </a:t>
            </a:r>
            <a:r>
              <a:rPr lang="en-GB" b="1"/>
              <a:t>European Parliament </a:t>
            </a:r>
            <a:r>
              <a:rPr lang="en-GB"/>
              <a:t>and </a:t>
            </a:r>
            <a:r>
              <a:rPr lang="en-GB" b="1"/>
              <a:t>President of the EP </a:t>
            </a:r>
            <a:r>
              <a:rPr lang="en-GB"/>
              <a:t>in EuroVoc?</a:t>
            </a:r>
          </a:p>
        </p:txBody>
      </p:sp>
    </p:spTree>
    <p:extLst>
      <p:ext uri="{BB962C8B-B14F-4D97-AF65-F5344CB8AC3E}">
        <p14:creationId xmlns:p14="http://schemas.microsoft.com/office/powerpoint/2010/main" val="17692514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F2DF654-9DF3-5A39-A3B6-1F5FF51B4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1839E-9982-CE43-A47D-C9A2C805C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EU Vocabularies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A1D953-9A22-83EE-BFE7-BA5F7A445B9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What is the difference between in EuroVoc:</a:t>
            </a:r>
          </a:p>
          <a:p>
            <a:pPr lvl="1"/>
            <a:r>
              <a:rPr lang="en-GB"/>
              <a:t>European Parliament </a:t>
            </a:r>
            <a:r>
              <a:rPr lang="en-GB">
                <a:solidFill>
                  <a:schemeClr val="accent6"/>
                </a:solidFill>
              </a:rPr>
              <a:t>-&gt; current concept (replaces ECSC Common Assembly)</a:t>
            </a:r>
          </a:p>
          <a:p>
            <a:pPr lvl="1"/>
            <a:r>
              <a:rPr lang="en-GB"/>
              <a:t>ECSC Common Assembly </a:t>
            </a:r>
            <a:r>
              <a:rPr lang="en-GB">
                <a:solidFill>
                  <a:schemeClr val="accent6"/>
                </a:solidFill>
              </a:rPr>
              <a:t>-&gt; deprecated concept (is replaced by ECSC Common Assembly)</a:t>
            </a:r>
            <a:endParaRPr lang="en-GB">
              <a:solidFill>
                <a:schemeClr val="accent6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lvl="1"/>
            <a:endParaRPr lang="en-GB"/>
          </a:p>
          <a:p>
            <a:pPr lvl="1"/>
            <a:endParaRPr lang="en-GB"/>
          </a:p>
          <a:p>
            <a:r>
              <a:rPr lang="en-GB"/>
              <a:t>What is the link between </a:t>
            </a:r>
            <a:r>
              <a:rPr lang="en-GB" b="1"/>
              <a:t>European Parliament </a:t>
            </a:r>
            <a:r>
              <a:rPr lang="en-GB"/>
              <a:t>and </a:t>
            </a:r>
            <a:r>
              <a:rPr lang="en-GB" b="1"/>
              <a:t>President of the EP </a:t>
            </a:r>
            <a:r>
              <a:rPr lang="en-GB"/>
              <a:t>in EuroVoc?</a:t>
            </a:r>
          </a:p>
          <a:p>
            <a:pPr lvl="1"/>
            <a:r>
              <a:rPr lang="en-GB">
                <a:solidFill>
                  <a:schemeClr val="accent6"/>
                </a:solidFill>
              </a:rPr>
              <a:t>European Parliament is the broader term for President of the EP</a:t>
            </a:r>
          </a:p>
          <a:p>
            <a:pPr lvl="1"/>
            <a:r>
              <a:rPr lang="en-GB">
                <a:solidFill>
                  <a:schemeClr val="accent6"/>
                </a:solidFill>
              </a:rPr>
              <a:t>President of the EP is the narrower term for European Parliament</a:t>
            </a:r>
          </a:p>
        </p:txBody>
      </p:sp>
    </p:spTree>
    <p:extLst>
      <p:ext uri="{BB962C8B-B14F-4D97-AF65-F5344CB8AC3E}">
        <p14:creationId xmlns:p14="http://schemas.microsoft.com/office/powerpoint/2010/main" val="23749545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C3A76-B0A0-7399-214F-1C6746FA8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DE614-E63A-4110-FAEA-FEFD3DCD2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EU Vocabularies - Views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F1EB0B-FBF3-EDF5-A0BB-64C3E31B09D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vert="horz" lIns="0" tIns="45720" rIns="91440" bIns="45720" rtlCol="0" anchor="t">
            <a:normAutofit/>
          </a:bodyPr>
          <a:lstStyle/>
          <a:p>
            <a:pPr marL="179705" indent="-179705"/>
            <a:r>
              <a:rPr lang="en-GB"/>
              <a:t>How many views are available on the dataset page (in any dataset)? </a:t>
            </a:r>
            <a:endParaRPr lang="en-US"/>
          </a:p>
          <a:p>
            <a:endParaRPr lang="en-GB"/>
          </a:p>
          <a:p>
            <a:endParaRPr lang="en-GB"/>
          </a:p>
          <a:p>
            <a:pPr lvl="1"/>
            <a:endParaRPr lang="en-GB"/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041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678F972-AAD0-BFDC-A131-2E91D2D2D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2DF7-45AB-6E64-AC76-3F16EB70C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EU Vocabularies - Views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D2333-046D-1091-C8DD-564D9C88A79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How many views are available on the dataset page? </a:t>
            </a:r>
          </a:p>
          <a:p>
            <a:endParaRPr lang="en-GB">
              <a:solidFill>
                <a:schemeClr val="accent6"/>
              </a:solidFill>
            </a:endParaRPr>
          </a:p>
          <a:p>
            <a:pPr marL="457200" indent="-457200">
              <a:buAutoNum type="arabicPeriod"/>
            </a:pPr>
            <a:r>
              <a:rPr lang="en-GB">
                <a:solidFill>
                  <a:schemeClr val="accent6"/>
                </a:solidFill>
              </a:rPr>
              <a:t>Table view</a:t>
            </a:r>
          </a:p>
          <a:p>
            <a:pPr marL="457200" indent="-457200">
              <a:buAutoNum type="arabicPeriod"/>
            </a:pPr>
            <a:r>
              <a:rPr lang="en-GB">
                <a:solidFill>
                  <a:schemeClr val="accent6"/>
                </a:solidFill>
              </a:rPr>
              <a:t>List view</a:t>
            </a:r>
          </a:p>
          <a:p>
            <a:pPr marL="457200" indent="-457200">
              <a:buAutoNum type="arabicPeriod"/>
            </a:pPr>
            <a:r>
              <a:rPr lang="en-GB">
                <a:solidFill>
                  <a:schemeClr val="accent6"/>
                </a:solidFill>
              </a:rPr>
              <a:t>Tree view (hierarchical view)</a:t>
            </a:r>
          </a:p>
          <a:p>
            <a:pPr marL="457200" indent="-457200">
              <a:buAutoNum type="arabicPeriod"/>
            </a:pPr>
            <a:r>
              <a:rPr lang="en-GB">
                <a:solidFill>
                  <a:schemeClr val="accent6"/>
                </a:solidFill>
              </a:rPr>
              <a:t>Bonus: Advanced view (dataset details page)</a:t>
            </a:r>
          </a:p>
          <a:p>
            <a:pPr lvl="1"/>
            <a:endParaRPr lang="en-GB"/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96145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54323-CE3B-9D0C-2726-313AEEC9B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EU Vocabularies – Search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5450A4-49BB-2CC4-19AC-73F5B28ADB8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What are the </a:t>
            </a:r>
            <a:r>
              <a:rPr lang="en-GB" b="1"/>
              <a:t>language(s) </a:t>
            </a:r>
            <a:r>
              <a:rPr lang="en-GB"/>
              <a:t>spoken in South Africa?</a:t>
            </a:r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r>
              <a:rPr lang="en-GB"/>
              <a:t>What is the </a:t>
            </a:r>
            <a:r>
              <a:rPr lang="en-GB" b="1"/>
              <a:t>currency</a:t>
            </a:r>
            <a:r>
              <a:rPr lang="en-GB"/>
              <a:t> of South Africa?</a:t>
            </a:r>
          </a:p>
          <a:p>
            <a:endParaRPr lang="en-GB"/>
          </a:p>
        </p:txBody>
      </p:sp>
      <p:pic>
        <p:nvPicPr>
          <p:cNvPr id="4" name="Graphic 3" descr="Man in business attire">
            <a:extLst>
              <a:ext uri="{FF2B5EF4-FFF2-40B4-BE49-F238E27FC236}">
                <a16:creationId xmlns:a16="http://schemas.microsoft.com/office/drawing/2014/main" id="{DE8E6F75-0762-A52E-8BC4-06EEAB2B4C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18588" y="4114140"/>
            <a:ext cx="1304925" cy="1762125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1C21642C-EF57-805F-A256-CAE7FF274D4A}"/>
              </a:ext>
            </a:extLst>
          </p:cNvPr>
          <p:cNvSpPr/>
          <p:nvPr/>
        </p:nvSpPr>
        <p:spPr>
          <a:xfrm>
            <a:off x="8740880" y="2624137"/>
            <a:ext cx="2466975" cy="1609725"/>
          </a:xfrm>
          <a:prstGeom prst="wedgeEllipseCallou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How can you find the concept without using the search bar</a:t>
            </a:r>
            <a:r>
              <a:rPr lang="en-GB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52280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CFC23-1E30-2E62-FC8B-8A920B0277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err="1"/>
              <a:t>vocbench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A948F5-0381-77BC-DAB9-94039E0EFA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997950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B0E3446-1AE0-7CF5-6090-446EC468C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DAB09-E40B-3959-CF2E-77AF88D20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EU Vocabularies – Search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227620A-55F0-6C09-79CF-F51475B16D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5651090" cy="4220796"/>
          </a:xfrm>
        </p:spPr>
        <p:txBody>
          <a:bodyPr>
            <a:normAutofit/>
          </a:bodyPr>
          <a:lstStyle/>
          <a:p>
            <a:r>
              <a:rPr lang="en-GB"/>
              <a:t>What are the </a:t>
            </a:r>
            <a:r>
              <a:rPr lang="en-GB" b="1"/>
              <a:t>language(s) </a:t>
            </a:r>
            <a:r>
              <a:rPr lang="en-GB"/>
              <a:t>spoken in South Africa?</a:t>
            </a:r>
          </a:p>
          <a:p>
            <a:pPr lvl="1"/>
            <a:r>
              <a:rPr lang="en-GB">
                <a:solidFill>
                  <a:schemeClr val="accent6"/>
                </a:solidFill>
              </a:rPr>
              <a:t>Open the Countries and territories list and click on Browse content</a:t>
            </a:r>
          </a:p>
          <a:p>
            <a:pPr lvl="1"/>
            <a:r>
              <a:rPr lang="en-GB">
                <a:solidFill>
                  <a:schemeClr val="accent6"/>
                </a:solidFill>
              </a:rPr>
              <a:t>User the filter option to search for </a:t>
            </a:r>
            <a:r>
              <a:rPr lang="en-GB">
                <a:solidFill>
                  <a:schemeClr val="accent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South Africa</a:t>
            </a:r>
            <a:r>
              <a:rPr lang="en-GB">
                <a:solidFill>
                  <a:schemeClr val="accent6"/>
                </a:solidFill>
              </a:rPr>
              <a:t> and open the concept by clicking on the code (ZAF)</a:t>
            </a:r>
          </a:p>
          <a:p>
            <a:pPr lvl="1"/>
            <a:r>
              <a:rPr lang="en-GB">
                <a:solidFill>
                  <a:schemeClr val="accent6"/>
                </a:solidFill>
              </a:rPr>
              <a:t>Scroll down to see the list of properties</a:t>
            </a:r>
          </a:p>
          <a:p>
            <a:pPr marL="180000" lvl="1" indent="0">
              <a:buNone/>
            </a:pPr>
            <a:endParaRPr lang="en-GB"/>
          </a:p>
          <a:p>
            <a:pPr lvl="1"/>
            <a:endParaRPr lang="en-GB"/>
          </a:p>
          <a:p>
            <a:pPr lvl="1"/>
            <a:endParaRPr lang="en-GB"/>
          </a:p>
          <a:p>
            <a:pPr lvl="1"/>
            <a:endParaRPr lang="en-GB"/>
          </a:p>
          <a:p>
            <a:pPr lvl="1"/>
            <a:endParaRPr lang="en-GB">
              <a:hlinkClick r:id="rId2"/>
            </a:endParaRPr>
          </a:p>
          <a:p>
            <a:pPr marL="180000" lvl="1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  <a:p>
            <a:endParaRPr lang="en-GB"/>
          </a:p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A434F5-E413-13B5-FB8D-016088660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2520" y="3423779"/>
            <a:ext cx="2705596" cy="2658129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52926D4-2189-F02F-1D02-3215EB81FCB7}"/>
              </a:ext>
            </a:extLst>
          </p:cNvPr>
          <p:cNvCxnSpPr/>
          <p:nvPr/>
        </p:nvCxnSpPr>
        <p:spPr>
          <a:xfrm>
            <a:off x="6815985" y="5033726"/>
            <a:ext cx="2246535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DA331FA-D53A-EC01-AE86-6F51C955620E}"/>
              </a:ext>
            </a:extLst>
          </p:cNvPr>
          <p:cNvSpPr/>
          <p:nvPr/>
        </p:nvSpPr>
        <p:spPr>
          <a:xfrm>
            <a:off x="4227968" y="4558064"/>
            <a:ext cx="2490527" cy="96871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ts val="2000"/>
            </a:pPr>
            <a:r>
              <a:rPr lang="en-GB" sz="1600" i="1"/>
              <a:t>LANG: language spoken in the country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E5B0E7-B888-D788-624A-7952E2FD8D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7920" y="468364"/>
            <a:ext cx="4364291" cy="10774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22F553D-6D7E-03D7-E7BC-BB70E89800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2360" y="1872305"/>
            <a:ext cx="4002709" cy="137364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206D3B9-B391-2CA4-3A35-771E6933845A}"/>
              </a:ext>
            </a:extLst>
          </p:cNvPr>
          <p:cNvSpPr txBox="1"/>
          <p:nvPr/>
        </p:nvSpPr>
        <p:spPr>
          <a:xfrm>
            <a:off x="614384" y="6002448"/>
            <a:ext cx="6727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/>
              <a:t>It is also possible to find the languages in the Language table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22940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0B3E4-7989-19FA-61EB-6873C9A0F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EU Vocabularies – Search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730A4-96AC-2587-CDD7-229F89ECE78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What is the </a:t>
            </a:r>
            <a:r>
              <a:rPr lang="en-GB" b="1"/>
              <a:t>currency</a:t>
            </a:r>
            <a:r>
              <a:rPr lang="en-GB"/>
              <a:t> of South Africa?</a:t>
            </a:r>
          </a:p>
          <a:p>
            <a:pPr lvl="1"/>
            <a:r>
              <a:rPr lang="en-GB">
                <a:solidFill>
                  <a:schemeClr val="accent6"/>
                </a:solidFill>
              </a:rPr>
              <a:t>Open the Currency table</a:t>
            </a:r>
          </a:p>
          <a:p>
            <a:pPr lvl="1"/>
            <a:r>
              <a:rPr lang="en-GB">
                <a:solidFill>
                  <a:schemeClr val="accent6"/>
                </a:solidFill>
              </a:rPr>
              <a:t>Use the filter option and search for South Africa </a:t>
            </a:r>
          </a:p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06B461-1C86-37DD-1A94-0ED744563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106" y="3073942"/>
            <a:ext cx="9182205" cy="281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5110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E75AA-6562-48BD-4E4A-DD06D3DC64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cellar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FB6C6-B3EB-63E2-A94E-2BFA0702BC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45720" rIns="91440" bIns="45720" rtlCol="0" anchor="t"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SPARQL queries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>
                <a:hlinkClick r:id="rId2"/>
              </a:rPr>
              <a:t>https://publications.europa.eu/webapi/rdf/sparql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63090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3321A-E8BA-E675-36D5-A6F4BF5ED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Example SPARQL queries</a:t>
            </a:r>
            <a:br>
              <a:rPr lang="en-US" dirty="0">
                <a:ea typeface="Calibri"/>
                <a:cs typeface="Calibri"/>
              </a:rPr>
            </a:br>
            <a:br>
              <a:rPr lang="en-US" dirty="0">
                <a:ea typeface="Calibri"/>
                <a:cs typeface="Calibri"/>
              </a:rPr>
            </a:br>
            <a:r>
              <a:rPr lang="en-US" sz="2000" dirty="0">
                <a:ea typeface="Calibri"/>
                <a:cs typeface="Calibri"/>
              </a:rPr>
              <a:t>Get all the object properties from the </a:t>
            </a:r>
            <a:r>
              <a:rPr lang="en-US" sz="2000" i="1" dirty="0">
                <a:ea typeface="Calibri"/>
                <a:cs typeface="Calibri"/>
              </a:rPr>
              <a:t>Country</a:t>
            </a:r>
            <a:r>
              <a:rPr lang="en-US" sz="2000" dirty="0">
                <a:ea typeface="Calibri"/>
                <a:cs typeface="Calibri"/>
              </a:rPr>
              <a:t> authority 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F6457-AA5D-0484-2ED1-31CAAF12361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459797"/>
            <a:ext cx="10498138" cy="4566354"/>
          </a:xfrm>
        </p:spPr>
        <p:txBody>
          <a:bodyPr vert="horz" lIns="0" tIns="45720" rIns="91440" bIns="45720" rtlCol="0" anchor="t">
            <a:normAutofit fontScale="70000" lnSpcReduction="20000"/>
          </a:bodyPr>
          <a:lstStyle/>
          <a:p>
            <a:pPr marL="0" indent="0">
              <a:buNone/>
            </a:pPr>
            <a:endParaRPr lang="en-US" dirty="0">
              <a:ea typeface="Calibri"/>
              <a:cs typeface="Calibri"/>
            </a:endParaRPr>
          </a:p>
          <a:p>
            <a:pPr marL="179705" indent="-179705">
              <a:buNone/>
            </a:pPr>
            <a:r>
              <a:rPr lang="en-US" dirty="0">
                <a:ea typeface="+mn-lt"/>
                <a:cs typeface="+mn-lt"/>
              </a:rPr>
              <a:t>prefix </a:t>
            </a:r>
            <a:r>
              <a:rPr lang="en-US" dirty="0" err="1">
                <a:ea typeface="+mn-lt"/>
                <a:cs typeface="+mn-lt"/>
              </a:rPr>
              <a:t>cdm</a:t>
            </a:r>
            <a:r>
              <a:rPr lang="en-US" dirty="0">
                <a:ea typeface="+mn-lt"/>
                <a:cs typeface="+mn-lt"/>
              </a:rPr>
              <a:t>: </a:t>
            </a:r>
            <a:r>
              <a:rPr lang="en-US" dirty="0">
                <a:ea typeface="+mn-lt"/>
                <a:cs typeface="+mn-lt"/>
                <a:hlinkClick r:id="rId2"/>
              </a:rPr>
              <a:t>http://publications.europa.eu/ontology/cdm#</a:t>
            </a:r>
            <a:endParaRPr lang="en-US" dirty="0">
              <a:ea typeface="Calibri"/>
              <a:cs typeface="Calibri"/>
            </a:endParaRPr>
          </a:p>
          <a:p>
            <a:pPr marL="179705" indent="-179705">
              <a:buNone/>
            </a:pPr>
            <a:r>
              <a:rPr lang="en-US" dirty="0">
                <a:ea typeface="+mn-lt"/>
                <a:cs typeface="+mn-lt"/>
              </a:rPr>
              <a:t>prefix at: </a:t>
            </a:r>
            <a:r>
              <a:rPr lang="en-US" dirty="0">
                <a:ea typeface="+mn-lt"/>
                <a:cs typeface="+mn-lt"/>
                <a:hlinkClick r:id="rId3"/>
              </a:rPr>
              <a:t>http://publications.europa.eu/ontology/authority/</a:t>
            </a:r>
            <a:endParaRPr lang="en-US" dirty="0">
              <a:ea typeface="Calibri"/>
              <a:cs typeface="Calibri"/>
            </a:endParaRPr>
          </a:p>
          <a:p>
            <a:pPr marL="179705" indent="-179705">
              <a:buNone/>
            </a:pPr>
            <a:r>
              <a:rPr lang="en-US" dirty="0">
                <a:ea typeface="+mn-lt"/>
                <a:cs typeface="+mn-lt"/>
              </a:rPr>
              <a:t>prefix dc: </a:t>
            </a:r>
            <a:r>
              <a:rPr lang="en-US" dirty="0">
                <a:ea typeface="+mn-lt"/>
                <a:cs typeface="+mn-lt"/>
                <a:hlinkClick r:id="rId4"/>
              </a:rPr>
              <a:t>http://purl.org/dc/elements/1.1/</a:t>
            </a:r>
            <a:endParaRPr lang="en-US" dirty="0">
              <a:ea typeface="Calibri"/>
              <a:cs typeface="Calibri"/>
            </a:endParaRPr>
          </a:p>
          <a:p>
            <a:pPr marL="179705" indent="-179705">
              <a:buNone/>
            </a:pPr>
            <a:r>
              <a:rPr lang="en-US" dirty="0">
                <a:ea typeface="+mn-lt"/>
                <a:cs typeface="+mn-lt"/>
              </a:rPr>
              <a:t>prefix </a:t>
            </a:r>
            <a:r>
              <a:rPr lang="en-US" dirty="0" err="1">
                <a:ea typeface="+mn-lt"/>
                <a:cs typeface="+mn-lt"/>
              </a:rPr>
              <a:t>rdf</a:t>
            </a:r>
            <a:r>
              <a:rPr lang="en-US" dirty="0">
                <a:ea typeface="+mn-lt"/>
                <a:cs typeface="+mn-lt"/>
              </a:rPr>
              <a:t>: </a:t>
            </a:r>
            <a:r>
              <a:rPr lang="en-US" dirty="0">
                <a:ea typeface="+mn-lt"/>
                <a:cs typeface="+mn-lt"/>
                <a:hlinkClick r:id="rId5"/>
              </a:rPr>
              <a:t>http://www.w3.org/1999/02/22-rdf-syntax-ns#</a:t>
            </a:r>
            <a:endParaRPr lang="en-US" dirty="0">
              <a:ea typeface="Calibri"/>
              <a:cs typeface="Calibri"/>
            </a:endParaRPr>
          </a:p>
          <a:p>
            <a:pPr marL="179705" indent="-179705">
              <a:buNone/>
            </a:pPr>
            <a:r>
              <a:rPr lang="en-US" dirty="0">
                <a:ea typeface="+mn-lt"/>
                <a:cs typeface="+mn-lt"/>
              </a:rPr>
              <a:t>prefix </a:t>
            </a:r>
            <a:r>
              <a:rPr lang="en-US" dirty="0" err="1">
                <a:ea typeface="+mn-lt"/>
                <a:cs typeface="+mn-lt"/>
              </a:rPr>
              <a:t>rdfs</a:t>
            </a:r>
            <a:r>
              <a:rPr lang="en-US" dirty="0">
                <a:ea typeface="+mn-lt"/>
                <a:cs typeface="+mn-lt"/>
              </a:rPr>
              <a:t>: </a:t>
            </a:r>
            <a:r>
              <a:rPr lang="en-US" dirty="0">
                <a:ea typeface="+mn-lt"/>
                <a:cs typeface="+mn-lt"/>
                <a:hlinkClick r:id="rId6"/>
              </a:rPr>
              <a:t>http://www.w3.org/2000/01/rdf-schema#</a:t>
            </a:r>
            <a:endParaRPr lang="en-US" dirty="0">
              <a:ea typeface="Calibri"/>
              <a:cs typeface="Calibri"/>
            </a:endParaRPr>
          </a:p>
          <a:p>
            <a:pPr marL="179705" indent="-179705">
              <a:buNone/>
            </a:pPr>
            <a:r>
              <a:rPr lang="en-US" dirty="0">
                <a:ea typeface="+mn-lt"/>
                <a:cs typeface="+mn-lt"/>
              </a:rPr>
              <a:t>prefix owl: </a:t>
            </a:r>
            <a:r>
              <a:rPr lang="en-US" dirty="0">
                <a:ea typeface="+mn-lt"/>
                <a:cs typeface="+mn-lt"/>
                <a:hlinkClick r:id="rId7"/>
              </a:rPr>
              <a:t>http://www.w3.org/2002/07/owl#</a:t>
            </a:r>
            <a:endParaRPr lang="en-US" dirty="0">
              <a:ea typeface="Calibri"/>
              <a:cs typeface="Calibri"/>
            </a:endParaRPr>
          </a:p>
          <a:p>
            <a:pPr marL="179705" indent="-179705">
              <a:buNone/>
            </a:pPr>
            <a:endParaRPr lang="en-US" dirty="0">
              <a:ea typeface="Calibri"/>
              <a:cs typeface="Calibri"/>
            </a:endParaRPr>
          </a:p>
          <a:p>
            <a:pPr marL="179705" indent="-179705">
              <a:buNone/>
            </a:pPr>
            <a:r>
              <a:rPr lang="en-US" dirty="0">
                <a:ea typeface="+mn-lt"/>
                <a:cs typeface="+mn-lt"/>
              </a:rPr>
              <a:t>select ?</a:t>
            </a:r>
            <a:r>
              <a:rPr lang="en-US" dirty="0" err="1">
                <a:ea typeface="+mn-lt"/>
                <a:cs typeface="+mn-lt"/>
              </a:rPr>
              <a:t>objectProperty</a:t>
            </a:r>
            <a:r>
              <a:rPr lang="en-US" dirty="0">
                <a:ea typeface="+mn-lt"/>
                <a:cs typeface="+mn-lt"/>
              </a:rPr>
              <a:t> (COUNT(DISTINCT ?c) AS ?</a:t>
            </a:r>
            <a:r>
              <a:rPr lang="en-US" dirty="0" err="1">
                <a:ea typeface="+mn-lt"/>
                <a:cs typeface="+mn-lt"/>
              </a:rPr>
              <a:t>corporateBodiesCount</a:t>
            </a:r>
            <a:r>
              <a:rPr lang="en-US" dirty="0">
                <a:ea typeface="+mn-lt"/>
                <a:cs typeface="+mn-lt"/>
              </a:rPr>
              <a:t>)</a:t>
            </a:r>
            <a:endParaRPr lang="en-US" dirty="0">
              <a:ea typeface="Calibri"/>
              <a:cs typeface="Calibri"/>
            </a:endParaRPr>
          </a:p>
          <a:p>
            <a:pPr marL="179705" indent="-179705">
              <a:buNone/>
            </a:pPr>
            <a:r>
              <a:rPr lang="en-US" dirty="0">
                <a:ea typeface="+mn-lt"/>
                <a:cs typeface="+mn-lt"/>
              </a:rPr>
              <a:t>from </a:t>
            </a:r>
            <a:r>
              <a:rPr lang="en-US" dirty="0">
                <a:ea typeface="+mn-lt"/>
                <a:cs typeface="+mn-lt"/>
                <a:hlinkClick r:id="rId8"/>
              </a:rPr>
              <a:t>http://publications.europa.eu/resource/authority/country</a:t>
            </a:r>
            <a:r>
              <a:rPr lang="en-US" dirty="0">
                <a:ea typeface="+mn-lt"/>
                <a:cs typeface="+mn-lt"/>
              </a:rPr>
              <a:t> </a:t>
            </a:r>
            <a:endParaRPr lang="en-US" dirty="0">
              <a:ea typeface="Calibri"/>
              <a:cs typeface="Calibri"/>
            </a:endParaRPr>
          </a:p>
          <a:p>
            <a:pPr marL="179705" indent="-179705">
              <a:buNone/>
            </a:pPr>
            <a:r>
              <a:rPr lang="en-US" dirty="0">
                <a:ea typeface="+mn-lt"/>
                <a:cs typeface="+mn-lt"/>
              </a:rPr>
              <a:t>where {</a:t>
            </a:r>
            <a:endParaRPr lang="en-US" dirty="0">
              <a:ea typeface="Calibri"/>
              <a:cs typeface="Calibri"/>
            </a:endParaRPr>
          </a:p>
          <a:p>
            <a:pPr marL="179705" indent="-179705">
              <a:buNone/>
            </a:pPr>
            <a:r>
              <a:rPr lang="en-US" dirty="0">
                <a:ea typeface="+mn-lt"/>
                <a:cs typeface="+mn-lt"/>
              </a:rPr>
              <a:t>  # Object properties</a:t>
            </a:r>
            <a:endParaRPr lang="en-US" dirty="0">
              <a:ea typeface="Calibri"/>
              <a:cs typeface="Calibri"/>
            </a:endParaRPr>
          </a:p>
          <a:p>
            <a:pPr marL="179705" indent="-179705">
              <a:buNone/>
            </a:pPr>
            <a:r>
              <a:rPr lang="en-US" dirty="0">
                <a:ea typeface="+mn-lt"/>
                <a:cs typeface="+mn-lt"/>
              </a:rPr>
              <a:t>  ?c ?</a:t>
            </a:r>
            <a:r>
              <a:rPr lang="en-US" dirty="0" err="1">
                <a:ea typeface="+mn-lt"/>
                <a:cs typeface="+mn-lt"/>
              </a:rPr>
              <a:t>objectProperty</a:t>
            </a:r>
            <a:r>
              <a:rPr lang="en-US" dirty="0">
                <a:ea typeface="+mn-lt"/>
                <a:cs typeface="+mn-lt"/>
              </a:rPr>
              <a:t> ?o .</a:t>
            </a:r>
            <a:endParaRPr lang="en-US" dirty="0">
              <a:ea typeface="Calibri"/>
              <a:cs typeface="Calibri"/>
            </a:endParaRPr>
          </a:p>
          <a:p>
            <a:pPr marL="179705" indent="-179705">
              <a:buNone/>
            </a:pPr>
            <a:r>
              <a:rPr lang="en-US" dirty="0">
                <a:ea typeface="+mn-lt"/>
                <a:cs typeface="+mn-lt"/>
              </a:rPr>
              <a:t>  FILTER </a:t>
            </a:r>
            <a:r>
              <a:rPr lang="en-US" dirty="0" err="1">
                <a:ea typeface="+mn-lt"/>
                <a:cs typeface="+mn-lt"/>
              </a:rPr>
              <a:t>isIRI</a:t>
            </a:r>
            <a:r>
              <a:rPr lang="en-US" dirty="0">
                <a:ea typeface="+mn-lt"/>
                <a:cs typeface="+mn-lt"/>
              </a:rPr>
              <a:t>(?o) .</a:t>
            </a:r>
            <a:endParaRPr lang="en-US" dirty="0">
              <a:ea typeface="Calibri"/>
              <a:cs typeface="Calibri"/>
            </a:endParaRPr>
          </a:p>
          <a:p>
            <a:pPr marL="179705" indent="-179705">
              <a:buNone/>
            </a:pPr>
            <a:r>
              <a:rPr lang="en-US" dirty="0">
                <a:ea typeface="+mn-lt"/>
                <a:cs typeface="+mn-lt"/>
              </a:rPr>
              <a:t>}</a:t>
            </a:r>
            <a:endParaRPr lang="en-US" dirty="0">
              <a:ea typeface="Calibri"/>
              <a:cs typeface="Calibri"/>
            </a:endParaRPr>
          </a:p>
          <a:p>
            <a:pPr marL="179705" indent="-179705">
              <a:buNone/>
            </a:pPr>
            <a:r>
              <a:rPr lang="en-US" dirty="0">
                <a:ea typeface="+mn-lt"/>
                <a:cs typeface="+mn-lt"/>
              </a:rPr>
              <a:t>GROUP BY ?</a:t>
            </a:r>
            <a:r>
              <a:rPr lang="en-US" dirty="0" err="1">
                <a:ea typeface="+mn-lt"/>
                <a:cs typeface="+mn-lt"/>
              </a:rPr>
              <a:t>objectProperty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425757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A50EC-0BE9-CDAA-C12B-3C991FE55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6BA8A-63FA-BE36-636D-2CA01C2DC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Example SPARQL queries</a:t>
            </a:r>
            <a:br>
              <a:rPr lang="en-US" dirty="0">
                <a:ea typeface="Calibri"/>
                <a:cs typeface="Calibri"/>
              </a:rPr>
            </a:br>
            <a:br>
              <a:rPr lang="en-US" dirty="0">
                <a:ea typeface="Calibri"/>
                <a:cs typeface="Calibri"/>
              </a:rPr>
            </a:br>
            <a:r>
              <a:rPr lang="en-US" sz="2000" dirty="0">
                <a:ea typeface="Calibri"/>
                <a:cs typeface="Calibri"/>
              </a:rPr>
              <a:t>Get all the datatype properties from the </a:t>
            </a:r>
            <a:r>
              <a:rPr lang="en-US" sz="2000" i="1" dirty="0">
                <a:ea typeface="Calibri"/>
                <a:cs typeface="Calibri"/>
              </a:rPr>
              <a:t>Country</a:t>
            </a:r>
            <a:r>
              <a:rPr lang="en-US" sz="2000" dirty="0">
                <a:ea typeface="Calibri"/>
                <a:cs typeface="Calibri"/>
              </a:rPr>
              <a:t> authority 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0563AE-427F-5EDA-9C61-25E186A9869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459797"/>
            <a:ext cx="10498138" cy="4566354"/>
          </a:xfrm>
        </p:spPr>
        <p:txBody>
          <a:bodyPr vert="horz" lIns="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endParaRPr lang="en-US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IE" dirty="0"/>
              <a:t>prefix </a:t>
            </a:r>
            <a:r>
              <a:rPr lang="en-IE" dirty="0" err="1"/>
              <a:t>cdm</a:t>
            </a:r>
            <a:r>
              <a:rPr lang="en-IE" dirty="0"/>
              <a:t>: </a:t>
            </a:r>
            <a:r>
              <a:rPr lang="en-IE" u="sng" dirty="0">
                <a:hlinkClick r:id="rId2"/>
              </a:rPr>
              <a:t>http://publications.europa.eu/ontology/cdm#</a:t>
            </a:r>
            <a:r>
              <a:rPr lang="en-IE" dirty="0"/>
              <a:t> </a:t>
            </a:r>
          </a:p>
          <a:p>
            <a:pPr marL="0" indent="0">
              <a:buNone/>
            </a:pPr>
            <a:r>
              <a:rPr lang="en-IE" dirty="0"/>
              <a:t>prefix at: </a:t>
            </a:r>
            <a:r>
              <a:rPr lang="en-IE" u="sng" dirty="0">
                <a:hlinkClick r:id="rId3"/>
              </a:rPr>
              <a:t>http://publications.europa.eu/ontology/authority/</a:t>
            </a:r>
            <a:endParaRPr lang="en-IE" dirty="0"/>
          </a:p>
          <a:p>
            <a:pPr marL="0" indent="0">
              <a:buNone/>
            </a:pPr>
            <a:r>
              <a:rPr lang="en-IE" dirty="0"/>
              <a:t>prefix dc: </a:t>
            </a:r>
            <a:r>
              <a:rPr lang="en-IE" u="sng" dirty="0">
                <a:hlinkClick r:id="rId4"/>
              </a:rPr>
              <a:t>http://purl.org/dc/elements/1.1/</a:t>
            </a:r>
            <a:endParaRPr lang="en-IE" dirty="0"/>
          </a:p>
          <a:p>
            <a:pPr marL="0" indent="0">
              <a:buNone/>
            </a:pPr>
            <a:r>
              <a:rPr lang="en-IE" dirty="0"/>
              <a:t> </a:t>
            </a:r>
          </a:p>
          <a:p>
            <a:pPr marL="0" indent="0">
              <a:buNone/>
            </a:pPr>
            <a:r>
              <a:rPr lang="en-IE" dirty="0"/>
              <a:t>SELECT ?</a:t>
            </a:r>
            <a:r>
              <a:rPr lang="en-IE" dirty="0" err="1"/>
              <a:t>datatypeProperty</a:t>
            </a:r>
            <a:r>
              <a:rPr lang="en-IE" dirty="0"/>
              <a:t> (COUNT(DISTINCT ?c) AS ?</a:t>
            </a:r>
            <a:r>
              <a:rPr lang="en-IE" dirty="0" err="1"/>
              <a:t>corporateBodiesCount</a:t>
            </a:r>
            <a:r>
              <a:rPr lang="en-IE" dirty="0"/>
              <a:t>)</a:t>
            </a:r>
          </a:p>
          <a:p>
            <a:pPr marL="0" indent="0">
              <a:buNone/>
            </a:pPr>
            <a:r>
              <a:rPr lang="en-IE" dirty="0"/>
              <a:t>FROM </a:t>
            </a:r>
            <a:r>
              <a:rPr lang="en-IE" u="sng" dirty="0">
                <a:hlinkClick r:id="rId5"/>
              </a:rPr>
              <a:t>http://publications.europa.eu/resource/authority/country</a:t>
            </a:r>
            <a:endParaRPr lang="en-IE" dirty="0"/>
          </a:p>
          <a:p>
            <a:pPr marL="0" indent="0">
              <a:buNone/>
            </a:pPr>
            <a:r>
              <a:rPr lang="en-IE" dirty="0"/>
              <a:t>WHERE {</a:t>
            </a:r>
          </a:p>
          <a:p>
            <a:pPr marL="0" indent="0">
              <a:buNone/>
            </a:pPr>
            <a:r>
              <a:rPr lang="en-IE" dirty="0"/>
              <a:t>  # Datatype properties</a:t>
            </a:r>
          </a:p>
          <a:p>
            <a:pPr marL="0" indent="0">
              <a:buNone/>
            </a:pPr>
            <a:r>
              <a:rPr lang="en-IE" dirty="0"/>
              <a:t>  ?c ?</a:t>
            </a:r>
            <a:r>
              <a:rPr lang="en-IE" dirty="0" err="1"/>
              <a:t>datatypeProperty</a:t>
            </a:r>
            <a:r>
              <a:rPr lang="en-IE" dirty="0"/>
              <a:t> ?literal .</a:t>
            </a:r>
          </a:p>
          <a:p>
            <a:pPr marL="0" indent="0">
              <a:buNone/>
            </a:pPr>
            <a:r>
              <a:rPr lang="en-IE" dirty="0"/>
              <a:t>  FILTER </a:t>
            </a:r>
            <a:r>
              <a:rPr lang="en-IE" dirty="0" err="1"/>
              <a:t>isLiteral</a:t>
            </a:r>
            <a:r>
              <a:rPr lang="en-IE" dirty="0"/>
              <a:t>(?literal) .</a:t>
            </a:r>
          </a:p>
          <a:p>
            <a:pPr marL="0" indent="0">
              <a:buNone/>
            </a:pPr>
            <a:r>
              <a:rPr lang="en-IE" dirty="0"/>
              <a:t>}</a:t>
            </a:r>
          </a:p>
          <a:p>
            <a:pPr marL="0" indent="0">
              <a:buNone/>
            </a:pPr>
            <a:r>
              <a:rPr lang="en-IE" dirty="0"/>
              <a:t>GROUP BY ?</a:t>
            </a:r>
            <a:r>
              <a:rPr lang="en-IE" dirty="0" err="1"/>
              <a:t>datatypeProperty</a:t>
            </a:r>
            <a:endParaRPr lang="en-IE" dirty="0"/>
          </a:p>
          <a:p>
            <a:pPr marL="0" indent="0">
              <a:buNone/>
            </a:pPr>
            <a:r>
              <a:rPr lang="en-IE" dirty="0"/>
              <a:t> </a:t>
            </a:r>
          </a:p>
          <a:p>
            <a:pPr marL="0" indent="0">
              <a:buNone/>
            </a:pPr>
            <a:endParaRPr lang="en-US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171901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F9BC-FF07-77CC-4A5C-6613246ED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ea typeface="Calibri"/>
                <a:cs typeface="Calibri"/>
              </a:rPr>
            </a:br>
            <a:br>
              <a:rPr lang="en-US" dirty="0">
                <a:ea typeface="Calibri"/>
                <a:cs typeface="Calibri"/>
              </a:rPr>
            </a:br>
            <a:r>
              <a:rPr lang="en-US" dirty="0">
                <a:ea typeface="Calibri"/>
                <a:cs typeface="Calibri"/>
              </a:rPr>
              <a:t>Get all the deprecated concepts and their replacements from the </a:t>
            </a:r>
            <a:r>
              <a:rPr lang="en-US" i="1" dirty="0">
                <a:ea typeface="Calibri"/>
                <a:cs typeface="Calibri"/>
              </a:rPr>
              <a:t>Country</a:t>
            </a:r>
            <a:r>
              <a:rPr lang="en-US" dirty="0">
                <a:ea typeface="Calibri"/>
                <a:cs typeface="Calibri"/>
              </a:rPr>
              <a:t> authority table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E4FCB-CE3D-26FD-9CFE-41461A70233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IE" dirty="0"/>
              <a:t>prefix </a:t>
            </a:r>
            <a:r>
              <a:rPr lang="en-IE" dirty="0" err="1"/>
              <a:t>cdm</a:t>
            </a:r>
            <a:r>
              <a:rPr lang="en-IE" dirty="0"/>
              <a:t>: </a:t>
            </a:r>
            <a:r>
              <a:rPr lang="en-IE" u="sng" dirty="0">
                <a:hlinkClick r:id="rId2"/>
              </a:rPr>
              <a:t>http://publications.europa.eu/ontology/cdm#</a:t>
            </a:r>
            <a:endParaRPr lang="en-IE" dirty="0"/>
          </a:p>
          <a:p>
            <a:pPr marL="0" indent="0">
              <a:buNone/>
            </a:pPr>
            <a:r>
              <a:rPr lang="en-IE" dirty="0"/>
              <a:t>prefix at: </a:t>
            </a:r>
            <a:r>
              <a:rPr lang="en-IE" u="sng" dirty="0">
                <a:hlinkClick r:id="rId3"/>
              </a:rPr>
              <a:t>http://publications.europa.eu/ontology/authority/</a:t>
            </a:r>
            <a:endParaRPr lang="en-IE" dirty="0"/>
          </a:p>
          <a:p>
            <a:pPr marL="0" indent="0">
              <a:buNone/>
            </a:pPr>
            <a:r>
              <a:rPr lang="en-IE" dirty="0"/>
              <a:t>prefix dc: </a:t>
            </a:r>
            <a:r>
              <a:rPr lang="en-IE" u="sng" dirty="0">
                <a:hlinkClick r:id="rId4"/>
              </a:rPr>
              <a:t>http://purl.org/dc/elements/1.1/</a:t>
            </a:r>
            <a:endParaRPr lang="en-IE" dirty="0"/>
          </a:p>
          <a:p>
            <a:pPr marL="0" indent="0">
              <a:buNone/>
            </a:pPr>
            <a:r>
              <a:rPr lang="en-IE" dirty="0"/>
              <a:t>prefix </a:t>
            </a:r>
            <a:r>
              <a:rPr lang="en-IE" dirty="0" err="1"/>
              <a:t>rdf</a:t>
            </a:r>
            <a:r>
              <a:rPr lang="en-IE" dirty="0"/>
              <a:t>: </a:t>
            </a:r>
            <a:r>
              <a:rPr lang="en-IE" u="sng" dirty="0">
                <a:hlinkClick r:id="rId5"/>
              </a:rPr>
              <a:t>http://www.w3.org/1999/02/22-rdf-syntax-ns#</a:t>
            </a:r>
            <a:endParaRPr lang="en-IE" dirty="0"/>
          </a:p>
          <a:p>
            <a:pPr marL="0" indent="0">
              <a:buNone/>
            </a:pPr>
            <a:r>
              <a:rPr lang="en-IE" dirty="0"/>
              <a:t>prefix </a:t>
            </a:r>
            <a:r>
              <a:rPr lang="en-IE" dirty="0" err="1"/>
              <a:t>rdfs</a:t>
            </a:r>
            <a:r>
              <a:rPr lang="en-IE" dirty="0"/>
              <a:t>: </a:t>
            </a:r>
            <a:r>
              <a:rPr lang="en-IE" u="sng" dirty="0">
                <a:hlinkClick r:id="rId6"/>
              </a:rPr>
              <a:t>http://www.w3.org/2000/01/rdf-schema#</a:t>
            </a:r>
            <a:endParaRPr lang="en-IE" dirty="0"/>
          </a:p>
          <a:p>
            <a:pPr marL="0" indent="0">
              <a:buNone/>
            </a:pPr>
            <a:r>
              <a:rPr lang="en-IE" dirty="0"/>
              <a:t>prefix owl: </a:t>
            </a:r>
            <a:r>
              <a:rPr lang="en-IE" u="sng" dirty="0">
                <a:hlinkClick r:id="rId7"/>
              </a:rPr>
              <a:t>http://www.w3.org/2002/07/owl#</a:t>
            </a:r>
            <a:endParaRPr lang="en-IE" dirty="0"/>
          </a:p>
          <a:p>
            <a:pPr marL="0" indent="0">
              <a:buNone/>
            </a:pPr>
            <a:r>
              <a:rPr lang="en-IE" dirty="0"/>
              <a:t>PREFIX </a:t>
            </a:r>
            <a:r>
              <a:rPr lang="en-IE" dirty="0" err="1"/>
              <a:t>dcterms</a:t>
            </a:r>
            <a:r>
              <a:rPr lang="en-IE" dirty="0"/>
              <a:t>: </a:t>
            </a:r>
            <a:r>
              <a:rPr lang="en-IE" u="sng" dirty="0">
                <a:hlinkClick r:id="rId8"/>
              </a:rPr>
              <a:t>http://purl.org/dc/terms/</a:t>
            </a:r>
            <a:endParaRPr lang="en-IE" dirty="0"/>
          </a:p>
          <a:p>
            <a:pPr marL="0" indent="0">
              <a:buNone/>
            </a:pPr>
            <a:r>
              <a:rPr lang="en-IE" dirty="0"/>
              <a:t> </a:t>
            </a:r>
          </a:p>
          <a:p>
            <a:pPr marL="0" indent="0">
              <a:buNone/>
            </a:pPr>
            <a:r>
              <a:rPr lang="en-IE" dirty="0"/>
              <a:t>SELECT ?</a:t>
            </a:r>
            <a:r>
              <a:rPr lang="en-IE" dirty="0" err="1"/>
              <a:t>deprecatedConcept</a:t>
            </a:r>
            <a:r>
              <a:rPr lang="en-IE" dirty="0"/>
              <a:t> ?replacement</a:t>
            </a:r>
          </a:p>
          <a:p>
            <a:pPr marL="0" indent="0">
              <a:buNone/>
            </a:pPr>
            <a:r>
              <a:rPr lang="en-IE" dirty="0"/>
              <a:t>from </a:t>
            </a:r>
            <a:r>
              <a:rPr lang="en-IE" u="sng" dirty="0">
                <a:hlinkClick r:id="rId9"/>
              </a:rPr>
              <a:t>http://publications.europa.eu/resource/authority/country</a:t>
            </a:r>
            <a:r>
              <a:rPr lang="en-IE" dirty="0"/>
              <a:t> </a:t>
            </a:r>
          </a:p>
          <a:p>
            <a:pPr marL="0" indent="0">
              <a:buNone/>
            </a:pPr>
            <a:r>
              <a:rPr lang="en-IE" dirty="0"/>
              <a:t>WHERE {</a:t>
            </a:r>
          </a:p>
          <a:p>
            <a:pPr marL="0" indent="0">
              <a:buNone/>
            </a:pPr>
            <a:r>
              <a:rPr lang="en-IE" dirty="0"/>
              <a:t>  ?</a:t>
            </a:r>
            <a:r>
              <a:rPr lang="en-IE" dirty="0" err="1"/>
              <a:t>deprecatedConcept</a:t>
            </a:r>
            <a:r>
              <a:rPr lang="en-IE" dirty="0"/>
              <a:t> </a:t>
            </a:r>
            <a:r>
              <a:rPr lang="en-IE" dirty="0" err="1"/>
              <a:t>at:deprecated</a:t>
            </a:r>
            <a:r>
              <a:rPr lang="en-IE" dirty="0"/>
              <a:t> 'true' ;</a:t>
            </a:r>
          </a:p>
          <a:p>
            <a:pPr marL="0" indent="0">
              <a:buNone/>
            </a:pPr>
            <a:r>
              <a:rPr lang="en-IE" dirty="0"/>
              <a:t>                     </a:t>
            </a:r>
            <a:r>
              <a:rPr lang="en-IE" dirty="0" err="1"/>
              <a:t>dcterms:isReplacedBy</a:t>
            </a:r>
            <a:r>
              <a:rPr lang="en-IE" dirty="0"/>
              <a:t> ?replacement .</a:t>
            </a:r>
          </a:p>
          <a:p>
            <a:pPr marL="0" indent="0">
              <a:buNone/>
            </a:pPr>
            <a:r>
              <a:rPr lang="en-IE" dirty="0"/>
              <a:t>}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4162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E5F47-D7AB-C5F2-8EAB-CA1C4F1BB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Access and login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42CA1-1A0C-B8D3-AE85-66FF7060857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Open </a:t>
            </a:r>
            <a:r>
              <a:rPr lang="en-IE">
                <a:hlinkClick r:id="rId2"/>
              </a:rPr>
              <a:t>https://vocbench.op.europa.eu/</a:t>
            </a:r>
            <a:r>
              <a:rPr lang="en-IE"/>
              <a:t> </a:t>
            </a:r>
          </a:p>
          <a:p>
            <a:r>
              <a:rPr lang="en-IE"/>
              <a:t>Click on SAML Login</a:t>
            </a:r>
          </a:p>
          <a:p>
            <a:r>
              <a:rPr lang="en-IE"/>
              <a:t>The page will be redirected to EU Login</a:t>
            </a:r>
          </a:p>
          <a:p>
            <a:r>
              <a:rPr lang="en-IE"/>
              <a:t>Credentials:</a:t>
            </a:r>
          </a:p>
          <a:p>
            <a:pPr lvl="1"/>
            <a:r>
              <a:rPr lang="en-IE">
                <a:hlinkClick r:id="rId3" tooltip="mailto:testconferencevbuser@gmail.com"/>
              </a:rPr>
              <a:t>testconferencevbuser@gmail.com</a:t>
            </a:r>
            <a:endParaRPr lang="en-IE"/>
          </a:p>
          <a:p>
            <a:pPr lvl="1"/>
            <a:r>
              <a:rPr lang="en-IE"/>
              <a:t>Choose authentication method: Password</a:t>
            </a:r>
          </a:p>
          <a:p>
            <a:pPr lvl="1"/>
            <a:r>
              <a:rPr lang="en-US" i="1"/>
              <a:t>conference2026!</a:t>
            </a:r>
          </a:p>
          <a:p>
            <a:pPr lvl="1"/>
            <a:endParaRPr lang="en-US" i="1"/>
          </a:p>
          <a:p>
            <a:r>
              <a:rPr lang="en-US"/>
              <a:t>Once logged in, click on the top left of the screen: Current project</a:t>
            </a:r>
          </a:p>
          <a:p>
            <a:r>
              <a:rPr lang="en-US"/>
              <a:t>Choose </a:t>
            </a:r>
            <a:r>
              <a:rPr lang="en-US" i="1" err="1"/>
              <a:t>ESWC_tutorial</a:t>
            </a:r>
            <a:r>
              <a:rPr lang="en-US" i="1"/>
              <a:t> </a:t>
            </a:r>
            <a:r>
              <a:rPr lang="en-US"/>
              <a:t>and click on “access”</a:t>
            </a:r>
          </a:p>
          <a:p>
            <a:pPr marL="0" indent="0">
              <a:buNone/>
            </a:pPr>
            <a:endParaRPr lang="en-I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0ADD8E-AF4A-2D30-5EE3-06A588E51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1895" y="1896795"/>
            <a:ext cx="2537680" cy="10897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76AF20-23F6-0D18-4375-F52D7DE653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7655" y="2671722"/>
            <a:ext cx="3380844" cy="36692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1E04D4-BBEF-B60E-B23E-542626CB24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935" y="5279326"/>
            <a:ext cx="1729890" cy="74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254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Create a concept scheme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1605280"/>
            <a:ext cx="9218238" cy="5136088"/>
          </a:xfrm>
        </p:spPr>
        <p:txBody>
          <a:bodyPr/>
          <a:lstStyle/>
          <a:p>
            <a:r>
              <a:rPr lang="en-GB"/>
              <a:t>Select the project</a:t>
            </a:r>
          </a:p>
          <a:p>
            <a:r>
              <a:rPr lang="en-GB"/>
              <a:t>Click on </a:t>
            </a:r>
            <a:r>
              <a:rPr lang="en-GB" b="1"/>
              <a:t>Data </a:t>
            </a:r>
            <a:r>
              <a:rPr lang="en-GB"/>
              <a:t>on the top bar</a:t>
            </a:r>
          </a:p>
          <a:p>
            <a:r>
              <a:rPr lang="en-GB"/>
              <a:t>Click on the </a:t>
            </a:r>
            <a:r>
              <a:rPr lang="en-GB" b="1"/>
              <a:t>Scheme</a:t>
            </a:r>
            <a:r>
              <a:rPr lang="en-GB"/>
              <a:t> button and then on the </a:t>
            </a:r>
            <a:r>
              <a:rPr lang="en-GB" b="1"/>
              <a:t>Create a concept scheme</a:t>
            </a:r>
            <a:r>
              <a:rPr lang="en-GB"/>
              <a:t> button </a:t>
            </a:r>
          </a:p>
          <a:p>
            <a:endParaRPr lang="en-GB"/>
          </a:p>
          <a:p>
            <a:endParaRPr lang="en-GB"/>
          </a:p>
          <a:p>
            <a:endParaRPr lang="en-GB"/>
          </a:p>
          <a:p>
            <a:r>
              <a:rPr lang="en-GB"/>
              <a:t>Type the label “scheme_[your initials]” and select the language</a:t>
            </a:r>
          </a:p>
          <a:p>
            <a:r>
              <a:rPr lang="en-GB"/>
              <a:t>Set the URI of the concept scheme: if you leave empty the URI field an URI will be generated by default </a:t>
            </a:r>
          </a:p>
          <a:p>
            <a:pPr lvl="0"/>
            <a:r>
              <a:rPr lang="en-GB"/>
              <a:t>Select the concept scheme by clicking on the tick box next to it</a:t>
            </a:r>
          </a:p>
          <a:p>
            <a:endParaRPr lang="fr-B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46" y="2868816"/>
            <a:ext cx="29908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639" y="4857508"/>
            <a:ext cx="3746851" cy="153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6125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Create a concept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39570"/>
            <a:ext cx="7669162" cy="4834086"/>
          </a:xfrm>
        </p:spPr>
        <p:txBody>
          <a:bodyPr/>
          <a:lstStyle/>
          <a:p>
            <a:pPr lvl="0"/>
            <a:r>
              <a:rPr lang="en-US"/>
              <a:t>Move to the concept tree by clicking on the “Concepts” button</a:t>
            </a:r>
            <a:r>
              <a:rPr lang="fr-BE"/>
              <a:t> </a:t>
            </a:r>
          </a:p>
          <a:p>
            <a:pPr marL="0" lvl="0" indent="0">
              <a:buNone/>
            </a:pPr>
            <a:r>
              <a:rPr lang="fr-BE"/>
              <a:t>(Note: the concept </a:t>
            </a:r>
            <a:r>
              <a:rPr lang="fr-BE" err="1"/>
              <a:t>scheme</a:t>
            </a:r>
            <a:r>
              <a:rPr lang="fr-BE"/>
              <a:t> has to </a:t>
            </a:r>
            <a:r>
              <a:rPr lang="fr-BE" err="1"/>
              <a:t>be</a:t>
            </a:r>
            <a:r>
              <a:rPr lang="fr-BE"/>
              <a:t> </a:t>
            </a:r>
            <a:r>
              <a:rPr lang="fr-BE" err="1"/>
              <a:t>selected</a:t>
            </a:r>
            <a:r>
              <a:rPr lang="fr-BE"/>
              <a:t>)</a:t>
            </a:r>
          </a:p>
          <a:p>
            <a:pPr marL="0" indent="0">
              <a:buNone/>
            </a:pPr>
            <a:endParaRPr lang="en-GB"/>
          </a:p>
          <a:p>
            <a:r>
              <a:rPr lang="en-GB"/>
              <a:t>Click on the </a:t>
            </a:r>
            <a:r>
              <a:rPr lang="en-GB" b="1"/>
              <a:t>Create concept </a:t>
            </a:r>
            <a:r>
              <a:rPr lang="en-GB"/>
              <a:t>button </a:t>
            </a:r>
          </a:p>
          <a:p>
            <a:r>
              <a:rPr lang="en-GB"/>
              <a:t>Create a new concept </a:t>
            </a:r>
          </a:p>
          <a:p>
            <a:pPr lvl="1"/>
            <a:r>
              <a:rPr lang="en-GB"/>
              <a:t>Add a preferred label</a:t>
            </a:r>
          </a:p>
          <a:p>
            <a:pPr lvl="1"/>
            <a:r>
              <a:rPr lang="en-GB"/>
              <a:t>Select the language of the label</a:t>
            </a:r>
          </a:p>
          <a:p>
            <a:pPr lvl="1"/>
            <a:r>
              <a:rPr lang="en-GB"/>
              <a:t>Leave it empty to automatically generate the URI of the concept</a:t>
            </a:r>
          </a:p>
          <a:p>
            <a:pPr marL="239712" lvl="1" indent="0">
              <a:buNone/>
            </a:pPr>
            <a:endParaRPr lang="en-GB"/>
          </a:p>
          <a:p>
            <a:r>
              <a:rPr lang="en-GB"/>
              <a:t>Create a narrower (child) concept </a:t>
            </a:r>
          </a:p>
          <a:p>
            <a:pPr lvl="1"/>
            <a:r>
              <a:rPr lang="en-GB"/>
              <a:t>Click on the second button from the left</a:t>
            </a:r>
          </a:p>
          <a:p>
            <a:pPr lvl="1"/>
            <a:r>
              <a:rPr lang="en-GB"/>
              <a:t>Repeat the same operations as above</a:t>
            </a:r>
          </a:p>
          <a:p>
            <a:pPr lvl="1"/>
            <a:endParaRPr lang="en-GB"/>
          </a:p>
          <a:p>
            <a:endParaRPr lang="fr-B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160" y="1757824"/>
            <a:ext cx="28575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780" y="4875530"/>
            <a:ext cx="30099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403819-1A3C-80D9-25C0-8280DD09C2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3160" y="2960329"/>
            <a:ext cx="3787468" cy="93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73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Labels: restrictions and validations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1696369"/>
            <a:ext cx="7704856" cy="4525963"/>
          </a:xfrm>
        </p:spPr>
        <p:txBody>
          <a:bodyPr/>
          <a:lstStyle/>
          <a:p>
            <a:r>
              <a:rPr lang="en-GB"/>
              <a:t>Every concept has to have at least one preferred label</a:t>
            </a:r>
          </a:p>
          <a:p>
            <a:r>
              <a:rPr lang="en-GB"/>
              <a:t>Every concept can have only one preferred label per language</a:t>
            </a:r>
          </a:p>
          <a:p>
            <a:r>
              <a:rPr lang="en-GB"/>
              <a:t>If we create a new label that already exists we have a warning</a:t>
            </a:r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pPr marL="11112" indent="0">
              <a:buNone/>
            </a:pPr>
            <a:endParaRPr lang="en-GB"/>
          </a:p>
          <a:p>
            <a:r>
              <a:rPr lang="en-GB"/>
              <a:t>We can add multiple alternative labels per language</a:t>
            </a:r>
          </a:p>
          <a:p>
            <a:r>
              <a:rPr lang="en-GB"/>
              <a:t>A preferred and an alternative label cannot be the same (warning)</a:t>
            </a:r>
          </a:p>
          <a:p>
            <a:pPr marL="11112" indent="0">
              <a:buNone/>
            </a:pPr>
            <a:endParaRPr lang="en-GB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2" y="3042424"/>
            <a:ext cx="4968552" cy="1478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4629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0118" y="909246"/>
            <a:ext cx="7021512" cy="719137"/>
          </a:xfrm>
        </p:spPr>
        <p:txBody>
          <a:bodyPr/>
          <a:lstStyle/>
          <a:p>
            <a:r>
              <a:rPr lang="en-GB"/>
              <a:t>Add labels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0118" y="1742083"/>
            <a:ext cx="8461250" cy="4525963"/>
          </a:xfrm>
        </p:spPr>
        <p:txBody>
          <a:bodyPr/>
          <a:lstStyle/>
          <a:p>
            <a:r>
              <a:rPr lang="en-GB" b="1" err="1"/>
              <a:t>skosxl:prefLabel</a:t>
            </a:r>
            <a:r>
              <a:rPr lang="fr-BE"/>
              <a:t> (</a:t>
            </a:r>
            <a:r>
              <a:rPr lang="fr-BE" i="1" err="1"/>
              <a:t>preferred</a:t>
            </a:r>
            <a:r>
              <a:rPr lang="fr-BE" i="1"/>
              <a:t> label</a:t>
            </a:r>
            <a:r>
              <a:rPr lang="fr-BE"/>
              <a:t>)</a:t>
            </a:r>
          </a:p>
          <a:p>
            <a:r>
              <a:rPr lang="en-GB" b="1" err="1"/>
              <a:t>skosxl:altLabel</a:t>
            </a:r>
            <a:r>
              <a:rPr lang="en-GB"/>
              <a:t> (</a:t>
            </a:r>
            <a:r>
              <a:rPr lang="en-GB" i="1"/>
              <a:t>acronyms, synonyms)</a:t>
            </a:r>
            <a:endParaRPr lang="fr-BE"/>
          </a:p>
          <a:p>
            <a:r>
              <a:rPr lang="en-GB"/>
              <a:t>Lexicalisations</a:t>
            </a:r>
          </a:p>
          <a:p>
            <a:pPr lvl="1"/>
            <a:r>
              <a:rPr lang="en-GB"/>
              <a:t>If there is already a value (one </a:t>
            </a:r>
            <a:r>
              <a:rPr lang="en-GB" err="1"/>
              <a:t>prefLabel</a:t>
            </a:r>
            <a:r>
              <a:rPr lang="en-GB"/>
              <a:t>) click on “+” next to the type on the right of the screen </a:t>
            </a:r>
          </a:p>
          <a:p>
            <a:pPr lvl="1"/>
            <a:r>
              <a:rPr lang="en-GB"/>
              <a:t>If you want to add a new type (</a:t>
            </a:r>
            <a:r>
              <a:rPr lang="en-GB" err="1"/>
              <a:t>skosxl:altLabel</a:t>
            </a:r>
            <a:r>
              <a:rPr lang="en-GB"/>
              <a:t>), click on the yellow box next to Lexicalisation and select the type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118" y="4167783"/>
            <a:ext cx="91281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120" y="4786908"/>
            <a:ext cx="57150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5655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04573"/>
            <a:ext cx="7813178" cy="719137"/>
          </a:xfrm>
        </p:spPr>
        <p:txBody>
          <a:bodyPr/>
          <a:lstStyle/>
          <a:p>
            <a:r>
              <a:rPr lang="en-GB"/>
              <a:t>Add notes (</a:t>
            </a:r>
            <a:r>
              <a:rPr lang="en-GB" i="1"/>
              <a:t>definitions / scope notes / history notes</a:t>
            </a:r>
            <a:r>
              <a:rPr lang="en-GB"/>
              <a:t>)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Add definition</a:t>
            </a:r>
          </a:p>
          <a:p>
            <a:pPr lvl="1"/>
            <a:r>
              <a:rPr lang="en-GB"/>
              <a:t>Notes -&gt; yellow box on the right</a:t>
            </a:r>
          </a:p>
          <a:p>
            <a:pPr lvl="1"/>
            <a:r>
              <a:rPr lang="en-GB"/>
              <a:t>Select </a:t>
            </a:r>
            <a:r>
              <a:rPr lang="en-GB" err="1"/>
              <a:t>skos:definition</a:t>
            </a:r>
            <a:r>
              <a:rPr lang="en-GB"/>
              <a:t> </a:t>
            </a:r>
          </a:p>
          <a:p>
            <a:pPr lvl="1"/>
            <a:r>
              <a:rPr lang="en-GB"/>
              <a:t>Type: literal</a:t>
            </a:r>
          </a:p>
          <a:p>
            <a:pPr lvl="1"/>
            <a:r>
              <a:rPr lang="en-GB" err="1"/>
              <a:t>rdf:langString</a:t>
            </a:r>
            <a:endParaRPr lang="en-GB"/>
          </a:p>
          <a:p>
            <a:pPr lvl="1"/>
            <a:endParaRPr lang="en-GB"/>
          </a:p>
          <a:p>
            <a:pPr lvl="1"/>
            <a:r>
              <a:rPr lang="en-GB"/>
              <a:t>Add the note</a:t>
            </a:r>
          </a:p>
          <a:p>
            <a:pPr marL="239712" lvl="1" indent="0">
              <a:buNone/>
            </a:pPr>
            <a:endParaRPr lang="en-GB"/>
          </a:p>
          <a:p>
            <a:pPr marL="239712" lvl="1" indent="0">
              <a:buNone/>
            </a:pPr>
            <a:endParaRPr lang="fr-BE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944" y="2348880"/>
            <a:ext cx="4896544" cy="2390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7" y="1916833"/>
            <a:ext cx="7334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34E77E-8990-112D-B8BF-852F855B1C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360" y="4876026"/>
            <a:ext cx="8470034" cy="155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953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white background 2.potx" id="{70D0319E-B179-4C25-BF84-72B0911705D4}" vid="{DB03FC20-BA93-47FA-8620-878174BDFC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9dc0b9a-c69c-4cd3-a0e2-5f92821c28cc">
      <Terms xmlns="http://schemas.microsoft.com/office/infopath/2007/PartnerControls"/>
    </lcf76f155ced4ddcb4097134ff3c332f>
    <SharedWithUsers xmlns="8b8bc127-4aaa-49ec-9822-40a440d69fa2">
      <UserInfo>
        <DisplayName>MOLNAR Bence (OP-EXT)</DisplayName>
        <AccountId>27</AccountId>
        <AccountType/>
      </UserInfo>
      <UserInfo>
        <DisplayName>WALHAIN Lucy (OP)</DisplayName>
        <AccountId>12</AccountId>
        <AccountType/>
      </UserInfo>
      <UserInfo>
        <DisplayName>DECHANDON Denis (OP)</DisplayName>
        <AccountId>6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62882A23142B42BEA7BDEECAE38CBC" ma:contentTypeVersion="11" ma:contentTypeDescription="Create a new document." ma:contentTypeScope="" ma:versionID="5a05c3ab56e972c651625b57ec476267">
  <xsd:schema xmlns:xsd="http://www.w3.org/2001/XMLSchema" xmlns:xs="http://www.w3.org/2001/XMLSchema" xmlns:p="http://schemas.microsoft.com/office/2006/metadata/properties" xmlns:ns2="b9dc0b9a-c69c-4cd3-a0e2-5f92821c28cc" xmlns:ns3="8b8bc127-4aaa-49ec-9822-40a440d69fa2" targetNamespace="http://schemas.microsoft.com/office/2006/metadata/properties" ma:root="true" ma:fieldsID="f28df1828a297941e6aadf7f3565793b" ns2:_="" ns3:_="">
    <xsd:import namespace="b9dc0b9a-c69c-4cd3-a0e2-5f92821c28cc"/>
    <xsd:import namespace="8b8bc127-4aaa-49ec-9822-40a440d69f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dc0b9a-c69c-4cd3-a0e2-5f92821c28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8bc127-4aaa-49ec-9822-40a440d69fa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365862-B5DF-4681-8948-855656D70EA0}">
  <ds:schemaRefs>
    <ds:schemaRef ds:uri="8b8bc127-4aaa-49ec-9822-40a440d69fa2"/>
    <ds:schemaRef ds:uri="b9dc0b9a-c69c-4cd3-a0e2-5f92821c28c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14B9FC4-86ED-4E55-BCB0-97543C3515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C080B8-99D0-4844-BDF7-65E03290D7A8}">
  <ds:schemaRefs>
    <ds:schemaRef ds:uri="8b8bc127-4aaa-49ec-9822-40a440d69fa2"/>
    <ds:schemaRef ds:uri="b9dc0b9a-c69c-4cd3-a0e2-5f92821c28c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1952</Words>
  <Application>Microsoft Office PowerPoint</Application>
  <PresentationFormat>Widescreen</PresentationFormat>
  <Paragraphs>284</Paragraphs>
  <Slides>35</Slides>
  <Notes>1</Notes>
  <HiddenSlides>8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Aptos</vt:lpstr>
      <vt:lpstr>Arial</vt:lpstr>
      <vt:lpstr>Calibri</vt:lpstr>
      <vt:lpstr>System Font Regular</vt:lpstr>
      <vt:lpstr>Office Theme</vt:lpstr>
      <vt:lpstr>Navigating Reference Data:  Advanced Techniques for Editing, Visualising and Retrieving Reference Datasets</vt:lpstr>
      <vt:lpstr>Exercises</vt:lpstr>
      <vt:lpstr>vocbench</vt:lpstr>
      <vt:lpstr>Access and login</vt:lpstr>
      <vt:lpstr>Create a concept scheme</vt:lpstr>
      <vt:lpstr>Create a concept</vt:lpstr>
      <vt:lpstr>Labels: restrictions and validations</vt:lpstr>
      <vt:lpstr>Add labels</vt:lpstr>
      <vt:lpstr>Add notes (definitions / scope notes / history notes)</vt:lpstr>
      <vt:lpstr>Add notes: if the type already exists</vt:lpstr>
      <vt:lpstr>Modify a label / note</vt:lpstr>
      <vt:lpstr>Deprecate a concept</vt:lpstr>
      <vt:lpstr>History</vt:lpstr>
      <vt:lpstr>showvoc</vt:lpstr>
      <vt:lpstr>ShowVoc</vt:lpstr>
      <vt:lpstr>ShowVoc – Search in datasets</vt:lpstr>
      <vt:lpstr>ShowVoc – Search in datasets</vt:lpstr>
      <vt:lpstr>ShowVoc – Search through datasets</vt:lpstr>
      <vt:lpstr>ShowVoc – Search through datasets</vt:lpstr>
      <vt:lpstr>ShowVoc – Translation</vt:lpstr>
      <vt:lpstr>ShowVoc – Translation</vt:lpstr>
      <vt:lpstr>EU Vocabularies</vt:lpstr>
      <vt:lpstr>EU Vocabularies – Search </vt:lpstr>
      <vt:lpstr>EU Vocabularies – Search </vt:lpstr>
      <vt:lpstr>EU Vocabularies</vt:lpstr>
      <vt:lpstr>EU Vocabularies</vt:lpstr>
      <vt:lpstr>EU Vocabularies - Views</vt:lpstr>
      <vt:lpstr>EU Vocabularies - Views</vt:lpstr>
      <vt:lpstr>EU Vocabularies – Search </vt:lpstr>
      <vt:lpstr>EU Vocabularies – Search </vt:lpstr>
      <vt:lpstr>EU Vocabularies – Search </vt:lpstr>
      <vt:lpstr>cellar</vt:lpstr>
      <vt:lpstr>Example SPARQL queries  Get all the object properties from the Country authority table</vt:lpstr>
      <vt:lpstr>Example SPARQL queries  Get all the datatype properties from the Country authority table</vt:lpstr>
      <vt:lpstr>  Get all the deprecated concepts and their replacements from the Country authority table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Web@OP Template</dc:title>
  <dc:creator>RADU Razvan Petru (OP)</dc:creator>
  <cp:lastModifiedBy>GERENCSER Aniko (OP)</cp:lastModifiedBy>
  <cp:revision>2</cp:revision>
  <dcterms:created xsi:type="dcterms:W3CDTF">2021-11-16T19:42:42Z</dcterms:created>
  <dcterms:modified xsi:type="dcterms:W3CDTF">2026-05-08T09:34:54Z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0x010100A062882A23142B42BEA7BDEECAE38CBC</vt:lpwstr>
  </property>
  <property fmtid="{D5CDD505-2E9C-101B-9397-08002B2CF9AE}" pid="3" name="Unit">
    <vt:lpwstr>3;#OP.B.2 - Multimedia and Publications|b60b1445-b671-47b6-b729-f0134ff23533</vt:lpwstr>
  </property>
  <property fmtid="{D5CDD505-2E9C-101B-9397-08002B2CF9AE}" pid="4" name="MSIP_Label_6bd9ddd1-4d20-43f6-abfa-fc3c07406f94_Enabled">
    <vt:lpwstr>true</vt:lpwstr>
  </property>
  <property fmtid="{D5CDD505-2E9C-101B-9397-08002B2CF9AE}" pid="5" name="MSIP_Label_6bd9ddd1-4d20-43f6-abfa-fc3c07406f94_SetDate">
    <vt:lpwstr>2022-09-15T11:29:37Z</vt:lpwstr>
  </property>
  <property fmtid="{D5CDD505-2E9C-101B-9397-08002B2CF9AE}" pid="6" name="MSIP_Label_6bd9ddd1-4d20-43f6-abfa-fc3c07406f94_Method">
    <vt:lpwstr>Standard</vt:lpwstr>
  </property>
  <property fmtid="{D5CDD505-2E9C-101B-9397-08002B2CF9AE}" pid="7" name="MSIP_Label_6bd9ddd1-4d20-43f6-abfa-fc3c07406f94_Name">
    <vt:lpwstr>Commission Use</vt:lpwstr>
  </property>
  <property fmtid="{D5CDD505-2E9C-101B-9397-08002B2CF9AE}" pid="8" name="MSIP_Label_6bd9ddd1-4d20-43f6-abfa-fc3c07406f94_SiteId">
    <vt:lpwstr>b24c8b06-522c-46fe-9080-70926f8dddb1</vt:lpwstr>
  </property>
  <property fmtid="{D5CDD505-2E9C-101B-9397-08002B2CF9AE}" pid="9" name="MSIP_Label_6bd9ddd1-4d20-43f6-abfa-fc3c07406f94_ActionId">
    <vt:lpwstr>83059b5f-20e8-4918-905b-8ca031c8a41c</vt:lpwstr>
  </property>
  <property fmtid="{D5CDD505-2E9C-101B-9397-08002B2CF9AE}" pid="10" name="MSIP_Label_6bd9ddd1-4d20-43f6-abfa-fc3c07406f94_ContentBits">
    <vt:lpwstr>0</vt:lpwstr>
  </property>
  <property fmtid="{D5CDD505-2E9C-101B-9397-08002B2CF9AE}" pid="11" name="MediaServiceImageTags">
    <vt:lpwstr/>
  </property>
</Properties>
</file>