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48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HAIN Lucy (OP)" userId="4480abb1-5ce2-4c1b-87d5-374f64f5e734" providerId="ADAL" clId="{43B0BFFE-FF2C-4252-9FAC-4A6F61D4C40B}"/>
    <pc:docChg chg="modSld">
      <pc:chgData name="WALHAIN Lucy (OP)" userId="4480abb1-5ce2-4c1b-87d5-374f64f5e734" providerId="ADAL" clId="{43B0BFFE-FF2C-4252-9FAC-4A6F61D4C40B}" dt="2025-10-02T14:10:03.987" v="44" actId="1035"/>
      <pc:docMkLst>
        <pc:docMk/>
      </pc:docMkLst>
      <pc:sldChg chg="modSp mod">
        <pc:chgData name="WALHAIN Lucy (OP)" userId="4480abb1-5ce2-4c1b-87d5-374f64f5e734" providerId="ADAL" clId="{43B0BFFE-FF2C-4252-9FAC-4A6F61D4C40B}" dt="2025-10-02T14:07:32.829" v="0" actId="1076"/>
        <pc:sldMkLst>
          <pc:docMk/>
          <pc:sldMk cId="0" sldId="264"/>
        </pc:sldMkLst>
        <pc:spChg chg="mod">
          <ac:chgData name="WALHAIN Lucy (OP)" userId="4480abb1-5ce2-4c1b-87d5-374f64f5e734" providerId="ADAL" clId="{43B0BFFE-FF2C-4252-9FAC-4A6F61D4C40B}" dt="2025-10-02T14:07:32.829" v="0" actId="1076"/>
          <ac:spMkLst>
            <pc:docMk/>
            <pc:sldMk cId="0" sldId="264"/>
            <ac:spMk id="211" creationId="{00000000-0000-0000-0000-000000000000}"/>
          </ac:spMkLst>
        </pc:spChg>
      </pc:sldChg>
      <pc:sldChg chg="modSp mod">
        <pc:chgData name="WALHAIN Lucy (OP)" userId="4480abb1-5ce2-4c1b-87d5-374f64f5e734" providerId="ADAL" clId="{43B0BFFE-FF2C-4252-9FAC-4A6F61D4C40B}" dt="2025-10-02T14:08:00.121" v="8" actId="1035"/>
        <pc:sldMkLst>
          <pc:docMk/>
          <pc:sldMk cId="0" sldId="265"/>
        </pc:sldMkLst>
        <pc:spChg chg="mod">
          <ac:chgData name="WALHAIN Lucy (OP)" userId="4480abb1-5ce2-4c1b-87d5-374f64f5e734" providerId="ADAL" clId="{43B0BFFE-FF2C-4252-9FAC-4A6F61D4C40B}" dt="2025-10-02T14:08:00.121" v="8" actId="1035"/>
          <ac:spMkLst>
            <pc:docMk/>
            <pc:sldMk cId="0" sldId="265"/>
            <ac:spMk id="228" creationId="{00000000-0000-0000-0000-000000000000}"/>
          </ac:spMkLst>
        </pc:spChg>
      </pc:sldChg>
      <pc:sldChg chg="modSp mod">
        <pc:chgData name="WALHAIN Lucy (OP)" userId="4480abb1-5ce2-4c1b-87d5-374f64f5e734" providerId="ADAL" clId="{43B0BFFE-FF2C-4252-9FAC-4A6F61D4C40B}" dt="2025-10-02T14:09:18.595" v="20" actId="1035"/>
        <pc:sldMkLst>
          <pc:docMk/>
          <pc:sldMk cId="0" sldId="266"/>
        </pc:sldMkLst>
        <pc:spChg chg="mod">
          <ac:chgData name="WALHAIN Lucy (OP)" userId="4480abb1-5ce2-4c1b-87d5-374f64f5e734" providerId="ADAL" clId="{43B0BFFE-FF2C-4252-9FAC-4A6F61D4C40B}" dt="2025-10-02T14:09:18.595" v="20" actId="1035"/>
          <ac:spMkLst>
            <pc:docMk/>
            <pc:sldMk cId="0" sldId="266"/>
            <ac:spMk id="243" creationId="{00000000-0000-0000-0000-000000000000}"/>
          </ac:spMkLst>
        </pc:spChg>
      </pc:sldChg>
      <pc:sldChg chg="modSp mod">
        <pc:chgData name="WALHAIN Lucy (OP)" userId="4480abb1-5ce2-4c1b-87d5-374f64f5e734" providerId="ADAL" clId="{43B0BFFE-FF2C-4252-9FAC-4A6F61D4C40B}" dt="2025-10-02T14:09:42.738" v="33" actId="1035"/>
        <pc:sldMkLst>
          <pc:docMk/>
          <pc:sldMk cId="0" sldId="267"/>
        </pc:sldMkLst>
        <pc:spChg chg="mod">
          <ac:chgData name="WALHAIN Lucy (OP)" userId="4480abb1-5ce2-4c1b-87d5-374f64f5e734" providerId="ADAL" clId="{43B0BFFE-FF2C-4252-9FAC-4A6F61D4C40B}" dt="2025-10-02T14:09:42.738" v="33" actId="1035"/>
          <ac:spMkLst>
            <pc:docMk/>
            <pc:sldMk cId="0" sldId="267"/>
            <ac:spMk id="263" creationId="{00000000-0000-0000-0000-000000000000}"/>
          </ac:spMkLst>
        </pc:spChg>
      </pc:sldChg>
      <pc:sldChg chg="modSp mod">
        <pc:chgData name="WALHAIN Lucy (OP)" userId="4480abb1-5ce2-4c1b-87d5-374f64f5e734" providerId="ADAL" clId="{43B0BFFE-FF2C-4252-9FAC-4A6F61D4C40B}" dt="2025-10-02T14:10:03.987" v="44" actId="1035"/>
        <pc:sldMkLst>
          <pc:docMk/>
          <pc:sldMk cId="0" sldId="268"/>
        </pc:sldMkLst>
        <pc:spChg chg="mod">
          <ac:chgData name="WALHAIN Lucy (OP)" userId="4480abb1-5ce2-4c1b-87d5-374f64f5e734" providerId="ADAL" clId="{43B0BFFE-FF2C-4252-9FAC-4A6F61D4C40B}" dt="2025-10-02T14:10:03.987" v="44" actId="1035"/>
          <ac:spMkLst>
            <pc:docMk/>
            <pc:sldMk cId="0" sldId="268"/>
            <ac:spMk id="285" creationId="{00000000-0000-0000-0000-000000000000}"/>
          </ac:spMkLst>
        </pc:spChg>
      </pc:sldChg>
    </pc:docChg>
  </pc:docChgLst>
  <pc:docChgLst>
    <pc:chgData name="EGLE Lora (OP)" userId="f64cc438-3189-46ca-b79a-3506fc3869f0" providerId="ADAL" clId="{51FFEDE7-FF07-4571-9E7A-864FA6315542}"/>
    <pc:docChg chg="modSld">
      <pc:chgData name="EGLE Lora (OP)" userId="f64cc438-3189-46ca-b79a-3506fc3869f0" providerId="ADAL" clId="{51FFEDE7-FF07-4571-9E7A-864FA6315542}" dt="2025-10-03T13:00:20.567" v="3" actId="1076"/>
      <pc:docMkLst>
        <pc:docMk/>
      </pc:docMkLst>
      <pc:sldChg chg="modSp mod">
        <pc:chgData name="EGLE Lora (OP)" userId="f64cc438-3189-46ca-b79a-3506fc3869f0" providerId="ADAL" clId="{51FFEDE7-FF07-4571-9E7A-864FA6315542}" dt="2025-09-29T09:34:13.651" v="2" actId="14100"/>
        <pc:sldMkLst>
          <pc:docMk/>
          <pc:sldMk cId="0" sldId="260"/>
        </pc:sldMkLst>
        <pc:spChg chg="mod">
          <ac:chgData name="EGLE Lora (OP)" userId="f64cc438-3189-46ca-b79a-3506fc3869f0" providerId="ADAL" clId="{51FFEDE7-FF07-4571-9E7A-864FA6315542}" dt="2025-09-29T09:34:13.651" v="2" actId="14100"/>
          <ac:spMkLst>
            <pc:docMk/>
            <pc:sldMk cId="0" sldId="260"/>
            <ac:spMk id="112" creationId="{00000000-0000-0000-0000-000000000000}"/>
          </ac:spMkLst>
        </pc:spChg>
        <pc:spChg chg="mod">
          <ac:chgData name="EGLE Lora (OP)" userId="f64cc438-3189-46ca-b79a-3506fc3869f0" providerId="ADAL" clId="{51FFEDE7-FF07-4571-9E7A-864FA6315542}" dt="2025-09-29T09:34:07.043" v="1" actId="14100"/>
          <ac:spMkLst>
            <pc:docMk/>
            <pc:sldMk cId="0" sldId="260"/>
            <ac:spMk id="118" creationId="{00000000-0000-0000-0000-000000000000}"/>
          </ac:spMkLst>
        </pc:spChg>
        <pc:cxnChg chg="mod">
          <ac:chgData name="EGLE Lora (OP)" userId="f64cc438-3189-46ca-b79a-3506fc3869f0" providerId="ADAL" clId="{51FFEDE7-FF07-4571-9E7A-864FA6315542}" dt="2025-09-29T09:34:13.651" v="2" actId="14100"/>
          <ac:cxnSpMkLst>
            <pc:docMk/>
            <pc:sldMk cId="0" sldId="260"/>
            <ac:cxnSpMk id="115" creationId="{00000000-0000-0000-0000-000000000000}"/>
          </ac:cxnSpMkLst>
        </pc:cxnChg>
        <pc:cxnChg chg="mod">
          <ac:chgData name="EGLE Lora (OP)" userId="f64cc438-3189-46ca-b79a-3506fc3869f0" providerId="ADAL" clId="{51FFEDE7-FF07-4571-9E7A-864FA6315542}" dt="2025-09-29T09:34:07.043" v="1" actId="14100"/>
          <ac:cxnSpMkLst>
            <pc:docMk/>
            <pc:sldMk cId="0" sldId="260"/>
            <ac:cxnSpMk id="122" creationId="{00000000-0000-0000-0000-000000000000}"/>
          </ac:cxnSpMkLst>
        </pc:cxnChg>
      </pc:sldChg>
      <pc:sldChg chg="modSp mod">
        <pc:chgData name="EGLE Lora (OP)" userId="f64cc438-3189-46ca-b79a-3506fc3869f0" providerId="ADAL" clId="{51FFEDE7-FF07-4571-9E7A-864FA6315542}" dt="2025-10-03T13:00:20.567" v="3" actId="1076"/>
        <pc:sldMkLst>
          <pc:docMk/>
          <pc:sldMk cId="0" sldId="263"/>
        </pc:sldMkLst>
        <pc:spChg chg="mod">
          <ac:chgData name="EGLE Lora (OP)" userId="f64cc438-3189-46ca-b79a-3506fc3869f0" providerId="ADAL" clId="{51FFEDE7-FF07-4571-9E7A-864FA6315542}" dt="2025-10-03T13:00:20.567" v="3" actId="1076"/>
          <ac:spMkLst>
            <pc:docMk/>
            <pc:sldMk cId="0" sldId="263"/>
            <ac:spMk id="19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76e067a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76e067a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df3d9d6e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df3d9d6e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e5ca751a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7e5ca751a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e5ca751a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7e5ca751a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e5ca751a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7e5ca751a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7e73c8d97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7e73c8d97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83cf45f2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83cf45f2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3cf45f28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83cf45f28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56a5181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56a5181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56a51810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56a51810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656a51810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656a51810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76e067ac4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776e067ac4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e5ca751a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7e5ca751a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7e5ca751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7e5ca751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df3d9d6e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7df3d9d6e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hyperlink" Target="https://arxiv.org/pdf/2405.0433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2641" b="82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58775"/>
            <a:ext cx="8520600" cy="143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00" b="1">
                <a:solidFill>
                  <a:srgbClr val="FFFFFF"/>
                </a:solidFill>
                <a:highlight>
                  <a:srgbClr val="23394E"/>
                </a:highlight>
                <a:latin typeface="Proxima Nova"/>
                <a:ea typeface="Proxima Nova"/>
                <a:cs typeface="Proxima Nova"/>
                <a:sym typeface="Proxima Nova"/>
              </a:rPr>
              <a:t>The Future of Data Stewardship</a:t>
            </a:r>
            <a:endParaRPr sz="4500" b="1">
              <a:solidFill>
                <a:srgbClr val="FFFFFF"/>
              </a:solidFill>
              <a:highlight>
                <a:srgbClr val="23394E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1565800"/>
            <a:ext cx="8520600" cy="16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FFFFFF"/>
              </a:solidFill>
              <a:highlight>
                <a:srgbClr val="23394E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highlight>
                <a:srgbClr val="23394E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highlight>
                <a:srgbClr val="23394E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highlight>
                <a:srgbClr val="23394E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23394E"/>
                </a:highlight>
                <a:latin typeface="Proxima Nova"/>
                <a:ea typeface="Proxima Nova"/>
                <a:cs typeface="Proxima Nova"/>
                <a:sym typeface="Proxima Nova"/>
              </a:rPr>
              <a:t>Stefaan G. Verhulst</a:t>
            </a:r>
            <a:endParaRPr sz="2100">
              <a:solidFill>
                <a:srgbClr val="FFFFFF"/>
              </a:solidFill>
              <a:highlight>
                <a:srgbClr val="23394E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23394E"/>
                </a:highlight>
                <a:latin typeface="Proxima Nova"/>
                <a:ea typeface="Proxima Nova"/>
                <a:cs typeface="Proxima Nova"/>
                <a:sym typeface="Proxima Nova"/>
              </a:rPr>
              <a:t>ENDORSE 2025</a:t>
            </a:r>
            <a:endParaRPr sz="2100">
              <a:solidFill>
                <a:srgbClr val="FFFFFF"/>
              </a:solidFill>
              <a:highlight>
                <a:srgbClr val="23394E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8125" y="4723537"/>
            <a:ext cx="1419209" cy="2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1862" y="4723537"/>
            <a:ext cx="1873984" cy="21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OPDL.png"/>
          <p:cNvPicPr preferRelativeResize="0"/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>
            <a:off x="7319604" y="4744865"/>
            <a:ext cx="1675346" cy="2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3. Structured Data → Unstructured Data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912300" y="4151442"/>
            <a:ext cx="7718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Expand stewardship to text, images, audio, video—key for AI readiness</a:t>
            </a:r>
            <a:endParaRPr sz="17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p22"/>
          <p:cNvSpPr/>
          <p:nvPr/>
        </p:nvSpPr>
        <p:spPr>
          <a:xfrm>
            <a:off x="516481" y="2225425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2"/>
          <p:cNvSpPr/>
          <p:nvPr/>
        </p:nvSpPr>
        <p:spPr>
          <a:xfrm>
            <a:off x="670200" y="2372663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"/>
          <p:cNvSpPr/>
          <p:nvPr/>
        </p:nvSpPr>
        <p:spPr>
          <a:xfrm>
            <a:off x="0" y="4818000"/>
            <a:ext cx="3571800" cy="3255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</a:t>
            </a:r>
            <a:endParaRPr sz="12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2" name="Google Shape;232;p22"/>
          <p:cNvPicPr preferRelativeResize="0"/>
          <p:nvPr/>
        </p:nvPicPr>
        <p:blipFill rotWithShape="1">
          <a:blip r:embed="rId4">
            <a:alphaModFix/>
          </a:blip>
          <a:srcRect r="1555"/>
          <a:stretch/>
        </p:blipFill>
        <p:spPr>
          <a:xfrm>
            <a:off x="1661425" y="2049825"/>
            <a:ext cx="2865376" cy="132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/>
          <p:nvPr/>
        </p:nvSpPr>
        <p:spPr>
          <a:xfrm>
            <a:off x="2082000" y="3642357"/>
            <a:ext cx="19167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 in Non-Traditional Data</a:t>
            </a:r>
            <a:endParaRPr sz="1300"/>
          </a:p>
        </p:txBody>
      </p:sp>
      <p:pic>
        <p:nvPicPr>
          <p:cNvPr id="234" name="Google Shape;234;p22" title="Screenshot 2025-06-12 at 17.12.2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2850" y="1942002"/>
            <a:ext cx="3000453" cy="14357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5" name="Google Shape;235;p22"/>
          <p:cNvSpPr/>
          <p:nvPr/>
        </p:nvSpPr>
        <p:spPr>
          <a:xfrm>
            <a:off x="5904725" y="3650394"/>
            <a:ext cx="19167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Importance of Metadata</a:t>
            </a:r>
            <a:endParaRPr sz="1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4. Consent → Social License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912300" y="4101338"/>
            <a:ext cx="7718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 beyond individual consent to collective legitimacy and trust-building</a:t>
            </a:r>
            <a:endParaRPr sz="17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292133" y="2225425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445852" y="2372663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>
            <a:off x="0" y="4818000"/>
            <a:ext cx="3571800" cy="3255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</a:t>
            </a:r>
            <a:endParaRPr sz="12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7" name="Google Shape;2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45910" y="1711000"/>
            <a:ext cx="2361983" cy="922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8" name="Google Shape;248;p23"/>
          <p:cNvPicPr preferRelativeResize="0"/>
          <p:nvPr/>
        </p:nvPicPr>
        <p:blipFill rotWithShape="1">
          <a:blip r:embed="rId5">
            <a:alphaModFix/>
          </a:blip>
          <a:srcRect r="21060"/>
          <a:stretch/>
        </p:blipFill>
        <p:spPr>
          <a:xfrm>
            <a:off x="-2837236" y="3587363"/>
            <a:ext cx="2453300" cy="783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9" name="Google Shape;249;p23"/>
          <p:cNvSpPr/>
          <p:nvPr/>
        </p:nvSpPr>
        <p:spPr>
          <a:xfrm>
            <a:off x="1870818" y="348547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Establish Preferences</a:t>
            </a:r>
            <a:endParaRPr sz="1300"/>
          </a:p>
        </p:txBody>
      </p:sp>
      <p:pic>
        <p:nvPicPr>
          <p:cNvPr id="250" name="Google Shape;250;p23"/>
          <p:cNvPicPr preferRelativeResize="0"/>
          <p:nvPr/>
        </p:nvPicPr>
        <p:blipFill rotWithShape="1">
          <a:blip r:embed="rId6">
            <a:alphaModFix/>
          </a:blip>
          <a:srcRect t="69" b="79"/>
          <a:stretch/>
        </p:blipFill>
        <p:spPr>
          <a:xfrm>
            <a:off x="1550925" y="1823175"/>
            <a:ext cx="2296079" cy="15281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1" name="Google Shape;251;p23"/>
          <p:cNvPicPr preferRelativeResize="0"/>
          <p:nvPr/>
        </p:nvPicPr>
        <p:blipFill rotWithShape="1">
          <a:blip r:embed="rId7">
            <a:alphaModFix/>
          </a:blip>
          <a:srcRect l="14471" b="33748"/>
          <a:stretch/>
        </p:blipFill>
        <p:spPr>
          <a:xfrm>
            <a:off x="4062893" y="1823175"/>
            <a:ext cx="2296084" cy="15281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p23"/>
          <p:cNvSpPr/>
          <p:nvPr/>
        </p:nvSpPr>
        <p:spPr>
          <a:xfrm>
            <a:off x="4428340" y="3496012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Document</a:t>
            </a:r>
            <a:endParaRPr sz="13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Preferences</a:t>
            </a:r>
            <a:endParaRPr sz="1300"/>
          </a:p>
        </p:txBody>
      </p:sp>
      <p:pic>
        <p:nvPicPr>
          <p:cNvPr id="253" name="Google Shape;253;p23" descr="Enforcement - Free of Charge Creative Commons Highway Sign imag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4869" y="1841700"/>
            <a:ext cx="2267229" cy="15095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4" name="Google Shape;254;p23"/>
          <p:cNvSpPr/>
          <p:nvPr/>
        </p:nvSpPr>
        <p:spPr>
          <a:xfrm>
            <a:off x="6962790" y="3496012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Enforce</a:t>
            </a:r>
            <a:endParaRPr sz="13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Preferences</a:t>
            </a:r>
            <a:endParaRPr sz="1300"/>
          </a:p>
        </p:txBody>
      </p:sp>
      <p:pic>
        <p:nvPicPr>
          <p:cNvPr id="255" name="Google Shape;255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91600" y="208875"/>
            <a:ext cx="814500" cy="1176799"/>
          </a:xfrm>
          <a:prstGeom prst="rect">
            <a:avLst/>
          </a:prstGeom>
          <a:noFill/>
          <a:ln w="38100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4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5. FAIR → FAIR-R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912300" y="4088812"/>
            <a:ext cx="7718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“Ready for AI:” provenance, quality, bias mitigation, and ethical metadata.</a:t>
            </a:r>
            <a:endParaRPr sz="17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4" name="Google Shape;264;p24"/>
          <p:cNvSpPr/>
          <p:nvPr/>
        </p:nvSpPr>
        <p:spPr>
          <a:xfrm>
            <a:off x="179959" y="2225425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"/>
          <p:cNvSpPr/>
          <p:nvPr/>
        </p:nvSpPr>
        <p:spPr>
          <a:xfrm>
            <a:off x="333679" y="2372663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4"/>
          <p:cNvSpPr/>
          <p:nvPr/>
        </p:nvSpPr>
        <p:spPr>
          <a:xfrm>
            <a:off x="0" y="4818000"/>
            <a:ext cx="3571800" cy="3255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</a:t>
            </a:r>
            <a:endParaRPr sz="12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7" name="Google Shape;2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500" y="2259074"/>
            <a:ext cx="2028352" cy="960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8" name="Google Shape;26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0325" y="1741550"/>
            <a:ext cx="2120275" cy="919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9" name="Google Shape;269;p24"/>
          <p:cNvSpPr/>
          <p:nvPr/>
        </p:nvSpPr>
        <p:spPr>
          <a:xfrm>
            <a:off x="1283625" y="3430875"/>
            <a:ext cx="11379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Provenance</a:t>
            </a:r>
            <a:endParaRPr sz="1300"/>
          </a:p>
        </p:txBody>
      </p:sp>
      <p:sp>
        <p:nvSpPr>
          <p:cNvPr id="270" name="Google Shape;270;p24"/>
          <p:cNvSpPr/>
          <p:nvPr/>
        </p:nvSpPr>
        <p:spPr>
          <a:xfrm>
            <a:off x="2559575" y="344407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Quality Assurance</a:t>
            </a:r>
            <a:endParaRPr sz="1300"/>
          </a:p>
        </p:txBody>
      </p:sp>
      <p:pic>
        <p:nvPicPr>
          <p:cNvPr id="271" name="Google Shape;27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6999" y="2056463"/>
            <a:ext cx="1719569" cy="1610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2" name="Google Shape;272;p24"/>
          <p:cNvSpPr/>
          <p:nvPr/>
        </p:nvSpPr>
        <p:spPr>
          <a:xfrm>
            <a:off x="4204850" y="3446175"/>
            <a:ext cx="13707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Interoperability</a:t>
            </a:r>
            <a:endParaRPr sz="1300"/>
          </a:p>
        </p:txBody>
      </p:sp>
      <p:pic>
        <p:nvPicPr>
          <p:cNvPr id="273" name="Google Shape;27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8232" y="1565613"/>
            <a:ext cx="2369101" cy="13326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4" name="Google Shape;274;p24"/>
          <p:cNvPicPr preferRelativeResize="0"/>
          <p:nvPr/>
        </p:nvPicPr>
        <p:blipFill rotWithShape="1">
          <a:blip r:embed="rId8">
            <a:alphaModFix/>
          </a:blip>
          <a:srcRect b="22209"/>
          <a:stretch/>
        </p:blipFill>
        <p:spPr>
          <a:xfrm>
            <a:off x="7032381" y="2102975"/>
            <a:ext cx="1964250" cy="1564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5" name="Google Shape;275;p24"/>
          <p:cNvSpPr/>
          <p:nvPr/>
        </p:nvSpPr>
        <p:spPr>
          <a:xfrm>
            <a:off x="7358863" y="345937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Ethical/Legal Compliance</a:t>
            </a:r>
            <a:endParaRPr sz="1300"/>
          </a:p>
        </p:txBody>
      </p:sp>
      <p:sp>
        <p:nvSpPr>
          <p:cNvPr id="276" name="Google Shape;276;p24"/>
          <p:cNvSpPr/>
          <p:nvPr/>
        </p:nvSpPr>
        <p:spPr>
          <a:xfrm>
            <a:off x="5654688" y="345937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Data Annotation</a:t>
            </a:r>
            <a:endParaRPr sz="1300"/>
          </a:p>
        </p:txBody>
      </p:sp>
      <p:pic>
        <p:nvPicPr>
          <p:cNvPr id="277" name="Google Shape;277;p24" title="Screenshot 2025-09-28 at 5.36.19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49449" y="135763"/>
            <a:ext cx="1618749" cy="119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5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6. Open Data → Data Commons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25"/>
          <p:cNvSpPr txBox="1"/>
          <p:nvPr/>
        </p:nvSpPr>
        <p:spPr>
          <a:xfrm>
            <a:off x="194100" y="4113864"/>
            <a:ext cx="8949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Collaborative governance models balancing openness, responsibility, and value-sharing.</a:t>
            </a:r>
            <a:endParaRPr sz="17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6" name="Google Shape;286;p25"/>
          <p:cNvSpPr/>
          <p:nvPr/>
        </p:nvSpPr>
        <p:spPr>
          <a:xfrm>
            <a:off x="516481" y="2225425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670200" y="2372663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5"/>
          <p:cNvSpPr/>
          <p:nvPr/>
        </p:nvSpPr>
        <p:spPr>
          <a:xfrm>
            <a:off x="0" y="4818000"/>
            <a:ext cx="3571800" cy="3255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</a:t>
            </a:r>
            <a:endParaRPr sz="12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9" name="Google Shape;289;p25"/>
          <p:cNvPicPr preferRelativeResize="0"/>
          <p:nvPr/>
        </p:nvPicPr>
        <p:blipFill rotWithShape="1">
          <a:blip r:embed="rId4">
            <a:alphaModFix/>
          </a:blip>
          <a:srcRect t="-342" b="-251"/>
          <a:stretch/>
        </p:blipFill>
        <p:spPr>
          <a:xfrm>
            <a:off x="7652875" y="323275"/>
            <a:ext cx="918501" cy="1207550"/>
          </a:xfrm>
          <a:prstGeom prst="rect">
            <a:avLst/>
          </a:prstGeom>
          <a:noFill/>
          <a:ln w="38100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0" name="Google Shape;2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7925" y="1900351"/>
            <a:ext cx="2168155" cy="1570447"/>
          </a:xfrm>
          <a:prstGeom prst="rect">
            <a:avLst/>
          </a:prstGeom>
          <a:noFill/>
          <a:ln>
            <a:noFill/>
          </a:ln>
          <a:effectLst>
            <a:outerShdw blurRad="47236" dist="1574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1" name="Google Shape;29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7778" y="1900350"/>
            <a:ext cx="2253706" cy="1570450"/>
          </a:xfrm>
          <a:prstGeom prst="rect">
            <a:avLst/>
          </a:prstGeom>
          <a:noFill/>
          <a:ln>
            <a:noFill/>
          </a:ln>
          <a:effectLst>
            <a:outerShdw blurRad="47236" dist="1574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2" name="Google Shape;292;p25"/>
          <p:cNvPicPr preferRelativeResize="0"/>
          <p:nvPr/>
        </p:nvPicPr>
        <p:blipFill rotWithShape="1">
          <a:blip r:embed="rId7">
            <a:alphaModFix/>
          </a:blip>
          <a:srcRect r="6349"/>
          <a:stretch/>
        </p:blipFill>
        <p:spPr>
          <a:xfrm>
            <a:off x="6460745" y="1900763"/>
            <a:ext cx="2110630" cy="1569624"/>
          </a:xfrm>
          <a:prstGeom prst="rect">
            <a:avLst/>
          </a:prstGeom>
          <a:noFill/>
          <a:ln>
            <a:noFill/>
          </a:ln>
          <a:effectLst>
            <a:outerShdw blurRad="47236" dist="1574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3" name="Google Shape;293;p25"/>
          <p:cNvSpPr/>
          <p:nvPr/>
        </p:nvSpPr>
        <p:spPr>
          <a:xfrm>
            <a:off x="1811418" y="368342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Lacuna Fund</a:t>
            </a:r>
            <a:endParaRPr sz="1300"/>
          </a:p>
        </p:txBody>
      </p:sp>
      <p:sp>
        <p:nvSpPr>
          <p:cNvPr id="294" name="Google Shape;294;p25"/>
          <p:cNvSpPr/>
          <p:nvPr/>
        </p:nvSpPr>
        <p:spPr>
          <a:xfrm>
            <a:off x="4368940" y="3693962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Common Voice</a:t>
            </a:r>
            <a:endParaRPr sz="1300"/>
          </a:p>
        </p:txBody>
      </p:sp>
      <p:sp>
        <p:nvSpPr>
          <p:cNvPr id="295" name="Google Shape;295;p25"/>
          <p:cNvSpPr/>
          <p:nvPr/>
        </p:nvSpPr>
        <p:spPr>
          <a:xfrm>
            <a:off x="6903390" y="3693962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Institutional Data Initiative</a:t>
            </a:r>
            <a:endParaRPr sz="1300"/>
          </a:p>
        </p:txBody>
      </p:sp>
      <p:pic>
        <p:nvPicPr>
          <p:cNvPr id="296" name="Google Shape;296;p25" title="Screenshot 2025-09-28 at 5.37.51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2153" y="284810"/>
            <a:ext cx="1367200" cy="1284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/>
          <p:nvPr/>
        </p:nvSpPr>
        <p:spPr>
          <a:xfrm>
            <a:off x="6071075" y="2937800"/>
            <a:ext cx="470400" cy="470400"/>
          </a:xfrm>
          <a:prstGeom prst="ellipse">
            <a:avLst/>
          </a:prstGeom>
          <a:solidFill>
            <a:srgbClr val="EE5B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26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>
            <a:spLocks noGrp="1"/>
          </p:cNvSpPr>
          <p:nvPr>
            <p:ph type="ctrTitle"/>
          </p:nvPr>
        </p:nvSpPr>
        <p:spPr>
          <a:xfrm>
            <a:off x="806425" y="320788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200" b="1">
                <a:solidFill>
                  <a:srgbClr val="113A50"/>
                </a:solidFill>
                <a:latin typeface="Proxima Nova"/>
                <a:ea typeface="Proxima Nova"/>
                <a:cs typeface="Proxima Nova"/>
                <a:sym typeface="Proxima Nova"/>
              </a:rPr>
              <a:t>THE VISION: FAIR-R COMMONS</a:t>
            </a:r>
            <a:endParaRPr sz="2200" b="1">
              <a:solidFill>
                <a:srgbClr val="113A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4" name="Google Shape;304;p26"/>
          <p:cNvSpPr/>
          <p:nvPr/>
        </p:nvSpPr>
        <p:spPr>
          <a:xfrm>
            <a:off x="4463128" y="3613552"/>
            <a:ext cx="2490243" cy="799139"/>
          </a:xfrm>
          <a:custGeom>
            <a:avLst/>
            <a:gdLst/>
            <a:ahLst/>
            <a:cxnLst/>
            <a:rect l="l" t="t" r="r" b="b"/>
            <a:pathLst>
              <a:path w="2490243" h="799139" extrusionOk="0">
                <a:moveTo>
                  <a:pt x="1059517" y="260377"/>
                </a:moveTo>
                <a:cubicBezTo>
                  <a:pt x="1109763" y="210132"/>
                  <a:pt x="1156263" y="156489"/>
                  <a:pt x="1198709" y="99892"/>
                </a:cubicBezTo>
                <a:lnTo>
                  <a:pt x="2089416" y="99892"/>
                </a:lnTo>
                <a:lnTo>
                  <a:pt x="2089416" y="0"/>
                </a:lnTo>
                <a:lnTo>
                  <a:pt x="2490243" y="399569"/>
                </a:lnTo>
                <a:lnTo>
                  <a:pt x="2089416" y="799139"/>
                </a:lnTo>
                <a:lnTo>
                  <a:pt x="2089416" y="699247"/>
                </a:lnTo>
                <a:lnTo>
                  <a:pt x="0" y="699247"/>
                </a:lnTo>
                <a:cubicBezTo>
                  <a:pt x="196771" y="699247"/>
                  <a:pt x="391611" y="660488"/>
                  <a:pt x="573407" y="585186"/>
                </a:cubicBezTo>
                <a:cubicBezTo>
                  <a:pt x="755203" y="509892"/>
                  <a:pt x="920383" y="399519"/>
                  <a:pt x="1059517" y="260377"/>
                </a:cubicBezTo>
              </a:path>
            </a:pathLst>
          </a:custGeom>
          <a:solidFill>
            <a:srgbClr val="ED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6"/>
          <p:cNvSpPr/>
          <p:nvPr/>
        </p:nvSpPr>
        <p:spPr>
          <a:xfrm>
            <a:off x="4463128" y="3613552"/>
            <a:ext cx="2490244" cy="799139"/>
          </a:xfrm>
          <a:custGeom>
            <a:avLst/>
            <a:gdLst/>
            <a:ahLst/>
            <a:cxnLst/>
            <a:rect l="l" t="t" r="r" b="b"/>
            <a:pathLst>
              <a:path w="2490244" h="799139" extrusionOk="0">
                <a:moveTo>
                  <a:pt x="1198709" y="99892"/>
                </a:moveTo>
                <a:lnTo>
                  <a:pt x="2089416" y="99892"/>
                </a:lnTo>
                <a:lnTo>
                  <a:pt x="2089416" y="0"/>
                </a:lnTo>
                <a:lnTo>
                  <a:pt x="2490244" y="399569"/>
                </a:lnTo>
                <a:lnTo>
                  <a:pt x="2089416" y="799139"/>
                </a:lnTo>
                <a:lnTo>
                  <a:pt x="2089416" y="699247"/>
                </a:lnTo>
                <a:lnTo>
                  <a:pt x="0" y="699247"/>
                </a:lnTo>
              </a:path>
            </a:pathLst>
          </a:custGeom>
          <a:solidFill>
            <a:srgbClr val="00889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6"/>
          <p:cNvSpPr/>
          <p:nvPr/>
        </p:nvSpPr>
        <p:spPr>
          <a:xfrm>
            <a:off x="2964741" y="2814413"/>
            <a:ext cx="1488472" cy="899031"/>
          </a:xfrm>
          <a:custGeom>
            <a:avLst/>
            <a:gdLst/>
            <a:ahLst/>
            <a:cxnLst/>
            <a:rect l="l" t="t" r="r" b="b"/>
            <a:pathLst>
              <a:path w="1488472" h="899031" extrusionOk="0">
                <a:moveTo>
                  <a:pt x="299677" y="899031"/>
                </a:moveTo>
                <a:cubicBezTo>
                  <a:pt x="224583" y="798914"/>
                  <a:pt x="162167" y="689549"/>
                  <a:pt x="114060" y="573407"/>
                </a:cubicBezTo>
                <a:cubicBezTo>
                  <a:pt x="38758" y="391611"/>
                  <a:pt x="0" y="196771"/>
                  <a:pt x="0" y="0"/>
                </a:cubicBezTo>
                <a:lnTo>
                  <a:pt x="599296" y="0"/>
                </a:lnTo>
                <a:cubicBezTo>
                  <a:pt x="599296" y="118072"/>
                  <a:pt x="622554" y="234980"/>
                  <a:pt x="667739" y="344062"/>
                </a:cubicBezTo>
                <a:cubicBezTo>
                  <a:pt x="712923" y="453145"/>
                  <a:pt x="779152" y="552263"/>
                  <a:pt x="862637" y="635748"/>
                </a:cubicBezTo>
                <a:cubicBezTo>
                  <a:pt x="946122" y="719233"/>
                  <a:pt x="1045241" y="785462"/>
                  <a:pt x="1154323" y="830647"/>
                </a:cubicBezTo>
                <a:cubicBezTo>
                  <a:pt x="1260351" y="874566"/>
                  <a:pt x="1373779" y="897766"/>
                  <a:pt x="1488472" y="899031"/>
                </a:cubicBezTo>
                <a:lnTo>
                  <a:pt x="299677" y="899031"/>
                </a:lnTo>
              </a:path>
            </a:pathLst>
          </a:custGeom>
          <a:solidFill>
            <a:srgbClr val="00889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6"/>
          <p:cNvSpPr/>
          <p:nvPr/>
        </p:nvSpPr>
        <p:spPr>
          <a:xfrm>
            <a:off x="2964741" y="2814413"/>
            <a:ext cx="1488476" cy="899031"/>
          </a:xfrm>
          <a:custGeom>
            <a:avLst/>
            <a:gdLst/>
            <a:ahLst/>
            <a:cxnLst/>
            <a:rect l="l" t="t" r="r" b="b"/>
            <a:pathLst>
              <a:path w="1488476" h="899031" extrusionOk="0">
                <a:moveTo>
                  <a:pt x="299677" y="899031"/>
                </a:moveTo>
                <a:cubicBezTo>
                  <a:pt x="224585" y="798910"/>
                  <a:pt x="162165" y="689549"/>
                  <a:pt x="114058" y="573407"/>
                </a:cubicBezTo>
                <a:cubicBezTo>
                  <a:pt x="38756" y="391614"/>
                  <a:pt x="0" y="196770"/>
                  <a:pt x="0" y="0"/>
                </a:cubicBezTo>
                <a:moveTo>
                  <a:pt x="599299" y="0"/>
                </a:moveTo>
                <a:cubicBezTo>
                  <a:pt x="599299" y="118069"/>
                  <a:pt x="622555" y="234983"/>
                  <a:pt x="667738" y="344065"/>
                </a:cubicBezTo>
                <a:cubicBezTo>
                  <a:pt x="712922" y="453147"/>
                  <a:pt x="779148" y="552261"/>
                  <a:pt x="862636" y="635750"/>
                </a:cubicBezTo>
                <a:cubicBezTo>
                  <a:pt x="946124" y="719238"/>
                  <a:pt x="1045238" y="785464"/>
                  <a:pt x="1154321" y="830648"/>
                </a:cubicBezTo>
                <a:cubicBezTo>
                  <a:pt x="1260350" y="874566"/>
                  <a:pt x="1373779" y="897767"/>
                  <a:pt x="1488476" y="899031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6"/>
          <p:cNvSpPr/>
          <p:nvPr/>
        </p:nvSpPr>
        <p:spPr>
          <a:xfrm>
            <a:off x="2964741" y="1316026"/>
            <a:ext cx="1498386" cy="1498386"/>
          </a:xfrm>
          <a:custGeom>
            <a:avLst/>
            <a:gdLst/>
            <a:ahLst/>
            <a:cxnLst/>
            <a:rect l="l" t="t" r="r" b="b"/>
            <a:pathLst>
              <a:path w="1498386" h="1498386" extrusionOk="0">
                <a:moveTo>
                  <a:pt x="0" y="1498386"/>
                </a:moveTo>
                <a:cubicBezTo>
                  <a:pt x="0" y="1100989"/>
                  <a:pt x="157863" y="719866"/>
                  <a:pt x="438869" y="438869"/>
                </a:cubicBezTo>
                <a:cubicBezTo>
                  <a:pt x="719866" y="157863"/>
                  <a:pt x="1100989" y="0"/>
                  <a:pt x="1498386" y="0"/>
                </a:cubicBezTo>
                <a:lnTo>
                  <a:pt x="1498386" y="599063"/>
                </a:lnTo>
                <a:cubicBezTo>
                  <a:pt x="1259868" y="599063"/>
                  <a:pt x="1031123" y="693811"/>
                  <a:pt x="862471" y="862471"/>
                </a:cubicBezTo>
                <a:cubicBezTo>
                  <a:pt x="693811" y="1031123"/>
                  <a:pt x="599063" y="1259868"/>
                  <a:pt x="599063" y="1498386"/>
                </a:cubicBezTo>
                <a:lnTo>
                  <a:pt x="0" y="1498386"/>
                </a:lnTo>
              </a:path>
            </a:pathLst>
          </a:custGeom>
          <a:solidFill>
            <a:srgbClr val="ED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6"/>
          <p:cNvSpPr/>
          <p:nvPr/>
        </p:nvSpPr>
        <p:spPr>
          <a:xfrm>
            <a:off x="2964741" y="1316026"/>
            <a:ext cx="1498386" cy="1498386"/>
          </a:xfrm>
          <a:custGeom>
            <a:avLst/>
            <a:gdLst/>
            <a:ahLst/>
            <a:cxnLst/>
            <a:rect l="l" t="t" r="r" b="b"/>
            <a:pathLst>
              <a:path w="1498386" h="1498386" extrusionOk="0">
                <a:moveTo>
                  <a:pt x="1498386" y="0"/>
                </a:moveTo>
                <a:cubicBezTo>
                  <a:pt x="1100989" y="0"/>
                  <a:pt x="719869" y="157865"/>
                  <a:pt x="438867" y="438867"/>
                </a:cubicBezTo>
                <a:cubicBezTo>
                  <a:pt x="157865" y="719869"/>
                  <a:pt x="0" y="1100989"/>
                  <a:pt x="0" y="1498386"/>
                </a:cubicBezTo>
                <a:lnTo>
                  <a:pt x="599061" y="1498386"/>
                </a:lnTo>
                <a:cubicBezTo>
                  <a:pt x="599061" y="1259870"/>
                  <a:pt x="693812" y="1031123"/>
                  <a:pt x="862467" y="862467"/>
                </a:cubicBezTo>
                <a:cubicBezTo>
                  <a:pt x="1031123" y="693812"/>
                  <a:pt x="1259870" y="599061"/>
                  <a:pt x="1498386" y="599061"/>
                </a:cubicBezTo>
              </a:path>
            </a:pathLst>
          </a:custGeom>
          <a:solidFill>
            <a:srgbClr val="52308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6"/>
          <p:cNvSpPr/>
          <p:nvPr/>
        </p:nvSpPr>
        <p:spPr>
          <a:xfrm>
            <a:off x="4463128" y="1316026"/>
            <a:ext cx="1498386" cy="1498386"/>
          </a:xfrm>
          <a:custGeom>
            <a:avLst/>
            <a:gdLst/>
            <a:ahLst/>
            <a:cxnLst/>
            <a:rect l="l" t="t" r="r" b="b"/>
            <a:pathLst>
              <a:path w="1498386" h="1498386" extrusionOk="0">
                <a:moveTo>
                  <a:pt x="0" y="0"/>
                </a:moveTo>
                <a:cubicBezTo>
                  <a:pt x="196771" y="0"/>
                  <a:pt x="391611" y="38758"/>
                  <a:pt x="573407" y="114060"/>
                </a:cubicBezTo>
                <a:cubicBezTo>
                  <a:pt x="755203" y="189362"/>
                  <a:pt x="920383" y="299727"/>
                  <a:pt x="1059517" y="438869"/>
                </a:cubicBezTo>
                <a:cubicBezTo>
                  <a:pt x="1198659" y="578002"/>
                  <a:pt x="1309032" y="743183"/>
                  <a:pt x="1384326" y="924978"/>
                </a:cubicBezTo>
                <a:cubicBezTo>
                  <a:pt x="1459628" y="1106774"/>
                  <a:pt x="1498386" y="1301615"/>
                  <a:pt x="1498386" y="1498386"/>
                </a:cubicBezTo>
                <a:lnTo>
                  <a:pt x="899323" y="1498386"/>
                </a:lnTo>
                <a:cubicBezTo>
                  <a:pt x="899323" y="1380288"/>
                  <a:pt x="876064" y="1263339"/>
                  <a:pt x="830871" y="1154232"/>
                </a:cubicBezTo>
                <a:cubicBezTo>
                  <a:pt x="785670" y="1045116"/>
                  <a:pt x="719425" y="945981"/>
                  <a:pt x="635915" y="862471"/>
                </a:cubicBezTo>
                <a:cubicBezTo>
                  <a:pt x="552405" y="778961"/>
                  <a:pt x="453270" y="712715"/>
                  <a:pt x="344154" y="667514"/>
                </a:cubicBezTo>
                <a:cubicBezTo>
                  <a:pt x="235046" y="622321"/>
                  <a:pt x="118097" y="599063"/>
                  <a:pt x="0" y="599063"/>
                </a:cubicBezTo>
                <a:lnTo>
                  <a:pt x="0" y="0"/>
                </a:lnTo>
              </a:path>
            </a:pathLst>
          </a:custGeom>
          <a:solidFill>
            <a:srgbClr val="ED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6"/>
          <p:cNvSpPr/>
          <p:nvPr/>
        </p:nvSpPr>
        <p:spPr>
          <a:xfrm>
            <a:off x="4463128" y="1316026"/>
            <a:ext cx="1498386" cy="1498386"/>
          </a:xfrm>
          <a:custGeom>
            <a:avLst/>
            <a:gdLst/>
            <a:ahLst/>
            <a:cxnLst/>
            <a:rect l="l" t="t" r="r" b="b"/>
            <a:pathLst>
              <a:path w="1498386" h="1498386" extrusionOk="0">
                <a:moveTo>
                  <a:pt x="1498386" y="1498386"/>
                </a:moveTo>
                <a:cubicBezTo>
                  <a:pt x="1498386" y="1301615"/>
                  <a:pt x="1459629" y="1106771"/>
                  <a:pt x="1384328" y="924978"/>
                </a:cubicBezTo>
                <a:cubicBezTo>
                  <a:pt x="1309027" y="743186"/>
                  <a:pt x="1198657" y="578005"/>
                  <a:pt x="1059519" y="438867"/>
                </a:cubicBezTo>
                <a:cubicBezTo>
                  <a:pt x="920381" y="299728"/>
                  <a:pt x="755200" y="189358"/>
                  <a:pt x="573407" y="114058"/>
                </a:cubicBezTo>
                <a:cubicBezTo>
                  <a:pt x="391614" y="38756"/>
                  <a:pt x="196770" y="0"/>
                  <a:pt x="0" y="0"/>
                </a:cubicBezTo>
                <a:lnTo>
                  <a:pt x="0" y="599061"/>
                </a:lnTo>
                <a:cubicBezTo>
                  <a:pt x="118101" y="599061"/>
                  <a:pt x="235045" y="622323"/>
                  <a:pt x="344156" y="667518"/>
                </a:cubicBezTo>
                <a:cubicBezTo>
                  <a:pt x="453267" y="712714"/>
                  <a:pt x="552408" y="778957"/>
                  <a:pt x="635918" y="862467"/>
                </a:cubicBezTo>
                <a:cubicBezTo>
                  <a:pt x="719428" y="945978"/>
                  <a:pt x="785672" y="1045118"/>
                  <a:pt x="830867" y="1154230"/>
                </a:cubicBezTo>
                <a:cubicBezTo>
                  <a:pt x="876063" y="1263341"/>
                  <a:pt x="899324" y="1380285"/>
                  <a:pt x="899324" y="1498386"/>
                </a:cubicBezTo>
              </a:path>
            </a:pathLst>
          </a:custGeom>
          <a:solidFill>
            <a:srgbClr val="008AB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6"/>
          <p:cNvSpPr/>
          <p:nvPr/>
        </p:nvSpPr>
        <p:spPr>
          <a:xfrm>
            <a:off x="4463128" y="2814413"/>
            <a:ext cx="1498386" cy="1498386"/>
          </a:xfrm>
          <a:custGeom>
            <a:avLst/>
            <a:gdLst/>
            <a:ahLst/>
            <a:cxnLst/>
            <a:rect l="l" t="t" r="r" b="b"/>
            <a:pathLst>
              <a:path w="1498386" h="1498386" extrusionOk="0">
                <a:moveTo>
                  <a:pt x="1498386" y="0"/>
                </a:moveTo>
                <a:cubicBezTo>
                  <a:pt x="1498386" y="196771"/>
                  <a:pt x="1459628" y="391611"/>
                  <a:pt x="1384326" y="573407"/>
                </a:cubicBezTo>
                <a:cubicBezTo>
                  <a:pt x="1309032" y="755203"/>
                  <a:pt x="1198659" y="920383"/>
                  <a:pt x="1059517" y="1059517"/>
                </a:cubicBezTo>
                <a:cubicBezTo>
                  <a:pt x="920383" y="1198659"/>
                  <a:pt x="755203" y="1309032"/>
                  <a:pt x="573407" y="1384326"/>
                </a:cubicBezTo>
                <a:cubicBezTo>
                  <a:pt x="391611" y="1459628"/>
                  <a:pt x="196771" y="1498386"/>
                  <a:pt x="0" y="1498386"/>
                </a:cubicBezTo>
                <a:lnTo>
                  <a:pt x="0" y="899772"/>
                </a:lnTo>
                <a:cubicBezTo>
                  <a:pt x="118156" y="899772"/>
                  <a:pt x="235163" y="876506"/>
                  <a:pt x="344329" y="831288"/>
                </a:cubicBezTo>
                <a:cubicBezTo>
                  <a:pt x="453495" y="786061"/>
                  <a:pt x="552688" y="719791"/>
                  <a:pt x="636239" y="636239"/>
                </a:cubicBezTo>
                <a:cubicBezTo>
                  <a:pt x="719791" y="552688"/>
                  <a:pt x="786061" y="453495"/>
                  <a:pt x="831288" y="344329"/>
                </a:cubicBezTo>
                <a:cubicBezTo>
                  <a:pt x="876506" y="235163"/>
                  <a:pt x="899772" y="118156"/>
                  <a:pt x="899772" y="0"/>
                </a:cubicBezTo>
                <a:lnTo>
                  <a:pt x="1498386" y="0"/>
                </a:lnTo>
              </a:path>
            </a:pathLst>
          </a:custGeom>
          <a:solidFill>
            <a:srgbClr val="ED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6"/>
          <p:cNvSpPr/>
          <p:nvPr/>
        </p:nvSpPr>
        <p:spPr>
          <a:xfrm>
            <a:off x="2357062" y="3713445"/>
            <a:ext cx="2106065" cy="599354"/>
          </a:xfrm>
          <a:custGeom>
            <a:avLst/>
            <a:gdLst/>
            <a:ahLst/>
            <a:cxnLst/>
            <a:rect l="l" t="t" r="r" b="b"/>
            <a:pathLst>
              <a:path w="2106065" h="599354" extrusionOk="0">
                <a:moveTo>
                  <a:pt x="0" y="0"/>
                </a:moveTo>
                <a:lnTo>
                  <a:pt x="2106065" y="0"/>
                </a:lnTo>
                <a:lnTo>
                  <a:pt x="2106065" y="599354"/>
                </a:lnTo>
                <a:lnTo>
                  <a:pt x="0" y="599354"/>
                </a:lnTo>
                <a:lnTo>
                  <a:pt x="0" y="0"/>
                </a:lnTo>
              </a:path>
            </a:pathLst>
          </a:custGeom>
          <a:solidFill>
            <a:srgbClr val="ED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6"/>
          <p:cNvSpPr/>
          <p:nvPr/>
        </p:nvSpPr>
        <p:spPr>
          <a:xfrm>
            <a:off x="4463128" y="2814413"/>
            <a:ext cx="1498386" cy="1498386"/>
          </a:xfrm>
          <a:custGeom>
            <a:avLst/>
            <a:gdLst/>
            <a:ahLst/>
            <a:cxnLst/>
            <a:rect l="l" t="t" r="r" b="b"/>
            <a:pathLst>
              <a:path w="1498386" h="1498386" extrusionOk="0">
                <a:moveTo>
                  <a:pt x="0" y="1498386"/>
                </a:moveTo>
                <a:cubicBezTo>
                  <a:pt x="196770" y="1498386"/>
                  <a:pt x="391614" y="1459629"/>
                  <a:pt x="573407" y="1384328"/>
                </a:cubicBezTo>
                <a:cubicBezTo>
                  <a:pt x="755200" y="1309027"/>
                  <a:pt x="920381" y="1198657"/>
                  <a:pt x="1059519" y="1059519"/>
                </a:cubicBezTo>
                <a:cubicBezTo>
                  <a:pt x="1198657" y="920381"/>
                  <a:pt x="1309027" y="755200"/>
                  <a:pt x="1384328" y="573407"/>
                </a:cubicBezTo>
                <a:cubicBezTo>
                  <a:pt x="1459629" y="391614"/>
                  <a:pt x="1498386" y="196770"/>
                  <a:pt x="1498386" y="0"/>
                </a:cubicBezTo>
                <a:lnTo>
                  <a:pt x="899775" y="0"/>
                </a:lnTo>
                <a:cubicBezTo>
                  <a:pt x="899775" y="118160"/>
                  <a:pt x="876502" y="235163"/>
                  <a:pt x="831284" y="344329"/>
                </a:cubicBezTo>
                <a:cubicBezTo>
                  <a:pt x="786066" y="453495"/>
                  <a:pt x="719789" y="552684"/>
                  <a:pt x="636237" y="636237"/>
                </a:cubicBezTo>
                <a:cubicBezTo>
                  <a:pt x="552685" y="719789"/>
                  <a:pt x="453495" y="786066"/>
                  <a:pt x="344329" y="831284"/>
                </a:cubicBezTo>
                <a:cubicBezTo>
                  <a:pt x="235163" y="876502"/>
                  <a:pt x="118160" y="899775"/>
                  <a:pt x="0" y="899775"/>
                </a:cubicBezTo>
              </a:path>
            </a:pathLst>
          </a:custGeom>
          <a:solidFill>
            <a:srgbClr val="EE5B4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6"/>
          <p:cNvSpPr/>
          <p:nvPr/>
        </p:nvSpPr>
        <p:spPr>
          <a:xfrm>
            <a:off x="2357062" y="3713445"/>
            <a:ext cx="2097741" cy="599354"/>
          </a:xfrm>
          <a:custGeom>
            <a:avLst/>
            <a:gdLst/>
            <a:ahLst/>
            <a:cxnLst/>
            <a:rect l="l" t="t" r="r" b="b"/>
            <a:pathLst>
              <a:path w="2097741" h="599354" extrusionOk="0">
                <a:moveTo>
                  <a:pt x="0" y="0"/>
                </a:moveTo>
                <a:lnTo>
                  <a:pt x="2097741" y="0"/>
                </a:lnTo>
                <a:lnTo>
                  <a:pt x="2097741" y="599354"/>
                </a:lnTo>
                <a:lnTo>
                  <a:pt x="0" y="599354"/>
                </a:lnTo>
                <a:lnTo>
                  <a:pt x="0" y="0"/>
                </a:lnTo>
                <a:close/>
              </a:path>
            </a:pathLst>
          </a:custGeom>
          <a:solidFill>
            <a:srgbClr val="EE5B4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Current Data Stewardship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258975" y="2963800"/>
            <a:ext cx="1999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Building Collective Power</a:t>
            </a:r>
            <a:endParaRPr sz="1300" b="1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Collectively-established and ongoing social licenses</a:t>
            </a:r>
            <a:endParaRPr sz="13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7" name="Google Shape;317;p26"/>
          <p:cNvSpPr txBox="1"/>
          <p:nvPr/>
        </p:nvSpPr>
        <p:spPr>
          <a:xfrm>
            <a:off x="6651026" y="2872838"/>
            <a:ext cx="2097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Question-Centric Supply</a:t>
            </a:r>
            <a:endParaRPr sz="1300" b="1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Social problems driving the use of technology</a:t>
            </a:r>
            <a:endParaRPr sz="13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3824437" y="2495557"/>
            <a:ext cx="126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6400300" y="1468425"/>
            <a:ext cx="2106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Stewards as Bridges</a:t>
            </a:r>
            <a:endParaRPr sz="1300" b="1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Mediators between competing interests</a:t>
            </a:r>
            <a:endParaRPr sz="13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0" name="Google Shape;320;p26"/>
          <p:cNvSpPr txBox="1"/>
          <p:nvPr/>
        </p:nvSpPr>
        <p:spPr>
          <a:xfrm>
            <a:off x="308750" y="1392225"/>
            <a:ext cx="2202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Data as Public Good and Strategic Resource</a:t>
            </a:r>
            <a:endParaRPr sz="13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Framing conditions for accessibility and responsibility in re-use</a:t>
            </a:r>
            <a:endParaRPr sz="13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1" name="Google Shape;321;p26"/>
          <p:cNvSpPr txBox="1"/>
          <p:nvPr/>
        </p:nvSpPr>
        <p:spPr>
          <a:xfrm>
            <a:off x="4589175" y="4412700"/>
            <a:ext cx="249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High-quality data governed collaboratively and responsibly</a:t>
            </a:r>
            <a:endParaRPr sz="1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2" name="Google Shape;322;p26"/>
          <p:cNvSpPr txBox="1"/>
          <p:nvPr/>
        </p:nvSpPr>
        <p:spPr>
          <a:xfrm>
            <a:off x="2907025" y="3854746"/>
            <a:ext cx="997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5577148" y="3828471"/>
            <a:ext cx="88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FAIR-R COMMONS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4" name="Google Shape;324;p26"/>
          <p:cNvSpPr txBox="1"/>
          <p:nvPr/>
        </p:nvSpPr>
        <p:spPr>
          <a:xfrm>
            <a:off x="2416049" y="4412700"/>
            <a:ext cx="177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Lack of readiness for AI and collective governance</a:t>
            </a:r>
            <a:endParaRPr sz="1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5815900" y="1533375"/>
            <a:ext cx="470400" cy="470400"/>
          </a:xfrm>
          <a:prstGeom prst="ellipse">
            <a:avLst/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6"/>
          <p:cNvSpPr/>
          <p:nvPr/>
        </p:nvSpPr>
        <p:spPr>
          <a:xfrm>
            <a:off x="2618600" y="1533375"/>
            <a:ext cx="470400" cy="470400"/>
          </a:xfrm>
          <a:prstGeom prst="ellipse">
            <a:avLst/>
          </a:prstGeom>
          <a:solidFill>
            <a:srgbClr val="523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6"/>
          <p:cNvSpPr/>
          <p:nvPr/>
        </p:nvSpPr>
        <p:spPr>
          <a:xfrm>
            <a:off x="2376375" y="3028725"/>
            <a:ext cx="470400" cy="470400"/>
          </a:xfrm>
          <a:prstGeom prst="ellipse">
            <a:avLst/>
          </a:prstGeom>
          <a:solidFill>
            <a:srgbClr val="008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6"/>
          <p:cNvSpPr/>
          <p:nvPr/>
        </p:nvSpPr>
        <p:spPr>
          <a:xfrm>
            <a:off x="0" y="4818000"/>
            <a:ext cx="3982200" cy="325500"/>
          </a:xfrm>
          <a:prstGeom prst="round1Rect">
            <a:avLst>
              <a:gd name="adj" fmla="val 50000"/>
            </a:avLst>
          </a:prstGeom>
          <a:solidFill>
            <a:srgbClr val="1139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From Principles to Practice</a:t>
            </a:r>
            <a:endParaRPr sz="1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9" name="Google Shape;329;p26" title="bridge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993" y="1599314"/>
            <a:ext cx="3231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 title="quest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2368" y="3003330"/>
            <a:ext cx="33870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6" title="community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6960" y="3080664"/>
            <a:ext cx="369300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6" title="save-the-worl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2250" y="1608650"/>
            <a:ext cx="323100" cy="3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526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3A50"/>
                </a:solidFill>
                <a:latin typeface="Proxima Nova"/>
                <a:ea typeface="Proxima Nova"/>
                <a:cs typeface="Proxima Nova"/>
                <a:sym typeface="Proxima Nova"/>
              </a:rPr>
              <a:t>TOMORROW’S SITUATION</a:t>
            </a:r>
            <a:endParaRPr b="1">
              <a:solidFill>
                <a:srgbClr val="113A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8" name="Google Shape;338;p27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050" y="55175"/>
            <a:ext cx="3176751" cy="4791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0" name="Google Shape;340;p27"/>
          <p:cNvSpPr txBox="1"/>
          <p:nvPr/>
        </p:nvSpPr>
        <p:spPr>
          <a:xfrm>
            <a:off x="4675275" y="3487600"/>
            <a:ext cx="26955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0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”</a:t>
            </a:r>
            <a:endParaRPr sz="12500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1" name="Google Shape;341;p27"/>
          <p:cNvSpPr txBox="1"/>
          <p:nvPr/>
        </p:nvSpPr>
        <p:spPr>
          <a:xfrm>
            <a:off x="0" y="1224275"/>
            <a:ext cx="26955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0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“</a:t>
            </a:r>
            <a:endParaRPr sz="12500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2" name="Google Shape;342;p27"/>
          <p:cNvSpPr txBox="1"/>
          <p:nvPr/>
        </p:nvSpPr>
        <p:spPr>
          <a:xfrm>
            <a:off x="677700" y="1419225"/>
            <a:ext cx="42612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It was </a:t>
            </a:r>
            <a:r>
              <a:rPr lang="en" sz="2500" b="1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the best of times,</a:t>
            </a: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 it was </a:t>
            </a:r>
            <a:r>
              <a:rPr lang="en" sz="2500" i="1">
                <a:solidFill>
                  <a:srgbClr val="CCCCCC"/>
                </a:solidFill>
                <a:latin typeface="Merriweather"/>
                <a:ea typeface="Merriweather"/>
                <a:cs typeface="Merriweather"/>
                <a:sym typeface="Merriweather"/>
              </a:rPr>
              <a:t>the worst of times</a:t>
            </a: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 [...] it was </a:t>
            </a:r>
            <a:r>
              <a:rPr lang="en" sz="2500" b="1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the spring of hope</a:t>
            </a: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, it was </a:t>
            </a:r>
            <a:r>
              <a:rPr lang="en" sz="2500" i="1">
                <a:solidFill>
                  <a:srgbClr val="D9D9D9"/>
                </a:solidFill>
                <a:latin typeface="Merriweather"/>
                <a:ea typeface="Merriweather"/>
                <a:cs typeface="Merriweather"/>
                <a:sym typeface="Merriweather"/>
              </a:rPr>
              <a:t>the winter of despair</a:t>
            </a: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.…</a:t>
            </a:r>
            <a:endParaRPr sz="2500" i="1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i="1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— Charles Dickens		</a:t>
            </a:r>
            <a:endParaRPr sz="2500" i="1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3" name="Google Shape;343;p27"/>
          <p:cNvSpPr/>
          <p:nvPr/>
        </p:nvSpPr>
        <p:spPr>
          <a:xfrm>
            <a:off x="-100" y="4985675"/>
            <a:ext cx="9144000" cy="1581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23080"/>
                </a:solidFill>
              </a:rPr>
              <a:t>`</a:t>
            </a:r>
            <a:endParaRPr>
              <a:solidFill>
                <a:srgbClr val="52308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3976950"/>
            <a:ext cx="9144000" cy="11664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t="8349"/>
          <a:stretch/>
        </p:blipFill>
        <p:spPr>
          <a:xfrm>
            <a:off x="4867650" y="310200"/>
            <a:ext cx="3946924" cy="1778349"/>
          </a:xfrm>
          <a:prstGeom prst="rect">
            <a:avLst/>
          </a:prstGeom>
          <a:noFill/>
          <a:ln w="69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25" y="310200"/>
            <a:ext cx="3584650" cy="1778351"/>
          </a:xfrm>
          <a:prstGeom prst="rect">
            <a:avLst/>
          </a:prstGeom>
          <a:noFill/>
          <a:ln w="69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  <a:effectLst>
            <a:outerShdw blurRad="41755" dist="13919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l="3881" r="3918" b="40957"/>
          <a:stretch/>
        </p:blipFill>
        <p:spPr>
          <a:xfrm>
            <a:off x="651500" y="2291549"/>
            <a:ext cx="3584651" cy="2045299"/>
          </a:xfrm>
          <a:prstGeom prst="rect">
            <a:avLst/>
          </a:prstGeom>
          <a:noFill/>
          <a:ln w="69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  <a:effectLst>
            <a:outerShdw blurRad="41755" dist="13919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l="1719" b="11441"/>
          <a:stretch/>
        </p:blipFill>
        <p:spPr>
          <a:xfrm>
            <a:off x="4867650" y="2362320"/>
            <a:ext cx="3946926" cy="1974528"/>
          </a:xfrm>
          <a:prstGeom prst="rect">
            <a:avLst/>
          </a:prstGeom>
          <a:noFill/>
          <a:ln w="69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  <a:effectLst>
            <a:outerShdw blurRad="41755" dist="13919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8125" y="4723537"/>
            <a:ext cx="1419209" cy="2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1862" y="4723537"/>
            <a:ext cx="1873984" cy="21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 title="OPDL.png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>
            <a:off x="7319604" y="4744865"/>
            <a:ext cx="1675346" cy="2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3A50"/>
                </a:solidFill>
                <a:latin typeface="Proxima Nova"/>
                <a:ea typeface="Proxima Nova"/>
                <a:cs typeface="Proxima Nova"/>
                <a:sym typeface="Proxima Nova"/>
              </a:rPr>
              <a:t>TODAY’S SITUATION</a:t>
            </a:r>
            <a:endParaRPr b="1">
              <a:solidFill>
                <a:srgbClr val="113A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050" y="55175"/>
            <a:ext cx="3176751" cy="4791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9" name="Google Shape;79;p15"/>
          <p:cNvSpPr txBox="1"/>
          <p:nvPr/>
        </p:nvSpPr>
        <p:spPr>
          <a:xfrm>
            <a:off x="4675275" y="3487600"/>
            <a:ext cx="26955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0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”</a:t>
            </a:r>
            <a:endParaRPr sz="12500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0" y="1224275"/>
            <a:ext cx="26955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0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“</a:t>
            </a:r>
            <a:endParaRPr sz="12500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77700" y="1419225"/>
            <a:ext cx="42612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It was the best of times, it was the worst of times [...] it was the spring of hope, it was the winter of despair.…</a:t>
            </a:r>
            <a:endParaRPr sz="2500" i="1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i="1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solidFill>
                  <a:srgbClr val="113A50"/>
                </a:solidFill>
                <a:latin typeface="Merriweather"/>
                <a:ea typeface="Merriweather"/>
                <a:cs typeface="Merriweather"/>
                <a:sym typeface="Merriweather"/>
              </a:rPr>
              <a:t>— Charles Dickens		</a:t>
            </a:r>
            <a:endParaRPr sz="2500" i="1">
              <a:solidFill>
                <a:srgbClr val="113A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-100" y="4985675"/>
            <a:ext cx="9144000" cy="1581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23080"/>
                </a:solidFill>
              </a:rPr>
              <a:t>`</a:t>
            </a:r>
            <a:endParaRPr>
              <a:solidFill>
                <a:srgbClr val="52308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40923" y="4101400"/>
            <a:ext cx="2623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bit.ly/4cuzNTK</a:t>
            </a:r>
            <a:endParaRPr sz="12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Worst of Times:</a:t>
            </a:r>
            <a:r>
              <a:rPr lang="en" b="1" i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TOWARDS A DATA WINTER?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25" y="1422250"/>
            <a:ext cx="3036808" cy="25715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8186" y="1422253"/>
            <a:ext cx="2792992" cy="25715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l="5938" t="19756" r="13818"/>
          <a:stretch/>
        </p:blipFill>
        <p:spPr>
          <a:xfrm>
            <a:off x="6278431" y="1422250"/>
            <a:ext cx="2655120" cy="25715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3413073" y="4101400"/>
            <a:ext cx="2623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bit.ly/3KcW3EV</a:t>
            </a:r>
            <a:endParaRPr sz="12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6294385" y="4101400"/>
            <a:ext cx="2623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bit.ly/4b85st7</a:t>
            </a:r>
            <a:endParaRPr sz="12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0744" y="2309201"/>
            <a:ext cx="1851399" cy="159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7" name="Google Shape;9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84699" y="2309200"/>
            <a:ext cx="2017950" cy="15990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0" y="4021675"/>
            <a:ext cx="9144000" cy="11214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" name="Google Shape;103;p17"/>
          <p:cNvCxnSpPr>
            <a:stCxn id="104" idx="0"/>
            <a:endCxn id="105" idx="2"/>
          </p:cNvCxnSpPr>
          <p:nvPr/>
        </p:nvCxnSpPr>
        <p:spPr>
          <a:xfrm rot="-5400000">
            <a:off x="3180422" y="1236801"/>
            <a:ext cx="457200" cy="1770300"/>
          </a:xfrm>
          <a:prstGeom prst="bentConnector2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" name="Google Shape;106;p17"/>
          <p:cNvCxnSpPr>
            <a:stCxn id="105" idx="2"/>
            <a:endCxn id="107" idx="0"/>
          </p:cNvCxnSpPr>
          <p:nvPr/>
        </p:nvCxnSpPr>
        <p:spPr>
          <a:xfrm>
            <a:off x="5062940" y="1893351"/>
            <a:ext cx="1770300" cy="457200"/>
          </a:xfrm>
          <a:prstGeom prst="bentConnector2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7"/>
          <p:cNvSpPr txBox="1"/>
          <p:nvPr/>
        </p:nvSpPr>
        <p:spPr>
          <a:xfrm>
            <a:off x="7201100" y="4816750"/>
            <a:ext cx="194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188" y="1197400"/>
            <a:ext cx="1415925" cy="1817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0" name="Google Shape;110;p17"/>
          <p:cNvSpPr txBox="1"/>
          <p:nvPr/>
        </p:nvSpPr>
        <p:spPr>
          <a:xfrm>
            <a:off x="3318000" y="4720525"/>
            <a:ext cx="2676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https://arxiv.org/abs/2405.04333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4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6064190" y="2350551"/>
            <a:ext cx="1538100" cy="442500"/>
          </a:xfrm>
          <a:prstGeom prst="roundRect">
            <a:avLst>
              <a:gd name="adj" fmla="val 50000"/>
            </a:avLst>
          </a:prstGeom>
          <a:solidFill>
            <a:srgbClr val="EE5B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AI for Open Data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1754822" y="2350551"/>
            <a:ext cx="1538100" cy="442500"/>
          </a:xfrm>
          <a:prstGeom prst="roundRect">
            <a:avLst>
              <a:gd name="adj" fmla="val 50000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Open Data for AI</a:t>
            </a:r>
            <a:endParaRPr sz="10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445225" y="3188750"/>
            <a:ext cx="1277400" cy="451574"/>
          </a:xfrm>
          <a:prstGeom prst="roundRect">
            <a:avLst>
              <a:gd name="adj" fmla="val 50000"/>
            </a:avLst>
          </a:prstGeom>
          <a:solidFill>
            <a:srgbClr val="523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Pre-Training and Fine-Tuning</a:t>
            </a:r>
            <a:endParaRPr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7557500" y="3211225"/>
            <a:ext cx="1330200" cy="331500"/>
          </a:xfrm>
          <a:prstGeom prst="roundRect">
            <a:avLst>
              <a:gd name="adj" fmla="val 50000"/>
            </a:avLst>
          </a:prstGeom>
          <a:solidFill>
            <a:srgbClr val="325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Data Discovery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4" name="Google Shape;114;p17"/>
          <p:cNvCxnSpPr/>
          <p:nvPr/>
        </p:nvCxnSpPr>
        <p:spPr>
          <a:xfrm rot="-5400000" flipH="1">
            <a:off x="2325272" y="2989401"/>
            <a:ext cx="397200" cy="3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17"/>
          <p:cNvCxnSpPr>
            <a:cxnSpLocks/>
            <a:stCxn id="112" idx="0"/>
            <a:endCxn id="104" idx="2"/>
          </p:cNvCxnSpPr>
          <p:nvPr/>
        </p:nvCxnSpPr>
        <p:spPr>
          <a:xfrm rot="5400000" flipH="1" flipV="1">
            <a:off x="1606049" y="2270928"/>
            <a:ext cx="395699" cy="143994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17"/>
          <p:cNvCxnSpPr>
            <a:stCxn id="107" idx="2"/>
            <a:endCxn id="113" idx="0"/>
          </p:cNvCxnSpPr>
          <p:nvPr/>
        </p:nvCxnSpPr>
        <p:spPr>
          <a:xfrm rot="-5400000" flipH="1">
            <a:off x="7318790" y="2307501"/>
            <a:ext cx="418200" cy="13893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17"/>
          <p:cNvSpPr/>
          <p:nvPr/>
        </p:nvSpPr>
        <p:spPr>
          <a:xfrm>
            <a:off x="1782650" y="3188751"/>
            <a:ext cx="1277400" cy="354000"/>
          </a:xfrm>
          <a:prstGeom prst="roundRect">
            <a:avLst>
              <a:gd name="adj" fmla="val 50000"/>
            </a:avLst>
          </a:prstGeom>
          <a:solidFill>
            <a:srgbClr val="523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Augmentation (RAG models)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152875" y="3173425"/>
            <a:ext cx="1277400" cy="451573"/>
          </a:xfrm>
          <a:prstGeom prst="roundRect">
            <a:avLst>
              <a:gd name="adj" fmla="val 50000"/>
            </a:avLst>
          </a:prstGeom>
          <a:solidFill>
            <a:srgbClr val="523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Factual and Public Interest AI</a:t>
            </a:r>
            <a:endParaRPr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6168150" y="3202692"/>
            <a:ext cx="1330200" cy="331500"/>
          </a:xfrm>
          <a:prstGeom prst="roundRect">
            <a:avLst>
              <a:gd name="adj" fmla="val 50000"/>
            </a:avLst>
          </a:prstGeom>
          <a:solidFill>
            <a:srgbClr val="325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Data Quality and Preparation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4778800" y="3188750"/>
            <a:ext cx="1330200" cy="331500"/>
          </a:xfrm>
          <a:prstGeom prst="roundRect">
            <a:avLst>
              <a:gd name="adj" fmla="val 50000"/>
            </a:avLst>
          </a:prstGeom>
          <a:solidFill>
            <a:srgbClr val="325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Conversational Interface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1" name="Google Shape;121;p17"/>
          <p:cNvCxnSpPr/>
          <p:nvPr/>
        </p:nvCxnSpPr>
        <p:spPr>
          <a:xfrm rot="-5400000" flipH="1">
            <a:off x="2325272" y="2989401"/>
            <a:ext cx="397200" cy="3000"/>
          </a:xfrm>
          <a:prstGeom prst="bentConnector3">
            <a:avLst>
              <a:gd name="adj1" fmla="val 5164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17"/>
          <p:cNvCxnSpPr>
            <a:cxnSpLocks/>
            <a:stCxn id="118" idx="0"/>
          </p:cNvCxnSpPr>
          <p:nvPr/>
        </p:nvCxnSpPr>
        <p:spPr>
          <a:xfrm rot="16200000" flipV="1">
            <a:off x="3063027" y="2444876"/>
            <a:ext cx="187798" cy="1269299"/>
          </a:xfrm>
          <a:prstGeom prst="bentConnector2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17"/>
          <p:cNvCxnSpPr>
            <a:stCxn id="107" idx="2"/>
            <a:endCxn id="119" idx="0"/>
          </p:cNvCxnSpPr>
          <p:nvPr/>
        </p:nvCxnSpPr>
        <p:spPr>
          <a:xfrm rot="-5400000" flipH="1">
            <a:off x="6628790" y="2997501"/>
            <a:ext cx="409500" cy="600"/>
          </a:xfrm>
          <a:prstGeom prst="bentConnector3">
            <a:avLst>
              <a:gd name="adj1" fmla="val 50017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17"/>
          <p:cNvCxnSpPr>
            <a:endCxn id="120" idx="0"/>
          </p:cNvCxnSpPr>
          <p:nvPr/>
        </p:nvCxnSpPr>
        <p:spPr>
          <a:xfrm flipH="1">
            <a:off x="5443900" y="3006650"/>
            <a:ext cx="1395600" cy="182100"/>
          </a:xfrm>
          <a:prstGeom prst="bentConnector2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17"/>
          <p:cNvPicPr preferRelativeResize="0"/>
          <p:nvPr/>
        </p:nvPicPr>
        <p:blipFill rotWithShape="1">
          <a:blip r:embed="rId5">
            <a:alphaModFix/>
          </a:blip>
          <a:srcRect r="10047"/>
          <a:stretch/>
        </p:blipFill>
        <p:spPr>
          <a:xfrm>
            <a:off x="1921905" y="3724948"/>
            <a:ext cx="1048401" cy="551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6" name="Google Shape;126;p17"/>
          <p:cNvSpPr txBox="1"/>
          <p:nvPr/>
        </p:nvSpPr>
        <p:spPr>
          <a:xfrm>
            <a:off x="1960700" y="4406000"/>
            <a:ext cx="100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bit.ly/4iml6V0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0700" y="3724950"/>
            <a:ext cx="1127270" cy="551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8" name="Google Shape;128;p17"/>
          <p:cNvSpPr txBox="1"/>
          <p:nvPr/>
        </p:nvSpPr>
        <p:spPr>
          <a:xfrm>
            <a:off x="3197279" y="4412735"/>
            <a:ext cx="126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https://allenai.org/olmo</a:t>
            </a:r>
            <a:endParaRPr sz="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29" name="Google Shape;129;p17"/>
          <p:cNvGrpSpPr/>
          <p:nvPr/>
        </p:nvGrpSpPr>
        <p:grpSpPr>
          <a:xfrm>
            <a:off x="4939245" y="3724954"/>
            <a:ext cx="1009317" cy="635657"/>
            <a:chOff x="626275" y="1813574"/>
            <a:chExt cx="3945726" cy="3233250"/>
          </a:xfrm>
        </p:grpSpPr>
        <p:pic>
          <p:nvPicPr>
            <p:cNvPr id="130" name="Google Shape;130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78515" y="1813575"/>
              <a:ext cx="1493486" cy="323324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1" name="Google Shape;131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26275" y="1813574"/>
              <a:ext cx="2423335" cy="323324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32" name="Google Shape;132;p17"/>
          <p:cNvSpPr txBox="1"/>
          <p:nvPr/>
        </p:nvSpPr>
        <p:spPr>
          <a:xfrm>
            <a:off x="4800713" y="4411774"/>
            <a:ext cx="126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Bayaan</a:t>
            </a:r>
            <a:endParaRPr sz="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9">
            <a:alphaModFix/>
          </a:blip>
          <a:srcRect b="20483"/>
          <a:stretch/>
        </p:blipFill>
        <p:spPr>
          <a:xfrm>
            <a:off x="7698400" y="3724951"/>
            <a:ext cx="1048399" cy="635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4" name="Google Shape;134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 flipH="1">
            <a:off x="6086576" y="3844851"/>
            <a:ext cx="1473790" cy="39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11">
            <a:alphaModFix/>
          </a:blip>
          <a:srcRect t="30157" r="80518" b="44806"/>
          <a:stretch/>
        </p:blipFill>
        <p:spPr>
          <a:xfrm>
            <a:off x="668425" y="3754525"/>
            <a:ext cx="818073" cy="521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6" name="Google Shape;136;p17"/>
          <p:cNvSpPr txBox="1"/>
          <p:nvPr/>
        </p:nvSpPr>
        <p:spPr>
          <a:xfrm>
            <a:off x="572713" y="4406000"/>
            <a:ext cx="10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https://arxiv.org/abs/2405.04333</a:t>
            </a:r>
            <a:endParaRPr sz="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6108988" y="4412724"/>
            <a:ext cx="126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http://bit.ly/4naaHOl</a:t>
            </a:r>
            <a:endParaRPr sz="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7587938" y="4413361"/>
            <a:ext cx="126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http://bit.ly/4g8tGXu</a:t>
            </a:r>
            <a:endParaRPr sz="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Best of Times:</a:t>
            </a:r>
            <a:r>
              <a:rPr lang="en" b="1" i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FOURTH WAVE OF OPEN DATA?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/>
          <p:nvPr/>
        </p:nvSpPr>
        <p:spPr>
          <a:xfrm>
            <a:off x="7148800" y="4878825"/>
            <a:ext cx="1995300" cy="2886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825175" y="255788"/>
            <a:ext cx="77460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113A50"/>
                </a:solidFill>
                <a:latin typeface="Proxima Nova"/>
                <a:ea typeface="Proxima Nova"/>
                <a:cs typeface="Proxima Nova"/>
                <a:sym typeface="Proxima Nova"/>
              </a:rPr>
              <a:t>CORE CHALLENGE: RIDING THE FOURTH WAVE</a:t>
            </a:r>
            <a:endParaRPr sz="2500" b="1">
              <a:solidFill>
                <a:srgbClr val="113A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 rot="-2062532">
            <a:off x="514797" y="1690983"/>
            <a:ext cx="2795889" cy="4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Freedom of Information</a:t>
            </a:r>
            <a:endParaRPr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 rot="-2062532">
            <a:off x="1886397" y="1843383"/>
            <a:ext cx="2795889" cy="4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Open Government Data</a:t>
            </a:r>
            <a:endParaRPr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 rot="-2062532">
            <a:off x="3257997" y="1690983"/>
            <a:ext cx="2795889" cy="4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Data Collaboratives</a:t>
            </a:r>
            <a:endParaRPr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9" name="Google Shape;149;p18" title="fourthwave cirlc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366749"/>
            <a:ext cx="6091699" cy="2195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0" name="Google Shape;150;p18"/>
          <p:cNvSpPr txBox="1"/>
          <p:nvPr/>
        </p:nvSpPr>
        <p:spPr>
          <a:xfrm rot="-2062532">
            <a:off x="4705797" y="1843383"/>
            <a:ext cx="2795889" cy="4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Generative AI</a:t>
            </a:r>
            <a:endParaRPr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6280903" y="4835655"/>
            <a:ext cx="286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https://arxiv.org/pdf/2405.04333</a:t>
            </a:r>
            <a:r>
              <a:rPr lang="en" sz="10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4846" y="1570225"/>
            <a:ext cx="2600200" cy="26091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6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4818000"/>
            <a:ext cx="3982200" cy="325500"/>
          </a:xfrm>
          <a:prstGeom prst="round1Rect">
            <a:avLst>
              <a:gd name="adj" fmla="val 50000"/>
            </a:avLst>
          </a:prstGeom>
          <a:solidFill>
            <a:srgbClr val="1139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</a:t>
            </a:r>
            <a:endParaRPr sz="1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/>
        </p:nvSpPr>
        <p:spPr>
          <a:xfrm>
            <a:off x="783150" y="423863"/>
            <a:ext cx="77460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113A50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STEWARDSHIP: 6 SHIFTS</a:t>
            </a:r>
            <a:endParaRPr sz="2500" b="1">
              <a:solidFill>
                <a:srgbClr val="113A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/>
          <p:nvPr/>
        </p:nvSpPr>
        <p:spPr>
          <a:xfrm>
            <a:off x="0" y="4818000"/>
            <a:ext cx="3982200" cy="325500"/>
          </a:xfrm>
          <a:prstGeom prst="round1Rect">
            <a:avLst>
              <a:gd name="adj" fmla="val 50000"/>
            </a:avLst>
          </a:prstGeom>
          <a:solidFill>
            <a:srgbClr val="1139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</a:t>
            </a:r>
            <a:endParaRPr sz="1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2361850" y="1454200"/>
            <a:ext cx="1330200" cy="414300"/>
          </a:xfrm>
          <a:prstGeom prst="roundRect">
            <a:avLst>
              <a:gd name="adj" fmla="val 16667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SUPPLY</a:t>
            </a:r>
            <a:endParaRPr sz="1300"/>
          </a:p>
        </p:txBody>
      </p:sp>
      <p:sp>
        <p:nvSpPr>
          <p:cNvPr id="163" name="Google Shape;163;p19"/>
          <p:cNvSpPr/>
          <p:nvPr/>
        </p:nvSpPr>
        <p:spPr>
          <a:xfrm>
            <a:off x="5857275" y="145420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QUESTION</a:t>
            </a:r>
            <a:endParaRPr sz="1300"/>
          </a:p>
        </p:txBody>
      </p:sp>
      <p:sp>
        <p:nvSpPr>
          <p:cNvPr id="164" name="Google Shape;164;p19"/>
          <p:cNvSpPr/>
          <p:nvPr/>
        </p:nvSpPr>
        <p:spPr>
          <a:xfrm>
            <a:off x="666750" y="1346875"/>
            <a:ext cx="1251300" cy="6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Purpose?</a:t>
            </a:r>
            <a:endParaRPr sz="13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666750" y="1873525"/>
            <a:ext cx="1251300" cy="6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Linkage?</a:t>
            </a:r>
            <a:endParaRPr sz="13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666750" y="2405200"/>
            <a:ext cx="1251300" cy="6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Type?</a:t>
            </a:r>
            <a:endParaRPr sz="13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4007250" y="1479785"/>
            <a:ext cx="1599900" cy="3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666750" y="2936875"/>
            <a:ext cx="1251300" cy="6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Permission?</a:t>
            </a:r>
            <a:endParaRPr sz="13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9" name="Google Shape;169;p19"/>
          <p:cNvSpPr/>
          <p:nvPr/>
        </p:nvSpPr>
        <p:spPr>
          <a:xfrm>
            <a:off x="666750" y="3463525"/>
            <a:ext cx="1251300" cy="6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Principles?</a:t>
            </a:r>
            <a:endParaRPr sz="13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666750" y="3978700"/>
            <a:ext cx="1251300" cy="6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Governance?</a:t>
            </a:r>
            <a:endParaRPr sz="13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2361850" y="1985875"/>
            <a:ext cx="1330200" cy="414300"/>
          </a:xfrm>
          <a:prstGeom prst="roundRect">
            <a:avLst>
              <a:gd name="adj" fmla="val 16667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DATA SET</a:t>
            </a:r>
            <a:endParaRPr sz="1300"/>
          </a:p>
        </p:txBody>
      </p:sp>
      <p:sp>
        <p:nvSpPr>
          <p:cNvPr id="172" name="Google Shape;172;p19"/>
          <p:cNvSpPr/>
          <p:nvPr/>
        </p:nvSpPr>
        <p:spPr>
          <a:xfrm>
            <a:off x="5857275" y="198587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KNOWLEDGE GRAPH</a:t>
            </a:r>
            <a:endParaRPr sz="1300"/>
          </a:p>
        </p:txBody>
      </p:sp>
      <p:sp>
        <p:nvSpPr>
          <p:cNvPr id="173" name="Google Shape;173;p19"/>
          <p:cNvSpPr/>
          <p:nvPr/>
        </p:nvSpPr>
        <p:spPr>
          <a:xfrm>
            <a:off x="4007250" y="2011460"/>
            <a:ext cx="1599900" cy="3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9"/>
          <p:cNvSpPr/>
          <p:nvPr/>
        </p:nvSpPr>
        <p:spPr>
          <a:xfrm>
            <a:off x="2361850" y="2517550"/>
            <a:ext cx="1330200" cy="414300"/>
          </a:xfrm>
          <a:prstGeom prst="roundRect">
            <a:avLst>
              <a:gd name="adj" fmla="val 16667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STRUCTURED</a:t>
            </a:r>
            <a:endParaRPr sz="1300"/>
          </a:p>
        </p:txBody>
      </p:sp>
      <p:sp>
        <p:nvSpPr>
          <p:cNvPr id="175" name="Google Shape;175;p19"/>
          <p:cNvSpPr/>
          <p:nvPr/>
        </p:nvSpPr>
        <p:spPr>
          <a:xfrm>
            <a:off x="5857275" y="251755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UNSTRUCTURED</a:t>
            </a:r>
            <a:endParaRPr sz="1300"/>
          </a:p>
        </p:txBody>
      </p:sp>
      <p:sp>
        <p:nvSpPr>
          <p:cNvPr id="176" name="Google Shape;176;p19"/>
          <p:cNvSpPr/>
          <p:nvPr/>
        </p:nvSpPr>
        <p:spPr>
          <a:xfrm>
            <a:off x="4007250" y="2543135"/>
            <a:ext cx="1599900" cy="3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2361850" y="3060600"/>
            <a:ext cx="1330200" cy="414300"/>
          </a:xfrm>
          <a:prstGeom prst="roundRect">
            <a:avLst>
              <a:gd name="adj" fmla="val 16667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CONSENT</a:t>
            </a:r>
            <a:endParaRPr sz="1300"/>
          </a:p>
        </p:txBody>
      </p:sp>
      <p:sp>
        <p:nvSpPr>
          <p:cNvPr id="178" name="Google Shape;178;p19"/>
          <p:cNvSpPr/>
          <p:nvPr/>
        </p:nvSpPr>
        <p:spPr>
          <a:xfrm>
            <a:off x="5857275" y="306060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SOCIAL LICENSE</a:t>
            </a:r>
            <a:endParaRPr sz="1300"/>
          </a:p>
        </p:txBody>
      </p:sp>
      <p:sp>
        <p:nvSpPr>
          <p:cNvPr id="179" name="Google Shape;179;p19"/>
          <p:cNvSpPr/>
          <p:nvPr/>
        </p:nvSpPr>
        <p:spPr>
          <a:xfrm>
            <a:off x="4007250" y="3086185"/>
            <a:ext cx="1599900" cy="3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"/>
          <p:cNvSpPr/>
          <p:nvPr/>
        </p:nvSpPr>
        <p:spPr>
          <a:xfrm>
            <a:off x="2361850" y="3575875"/>
            <a:ext cx="1330200" cy="414300"/>
          </a:xfrm>
          <a:prstGeom prst="roundRect">
            <a:avLst>
              <a:gd name="adj" fmla="val 16667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FAIR</a:t>
            </a:r>
            <a:endParaRPr sz="1300"/>
          </a:p>
        </p:txBody>
      </p:sp>
      <p:sp>
        <p:nvSpPr>
          <p:cNvPr id="181" name="Google Shape;181;p19"/>
          <p:cNvSpPr/>
          <p:nvPr/>
        </p:nvSpPr>
        <p:spPr>
          <a:xfrm>
            <a:off x="5857275" y="357587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FAIR-R</a:t>
            </a:r>
            <a:endParaRPr sz="1300"/>
          </a:p>
        </p:txBody>
      </p:sp>
      <p:sp>
        <p:nvSpPr>
          <p:cNvPr id="182" name="Google Shape;182;p19"/>
          <p:cNvSpPr/>
          <p:nvPr/>
        </p:nvSpPr>
        <p:spPr>
          <a:xfrm>
            <a:off x="4007250" y="3601460"/>
            <a:ext cx="1599900" cy="3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2361850" y="4135325"/>
            <a:ext cx="1330200" cy="414300"/>
          </a:xfrm>
          <a:prstGeom prst="roundRect">
            <a:avLst>
              <a:gd name="adj" fmla="val 16667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OPEN DATA</a:t>
            </a:r>
            <a:endParaRPr sz="1300"/>
          </a:p>
        </p:txBody>
      </p:sp>
      <p:sp>
        <p:nvSpPr>
          <p:cNvPr id="184" name="Google Shape;184;p19"/>
          <p:cNvSpPr/>
          <p:nvPr/>
        </p:nvSpPr>
        <p:spPr>
          <a:xfrm>
            <a:off x="5857275" y="4135325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DATA COMMONS</a:t>
            </a:r>
            <a:endParaRPr sz="1300"/>
          </a:p>
        </p:txBody>
      </p:sp>
      <p:sp>
        <p:nvSpPr>
          <p:cNvPr id="185" name="Google Shape;185;p19"/>
          <p:cNvSpPr/>
          <p:nvPr/>
        </p:nvSpPr>
        <p:spPr>
          <a:xfrm>
            <a:off x="4007250" y="4160910"/>
            <a:ext cx="1599900" cy="3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0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0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1. Supply-Centric → Question-Centric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3" name="Google Shape;193;p20"/>
          <p:cNvPicPr preferRelativeResize="0"/>
          <p:nvPr/>
        </p:nvPicPr>
        <p:blipFill rotWithShape="1">
          <a:blip r:embed="rId4">
            <a:alphaModFix/>
          </a:blip>
          <a:srcRect l="3112" t="21764" r="2858"/>
          <a:stretch/>
        </p:blipFill>
        <p:spPr>
          <a:xfrm>
            <a:off x="1308175" y="2026749"/>
            <a:ext cx="2593005" cy="116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4" name="Google Shape;194;p20"/>
          <p:cNvSpPr txBox="1"/>
          <p:nvPr/>
        </p:nvSpPr>
        <p:spPr>
          <a:xfrm>
            <a:off x="891550" y="4120495"/>
            <a:ext cx="7718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Moving from data dumps to purpose-driven access guided by societal needs</a:t>
            </a:r>
            <a:endParaRPr sz="17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20"/>
          <p:cNvSpPr/>
          <p:nvPr/>
        </p:nvSpPr>
        <p:spPr>
          <a:xfrm>
            <a:off x="285531" y="2249563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0"/>
          <p:cNvSpPr/>
          <p:nvPr/>
        </p:nvSpPr>
        <p:spPr>
          <a:xfrm>
            <a:off x="439250" y="2396800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0"/>
          <p:cNvSpPr/>
          <p:nvPr/>
        </p:nvSpPr>
        <p:spPr>
          <a:xfrm>
            <a:off x="0" y="4818000"/>
            <a:ext cx="3571800" cy="3255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</a:t>
            </a:r>
            <a:endParaRPr sz="12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1818075" y="347705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Taxonomy of Questions</a:t>
            </a:r>
            <a:endParaRPr sz="1300"/>
          </a:p>
        </p:txBody>
      </p:sp>
      <p:pic>
        <p:nvPicPr>
          <p:cNvPr id="199" name="Google Shape;1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9724" y="2026751"/>
            <a:ext cx="1596324" cy="1160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0" name="Google Shape;200;p20"/>
          <p:cNvSpPr/>
          <p:nvPr/>
        </p:nvSpPr>
        <p:spPr>
          <a:xfrm>
            <a:off x="4281275" y="347705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Topic Mapping</a:t>
            </a:r>
            <a:endParaRPr sz="1300"/>
          </a:p>
        </p:txBody>
      </p:sp>
      <p:pic>
        <p:nvPicPr>
          <p:cNvPr id="201" name="Google Shape;20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573" y="2019719"/>
            <a:ext cx="2460929" cy="11741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2" name="Google Shape;202;p20"/>
          <p:cNvSpPr/>
          <p:nvPr/>
        </p:nvSpPr>
        <p:spPr>
          <a:xfrm>
            <a:off x="6658425" y="347705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Stewards of Questions</a:t>
            </a:r>
            <a:endParaRPr sz="1300"/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0850" y="445025"/>
            <a:ext cx="1264650" cy="876475"/>
          </a:xfrm>
          <a:prstGeom prst="rect">
            <a:avLst/>
          </a:prstGeom>
          <a:noFill/>
          <a:ln w="38100" cap="flat" cmpd="sng">
            <a:solidFill>
              <a:srgbClr val="52308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1"/>
          <p:cNvPicPr preferRelativeResize="0"/>
          <p:nvPr/>
        </p:nvPicPr>
        <p:blipFill rotWithShape="1">
          <a:blip r:embed="rId3">
            <a:alphaModFix/>
          </a:blip>
          <a:srcRect r="82596"/>
          <a:stretch/>
        </p:blipFill>
        <p:spPr>
          <a:xfrm>
            <a:off x="258975" y="390125"/>
            <a:ext cx="632575" cy="6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/>
          <p:nvPr/>
        </p:nvSpPr>
        <p:spPr>
          <a:xfrm>
            <a:off x="0" y="2571900"/>
            <a:ext cx="9144000" cy="2571600"/>
          </a:xfrm>
          <a:prstGeom prst="rect">
            <a:avLst/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title"/>
          </p:nvPr>
        </p:nvSpPr>
        <p:spPr>
          <a:xfrm>
            <a:off x="857250" y="445025"/>
            <a:ext cx="73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2. Data Sets → Knowledge Graphs</a:t>
            </a:r>
            <a:endParaRPr b="1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891550" y="4102250"/>
            <a:ext cx="7718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Enable contextual integrity and linked insights, not just isolated datasets</a:t>
            </a:r>
            <a:endParaRPr sz="17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33081" y="2245663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33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486800" y="2392900"/>
            <a:ext cx="750000" cy="54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0" y="4818000"/>
            <a:ext cx="3571800" cy="3255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394E"/>
                </a:solidFill>
                <a:latin typeface="Proxima Nova"/>
                <a:ea typeface="Proxima Nova"/>
                <a:cs typeface="Proxima Nova"/>
                <a:sym typeface="Proxima Nova"/>
              </a:rPr>
              <a:t>Rethinking Data Stewardship</a:t>
            </a:r>
            <a:endParaRPr sz="1200">
              <a:solidFill>
                <a:srgbClr val="2339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5" name="Google Shape;2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2231" y="1757888"/>
            <a:ext cx="2363548" cy="16277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6" name="Google Shape;216;p21" title="Screenshot 2025-07-20 at 6.12.5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5449" y="1542575"/>
            <a:ext cx="2101750" cy="1843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7" name="Google Shape;217;p21" title="Screenshot 2025-07-20 at 6.20.0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0675" y="1667500"/>
            <a:ext cx="1910401" cy="171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8" name="Google Shape;218;p21"/>
          <p:cNvSpPr/>
          <p:nvPr/>
        </p:nvSpPr>
        <p:spPr>
          <a:xfrm>
            <a:off x="2002818" y="365040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Link Entities and Relationships</a:t>
            </a:r>
            <a:endParaRPr sz="1300"/>
          </a:p>
        </p:txBody>
      </p:sp>
      <p:sp>
        <p:nvSpPr>
          <p:cNvPr id="219" name="Google Shape;219;p21"/>
          <p:cNvSpPr/>
          <p:nvPr/>
        </p:nvSpPr>
        <p:spPr>
          <a:xfrm>
            <a:off x="4466018" y="365040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Explain Decisions</a:t>
            </a:r>
            <a:endParaRPr sz="1300"/>
          </a:p>
        </p:txBody>
      </p:sp>
      <p:sp>
        <p:nvSpPr>
          <p:cNvPr id="220" name="Google Shape;220;p21"/>
          <p:cNvSpPr/>
          <p:nvPr/>
        </p:nvSpPr>
        <p:spPr>
          <a:xfrm>
            <a:off x="6843168" y="3650400"/>
            <a:ext cx="1573200" cy="414300"/>
          </a:xfrm>
          <a:prstGeom prst="roundRect">
            <a:avLst>
              <a:gd name="adj" fmla="val 16667"/>
            </a:avLst>
          </a:prstGeom>
          <a:solidFill>
            <a:srgbClr val="008A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 Vital Context</a:t>
            </a:r>
            <a:endParaRPr sz="1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16FA2B-C754-4376-91CC-5D75107920E5}">
  <ds:schemaRefs>
    <ds:schemaRef ds:uri="http://schemas.microsoft.com/office/2006/metadata/properties"/>
    <ds:schemaRef ds:uri="http://schemas.microsoft.com/office/infopath/2007/PartnerControls"/>
    <ds:schemaRef ds:uri="62cb77ed-5211-499c-a421-328a2af7da45"/>
  </ds:schemaRefs>
</ds:datastoreItem>
</file>

<file path=customXml/itemProps2.xml><?xml version="1.0" encoding="utf-8"?>
<ds:datastoreItem xmlns:ds="http://schemas.openxmlformats.org/officeDocument/2006/customXml" ds:itemID="{6DD35F03-2627-46BD-8D9D-0BE9998815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b77ed-5211-499c-a421-328a2af7da45"/>
    <ds:schemaRef ds:uri="ae14bd2b-5038-48de-9538-b8c9dc93ef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06AB0B-16E1-4327-AD35-6007029087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502</Words>
  <Application>Microsoft Office PowerPoint</Application>
  <PresentationFormat>On-screen Show (16:9)</PresentationFormat>
  <Paragraphs>121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Merriweather</vt:lpstr>
      <vt:lpstr>Proxima Nova</vt:lpstr>
      <vt:lpstr>Simple Light</vt:lpstr>
      <vt:lpstr>The Future of Data Stewardship</vt:lpstr>
      <vt:lpstr>PowerPoint Presentation</vt:lpstr>
      <vt:lpstr>TODAY’S SITUATION</vt:lpstr>
      <vt:lpstr>Worst of Times: TOWARDS A DATA WINTER?</vt:lpstr>
      <vt:lpstr>Best of Times: FOURTH WAVE OF OPEN DATA?</vt:lpstr>
      <vt:lpstr>PowerPoint Presentation</vt:lpstr>
      <vt:lpstr>PowerPoint Presentation</vt:lpstr>
      <vt:lpstr>1. Supply-Centric → Question-Centric</vt:lpstr>
      <vt:lpstr>2. Data Sets → Knowledge Graphs</vt:lpstr>
      <vt:lpstr>3. Structured Data → Unstructured Data</vt:lpstr>
      <vt:lpstr>4. Consent → Social License</vt:lpstr>
      <vt:lpstr>5. FAIR → FAIR-R</vt:lpstr>
      <vt:lpstr>6. Open Data → Data Commons</vt:lpstr>
      <vt:lpstr>THE VISION: FAIR-R COMMONS</vt:lpstr>
      <vt:lpstr>TOMORROW’S SITUATION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MOLNAR Bence (OP-EXT)</cp:lastModifiedBy>
  <cp:revision>2</cp:revision>
  <dcterms:modified xsi:type="dcterms:W3CDTF">2025-10-08T07:48:52Z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2025-09-29T09:34:08Z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461a760c-c5f8-4f1d-8ae5-0b2da92cd374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SIP_Label_6bd9ddd1-4d20-43f6-abfa-fc3c07406f94_Tag">
    <vt:lpwstr>10, 3, 0, 1</vt:lpwstr>
  </property>
  <property fmtid="{D5CDD505-2E9C-101B-9397-08002B2CF9AE}" pid="11" name="MediaServiceImageTags">
    <vt:lpwstr/>
  </property>
</Properties>
</file>