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6" r:id="rId8"/>
    <p:sldId id="269" r:id="rId9"/>
    <p:sldId id="275" r:id="rId10"/>
    <p:sldId id="268" r:id="rId11"/>
    <p:sldId id="321" r:id="rId12"/>
    <p:sldId id="324" r:id="rId13"/>
    <p:sldId id="270" r:id="rId14"/>
    <p:sldId id="267" r:id="rId15"/>
    <p:sldId id="274" r:id="rId16"/>
    <p:sldId id="271" r:id="rId17"/>
    <p:sldId id="278" r:id="rId18"/>
    <p:sldId id="272" r:id="rId19"/>
    <p:sldId id="280" r:id="rId20"/>
    <p:sldId id="273" r:id="rId21"/>
    <p:sldId id="281" r:id="rId22"/>
    <p:sldId id="282" r:id="rId23"/>
    <p:sldId id="257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7A7771-E731-4FF1-88F7-88EEE4F2E2C7}">
          <p14:sldIdLst>
            <p14:sldId id="256"/>
            <p14:sldId id="266"/>
            <p14:sldId id="269"/>
            <p14:sldId id="275"/>
            <p14:sldId id="268"/>
            <p14:sldId id="321"/>
            <p14:sldId id="324"/>
            <p14:sldId id="270"/>
            <p14:sldId id="267"/>
            <p14:sldId id="274"/>
            <p14:sldId id="271"/>
            <p14:sldId id="278"/>
            <p14:sldId id="272"/>
            <p14:sldId id="280"/>
            <p14:sldId id="273"/>
            <p14:sldId id="281"/>
            <p14:sldId id="282"/>
          </p14:sldIdLst>
        </p14:section>
        <p14:section name="Section 1" id="{0FD4C22A-2FAF-4356-9C43-6854CF24CA2B}">
          <p14:sldIdLst>
            <p14:sldId id="25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9BABA7-CB19-389C-59AE-AD280236A43D}" name="FILIPE FERREIRA Rui Miguel (SJ)" initials="RF" userId="S::Rui-Miguel.FILIPE-FERREIRA@ec.europa.eu::7653bf1a-9578-45a1-aa82-773dcd3d90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1415" autoAdjust="0"/>
  </p:normalViewPr>
  <p:slideViewPr>
    <p:cSldViewPr snapToGrid="0" snapToObjects="1">
      <p:cViewPr varScale="1">
        <p:scale>
          <a:sx n="114" d="100"/>
          <a:sy n="114" d="100"/>
        </p:scale>
        <p:origin x="122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joinup.ec.europa.eu/collection/justice-law-and-security/solution/ref2link" TargetMode="External"/><Relationship Id="rId1" Type="http://schemas.openxmlformats.org/officeDocument/2006/relationships/hyperlink" Target="https://webgate.ec.testa.eu/ref2link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joinup.ec.europa.eu/collection/justice-law-and-security/solution/ref2link" TargetMode="External"/><Relationship Id="rId1" Type="http://schemas.openxmlformats.org/officeDocument/2006/relationships/hyperlink" Target="https://webgate.ec.testa.eu/ref2lin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B31F2-033A-42E1-8D29-97CE70EC98E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6BD153-9F43-4E60-B74E-C6AE5366AC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Introduction</a:t>
          </a:r>
          <a:endParaRPr lang="en-US"/>
        </a:p>
      </dgm:t>
    </dgm:pt>
    <dgm:pt modelId="{4A7F4388-D3F6-4811-896B-FFFF977D88D6}" type="parTrans" cxnId="{DECC8EB4-34A8-4BC5-80C8-2BA956A5E8A9}">
      <dgm:prSet/>
      <dgm:spPr/>
      <dgm:t>
        <a:bodyPr/>
        <a:lstStyle/>
        <a:p>
          <a:endParaRPr lang="en-US"/>
        </a:p>
      </dgm:t>
    </dgm:pt>
    <dgm:pt modelId="{CDA8117E-FE36-4073-9E29-F60238D8C065}" type="sibTrans" cxnId="{DECC8EB4-34A8-4BC5-80C8-2BA956A5E8A9}">
      <dgm:prSet/>
      <dgm:spPr/>
      <dgm:t>
        <a:bodyPr/>
        <a:lstStyle/>
        <a:p>
          <a:endParaRPr lang="en-US"/>
        </a:p>
      </dgm:t>
    </dgm:pt>
    <dgm:pt modelId="{2F0AA06F-72D1-4A43-9E15-04AAAAB68D2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Features of the Ref2Link technology</a:t>
          </a:r>
          <a:endParaRPr lang="en-US"/>
        </a:p>
      </dgm:t>
    </dgm:pt>
    <dgm:pt modelId="{52049FA6-9EEB-4C74-84E3-AAD616B1CBDA}" type="parTrans" cxnId="{AF85F162-E4D9-4F34-8646-C1219C7CF11C}">
      <dgm:prSet/>
      <dgm:spPr/>
      <dgm:t>
        <a:bodyPr/>
        <a:lstStyle/>
        <a:p>
          <a:endParaRPr lang="en-US"/>
        </a:p>
      </dgm:t>
    </dgm:pt>
    <dgm:pt modelId="{970889D1-7EE2-4CC7-9F12-A5FC4A66EAA6}" type="sibTrans" cxnId="{AF85F162-E4D9-4F34-8646-C1219C7CF11C}">
      <dgm:prSet/>
      <dgm:spPr/>
      <dgm:t>
        <a:bodyPr/>
        <a:lstStyle/>
        <a:p>
          <a:endParaRPr lang="en-US"/>
        </a:p>
      </dgm:t>
    </dgm:pt>
    <dgm:pt modelId="{67160006-F599-4225-BADD-E3A7D0CD1F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Use Cases &amp; Benefits of the semantic web </a:t>
          </a:r>
          <a:endParaRPr lang="en-US"/>
        </a:p>
      </dgm:t>
    </dgm:pt>
    <dgm:pt modelId="{CC8FD2B6-EF74-42D7-AD90-7CE3C7F1CC48}" type="parTrans" cxnId="{B1292EFC-ADB6-491F-8B46-F8186CBF728E}">
      <dgm:prSet/>
      <dgm:spPr/>
      <dgm:t>
        <a:bodyPr/>
        <a:lstStyle/>
        <a:p>
          <a:endParaRPr lang="en-US"/>
        </a:p>
      </dgm:t>
    </dgm:pt>
    <dgm:pt modelId="{E2C5E767-8B3D-4019-B856-47EDA98CBD7A}" type="sibTrans" cxnId="{B1292EFC-ADB6-491F-8B46-F8186CBF728E}">
      <dgm:prSet/>
      <dgm:spPr/>
      <dgm:t>
        <a:bodyPr/>
        <a:lstStyle/>
        <a:p>
          <a:endParaRPr lang="en-US"/>
        </a:p>
      </dgm:t>
    </dgm:pt>
    <dgm:pt modelId="{D3A6CDB2-7A42-47D7-A817-789D0B8329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Future Developments</a:t>
          </a:r>
          <a:endParaRPr lang="en-US"/>
        </a:p>
      </dgm:t>
    </dgm:pt>
    <dgm:pt modelId="{C0F15AD8-D05D-44A1-AAE4-1871A8A3E6C5}" type="parTrans" cxnId="{A662AE48-3869-4232-A48E-A0617B6AFD70}">
      <dgm:prSet/>
      <dgm:spPr/>
      <dgm:t>
        <a:bodyPr/>
        <a:lstStyle/>
        <a:p>
          <a:endParaRPr lang="en-US"/>
        </a:p>
      </dgm:t>
    </dgm:pt>
    <dgm:pt modelId="{67616625-0F02-46D2-8E5E-01822C4AC321}" type="sibTrans" cxnId="{A662AE48-3869-4232-A48E-A0617B6AFD70}">
      <dgm:prSet/>
      <dgm:spPr/>
      <dgm:t>
        <a:bodyPr/>
        <a:lstStyle/>
        <a:p>
          <a:endParaRPr lang="en-US"/>
        </a:p>
      </dgm:t>
    </dgm:pt>
    <dgm:pt modelId="{AF858DFD-62EA-4F2A-BD04-C74FA554038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Conclusion</a:t>
          </a:r>
          <a:endParaRPr lang="en-US"/>
        </a:p>
      </dgm:t>
    </dgm:pt>
    <dgm:pt modelId="{2F200AE5-E0F4-4D0D-BC92-64733AC3E63C}" type="parTrans" cxnId="{7135BE8E-EADA-416C-AC8E-1D7566D6FAB8}">
      <dgm:prSet/>
      <dgm:spPr/>
      <dgm:t>
        <a:bodyPr/>
        <a:lstStyle/>
        <a:p>
          <a:endParaRPr lang="en-US"/>
        </a:p>
      </dgm:t>
    </dgm:pt>
    <dgm:pt modelId="{DBA35BF6-C7F1-44D7-9D6E-A385811D724B}" type="sibTrans" cxnId="{7135BE8E-EADA-416C-AC8E-1D7566D6FAB8}">
      <dgm:prSet/>
      <dgm:spPr/>
      <dgm:t>
        <a:bodyPr/>
        <a:lstStyle/>
        <a:p>
          <a:endParaRPr lang="en-US"/>
        </a:p>
      </dgm:t>
    </dgm:pt>
    <dgm:pt modelId="{AA9CA791-00D5-4306-9262-82FE92091130}" type="pres">
      <dgm:prSet presAssocID="{692B31F2-033A-42E1-8D29-97CE70EC98ED}" presName="root" presStyleCnt="0">
        <dgm:presLayoutVars>
          <dgm:dir/>
          <dgm:resizeHandles val="exact"/>
        </dgm:presLayoutVars>
      </dgm:prSet>
      <dgm:spPr/>
    </dgm:pt>
    <dgm:pt modelId="{8EDD4BFF-0D7C-4FA3-93C7-1F71D237D5CF}" type="pres">
      <dgm:prSet presAssocID="{026BD153-9F43-4E60-B74E-C6AE5366AC5D}" presName="compNode" presStyleCnt="0"/>
      <dgm:spPr/>
    </dgm:pt>
    <dgm:pt modelId="{C09E268C-DA70-417E-B0F6-48379A07C328}" type="pres">
      <dgm:prSet presAssocID="{026BD153-9F43-4E60-B74E-C6AE5366AC5D}" presName="bgRect" presStyleLbl="bgShp" presStyleIdx="0" presStyleCnt="5"/>
      <dgm:spPr/>
    </dgm:pt>
    <dgm:pt modelId="{5EB39018-C999-467E-9063-B3BC5A175E0B}" type="pres">
      <dgm:prSet presAssocID="{026BD153-9F43-4E60-B74E-C6AE5366AC5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ke"/>
        </a:ext>
      </dgm:extLst>
    </dgm:pt>
    <dgm:pt modelId="{3F7035A2-CEA0-4419-90EB-FD5D4A9022B9}" type="pres">
      <dgm:prSet presAssocID="{026BD153-9F43-4E60-B74E-C6AE5366AC5D}" presName="spaceRect" presStyleCnt="0"/>
      <dgm:spPr/>
    </dgm:pt>
    <dgm:pt modelId="{F47ADC4F-DA0C-4BF4-BF00-5C7B0DDD96EE}" type="pres">
      <dgm:prSet presAssocID="{026BD153-9F43-4E60-B74E-C6AE5366AC5D}" presName="parTx" presStyleLbl="revTx" presStyleIdx="0" presStyleCnt="5">
        <dgm:presLayoutVars>
          <dgm:chMax val="0"/>
          <dgm:chPref val="0"/>
        </dgm:presLayoutVars>
      </dgm:prSet>
      <dgm:spPr/>
    </dgm:pt>
    <dgm:pt modelId="{4C2E7E5B-8436-4E43-9D75-D1B63B4881FA}" type="pres">
      <dgm:prSet presAssocID="{CDA8117E-FE36-4073-9E29-F60238D8C065}" presName="sibTrans" presStyleCnt="0"/>
      <dgm:spPr/>
    </dgm:pt>
    <dgm:pt modelId="{44CC06E5-9890-450F-824D-345EBD2A755B}" type="pres">
      <dgm:prSet presAssocID="{2F0AA06F-72D1-4A43-9E15-04AAAAB68D27}" presName="compNode" presStyleCnt="0"/>
      <dgm:spPr/>
    </dgm:pt>
    <dgm:pt modelId="{A30843E3-F9EA-4027-BEB0-BF29CED454D7}" type="pres">
      <dgm:prSet presAssocID="{2F0AA06F-72D1-4A43-9E15-04AAAAB68D27}" presName="bgRect" presStyleLbl="bgShp" presStyleIdx="1" presStyleCnt="5"/>
      <dgm:spPr/>
    </dgm:pt>
    <dgm:pt modelId="{B3A95DCF-B9D5-477E-9790-693EF420740E}" type="pres">
      <dgm:prSet presAssocID="{2F0AA06F-72D1-4A43-9E15-04AAAAB68D2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8718DF2D-9EB7-43A0-B902-F47C391A7F29}" type="pres">
      <dgm:prSet presAssocID="{2F0AA06F-72D1-4A43-9E15-04AAAAB68D27}" presName="spaceRect" presStyleCnt="0"/>
      <dgm:spPr/>
    </dgm:pt>
    <dgm:pt modelId="{786E1C3A-C414-4A93-9142-2436EE13B54A}" type="pres">
      <dgm:prSet presAssocID="{2F0AA06F-72D1-4A43-9E15-04AAAAB68D27}" presName="parTx" presStyleLbl="revTx" presStyleIdx="1" presStyleCnt="5">
        <dgm:presLayoutVars>
          <dgm:chMax val="0"/>
          <dgm:chPref val="0"/>
        </dgm:presLayoutVars>
      </dgm:prSet>
      <dgm:spPr/>
    </dgm:pt>
    <dgm:pt modelId="{D5E43FE0-2489-4084-97CB-1A51EB454D62}" type="pres">
      <dgm:prSet presAssocID="{970889D1-7EE2-4CC7-9F12-A5FC4A66EAA6}" presName="sibTrans" presStyleCnt="0"/>
      <dgm:spPr/>
    </dgm:pt>
    <dgm:pt modelId="{3BAB2FAB-95BF-4B46-99B6-DD5252E32FBD}" type="pres">
      <dgm:prSet presAssocID="{67160006-F599-4225-BADD-E3A7D0CD1FE2}" presName="compNode" presStyleCnt="0"/>
      <dgm:spPr/>
    </dgm:pt>
    <dgm:pt modelId="{A98D4EF4-8A36-4653-BAB4-5271684E3FDA}" type="pres">
      <dgm:prSet presAssocID="{67160006-F599-4225-BADD-E3A7D0CD1FE2}" presName="bgRect" presStyleLbl="bgShp" presStyleIdx="2" presStyleCnt="5"/>
      <dgm:spPr/>
    </dgm:pt>
    <dgm:pt modelId="{D908690A-16B3-4102-A195-E453979C2F68}" type="pres">
      <dgm:prSet presAssocID="{67160006-F599-4225-BADD-E3A7D0CD1FE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88CC0523-A178-4B2D-B621-61A9BE1E71F7}" type="pres">
      <dgm:prSet presAssocID="{67160006-F599-4225-BADD-E3A7D0CD1FE2}" presName="spaceRect" presStyleCnt="0"/>
      <dgm:spPr/>
    </dgm:pt>
    <dgm:pt modelId="{A40DF1D8-3086-4FA6-8AFC-CDF738535039}" type="pres">
      <dgm:prSet presAssocID="{67160006-F599-4225-BADD-E3A7D0CD1FE2}" presName="parTx" presStyleLbl="revTx" presStyleIdx="2" presStyleCnt="5">
        <dgm:presLayoutVars>
          <dgm:chMax val="0"/>
          <dgm:chPref val="0"/>
        </dgm:presLayoutVars>
      </dgm:prSet>
      <dgm:spPr/>
    </dgm:pt>
    <dgm:pt modelId="{CB335713-739A-4301-BC6C-8849979C4F38}" type="pres">
      <dgm:prSet presAssocID="{E2C5E767-8B3D-4019-B856-47EDA98CBD7A}" presName="sibTrans" presStyleCnt="0"/>
      <dgm:spPr/>
    </dgm:pt>
    <dgm:pt modelId="{8C2E8589-D3DA-46F9-9541-B1787B262FAE}" type="pres">
      <dgm:prSet presAssocID="{D3A6CDB2-7A42-47D7-A817-789D0B832912}" presName="compNode" presStyleCnt="0"/>
      <dgm:spPr/>
    </dgm:pt>
    <dgm:pt modelId="{591FC159-2A0D-4417-A31A-C179AD24060F}" type="pres">
      <dgm:prSet presAssocID="{D3A6CDB2-7A42-47D7-A817-789D0B832912}" presName="bgRect" presStyleLbl="bgShp" presStyleIdx="3" presStyleCnt="5"/>
      <dgm:spPr/>
    </dgm:pt>
    <dgm:pt modelId="{650F4AE0-ABBC-4BD9-9D18-5D0DE93C854C}" type="pres">
      <dgm:prSet presAssocID="{D3A6CDB2-7A42-47D7-A817-789D0B83291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EA1AD165-4CBE-458D-A8D1-D3E04C24C272}" type="pres">
      <dgm:prSet presAssocID="{D3A6CDB2-7A42-47D7-A817-789D0B832912}" presName="spaceRect" presStyleCnt="0"/>
      <dgm:spPr/>
    </dgm:pt>
    <dgm:pt modelId="{3FF89D12-2B9E-41B0-A14A-43C67E737BCC}" type="pres">
      <dgm:prSet presAssocID="{D3A6CDB2-7A42-47D7-A817-789D0B832912}" presName="parTx" presStyleLbl="revTx" presStyleIdx="3" presStyleCnt="5">
        <dgm:presLayoutVars>
          <dgm:chMax val="0"/>
          <dgm:chPref val="0"/>
        </dgm:presLayoutVars>
      </dgm:prSet>
      <dgm:spPr/>
    </dgm:pt>
    <dgm:pt modelId="{8B2BFF0A-D0EA-48AA-9B48-9E3EFFEAFCA8}" type="pres">
      <dgm:prSet presAssocID="{67616625-0F02-46D2-8E5E-01822C4AC321}" presName="sibTrans" presStyleCnt="0"/>
      <dgm:spPr/>
    </dgm:pt>
    <dgm:pt modelId="{2ADDC646-4EE4-4D2D-BACD-5586028F4285}" type="pres">
      <dgm:prSet presAssocID="{AF858DFD-62EA-4F2A-BD04-C74FA5540389}" presName="compNode" presStyleCnt="0"/>
      <dgm:spPr/>
    </dgm:pt>
    <dgm:pt modelId="{E0098184-907F-42C9-9174-34A84D11797F}" type="pres">
      <dgm:prSet presAssocID="{AF858DFD-62EA-4F2A-BD04-C74FA5540389}" presName="bgRect" presStyleLbl="bgShp" presStyleIdx="4" presStyleCnt="5"/>
      <dgm:spPr/>
    </dgm:pt>
    <dgm:pt modelId="{E5BC6818-FCE0-4742-A0A6-D304B80535E4}" type="pres">
      <dgm:prSet presAssocID="{AF858DFD-62EA-4F2A-BD04-C74FA554038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"/>
        </a:ext>
      </dgm:extLst>
    </dgm:pt>
    <dgm:pt modelId="{31523B14-A01D-42A8-BA25-67438E009A3D}" type="pres">
      <dgm:prSet presAssocID="{AF858DFD-62EA-4F2A-BD04-C74FA5540389}" presName="spaceRect" presStyleCnt="0"/>
      <dgm:spPr/>
    </dgm:pt>
    <dgm:pt modelId="{39780558-6CB1-4EAB-B0FF-9A56AFABBB40}" type="pres">
      <dgm:prSet presAssocID="{AF858DFD-62EA-4F2A-BD04-C74FA554038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A33F93F-E19C-4456-B6CA-76526A49CAFA}" type="presOf" srcId="{692B31F2-033A-42E1-8D29-97CE70EC98ED}" destId="{AA9CA791-00D5-4306-9262-82FE92091130}" srcOrd="0" destOrd="0" presId="urn:microsoft.com/office/officeart/2018/2/layout/IconVerticalSolidList"/>
    <dgm:cxn modelId="{AF85F162-E4D9-4F34-8646-C1219C7CF11C}" srcId="{692B31F2-033A-42E1-8D29-97CE70EC98ED}" destId="{2F0AA06F-72D1-4A43-9E15-04AAAAB68D27}" srcOrd="1" destOrd="0" parTransId="{52049FA6-9EEB-4C74-84E3-AAD616B1CBDA}" sibTransId="{970889D1-7EE2-4CC7-9F12-A5FC4A66EAA6}"/>
    <dgm:cxn modelId="{A662AE48-3869-4232-A48E-A0617B6AFD70}" srcId="{692B31F2-033A-42E1-8D29-97CE70EC98ED}" destId="{D3A6CDB2-7A42-47D7-A817-789D0B832912}" srcOrd="3" destOrd="0" parTransId="{C0F15AD8-D05D-44A1-AAE4-1871A8A3E6C5}" sibTransId="{67616625-0F02-46D2-8E5E-01822C4AC321}"/>
    <dgm:cxn modelId="{7135BE8E-EADA-416C-AC8E-1D7566D6FAB8}" srcId="{692B31F2-033A-42E1-8D29-97CE70EC98ED}" destId="{AF858DFD-62EA-4F2A-BD04-C74FA5540389}" srcOrd="4" destOrd="0" parTransId="{2F200AE5-E0F4-4D0D-BC92-64733AC3E63C}" sibTransId="{DBA35BF6-C7F1-44D7-9D6E-A385811D724B}"/>
    <dgm:cxn modelId="{96388599-917F-4F28-94FD-60F80CE297B7}" type="presOf" srcId="{026BD153-9F43-4E60-B74E-C6AE5366AC5D}" destId="{F47ADC4F-DA0C-4BF4-BF00-5C7B0DDD96EE}" srcOrd="0" destOrd="0" presId="urn:microsoft.com/office/officeart/2018/2/layout/IconVerticalSolidList"/>
    <dgm:cxn modelId="{50F68FA5-9CD2-45F2-9B9E-DB7F158F78BD}" type="presOf" srcId="{D3A6CDB2-7A42-47D7-A817-789D0B832912}" destId="{3FF89D12-2B9E-41B0-A14A-43C67E737BCC}" srcOrd="0" destOrd="0" presId="urn:microsoft.com/office/officeart/2018/2/layout/IconVerticalSolidList"/>
    <dgm:cxn modelId="{F79B72B0-3847-4D96-AC56-67E8EE6F4248}" type="presOf" srcId="{2F0AA06F-72D1-4A43-9E15-04AAAAB68D27}" destId="{786E1C3A-C414-4A93-9142-2436EE13B54A}" srcOrd="0" destOrd="0" presId="urn:microsoft.com/office/officeart/2018/2/layout/IconVerticalSolidList"/>
    <dgm:cxn modelId="{DECC8EB4-34A8-4BC5-80C8-2BA956A5E8A9}" srcId="{692B31F2-033A-42E1-8D29-97CE70EC98ED}" destId="{026BD153-9F43-4E60-B74E-C6AE5366AC5D}" srcOrd="0" destOrd="0" parTransId="{4A7F4388-D3F6-4811-896B-FFFF977D88D6}" sibTransId="{CDA8117E-FE36-4073-9E29-F60238D8C065}"/>
    <dgm:cxn modelId="{F77A5DD8-72D1-4D67-8B96-0F83FEFB955C}" type="presOf" srcId="{AF858DFD-62EA-4F2A-BD04-C74FA5540389}" destId="{39780558-6CB1-4EAB-B0FF-9A56AFABBB40}" srcOrd="0" destOrd="0" presId="urn:microsoft.com/office/officeart/2018/2/layout/IconVerticalSolidList"/>
    <dgm:cxn modelId="{B1292EFC-ADB6-491F-8B46-F8186CBF728E}" srcId="{692B31F2-033A-42E1-8D29-97CE70EC98ED}" destId="{67160006-F599-4225-BADD-E3A7D0CD1FE2}" srcOrd="2" destOrd="0" parTransId="{CC8FD2B6-EF74-42D7-AD90-7CE3C7F1CC48}" sibTransId="{E2C5E767-8B3D-4019-B856-47EDA98CBD7A}"/>
    <dgm:cxn modelId="{DEB039FF-6A3D-4DCD-A44C-E8D06039713E}" type="presOf" srcId="{67160006-F599-4225-BADD-E3A7D0CD1FE2}" destId="{A40DF1D8-3086-4FA6-8AFC-CDF738535039}" srcOrd="0" destOrd="0" presId="urn:microsoft.com/office/officeart/2018/2/layout/IconVerticalSolidList"/>
    <dgm:cxn modelId="{B29C509E-DA64-403A-8E14-EE37DEAB6633}" type="presParOf" srcId="{AA9CA791-00D5-4306-9262-82FE92091130}" destId="{8EDD4BFF-0D7C-4FA3-93C7-1F71D237D5CF}" srcOrd="0" destOrd="0" presId="urn:microsoft.com/office/officeart/2018/2/layout/IconVerticalSolidList"/>
    <dgm:cxn modelId="{1A8ACED1-3C38-49B1-A562-54BDF8EBF264}" type="presParOf" srcId="{8EDD4BFF-0D7C-4FA3-93C7-1F71D237D5CF}" destId="{C09E268C-DA70-417E-B0F6-48379A07C328}" srcOrd="0" destOrd="0" presId="urn:microsoft.com/office/officeart/2018/2/layout/IconVerticalSolidList"/>
    <dgm:cxn modelId="{A3114D2E-A817-462F-8CA0-D2DF39E87534}" type="presParOf" srcId="{8EDD4BFF-0D7C-4FA3-93C7-1F71D237D5CF}" destId="{5EB39018-C999-467E-9063-B3BC5A175E0B}" srcOrd="1" destOrd="0" presId="urn:microsoft.com/office/officeart/2018/2/layout/IconVerticalSolidList"/>
    <dgm:cxn modelId="{32B5F952-2D31-44B4-ABE7-19C416ECD55C}" type="presParOf" srcId="{8EDD4BFF-0D7C-4FA3-93C7-1F71D237D5CF}" destId="{3F7035A2-CEA0-4419-90EB-FD5D4A9022B9}" srcOrd="2" destOrd="0" presId="urn:microsoft.com/office/officeart/2018/2/layout/IconVerticalSolidList"/>
    <dgm:cxn modelId="{28ECCAA6-98BF-458B-AE30-15C6B4F3859F}" type="presParOf" srcId="{8EDD4BFF-0D7C-4FA3-93C7-1F71D237D5CF}" destId="{F47ADC4F-DA0C-4BF4-BF00-5C7B0DDD96EE}" srcOrd="3" destOrd="0" presId="urn:microsoft.com/office/officeart/2018/2/layout/IconVerticalSolidList"/>
    <dgm:cxn modelId="{B40283C2-4262-4AF6-9B8A-CA3834B183A7}" type="presParOf" srcId="{AA9CA791-00D5-4306-9262-82FE92091130}" destId="{4C2E7E5B-8436-4E43-9D75-D1B63B4881FA}" srcOrd="1" destOrd="0" presId="urn:microsoft.com/office/officeart/2018/2/layout/IconVerticalSolidList"/>
    <dgm:cxn modelId="{E6FB6A88-E943-4C62-8089-F8BA7D4EDC58}" type="presParOf" srcId="{AA9CA791-00D5-4306-9262-82FE92091130}" destId="{44CC06E5-9890-450F-824D-345EBD2A755B}" srcOrd="2" destOrd="0" presId="urn:microsoft.com/office/officeart/2018/2/layout/IconVerticalSolidList"/>
    <dgm:cxn modelId="{927D821E-D653-4102-95AD-80AABF918B37}" type="presParOf" srcId="{44CC06E5-9890-450F-824D-345EBD2A755B}" destId="{A30843E3-F9EA-4027-BEB0-BF29CED454D7}" srcOrd="0" destOrd="0" presId="urn:microsoft.com/office/officeart/2018/2/layout/IconVerticalSolidList"/>
    <dgm:cxn modelId="{AA3EAFB3-8FDC-4806-8BCE-EF4644A44561}" type="presParOf" srcId="{44CC06E5-9890-450F-824D-345EBD2A755B}" destId="{B3A95DCF-B9D5-477E-9790-693EF420740E}" srcOrd="1" destOrd="0" presId="urn:microsoft.com/office/officeart/2018/2/layout/IconVerticalSolidList"/>
    <dgm:cxn modelId="{216362EE-E701-4D39-AD54-9835D32727BF}" type="presParOf" srcId="{44CC06E5-9890-450F-824D-345EBD2A755B}" destId="{8718DF2D-9EB7-43A0-B902-F47C391A7F29}" srcOrd="2" destOrd="0" presId="urn:microsoft.com/office/officeart/2018/2/layout/IconVerticalSolidList"/>
    <dgm:cxn modelId="{8E0BEFD8-AAA4-43E0-963A-298BC0CD238B}" type="presParOf" srcId="{44CC06E5-9890-450F-824D-345EBD2A755B}" destId="{786E1C3A-C414-4A93-9142-2436EE13B54A}" srcOrd="3" destOrd="0" presId="urn:microsoft.com/office/officeart/2018/2/layout/IconVerticalSolidList"/>
    <dgm:cxn modelId="{5ECF0F9C-2A93-489E-B92E-A58BD73F52DA}" type="presParOf" srcId="{AA9CA791-00D5-4306-9262-82FE92091130}" destId="{D5E43FE0-2489-4084-97CB-1A51EB454D62}" srcOrd="3" destOrd="0" presId="urn:microsoft.com/office/officeart/2018/2/layout/IconVerticalSolidList"/>
    <dgm:cxn modelId="{A2492344-84AC-492E-8FFA-E2531FBBD58A}" type="presParOf" srcId="{AA9CA791-00D5-4306-9262-82FE92091130}" destId="{3BAB2FAB-95BF-4B46-99B6-DD5252E32FBD}" srcOrd="4" destOrd="0" presId="urn:microsoft.com/office/officeart/2018/2/layout/IconVerticalSolidList"/>
    <dgm:cxn modelId="{84F69C96-F6B7-4807-9048-378E3CFB5978}" type="presParOf" srcId="{3BAB2FAB-95BF-4B46-99B6-DD5252E32FBD}" destId="{A98D4EF4-8A36-4653-BAB4-5271684E3FDA}" srcOrd="0" destOrd="0" presId="urn:microsoft.com/office/officeart/2018/2/layout/IconVerticalSolidList"/>
    <dgm:cxn modelId="{A1C6FACF-9A5F-4FE0-898E-9E062A959B54}" type="presParOf" srcId="{3BAB2FAB-95BF-4B46-99B6-DD5252E32FBD}" destId="{D908690A-16B3-4102-A195-E453979C2F68}" srcOrd="1" destOrd="0" presId="urn:microsoft.com/office/officeart/2018/2/layout/IconVerticalSolidList"/>
    <dgm:cxn modelId="{3640838C-7D4B-458C-9B66-B36E1F374AEA}" type="presParOf" srcId="{3BAB2FAB-95BF-4B46-99B6-DD5252E32FBD}" destId="{88CC0523-A178-4B2D-B621-61A9BE1E71F7}" srcOrd="2" destOrd="0" presId="urn:microsoft.com/office/officeart/2018/2/layout/IconVerticalSolidList"/>
    <dgm:cxn modelId="{1399FA3E-5F08-4B61-B057-95A02B9B5A67}" type="presParOf" srcId="{3BAB2FAB-95BF-4B46-99B6-DD5252E32FBD}" destId="{A40DF1D8-3086-4FA6-8AFC-CDF738535039}" srcOrd="3" destOrd="0" presId="urn:microsoft.com/office/officeart/2018/2/layout/IconVerticalSolidList"/>
    <dgm:cxn modelId="{A127EE60-4495-40FC-AD6B-52A157EBE1F6}" type="presParOf" srcId="{AA9CA791-00D5-4306-9262-82FE92091130}" destId="{CB335713-739A-4301-BC6C-8849979C4F38}" srcOrd="5" destOrd="0" presId="urn:microsoft.com/office/officeart/2018/2/layout/IconVerticalSolidList"/>
    <dgm:cxn modelId="{F6C263B5-219F-4E89-B383-623E4D5857CF}" type="presParOf" srcId="{AA9CA791-00D5-4306-9262-82FE92091130}" destId="{8C2E8589-D3DA-46F9-9541-B1787B262FAE}" srcOrd="6" destOrd="0" presId="urn:microsoft.com/office/officeart/2018/2/layout/IconVerticalSolidList"/>
    <dgm:cxn modelId="{F722BD5B-9F13-4FB0-A842-CB889A657C76}" type="presParOf" srcId="{8C2E8589-D3DA-46F9-9541-B1787B262FAE}" destId="{591FC159-2A0D-4417-A31A-C179AD24060F}" srcOrd="0" destOrd="0" presId="urn:microsoft.com/office/officeart/2018/2/layout/IconVerticalSolidList"/>
    <dgm:cxn modelId="{B9A690FA-7DA7-44CC-8E7E-2ACB4A1C75D7}" type="presParOf" srcId="{8C2E8589-D3DA-46F9-9541-B1787B262FAE}" destId="{650F4AE0-ABBC-4BD9-9D18-5D0DE93C854C}" srcOrd="1" destOrd="0" presId="urn:microsoft.com/office/officeart/2018/2/layout/IconVerticalSolidList"/>
    <dgm:cxn modelId="{B631A516-38D6-475F-B444-314BF40E6F3D}" type="presParOf" srcId="{8C2E8589-D3DA-46F9-9541-B1787B262FAE}" destId="{EA1AD165-4CBE-458D-A8D1-D3E04C24C272}" srcOrd="2" destOrd="0" presId="urn:microsoft.com/office/officeart/2018/2/layout/IconVerticalSolidList"/>
    <dgm:cxn modelId="{BBFC24AD-EEDB-4AEC-BD84-8F8608C7D128}" type="presParOf" srcId="{8C2E8589-D3DA-46F9-9541-B1787B262FAE}" destId="{3FF89D12-2B9E-41B0-A14A-43C67E737BCC}" srcOrd="3" destOrd="0" presId="urn:microsoft.com/office/officeart/2018/2/layout/IconVerticalSolidList"/>
    <dgm:cxn modelId="{361E8060-771A-4443-B3A1-5EAF57F0465D}" type="presParOf" srcId="{AA9CA791-00D5-4306-9262-82FE92091130}" destId="{8B2BFF0A-D0EA-48AA-9B48-9E3EFFEAFCA8}" srcOrd="7" destOrd="0" presId="urn:microsoft.com/office/officeart/2018/2/layout/IconVerticalSolidList"/>
    <dgm:cxn modelId="{A9AD8915-B6E2-4A71-AABE-7731748D81DC}" type="presParOf" srcId="{AA9CA791-00D5-4306-9262-82FE92091130}" destId="{2ADDC646-4EE4-4D2D-BACD-5586028F4285}" srcOrd="8" destOrd="0" presId="urn:microsoft.com/office/officeart/2018/2/layout/IconVerticalSolidList"/>
    <dgm:cxn modelId="{DF65D884-E515-4176-9D5F-9F768A0ABB38}" type="presParOf" srcId="{2ADDC646-4EE4-4D2D-BACD-5586028F4285}" destId="{E0098184-907F-42C9-9174-34A84D11797F}" srcOrd="0" destOrd="0" presId="urn:microsoft.com/office/officeart/2018/2/layout/IconVerticalSolidList"/>
    <dgm:cxn modelId="{FC753DC9-2AB0-48B7-B248-216A22681AA0}" type="presParOf" srcId="{2ADDC646-4EE4-4D2D-BACD-5586028F4285}" destId="{E5BC6818-FCE0-4742-A0A6-D304B80535E4}" srcOrd="1" destOrd="0" presId="urn:microsoft.com/office/officeart/2018/2/layout/IconVerticalSolidList"/>
    <dgm:cxn modelId="{05AD0709-F073-4D5F-B3F2-7609BFE58496}" type="presParOf" srcId="{2ADDC646-4EE4-4D2D-BACD-5586028F4285}" destId="{31523B14-A01D-42A8-BA25-67438E009A3D}" srcOrd="2" destOrd="0" presId="urn:microsoft.com/office/officeart/2018/2/layout/IconVerticalSolidList"/>
    <dgm:cxn modelId="{1F61C779-4708-47FE-B847-67CC4BBCD73B}" type="presParOf" srcId="{2ADDC646-4EE4-4D2D-BACD-5586028F4285}" destId="{39780558-6CB1-4EAB-B0FF-9A56AFABBB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BBAE8-45C9-48B6-B3FD-2FA0D3FD81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75CAB1-BA51-4FD6-90C1-AE6E91522D75}">
      <dgm:prSet custT="1"/>
      <dgm:spPr>
        <a:solidFill>
          <a:srgbClr val="F39300"/>
        </a:solidFill>
      </dgm:spPr>
      <dgm:t>
        <a:bodyPr/>
        <a:lstStyle/>
        <a:p>
          <a:pPr rtl="0"/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Interactive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application for end-users – </a:t>
          </a:r>
          <a:r>
            <a:rPr kumimoji="0" lang="en-US" sz="2400" b="0" i="0" u="none" strike="noStrike" cap="none" spc="0" normalizeH="0" baseline="0" noProof="0" dirty="0" err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Linkpad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. (Testa network)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15E84A51-EE53-4235-B49A-F39B5305EA93}" type="parTrans" cxnId="{974AB067-F680-4004-B5F7-E22EBD9E4ECB}">
      <dgm:prSet/>
      <dgm:spPr/>
      <dgm:t>
        <a:bodyPr/>
        <a:lstStyle/>
        <a:p>
          <a:endParaRPr lang="en-US"/>
        </a:p>
      </dgm:t>
    </dgm:pt>
    <dgm:pt modelId="{E82C22B0-8CF5-4D78-BCCB-769105317E79}" type="sibTrans" cxnId="{974AB067-F680-4004-B5F7-E22EBD9E4ECB}">
      <dgm:prSet/>
      <dgm:spPr/>
      <dgm:t>
        <a:bodyPr/>
        <a:lstStyle/>
        <a:p>
          <a:endParaRPr lang="en-US"/>
        </a:p>
      </dgm:t>
    </dgm:pt>
    <dgm:pt modelId="{842E3097-16F8-45D1-8FD3-251FE3FF1CE1}">
      <dgm:prSet custT="1"/>
      <dgm:spPr>
        <a:solidFill>
          <a:srgbClr val="F39300"/>
        </a:solidFill>
      </dgm:spPr>
      <dgm:t>
        <a:bodyPr/>
        <a:lstStyle/>
        <a:p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Integration through a 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REST API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, 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JavaScript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and Web Content Management Systems 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snippets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.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B92A5B4D-9181-4764-9D3E-055AD2FEB7D1}" type="parTrans" cxnId="{76A45E6A-E802-44F8-99CF-C861C921C376}">
      <dgm:prSet/>
      <dgm:spPr/>
      <dgm:t>
        <a:bodyPr/>
        <a:lstStyle/>
        <a:p>
          <a:endParaRPr lang="en-US"/>
        </a:p>
      </dgm:t>
    </dgm:pt>
    <dgm:pt modelId="{3EA0E480-E8D4-43BB-B4C7-450FFF869B39}" type="sibTrans" cxnId="{76A45E6A-E802-44F8-99CF-C861C921C376}">
      <dgm:prSet/>
      <dgm:spPr/>
      <dgm:t>
        <a:bodyPr/>
        <a:lstStyle/>
        <a:p>
          <a:endParaRPr lang="en-US"/>
        </a:p>
      </dgm:t>
    </dgm:pt>
    <dgm:pt modelId="{0B506A90-8F2E-4EEE-B753-170BDE66BE4C}">
      <dgm:prSet custT="1"/>
      <dgm:spPr>
        <a:solidFill>
          <a:srgbClr val="F39300"/>
        </a:solidFill>
      </dgm:spPr>
      <dgm:t>
        <a:bodyPr/>
        <a:lstStyle/>
        <a:p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Open-source distribution on 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Joinup</a:t>
          </a:r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(core technology).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5432F0DD-F567-4C4C-AC26-995E080D2627}" type="parTrans" cxnId="{85DD3C1B-5F13-4895-BD23-FDA4E4E15674}">
      <dgm:prSet/>
      <dgm:spPr/>
      <dgm:t>
        <a:bodyPr/>
        <a:lstStyle/>
        <a:p>
          <a:endParaRPr lang="en-GB"/>
        </a:p>
      </dgm:t>
    </dgm:pt>
    <dgm:pt modelId="{36C0A9B8-E72B-4FA6-833F-25A96645FB8D}" type="sibTrans" cxnId="{85DD3C1B-5F13-4895-BD23-FDA4E4E15674}">
      <dgm:prSet/>
      <dgm:spPr/>
      <dgm:t>
        <a:bodyPr/>
        <a:lstStyle/>
        <a:p>
          <a:endParaRPr lang="en-GB"/>
        </a:p>
      </dgm:t>
    </dgm:pt>
    <dgm:pt modelId="{2E6E124B-23A0-4773-B050-E9CA1643DC13}">
      <dgm:prSet custT="1"/>
      <dgm:spPr>
        <a:solidFill>
          <a:srgbClr val="F39300"/>
        </a:solidFill>
      </dgm:spPr>
      <dgm:t>
        <a:bodyPr/>
        <a:lstStyle/>
        <a:p>
          <a:r>
            <a:rPr kumimoji="0" lang="en-GB" sz="2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Ref2Link Add-in for MS Word</a:t>
          </a:r>
          <a:endParaRPr lang="en-US" sz="2400" dirty="0">
            <a:solidFill>
              <a:schemeClr val="tx1"/>
            </a:solidFill>
            <a:latin typeface="+mn-lt"/>
          </a:endParaRPr>
        </a:p>
      </dgm:t>
    </dgm:pt>
    <dgm:pt modelId="{021AFAF6-B55F-47C9-810E-516DBD4056FA}" type="parTrans" cxnId="{04437155-4838-4B4F-81E8-BFBA75327B93}">
      <dgm:prSet/>
      <dgm:spPr/>
      <dgm:t>
        <a:bodyPr/>
        <a:lstStyle/>
        <a:p>
          <a:endParaRPr lang="en-GB"/>
        </a:p>
      </dgm:t>
    </dgm:pt>
    <dgm:pt modelId="{1DED93B2-5F61-4272-B10B-AD36247DE3E0}" type="sibTrans" cxnId="{04437155-4838-4B4F-81E8-BFBA75327B93}">
      <dgm:prSet/>
      <dgm:spPr/>
      <dgm:t>
        <a:bodyPr/>
        <a:lstStyle/>
        <a:p>
          <a:endParaRPr lang="en-GB"/>
        </a:p>
      </dgm:t>
    </dgm:pt>
    <dgm:pt modelId="{41C74B19-B4AB-426B-BD6F-BCAA116AF636}" type="pres">
      <dgm:prSet presAssocID="{FF9BBAE8-45C9-48B6-B3FD-2FA0D3FD815C}" presName="linear" presStyleCnt="0">
        <dgm:presLayoutVars>
          <dgm:animLvl val="lvl"/>
          <dgm:resizeHandles val="exact"/>
        </dgm:presLayoutVars>
      </dgm:prSet>
      <dgm:spPr/>
    </dgm:pt>
    <dgm:pt modelId="{7E41AA10-3AEE-4EBA-B2D4-3CE18D18FA0D}" type="pres">
      <dgm:prSet presAssocID="{A475CAB1-BA51-4FD6-90C1-AE6E91522D75}" presName="parentText" presStyleLbl="node1" presStyleIdx="0" presStyleCnt="4" custLinFactNeighborY="-46025">
        <dgm:presLayoutVars>
          <dgm:chMax val="0"/>
          <dgm:bulletEnabled val="1"/>
        </dgm:presLayoutVars>
      </dgm:prSet>
      <dgm:spPr/>
    </dgm:pt>
    <dgm:pt modelId="{FF61766B-4E27-4A5B-B513-0BD8188821A9}" type="pres">
      <dgm:prSet presAssocID="{E82C22B0-8CF5-4D78-BCCB-769105317E79}" presName="spacer" presStyleCnt="0"/>
      <dgm:spPr/>
    </dgm:pt>
    <dgm:pt modelId="{517689DD-08ED-4D57-91E5-FFFD3FB80ED0}" type="pres">
      <dgm:prSet presAssocID="{842E3097-16F8-45D1-8FD3-251FE3FF1CE1}" presName="parentText" presStyleLbl="node1" presStyleIdx="1" presStyleCnt="4" custLinFactY="99965" custLinFactNeighborX="374" custLinFactNeighborY="100000">
        <dgm:presLayoutVars>
          <dgm:chMax val="0"/>
          <dgm:bulletEnabled val="1"/>
        </dgm:presLayoutVars>
      </dgm:prSet>
      <dgm:spPr/>
    </dgm:pt>
    <dgm:pt modelId="{C53E30FE-2961-4E8B-A182-618669D094DB}" type="pres">
      <dgm:prSet presAssocID="{3EA0E480-E8D4-43BB-B4C7-450FFF869B39}" presName="spacer" presStyleCnt="0"/>
      <dgm:spPr/>
    </dgm:pt>
    <dgm:pt modelId="{B5B54D3F-0396-4EC1-8CA5-4FF05E58613A}" type="pres">
      <dgm:prSet presAssocID="{2E6E124B-23A0-4773-B050-E9CA1643DC13}" presName="parentText" presStyleLbl="node1" presStyleIdx="2" presStyleCnt="4" custLinFactY="-99667" custLinFactNeighborY="-100000">
        <dgm:presLayoutVars>
          <dgm:chMax val="0"/>
          <dgm:bulletEnabled val="1"/>
        </dgm:presLayoutVars>
      </dgm:prSet>
      <dgm:spPr/>
    </dgm:pt>
    <dgm:pt modelId="{7BE4CE39-0296-47BA-B558-2F21DE1D1EE5}" type="pres">
      <dgm:prSet presAssocID="{1DED93B2-5F61-4272-B10B-AD36247DE3E0}" presName="spacer" presStyleCnt="0"/>
      <dgm:spPr/>
    </dgm:pt>
    <dgm:pt modelId="{9291C9D2-A0EC-4010-AE07-CFCB4FBD3F73}" type="pres">
      <dgm:prSet presAssocID="{0B506A90-8F2E-4EEE-B753-170BDE66BE4C}" presName="parentText" presStyleLbl="node1" presStyleIdx="3" presStyleCnt="4" custLinFactNeighborY="57">
        <dgm:presLayoutVars>
          <dgm:chMax val="0"/>
          <dgm:bulletEnabled val="1"/>
        </dgm:presLayoutVars>
      </dgm:prSet>
      <dgm:spPr/>
    </dgm:pt>
  </dgm:ptLst>
  <dgm:cxnLst>
    <dgm:cxn modelId="{85DD3C1B-5F13-4895-BD23-FDA4E4E15674}" srcId="{FF9BBAE8-45C9-48B6-B3FD-2FA0D3FD815C}" destId="{0B506A90-8F2E-4EEE-B753-170BDE66BE4C}" srcOrd="3" destOrd="0" parTransId="{5432F0DD-F567-4C4C-AC26-995E080D2627}" sibTransId="{36C0A9B8-E72B-4FA6-833F-25A96645FB8D}"/>
    <dgm:cxn modelId="{57575634-3515-4F9B-A6D8-A12DCB3E961E}" type="presOf" srcId="{A475CAB1-BA51-4FD6-90C1-AE6E91522D75}" destId="{7E41AA10-3AEE-4EBA-B2D4-3CE18D18FA0D}" srcOrd="0" destOrd="0" presId="urn:microsoft.com/office/officeart/2005/8/layout/vList2"/>
    <dgm:cxn modelId="{C0E69F43-7630-42A5-B791-D46B2E2BCE37}" type="presOf" srcId="{FF9BBAE8-45C9-48B6-B3FD-2FA0D3FD815C}" destId="{41C74B19-B4AB-426B-BD6F-BCAA116AF636}" srcOrd="0" destOrd="0" presId="urn:microsoft.com/office/officeart/2005/8/layout/vList2"/>
    <dgm:cxn modelId="{974AB067-F680-4004-B5F7-E22EBD9E4ECB}" srcId="{FF9BBAE8-45C9-48B6-B3FD-2FA0D3FD815C}" destId="{A475CAB1-BA51-4FD6-90C1-AE6E91522D75}" srcOrd="0" destOrd="0" parTransId="{15E84A51-EE53-4235-B49A-F39B5305EA93}" sibTransId="{E82C22B0-8CF5-4D78-BCCB-769105317E79}"/>
    <dgm:cxn modelId="{CFE5BC68-F02E-40EA-AF93-5F3DB8D7F180}" type="presOf" srcId="{842E3097-16F8-45D1-8FD3-251FE3FF1CE1}" destId="{517689DD-08ED-4D57-91E5-FFFD3FB80ED0}" srcOrd="0" destOrd="0" presId="urn:microsoft.com/office/officeart/2005/8/layout/vList2"/>
    <dgm:cxn modelId="{76A45E6A-E802-44F8-99CF-C861C921C376}" srcId="{FF9BBAE8-45C9-48B6-B3FD-2FA0D3FD815C}" destId="{842E3097-16F8-45D1-8FD3-251FE3FF1CE1}" srcOrd="1" destOrd="0" parTransId="{B92A5B4D-9181-4764-9D3E-055AD2FEB7D1}" sibTransId="{3EA0E480-E8D4-43BB-B4C7-450FFF869B39}"/>
    <dgm:cxn modelId="{04437155-4838-4B4F-81E8-BFBA75327B93}" srcId="{FF9BBAE8-45C9-48B6-B3FD-2FA0D3FD815C}" destId="{2E6E124B-23A0-4773-B050-E9CA1643DC13}" srcOrd="2" destOrd="0" parTransId="{021AFAF6-B55F-47C9-810E-516DBD4056FA}" sibTransId="{1DED93B2-5F61-4272-B10B-AD36247DE3E0}"/>
    <dgm:cxn modelId="{2693F057-06A6-4805-BA4A-85DEC6711A27}" type="presOf" srcId="{2E6E124B-23A0-4773-B050-E9CA1643DC13}" destId="{B5B54D3F-0396-4EC1-8CA5-4FF05E58613A}" srcOrd="0" destOrd="0" presId="urn:microsoft.com/office/officeart/2005/8/layout/vList2"/>
    <dgm:cxn modelId="{A1F808B3-7681-4033-9BFA-382363D57933}" type="presOf" srcId="{0B506A90-8F2E-4EEE-B753-170BDE66BE4C}" destId="{9291C9D2-A0EC-4010-AE07-CFCB4FBD3F73}" srcOrd="0" destOrd="0" presId="urn:microsoft.com/office/officeart/2005/8/layout/vList2"/>
    <dgm:cxn modelId="{24F0C638-BB9F-4301-B7E9-CDD4C51D9F43}" type="presParOf" srcId="{41C74B19-B4AB-426B-BD6F-BCAA116AF636}" destId="{7E41AA10-3AEE-4EBA-B2D4-3CE18D18FA0D}" srcOrd="0" destOrd="0" presId="urn:microsoft.com/office/officeart/2005/8/layout/vList2"/>
    <dgm:cxn modelId="{81718EA2-D49A-487B-8B9E-211FF96DF084}" type="presParOf" srcId="{41C74B19-B4AB-426B-BD6F-BCAA116AF636}" destId="{FF61766B-4E27-4A5B-B513-0BD8188821A9}" srcOrd="1" destOrd="0" presId="urn:microsoft.com/office/officeart/2005/8/layout/vList2"/>
    <dgm:cxn modelId="{871452C2-A863-4C32-A4EB-407694323142}" type="presParOf" srcId="{41C74B19-B4AB-426B-BD6F-BCAA116AF636}" destId="{517689DD-08ED-4D57-91E5-FFFD3FB80ED0}" srcOrd="2" destOrd="0" presId="urn:microsoft.com/office/officeart/2005/8/layout/vList2"/>
    <dgm:cxn modelId="{8BCD12B9-4AEE-4DA0-B59C-F84E3F2566B7}" type="presParOf" srcId="{41C74B19-B4AB-426B-BD6F-BCAA116AF636}" destId="{C53E30FE-2961-4E8B-A182-618669D094DB}" srcOrd="3" destOrd="0" presId="urn:microsoft.com/office/officeart/2005/8/layout/vList2"/>
    <dgm:cxn modelId="{A480C1CF-B70C-431B-A58E-82E806B97E33}" type="presParOf" srcId="{41C74B19-B4AB-426B-BD6F-BCAA116AF636}" destId="{B5B54D3F-0396-4EC1-8CA5-4FF05E58613A}" srcOrd="4" destOrd="0" presId="urn:microsoft.com/office/officeart/2005/8/layout/vList2"/>
    <dgm:cxn modelId="{4780AE2B-A5A2-4189-B029-E0D24A5E1789}" type="presParOf" srcId="{41C74B19-B4AB-426B-BD6F-BCAA116AF636}" destId="{7BE4CE39-0296-47BA-B558-2F21DE1D1EE5}" srcOrd="5" destOrd="0" presId="urn:microsoft.com/office/officeart/2005/8/layout/vList2"/>
    <dgm:cxn modelId="{279E73F5-955C-4DB7-8070-BF7D90392B1D}" type="presParOf" srcId="{41C74B19-B4AB-426B-BD6F-BCAA116AF636}" destId="{9291C9D2-A0EC-4010-AE07-CFCB4FBD3F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E268C-DA70-417E-B0F6-48379A07C328}">
      <dsp:nvSpPr>
        <dsp:cNvPr id="0" name=""/>
        <dsp:cNvSpPr/>
      </dsp:nvSpPr>
      <dsp:spPr>
        <a:xfrm>
          <a:off x="0" y="2855"/>
          <a:ext cx="4316897" cy="608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39018-C999-467E-9063-B3BC5A175E0B}">
      <dsp:nvSpPr>
        <dsp:cNvPr id="0" name=""/>
        <dsp:cNvSpPr/>
      </dsp:nvSpPr>
      <dsp:spPr>
        <a:xfrm>
          <a:off x="183956" y="139681"/>
          <a:ext cx="334465" cy="334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ADC4F-DA0C-4BF4-BF00-5C7B0DDD96EE}">
      <dsp:nvSpPr>
        <dsp:cNvPr id="0" name=""/>
        <dsp:cNvSpPr/>
      </dsp:nvSpPr>
      <dsp:spPr>
        <a:xfrm>
          <a:off x="702377" y="2855"/>
          <a:ext cx="3614519" cy="6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9" tIns="64359" rIns="64359" bIns="643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Introduction</a:t>
          </a:r>
          <a:endParaRPr lang="en-US" sz="1600" kern="1200"/>
        </a:p>
      </dsp:txBody>
      <dsp:txXfrm>
        <a:off x="702377" y="2855"/>
        <a:ext cx="3614519" cy="608119"/>
      </dsp:txXfrm>
    </dsp:sp>
    <dsp:sp modelId="{A30843E3-F9EA-4027-BEB0-BF29CED454D7}">
      <dsp:nvSpPr>
        <dsp:cNvPr id="0" name=""/>
        <dsp:cNvSpPr/>
      </dsp:nvSpPr>
      <dsp:spPr>
        <a:xfrm>
          <a:off x="0" y="763003"/>
          <a:ext cx="4316897" cy="608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95DCF-B9D5-477E-9790-693EF420740E}">
      <dsp:nvSpPr>
        <dsp:cNvPr id="0" name=""/>
        <dsp:cNvSpPr/>
      </dsp:nvSpPr>
      <dsp:spPr>
        <a:xfrm>
          <a:off x="183956" y="899830"/>
          <a:ext cx="334465" cy="334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E1C3A-C414-4A93-9142-2436EE13B54A}">
      <dsp:nvSpPr>
        <dsp:cNvPr id="0" name=""/>
        <dsp:cNvSpPr/>
      </dsp:nvSpPr>
      <dsp:spPr>
        <a:xfrm>
          <a:off x="702377" y="763003"/>
          <a:ext cx="3614519" cy="6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9" tIns="64359" rIns="64359" bIns="643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Features of the Ref2Link technology</a:t>
          </a:r>
          <a:endParaRPr lang="en-US" sz="1600" kern="1200"/>
        </a:p>
      </dsp:txBody>
      <dsp:txXfrm>
        <a:off x="702377" y="763003"/>
        <a:ext cx="3614519" cy="608119"/>
      </dsp:txXfrm>
    </dsp:sp>
    <dsp:sp modelId="{A98D4EF4-8A36-4653-BAB4-5271684E3FDA}">
      <dsp:nvSpPr>
        <dsp:cNvPr id="0" name=""/>
        <dsp:cNvSpPr/>
      </dsp:nvSpPr>
      <dsp:spPr>
        <a:xfrm>
          <a:off x="0" y="1523152"/>
          <a:ext cx="4316897" cy="608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8690A-16B3-4102-A195-E453979C2F68}">
      <dsp:nvSpPr>
        <dsp:cNvPr id="0" name=""/>
        <dsp:cNvSpPr/>
      </dsp:nvSpPr>
      <dsp:spPr>
        <a:xfrm>
          <a:off x="183956" y="1659979"/>
          <a:ext cx="334465" cy="334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DF1D8-3086-4FA6-8AFC-CDF738535039}">
      <dsp:nvSpPr>
        <dsp:cNvPr id="0" name=""/>
        <dsp:cNvSpPr/>
      </dsp:nvSpPr>
      <dsp:spPr>
        <a:xfrm>
          <a:off x="702377" y="1523152"/>
          <a:ext cx="3614519" cy="6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9" tIns="64359" rIns="64359" bIns="643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Use Cases &amp; Benefits of the semantic web </a:t>
          </a:r>
          <a:endParaRPr lang="en-US" sz="1600" kern="1200"/>
        </a:p>
      </dsp:txBody>
      <dsp:txXfrm>
        <a:off x="702377" y="1523152"/>
        <a:ext cx="3614519" cy="608119"/>
      </dsp:txXfrm>
    </dsp:sp>
    <dsp:sp modelId="{591FC159-2A0D-4417-A31A-C179AD24060F}">
      <dsp:nvSpPr>
        <dsp:cNvPr id="0" name=""/>
        <dsp:cNvSpPr/>
      </dsp:nvSpPr>
      <dsp:spPr>
        <a:xfrm>
          <a:off x="0" y="2283301"/>
          <a:ext cx="4316897" cy="608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F4AE0-ABBC-4BD9-9D18-5D0DE93C854C}">
      <dsp:nvSpPr>
        <dsp:cNvPr id="0" name=""/>
        <dsp:cNvSpPr/>
      </dsp:nvSpPr>
      <dsp:spPr>
        <a:xfrm>
          <a:off x="183956" y="2420128"/>
          <a:ext cx="334465" cy="3344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89D12-2B9E-41B0-A14A-43C67E737BCC}">
      <dsp:nvSpPr>
        <dsp:cNvPr id="0" name=""/>
        <dsp:cNvSpPr/>
      </dsp:nvSpPr>
      <dsp:spPr>
        <a:xfrm>
          <a:off x="702377" y="2283301"/>
          <a:ext cx="3614519" cy="6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9" tIns="64359" rIns="64359" bIns="643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Future Developments</a:t>
          </a:r>
          <a:endParaRPr lang="en-US" sz="1600" kern="1200"/>
        </a:p>
      </dsp:txBody>
      <dsp:txXfrm>
        <a:off x="702377" y="2283301"/>
        <a:ext cx="3614519" cy="608119"/>
      </dsp:txXfrm>
    </dsp:sp>
    <dsp:sp modelId="{E0098184-907F-42C9-9174-34A84D11797F}">
      <dsp:nvSpPr>
        <dsp:cNvPr id="0" name=""/>
        <dsp:cNvSpPr/>
      </dsp:nvSpPr>
      <dsp:spPr>
        <a:xfrm>
          <a:off x="0" y="3043450"/>
          <a:ext cx="4316897" cy="608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C6818-FCE0-4742-A0A6-D304B80535E4}">
      <dsp:nvSpPr>
        <dsp:cNvPr id="0" name=""/>
        <dsp:cNvSpPr/>
      </dsp:nvSpPr>
      <dsp:spPr>
        <a:xfrm>
          <a:off x="183956" y="3180277"/>
          <a:ext cx="334465" cy="3344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80558-6CB1-4EAB-B0FF-9A56AFABBB40}">
      <dsp:nvSpPr>
        <dsp:cNvPr id="0" name=""/>
        <dsp:cNvSpPr/>
      </dsp:nvSpPr>
      <dsp:spPr>
        <a:xfrm>
          <a:off x="702377" y="3043450"/>
          <a:ext cx="3614519" cy="6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9" tIns="64359" rIns="64359" bIns="6435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Conclusion</a:t>
          </a:r>
          <a:endParaRPr lang="en-US" sz="1600" kern="1200"/>
        </a:p>
      </dsp:txBody>
      <dsp:txXfrm>
        <a:off x="702377" y="3043450"/>
        <a:ext cx="3614519" cy="608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AA10-3AEE-4EBA-B2D4-3CE18D18FA0D}">
      <dsp:nvSpPr>
        <dsp:cNvPr id="0" name=""/>
        <dsp:cNvSpPr/>
      </dsp:nvSpPr>
      <dsp:spPr>
        <a:xfrm>
          <a:off x="0" y="0"/>
          <a:ext cx="4430476" cy="1141395"/>
        </a:xfrm>
        <a:prstGeom prst="roundRect">
          <a:avLst/>
        </a:prstGeom>
        <a:solidFill>
          <a:srgbClr val="F39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Interactive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application for end-users –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Linkpad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. (Testa network)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55718" y="55718"/>
        <a:ext cx="4319040" cy="1029959"/>
      </dsp:txXfrm>
    </dsp:sp>
    <dsp:sp modelId="{517689DD-08ED-4D57-91E5-FFFD3FB80ED0}">
      <dsp:nvSpPr>
        <dsp:cNvPr id="0" name=""/>
        <dsp:cNvSpPr/>
      </dsp:nvSpPr>
      <dsp:spPr>
        <a:xfrm>
          <a:off x="0" y="2308354"/>
          <a:ext cx="4430476" cy="1141395"/>
        </a:xfrm>
        <a:prstGeom prst="roundRect">
          <a:avLst/>
        </a:prstGeom>
        <a:solidFill>
          <a:srgbClr val="F39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Integration through a 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REST API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, 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JavaScript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and Web Content Management Systems 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snippets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.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55718" y="2364072"/>
        <a:ext cx="4319040" cy="1029959"/>
      </dsp:txXfrm>
    </dsp:sp>
    <dsp:sp modelId="{B5B54D3F-0396-4EC1-8CA5-4FF05E58613A}">
      <dsp:nvSpPr>
        <dsp:cNvPr id="0" name=""/>
        <dsp:cNvSpPr/>
      </dsp:nvSpPr>
      <dsp:spPr>
        <a:xfrm>
          <a:off x="0" y="1158699"/>
          <a:ext cx="4430476" cy="1141395"/>
        </a:xfrm>
        <a:prstGeom prst="roundRect">
          <a:avLst/>
        </a:prstGeom>
        <a:solidFill>
          <a:srgbClr val="F39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Ref2Link Add-in for MS Word</a:t>
          </a:r>
          <a:endParaRPr lang="en-US" sz="2400" kern="1200" dirty="0">
            <a:solidFill>
              <a:schemeClr val="tx1"/>
            </a:solidFill>
            <a:latin typeface="+mn-lt"/>
          </a:endParaRPr>
        </a:p>
      </dsp:txBody>
      <dsp:txXfrm>
        <a:off x="55718" y="1214417"/>
        <a:ext cx="4319040" cy="1029959"/>
      </dsp:txXfrm>
    </dsp:sp>
    <dsp:sp modelId="{9291C9D2-A0EC-4010-AE07-CFCB4FBD3F73}">
      <dsp:nvSpPr>
        <dsp:cNvPr id="0" name=""/>
        <dsp:cNvSpPr/>
      </dsp:nvSpPr>
      <dsp:spPr>
        <a:xfrm>
          <a:off x="0" y="3462615"/>
          <a:ext cx="4430476" cy="1141395"/>
        </a:xfrm>
        <a:prstGeom prst="roundRect">
          <a:avLst/>
        </a:prstGeom>
        <a:solidFill>
          <a:srgbClr val="F39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Open-source distribution on 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Joinup</a:t>
          </a:r>
          <a:r>
            <a: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(core technology).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55718" y="3518333"/>
        <a:ext cx="4319040" cy="102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0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9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4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hyperlink" Target="http://data.europa.eu/eli/dir/2015/2366/oj" TargetMode="External"/><Relationship Id="rId7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pa.eu/eli/dec/2014/445(1)/oj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://data.europa.eu/eli/dec/2014/445(2)/oj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62025TN004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image" Target="../media/image19.jpeg"/><Relationship Id="rId5" Type="http://schemas.openxmlformats.org/officeDocument/2006/relationships/image" Target="../media/image80.png"/><Relationship Id="rId10" Type="http://schemas.microsoft.com/office/2007/relationships/diagramDrawing" Target="../diagrams/drawing2.xml"/><Relationship Id="rId4" Type="http://schemas.openxmlformats.org/officeDocument/2006/relationships/slide" Target="slide20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pa.eu/eli/dir/2015/2366/o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U" dirty="0"/>
              <a:t>Rui Miguel</a:t>
            </a:r>
            <a:r>
              <a:rPr lang="fr-BE" dirty="0"/>
              <a:t> </a:t>
            </a:r>
            <a:r>
              <a:rPr lang="en-LU" dirty="0"/>
              <a:t>Filipe Ferreira</a:t>
            </a:r>
            <a:r>
              <a:rPr lang="fr-BE" dirty="0"/>
              <a:t>, Laurent Vinesse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European Commission, Legal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7" y="1343024"/>
            <a:ext cx="7216601" cy="1672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3200" i="1" dirty="0"/>
              <a:t>Ref2Link - </a:t>
            </a:r>
            <a:r>
              <a:rPr lang="en-US" sz="2800" i="1" dirty="0"/>
              <a:t>Legal text mining</a:t>
            </a:r>
          </a:p>
          <a:p>
            <a:pPr>
              <a:lnSpc>
                <a:spcPts val="1500"/>
              </a:lnSpc>
            </a:pP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1050" i="1" dirty="0"/>
              <a:t> </a:t>
            </a:r>
          </a:p>
          <a:p>
            <a:r>
              <a:rPr lang="en-US" sz="2800" i="1" dirty="0"/>
              <a:t>Leveraging the power of the semantic web</a:t>
            </a:r>
            <a:endParaRPr lang="en-LU" sz="2800" i="1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54" y="1429816"/>
            <a:ext cx="7886700" cy="301020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fr-FR" sz="1800" dirty="0"/>
              <a:t>Example: </a:t>
            </a:r>
            <a:r>
              <a:rPr lang="fr-FR" sz="1800" b="0" i="0" u="sng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Directive (EU) 2015/2366</a:t>
            </a:r>
            <a:endParaRPr lang="fr-FR" sz="1800" b="0" i="0" u="sng" dirty="0">
              <a:solidFill>
                <a:srgbClr val="0070C0"/>
              </a:solidFill>
              <a:effectLst/>
            </a:endParaRPr>
          </a:p>
          <a:p>
            <a:pPr marL="228600" lvl="1">
              <a:spcBef>
                <a:spcPts val="1000"/>
              </a:spcBef>
            </a:pPr>
            <a:r>
              <a:rPr lang="en-IE" sz="1800" dirty="0"/>
              <a:t>Presenting key information, including: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/>
              <a:t>The </a:t>
            </a:r>
            <a:r>
              <a:rPr lang="en-US" sz="1400" b="1" dirty="0"/>
              <a:t>title</a:t>
            </a:r>
            <a:r>
              <a:rPr lang="en-US" sz="1400" dirty="0"/>
              <a:t> and </a:t>
            </a:r>
            <a:r>
              <a:rPr lang="en-US" sz="1400" b="1" dirty="0"/>
              <a:t>subject</a:t>
            </a:r>
            <a:r>
              <a:rPr lang="en-US" sz="1400" dirty="0"/>
              <a:t> of the legal text;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/>
              <a:t>The </a:t>
            </a:r>
            <a:r>
              <a:rPr lang="en-US" sz="1400" b="1" dirty="0"/>
              <a:t>date of publication </a:t>
            </a:r>
            <a:r>
              <a:rPr lang="en-US" sz="1400" dirty="0"/>
              <a:t>in the Official Journal;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/>
              <a:t>Specifying whether the text is currently </a:t>
            </a:r>
            <a:r>
              <a:rPr lang="en-US" sz="1400" b="1" dirty="0"/>
              <a:t>in force</a:t>
            </a:r>
            <a:r>
              <a:rPr lang="en-US" sz="1400" dirty="0"/>
              <a:t> or </a:t>
            </a:r>
            <a:r>
              <a:rPr lang="en-US" sz="1400" b="1" dirty="0"/>
              <a:t>not</a:t>
            </a:r>
            <a:r>
              <a:rPr lang="en-US" sz="1400" dirty="0"/>
              <a:t>;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/>
              <a:t>Providing access to the most recent </a:t>
            </a:r>
            <a:r>
              <a:rPr lang="en-US" sz="1400" b="1" dirty="0"/>
              <a:t>consolidated version</a:t>
            </a:r>
            <a:r>
              <a:rPr lang="en-US" sz="1400" dirty="0"/>
              <a:t>;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/>
              <a:t>Displaying the </a:t>
            </a:r>
            <a:r>
              <a:rPr lang="en-US" sz="1400" b="1" dirty="0"/>
              <a:t>European Legislation Identifier (ELI)</a:t>
            </a:r>
            <a:r>
              <a:rPr lang="en-US" sz="1400" dirty="0"/>
              <a:t>;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/>
              <a:t>Generating </a:t>
            </a:r>
            <a:r>
              <a:rPr lang="en-US" sz="1400" b="1" dirty="0"/>
              <a:t>links</a:t>
            </a:r>
            <a:r>
              <a:rPr lang="en-US" sz="1400" dirty="0"/>
              <a:t> to relevant target repositories.</a:t>
            </a:r>
          </a:p>
          <a:p>
            <a:endParaRPr lang="en-IE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1"/>
            <a:endParaRPr lang="fr-BE" dirty="0"/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379D8-5D5D-9A21-7B7F-20A3BA875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678" y="1927860"/>
            <a:ext cx="3601596" cy="2033601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508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B54DC6-5124-42BD-5481-BA9A5299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800017"/>
          </a:xfr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/>
          <a:lstStyle/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1 - Extracting metadata</a:t>
            </a:r>
            <a:endParaRPr lang="en-LU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2976565-FC87-DF56-1D83-B852A6AAED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0663155"/>
                  </p:ext>
                </p:extLst>
              </p:nvPr>
            </p:nvGraphicFramePr>
            <p:xfrm>
              <a:off x="4362450" y="331707"/>
              <a:ext cx="1226820" cy="690086"/>
            </p:xfrm>
            <a:graphic>
              <a:graphicData uri="http://schemas.microsoft.com/office/powerpoint/2016/slidezoom">
                <pslz:sldZm>
                  <pslz:sldZmObj sldId="279" cId="630363053">
                    <pslz:zmPr id="{815706D6-3C85-40F1-9EF6-519B4096794E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26820" cy="6900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E2976565-FC87-DF56-1D83-B852A6AAED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2450" y="331707"/>
                <a:ext cx="1226820" cy="6900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71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6631"/>
            <a:ext cx="7886700" cy="3425694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60000"/>
              </a:lnSpc>
              <a:buSzPct val="120000"/>
            </a:pPr>
            <a:r>
              <a:rPr lang="en-IE" sz="1800" dirty="0"/>
              <a:t>Improves accuracy, beyond pattern computing</a:t>
            </a:r>
          </a:p>
          <a:p>
            <a:pPr marL="285750" lvl="1" indent="-285750">
              <a:lnSpc>
                <a:spcPct val="160000"/>
              </a:lnSpc>
              <a:buSzPct val="120000"/>
            </a:pPr>
            <a:r>
              <a:rPr lang="en-IE" sz="1800" dirty="0"/>
              <a:t>Uses SPARQL, to resolve ambiguous matches </a:t>
            </a:r>
          </a:p>
          <a:p>
            <a:pPr marL="742950" lvl="2" indent="-285750">
              <a:lnSpc>
                <a:spcPct val="160000"/>
              </a:lnSpc>
              <a:buSzPct val="120000"/>
            </a:pPr>
            <a:r>
              <a:rPr lang="en-IE" sz="1400" dirty="0"/>
              <a:t>Use of double register</a:t>
            </a:r>
          </a:p>
          <a:p>
            <a:pPr marL="742950" lvl="2" indent="-285750">
              <a:lnSpc>
                <a:spcPct val="160000"/>
              </a:lnSpc>
              <a:buSzPct val="120000"/>
            </a:pPr>
            <a:r>
              <a:rPr lang="en-IE" sz="1400" dirty="0"/>
              <a:t>Existence check (lifecycle, typo error..)</a:t>
            </a:r>
          </a:p>
          <a:p>
            <a:pPr marL="742950" lvl="2" indent="-285750">
              <a:lnSpc>
                <a:spcPct val="160000"/>
              </a:lnSpc>
              <a:buSzPct val="120000"/>
            </a:pPr>
            <a:r>
              <a:rPr lang="en-IE" sz="1400" dirty="0"/>
              <a:t>Missing or duplicate numbering</a:t>
            </a:r>
          </a:p>
          <a:p>
            <a:pPr marL="0" indent="0">
              <a:buNone/>
            </a:pPr>
            <a:endParaRPr lang="en-IE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1"/>
            <a:endParaRPr lang="fr-BE" dirty="0"/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C6D0E7-1A48-F3D3-2450-2F13E726BB9C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800017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2 - Resolving ambiguous matches</a:t>
            </a:r>
            <a:endParaRPr lang="en-L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16000"/>
            <a:ext cx="4678641" cy="36163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1" i="0" dirty="0">
                <a:solidFill>
                  <a:srgbClr val="172B4D"/>
                </a:solidFill>
                <a:effectLst/>
                <a:latin typeface="-apple-system"/>
              </a:rPr>
              <a:t>Dual-register issues with acts sharing the same year/number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sng" dirty="0">
                <a:solidFill>
                  <a:srgbClr val="3B73AF"/>
                </a:solidFill>
                <a:effectLst/>
                <a:latin typeface="-apple-system"/>
                <a:hlinkClick r:id="rId3"/>
              </a:rPr>
              <a:t>Decision No 445/2014/EU of the European Parliament and of the Council</a:t>
            </a:r>
            <a:r>
              <a:rPr lang="en-US" sz="2000" b="0" i="0" dirty="0">
                <a:solidFill>
                  <a:srgbClr val="44546F"/>
                </a:solidFill>
                <a:effectLst/>
                <a:latin typeface="-apple-system"/>
              </a:rPr>
              <a:t> of 16 April 2014</a:t>
            </a:r>
            <a:endParaRPr lang="en-US" sz="20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sng" dirty="0">
                <a:solidFill>
                  <a:srgbClr val="3B73AF"/>
                </a:solidFill>
                <a:effectLst/>
                <a:latin typeface="-apple-system"/>
                <a:hlinkClick r:id="rId4"/>
              </a:rPr>
              <a:t>2014/445/EU: Council Decision</a:t>
            </a: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 of 8 July 2014 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Using a SPARQL query we extract </a:t>
            </a:r>
            <a:r>
              <a:rPr lang="en-US" sz="2000" b="0" i="0" dirty="0" err="1">
                <a:solidFill>
                  <a:srgbClr val="172B4D"/>
                </a:solidFill>
                <a:effectLst/>
                <a:latin typeface="-apple-system"/>
              </a:rPr>
              <a:t>CELEX</a:t>
            </a: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 sub-numbers for a specific </a:t>
            </a:r>
            <a:r>
              <a:rPr lang="en-US" sz="2000" b="0" i="0" dirty="0" err="1">
                <a:solidFill>
                  <a:srgbClr val="172B4D"/>
                </a:solidFill>
                <a:effectLst/>
                <a:latin typeface="-apple-system"/>
              </a:rPr>
              <a:t>CELEX</a:t>
            </a:r>
            <a:r>
              <a:rPr lang="en-US" sz="2000" b="0" i="0" dirty="0">
                <a:solidFill>
                  <a:srgbClr val="172B4D"/>
                </a:solidFill>
                <a:effectLst/>
                <a:latin typeface="-apple-system"/>
              </a:rPr>
              <a:t> id:</a:t>
            </a:r>
          </a:p>
          <a:p>
            <a:pPr lvl="1"/>
            <a:endParaRPr lang="fr-BE" dirty="0"/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363E83D-2A8E-7B0F-1B91-358D499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9D7F89-D5B8-513D-6DD2-34D796DA92A8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574449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2 - Resolving ambiguous matches</a:t>
            </a:r>
            <a:endParaRPr lang="en-LU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46566-3638-FA54-5AE4-7EEBF4B3B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606" y="444763"/>
            <a:ext cx="3552396" cy="45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981057" cy="3616325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IE" sz="2000" dirty="0"/>
              <a:t>T-49/25</a:t>
            </a:r>
            <a:r>
              <a:rPr lang="en-IE" sz="1600" dirty="0"/>
              <a:t>:</a:t>
            </a:r>
          </a:p>
          <a:p>
            <a:pPr marL="228600" lvl="1">
              <a:spcBef>
                <a:spcPts val="1000"/>
              </a:spcBef>
            </a:pPr>
            <a:r>
              <a:rPr lang="en-IE" sz="1600" dirty="0"/>
              <a:t>Ongoing legal case, judgement not available </a:t>
            </a:r>
          </a:p>
          <a:p>
            <a:pPr marL="228600" lvl="1">
              <a:spcBef>
                <a:spcPts val="1000"/>
              </a:spcBef>
            </a:pPr>
            <a:r>
              <a:rPr lang="en-IE" sz="1600" dirty="0"/>
              <a:t>Only the "Communication: new case" document found: </a:t>
            </a:r>
          </a:p>
          <a:p>
            <a:pPr marL="685800" lvl="2">
              <a:spcBef>
                <a:spcPts val="1000"/>
              </a:spcBef>
            </a:pPr>
            <a:r>
              <a:rPr lang="en-IE" sz="1200" dirty="0">
                <a:hlinkClick r:id="rId3"/>
              </a:rPr>
              <a:t>https://eur-lex.europa.eu/legal-content/EN/TXT/?uri=CELEX:62025TN0049</a:t>
            </a:r>
            <a:endParaRPr lang="en-IE" sz="1200" dirty="0"/>
          </a:p>
          <a:p>
            <a:pPr marL="228600" lvl="1">
              <a:spcBef>
                <a:spcPts val="1000"/>
              </a:spcBef>
            </a:pPr>
            <a:endParaRPr lang="en-IE" sz="2600" dirty="0"/>
          </a:p>
          <a:p>
            <a:pPr lvl="1"/>
            <a:endParaRPr lang="fr-BE" dirty="0"/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9D501-6081-E69A-91BC-4E7867A54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36" y="1016000"/>
            <a:ext cx="4000500" cy="40290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20A9EE-A47D-00A2-385D-CAB1A332C000}"/>
              </a:ext>
            </a:extLst>
          </p:cNvPr>
          <p:cNvSpPr txBox="1">
            <a:spLocks/>
          </p:cNvSpPr>
          <p:nvPr/>
        </p:nvSpPr>
        <p:spPr>
          <a:xfrm>
            <a:off x="570461" y="274638"/>
            <a:ext cx="7886700" cy="574449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3 - Verifying availability in the target repository</a:t>
            </a:r>
            <a:endParaRPr lang="en-L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3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0C7F-3552-9827-152F-5C902B53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6000"/>
            <a:ext cx="3427962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800" dirty="0"/>
              <a:t>Display related legal references :</a:t>
            </a:r>
          </a:p>
          <a:p>
            <a:pPr marL="342900" indent="-342900">
              <a:buFont typeface="+mj-lt"/>
              <a:buAutoNum type="alphaLcParenR"/>
            </a:pPr>
            <a:r>
              <a:rPr lang="en-IE" sz="1800" dirty="0"/>
              <a:t>Citing this document</a:t>
            </a:r>
          </a:p>
          <a:p>
            <a:pPr marL="342900" indent="-342900">
              <a:buFont typeface="+mj-lt"/>
              <a:buAutoNum type="alphaLcParenR"/>
            </a:pPr>
            <a:r>
              <a:rPr lang="en-IE" sz="1800" dirty="0"/>
              <a:t>Cited by this document</a:t>
            </a:r>
          </a:p>
          <a:p>
            <a:pPr marL="342900" indent="-342900">
              <a:buFont typeface="+mj-lt"/>
              <a:buAutoNum type="alphaLcParenR"/>
            </a:pPr>
            <a:r>
              <a:rPr lang="en-IE" sz="1800" dirty="0"/>
              <a:t>Acts based on this document</a:t>
            </a:r>
          </a:p>
          <a:p>
            <a:pPr marL="342900" indent="-342900">
              <a:buFont typeface="+mj-lt"/>
              <a:buAutoNum type="alphaLcParenR"/>
            </a:pPr>
            <a:r>
              <a:rPr lang="en-IE" sz="1800" dirty="0"/>
              <a:t>Legal Basis</a:t>
            </a:r>
          </a:p>
          <a:p>
            <a:pPr marL="342900" indent="-342900">
              <a:buFont typeface="+mj-lt"/>
              <a:buAutoNum type="alphaLcParenR"/>
            </a:pPr>
            <a:endParaRPr lang="en-IE" sz="2800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FFB01-21EA-8C4B-E5E3-353CD293F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5D7135-DF1A-B371-DBC4-7C371C53CA95}"/>
              </a:ext>
            </a:extLst>
          </p:cNvPr>
          <p:cNvSpPr txBox="1">
            <a:spLocks/>
          </p:cNvSpPr>
          <p:nvPr/>
        </p:nvSpPr>
        <p:spPr>
          <a:xfrm>
            <a:off x="570461" y="274638"/>
            <a:ext cx="7886700" cy="574449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4 - Tailored access to the legal knowledge graph</a:t>
            </a:r>
            <a:endParaRPr lang="en-LU" sz="2800" dirty="0">
              <a:solidFill>
                <a:schemeClr val="bg1"/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AE7EBFA-E719-525E-3608-E7D3B7B3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12" y="1016000"/>
            <a:ext cx="4768648" cy="35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0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797"/>
            <a:ext cx="2239241" cy="337752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sz="1600" dirty="0"/>
              <a:t>Multiple Filtering also by:</a:t>
            </a:r>
          </a:p>
          <a:p>
            <a:pPr lvl="1"/>
            <a:r>
              <a:rPr lang="en-IE" sz="1400" dirty="0"/>
              <a:t>Legal Acts</a:t>
            </a:r>
          </a:p>
          <a:p>
            <a:pPr lvl="1"/>
            <a:r>
              <a:rPr lang="en-IE" sz="1400" dirty="0"/>
              <a:t>Case law</a:t>
            </a:r>
          </a:p>
          <a:p>
            <a:pPr lvl="1"/>
            <a:endParaRPr lang="fr-BE" dirty="0"/>
          </a:p>
          <a:p>
            <a:pPr marL="342900" indent="-342900">
              <a:buFont typeface="+mj-lt"/>
              <a:buAutoNum type="arabicPeriod" startAt="2"/>
            </a:pPr>
            <a:r>
              <a:rPr lang="fr-BE" sz="1600" dirty="0" err="1"/>
              <a:t>Text</a:t>
            </a:r>
            <a:r>
              <a:rPr lang="fr-BE" sz="1600" dirty="0"/>
              <a:t> </a:t>
            </a:r>
            <a:r>
              <a:rPr lang="fr-BE" sz="1600" dirty="0" err="1"/>
              <a:t>filtering</a:t>
            </a:r>
            <a:r>
              <a:rPr lang="fr-BE" sz="1600" dirty="0"/>
              <a:t>, more user </a:t>
            </a:r>
            <a:r>
              <a:rPr lang="en-US" sz="1600" dirty="0"/>
              <a:t>friendly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F0967F-1B37-0B26-4035-F780A2585DF9}"/>
              </a:ext>
            </a:extLst>
          </p:cNvPr>
          <p:cNvSpPr txBox="1">
            <a:spLocks/>
          </p:cNvSpPr>
          <p:nvPr/>
        </p:nvSpPr>
        <p:spPr>
          <a:xfrm>
            <a:off x="570461" y="274638"/>
            <a:ext cx="7886700" cy="574449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4 - Tailored access to the legal knowledge graph</a:t>
            </a:r>
            <a:endParaRPr lang="en-LU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A0E9CF-D84A-CA16-43CF-E7CB8D5B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760" y="868282"/>
            <a:ext cx="2770706" cy="40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656"/>
            <a:ext cx="6824436" cy="32479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Further use cases across the knowledge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Connection to other legal semantic repositories across Europe (e.g., MS National)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Artificial Intelligence – Orphan Subdivisions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F0967F-1B37-0B26-4035-F780A2585DF9}"/>
              </a:ext>
            </a:extLst>
          </p:cNvPr>
          <p:cNvSpPr txBox="1">
            <a:spLocks/>
          </p:cNvSpPr>
          <p:nvPr/>
        </p:nvSpPr>
        <p:spPr>
          <a:xfrm>
            <a:off x="570461" y="274638"/>
            <a:ext cx="7886700" cy="574449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Future Developments</a:t>
            </a:r>
            <a:endParaRPr lang="en-L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3539"/>
            <a:ext cx="7767864" cy="358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200" b="1" dirty="0">
                <a:solidFill>
                  <a:srgbClr val="4D4D4D"/>
                </a:solidFill>
                <a:latin typeface="Arial"/>
              </a:rPr>
              <a:t>By using the semantic web, Ref2link contributes to :</a:t>
            </a:r>
          </a:p>
          <a:p>
            <a:pPr marL="0" indent="0">
              <a:buNone/>
            </a:pPr>
            <a:endParaRPr lang="en-IE" sz="1600" dirty="0"/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1900" b="1" u="sng" dirty="0">
                <a:solidFill>
                  <a:srgbClr val="4D4D4D"/>
                </a:solidFill>
                <a:latin typeface="Arial"/>
              </a:rPr>
              <a:t>Improving Productivity and user experience: 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1900" b="1" u="sng" dirty="0">
                <a:solidFill>
                  <a:srgbClr val="4D4D4D"/>
                </a:solidFill>
                <a:latin typeface="Arial"/>
              </a:rPr>
              <a:t>Sustainability &amp; interoperability:</a:t>
            </a:r>
          </a:p>
          <a:p>
            <a:pPr marL="1143000" lvl="2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sz="1500" b="1" dirty="0">
                <a:solidFill>
                  <a:srgbClr val="4D4D4D"/>
                </a:solidFill>
                <a:latin typeface="Arial"/>
              </a:rPr>
              <a:t>by using available standards</a:t>
            </a:r>
            <a:r>
              <a:rPr lang="en-US" sz="1500" dirty="0">
                <a:solidFill>
                  <a:srgbClr val="4D4D4D"/>
                </a:solidFill>
                <a:latin typeface="Arial"/>
              </a:rPr>
              <a:t>.</a:t>
            </a:r>
          </a:p>
          <a:p>
            <a:pPr marL="685800" lvl="1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1900" b="1" u="sng" dirty="0">
                <a:solidFill>
                  <a:srgbClr val="4D4D4D"/>
                </a:solidFill>
                <a:latin typeface="Arial"/>
              </a:rPr>
              <a:t>Quality and exactness:</a:t>
            </a:r>
          </a:p>
          <a:p>
            <a:pPr marL="1143000" lvl="2" indent="-228600"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IE" sz="1500" b="1" dirty="0">
                <a:solidFill>
                  <a:srgbClr val="4D4D4D"/>
                </a:solidFill>
                <a:latin typeface="Arial"/>
              </a:rPr>
              <a:t>By eliminating ambiguous/duplicate entries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F0967F-1B37-0B26-4035-F780A2585DF9}"/>
              </a:ext>
            </a:extLst>
          </p:cNvPr>
          <p:cNvSpPr txBox="1">
            <a:spLocks/>
          </p:cNvSpPr>
          <p:nvPr/>
        </p:nvSpPr>
        <p:spPr>
          <a:xfrm>
            <a:off x="570461" y="274638"/>
            <a:ext cx="7886700" cy="574449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Conclusion</a:t>
            </a:r>
            <a:endParaRPr lang="en-L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9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C41B-A5CA-A012-1EAF-A4B53DC1B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407568"/>
            <a:ext cx="7831537" cy="718775"/>
          </a:xfrm>
        </p:spPr>
        <p:txBody>
          <a:bodyPr/>
          <a:lstStyle/>
          <a:p>
            <a:r>
              <a:rPr lang="en-US" dirty="0"/>
              <a:t>Thank You for Your Attention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5DA15-EA76-1932-7361-C47D78E0A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sj-ref2link-support@ec.europa.eu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4D0B7-9977-65B8-C2A6-657840EBF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762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1F5A-62E4-6CBA-FC42-70E538B73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CF5B5-6C40-C585-99B5-BE2D5837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356" y="1039091"/>
            <a:ext cx="2155725" cy="35727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7E0748-BBB8-00DF-6811-EAB1FB94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697951"/>
          </a:xfr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/>
          <a:lstStyle/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1 - Extracting metadata(from Cellar)</a:t>
            </a:r>
            <a:endParaRPr lang="en-L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6E9A5E-0A4D-288D-0CFD-7813059F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164386"/>
          </a:xfrm>
        </p:spPr>
        <p:txBody>
          <a:bodyPr/>
          <a:lstStyle/>
          <a:p>
            <a:r>
              <a:rPr lang="en-US" dirty="0"/>
              <a:t>Ref2Link - Legal text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00" y="934598"/>
            <a:ext cx="3060755" cy="671565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Leveraging the power of the semantic web for legal text mining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EB98535-9604-484B-A707-23CEF80EB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200" y="1913021"/>
            <a:ext cx="3060700" cy="220158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70254BF-3AB3-2547-0AEE-3D3396A15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773566"/>
              </p:ext>
            </p:extLst>
          </p:nvPr>
        </p:nvGraphicFramePr>
        <p:xfrm>
          <a:off x="4200040" y="741363"/>
          <a:ext cx="4316897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27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5A2D76-C95E-3FFD-9621-4276EA5F7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47A59-A225-FCF7-2C32-85292EA5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855803"/>
            <a:ext cx="8139632" cy="351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3119F-E6E5-2359-B7E5-4029810F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697951"/>
          </a:xfr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/>
          <a:lstStyle/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1 - Extracting metadata(from Cellar)</a:t>
            </a:r>
            <a:endParaRPr lang="en-L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452B69-3EB3-8F3D-3D1F-99F6F8FFA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Ref2Link - Legal text mining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63CD42-2152-B0C8-53B5-F61F229E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2" y="834306"/>
            <a:ext cx="3808268" cy="34019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cs typeface="Calibri Light"/>
              </a:rPr>
              <a:t>What is Ref2Link?</a:t>
            </a:r>
            <a:endParaRPr lang="en-US" sz="60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C04D5E-3E31-8EC3-0575-A63B5D3C0BD8}"/>
              </a:ext>
            </a:extLst>
          </p:cNvPr>
          <p:cNvGrpSpPr/>
          <p:nvPr/>
        </p:nvGrpSpPr>
        <p:grpSpPr>
          <a:xfrm>
            <a:off x="4626142" y="326602"/>
            <a:ext cx="4430476" cy="4588524"/>
            <a:chOff x="4572000" y="326602"/>
            <a:chExt cx="4430476" cy="45885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BF106C-B3B1-5C25-725E-98AFCD4071E4}"/>
                </a:ext>
              </a:extLst>
            </p:cNvPr>
            <p:cNvSpPr/>
            <p:nvPr/>
          </p:nvSpPr>
          <p:spPr>
            <a:xfrm>
              <a:off x="4572000" y="326602"/>
              <a:ext cx="4430476" cy="1099800"/>
            </a:xfrm>
            <a:custGeom>
              <a:avLst/>
              <a:gdLst>
                <a:gd name="connsiteX0" fmla="*/ 0 w 4430476"/>
                <a:gd name="connsiteY0" fmla="*/ 183304 h 1099800"/>
                <a:gd name="connsiteX1" fmla="*/ 183304 w 4430476"/>
                <a:gd name="connsiteY1" fmla="*/ 0 h 1099800"/>
                <a:gd name="connsiteX2" fmla="*/ 4247172 w 4430476"/>
                <a:gd name="connsiteY2" fmla="*/ 0 h 1099800"/>
                <a:gd name="connsiteX3" fmla="*/ 4430476 w 4430476"/>
                <a:gd name="connsiteY3" fmla="*/ 183304 h 1099800"/>
                <a:gd name="connsiteX4" fmla="*/ 4430476 w 4430476"/>
                <a:gd name="connsiteY4" fmla="*/ 916496 h 1099800"/>
                <a:gd name="connsiteX5" fmla="*/ 4247172 w 4430476"/>
                <a:gd name="connsiteY5" fmla="*/ 1099800 h 1099800"/>
                <a:gd name="connsiteX6" fmla="*/ 183304 w 4430476"/>
                <a:gd name="connsiteY6" fmla="*/ 1099800 h 1099800"/>
                <a:gd name="connsiteX7" fmla="*/ 0 w 4430476"/>
                <a:gd name="connsiteY7" fmla="*/ 916496 h 1099800"/>
                <a:gd name="connsiteX8" fmla="*/ 0 w 4430476"/>
                <a:gd name="connsiteY8" fmla="*/ 183304 h 10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476" h="1099800">
                  <a:moveTo>
                    <a:pt x="0" y="183304"/>
                  </a:moveTo>
                  <a:cubicBezTo>
                    <a:pt x="0" y="82068"/>
                    <a:pt x="82068" y="0"/>
                    <a:pt x="183304" y="0"/>
                  </a:cubicBezTo>
                  <a:lnTo>
                    <a:pt x="4247172" y="0"/>
                  </a:lnTo>
                  <a:cubicBezTo>
                    <a:pt x="4348408" y="0"/>
                    <a:pt x="4430476" y="82068"/>
                    <a:pt x="4430476" y="183304"/>
                  </a:cubicBezTo>
                  <a:lnTo>
                    <a:pt x="4430476" y="916496"/>
                  </a:lnTo>
                  <a:cubicBezTo>
                    <a:pt x="4430476" y="1017732"/>
                    <a:pt x="4348408" y="1099800"/>
                    <a:pt x="4247172" y="1099800"/>
                  </a:cubicBezTo>
                  <a:lnTo>
                    <a:pt x="183304" y="1099800"/>
                  </a:lnTo>
                  <a:cubicBezTo>
                    <a:pt x="82068" y="1099800"/>
                    <a:pt x="0" y="1017732"/>
                    <a:pt x="0" y="916496"/>
                  </a:cubicBezTo>
                  <a:lnTo>
                    <a:pt x="0" y="183304"/>
                  </a:lnTo>
                  <a:close/>
                </a:path>
              </a:pathLst>
            </a:custGeom>
            <a:solidFill>
              <a:srgbClr val="F39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888" tIns="129888" rIns="129888" bIns="129888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Calibri Light" panose="020F0302020204030204"/>
                </a:rPr>
                <a:t>A </a:t>
              </a:r>
              <a:r>
                <a:rPr lang="en-US" sz="2000" kern="1200" dirty="0"/>
                <a:t>technology that detects and extract </a:t>
              </a:r>
              <a:r>
                <a:rPr lang="en-US" sz="2000" kern="1200" dirty="0">
                  <a:solidFill>
                    <a:schemeClr val="tx1"/>
                  </a:solidFill>
                </a:rPr>
                <a:t>EU legal references</a:t>
              </a:r>
              <a:r>
                <a:rPr lang="en-US" sz="2000" kern="1200" dirty="0"/>
                <a:t> or </a:t>
              </a:r>
              <a:r>
                <a:rPr lang="en-US" sz="2000" kern="1200" dirty="0">
                  <a:solidFill>
                    <a:schemeClr val="tx1"/>
                  </a:solidFill>
                </a:rPr>
                <a:t>citations</a:t>
              </a:r>
              <a:r>
                <a:rPr lang="en-US" sz="2000" kern="1200" dirty="0"/>
                <a:t> from unstructured texts.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40B87D-8870-5583-D751-3C314B84EB81}"/>
                </a:ext>
              </a:extLst>
            </p:cNvPr>
            <p:cNvSpPr/>
            <p:nvPr/>
          </p:nvSpPr>
          <p:spPr>
            <a:xfrm>
              <a:off x="4572000" y="2617299"/>
              <a:ext cx="4430476" cy="1099800"/>
            </a:xfrm>
            <a:custGeom>
              <a:avLst/>
              <a:gdLst>
                <a:gd name="connsiteX0" fmla="*/ 0 w 4430476"/>
                <a:gd name="connsiteY0" fmla="*/ 183304 h 1099800"/>
                <a:gd name="connsiteX1" fmla="*/ 183304 w 4430476"/>
                <a:gd name="connsiteY1" fmla="*/ 0 h 1099800"/>
                <a:gd name="connsiteX2" fmla="*/ 4247172 w 4430476"/>
                <a:gd name="connsiteY2" fmla="*/ 0 h 1099800"/>
                <a:gd name="connsiteX3" fmla="*/ 4430476 w 4430476"/>
                <a:gd name="connsiteY3" fmla="*/ 183304 h 1099800"/>
                <a:gd name="connsiteX4" fmla="*/ 4430476 w 4430476"/>
                <a:gd name="connsiteY4" fmla="*/ 916496 h 1099800"/>
                <a:gd name="connsiteX5" fmla="*/ 4247172 w 4430476"/>
                <a:gd name="connsiteY5" fmla="*/ 1099800 h 1099800"/>
                <a:gd name="connsiteX6" fmla="*/ 183304 w 4430476"/>
                <a:gd name="connsiteY6" fmla="*/ 1099800 h 1099800"/>
                <a:gd name="connsiteX7" fmla="*/ 0 w 4430476"/>
                <a:gd name="connsiteY7" fmla="*/ 916496 h 1099800"/>
                <a:gd name="connsiteX8" fmla="*/ 0 w 4430476"/>
                <a:gd name="connsiteY8" fmla="*/ 183304 h 10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476" h="1099800">
                  <a:moveTo>
                    <a:pt x="0" y="183304"/>
                  </a:moveTo>
                  <a:cubicBezTo>
                    <a:pt x="0" y="82068"/>
                    <a:pt x="82068" y="0"/>
                    <a:pt x="183304" y="0"/>
                  </a:cubicBezTo>
                  <a:lnTo>
                    <a:pt x="4247172" y="0"/>
                  </a:lnTo>
                  <a:cubicBezTo>
                    <a:pt x="4348408" y="0"/>
                    <a:pt x="4430476" y="82068"/>
                    <a:pt x="4430476" y="183304"/>
                  </a:cubicBezTo>
                  <a:lnTo>
                    <a:pt x="4430476" y="916496"/>
                  </a:lnTo>
                  <a:cubicBezTo>
                    <a:pt x="4430476" y="1017732"/>
                    <a:pt x="4348408" y="1099800"/>
                    <a:pt x="4247172" y="1099800"/>
                  </a:cubicBezTo>
                  <a:lnTo>
                    <a:pt x="183304" y="1099800"/>
                  </a:lnTo>
                  <a:cubicBezTo>
                    <a:pt x="82068" y="1099800"/>
                    <a:pt x="0" y="1017732"/>
                    <a:pt x="0" y="916496"/>
                  </a:cubicBezTo>
                  <a:lnTo>
                    <a:pt x="0" y="183304"/>
                  </a:lnTo>
                  <a:close/>
                </a:path>
              </a:pathLst>
            </a:custGeom>
            <a:solidFill>
              <a:srgbClr val="F39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23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888" tIns="129888" rIns="129888" bIns="129888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Extracts additional </a:t>
              </a:r>
              <a:r>
                <a:rPr lang="en-US" sz="2000" kern="1200" dirty="0">
                  <a:solidFill>
                    <a:schemeClr val="tx1"/>
                  </a:solidFill>
                </a:rPr>
                <a:t>meta-data </a:t>
              </a:r>
              <a:r>
                <a:rPr lang="en-US" sz="2000" kern="1200" dirty="0">
                  <a:solidFill>
                    <a:schemeClr val="bg1"/>
                  </a:solidFill>
                </a:rPr>
                <a:t>from</a:t>
              </a:r>
              <a:r>
                <a:rPr lang="en-US" sz="2000" kern="1200" dirty="0">
                  <a:solidFill>
                    <a:schemeClr val="tx1"/>
                  </a:solidFill>
                </a:rPr>
                <a:t> semantic repositories to improve </a:t>
              </a:r>
              <a:r>
                <a:rPr lang="en-US" sz="2000" kern="1200" dirty="0">
                  <a:solidFill>
                    <a:schemeClr val="bg1"/>
                  </a:solidFill>
                </a:rPr>
                <a:t>user experience</a:t>
              </a:r>
              <a:r>
                <a:rPr lang="en-US" sz="2000" kern="1200" dirty="0">
                  <a:solidFill>
                    <a:schemeClr val="tx1"/>
                  </a:solidFill>
                </a:rPr>
                <a:t> and </a:t>
              </a:r>
              <a:r>
                <a:rPr lang="en-US" sz="2000" kern="1200" dirty="0">
                  <a:solidFill>
                    <a:schemeClr val="bg1"/>
                  </a:solidFill>
                </a:rPr>
                <a:t>accuracy</a:t>
              </a:r>
              <a:r>
                <a:rPr lang="en-US" sz="2000" kern="1200" dirty="0"/>
                <a:t>.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903EBC3-ECB3-7EAC-C464-FFF3CFA9310E}"/>
                </a:ext>
              </a:extLst>
            </p:cNvPr>
            <p:cNvSpPr/>
            <p:nvPr/>
          </p:nvSpPr>
          <p:spPr>
            <a:xfrm>
              <a:off x="4572000" y="1471950"/>
              <a:ext cx="4430476" cy="1099800"/>
            </a:xfrm>
            <a:custGeom>
              <a:avLst/>
              <a:gdLst>
                <a:gd name="connsiteX0" fmla="*/ 0 w 4430476"/>
                <a:gd name="connsiteY0" fmla="*/ 183304 h 1099800"/>
                <a:gd name="connsiteX1" fmla="*/ 183304 w 4430476"/>
                <a:gd name="connsiteY1" fmla="*/ 0 h 1099800"/>
                <a:gd name="connsiteX2" fmla="*/ 4247172 w 4430476"/>
                <a:gd name="connsiteY2" fmla="*/ 0 h 1099800"/>
                <a:gd name="connsiteX3" fmla="*/ 4430476 w 4430476"/>
                <a:gd name="connsiteY3" fmla="*/ 183304 h 1099800"/>
                <a:gd name="connsiteX4" fmla="*/ 4430476 w 4430476"/>
                <a:gd name="connsiteY4" fmla="*/ 916496 h 1099800"/>
                <a:gd name="connsiteX5" fmla="*/ 4247172 w 4430476"/>
                <a:gd name="connsiteY5" fmla="*/ 1099800 h 1099800"/>
                <a:gd name="connsiteX6" fmla="*/ 183304 w 4430476"/>
                <a:gd name="connsiteY6" fmla="*/ 1099800 h 1099800"/>
                <a:gd name="connsiteX7" fmla="*/ 0 w 4430476"/>
                <a:gd name="connsiteY7" fmla="*/ 916496 h 1099800"/>
                <a:gd name="connsiteX8" fmla="*/ 0 w 4430476"/>
                <a:gd name="connsiteY8" fmla="*/ 183304 h 10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476" h="1099800">
                  <a:moveTo>
                    <a:pt x="0" y="183304"/>
                  </a:moveTo>
                  <a:cubicBezTo>
                    <a:pt x="0" y="82068"/>
                    <a:pt x="82068" y="0"/>
                    <a:pt x="183304" y="0"/>
                  </a:cubicBezTo>
                  <a:lnTo>
                    <a:pt x="4247172" y="0"/>
                  </a:lnTo>
                  <a:cubicBezTo>
                    <a:pt x="4348408" y="0"/>
                    <a:pt x="4430476" y="82068"/>
                    <a:pt x="4430476" y="183304"/>
                  </a:cubicBezTo>
                  <a:lnTo>
                    <a:pt x="4430476" y="916496"/>
                  </a:lnTo>
                  <a:cubicBezTo>
                    <a:pt x="4430476" y="1017732"/>
                    <a:pt x="4348408" y="1099800"/>
                    <a:pt x="4247172" y="1099800"/>
                  </a:cubicBezTo>
                  <a:lnTo>
                    <a:pt x="183304" y="1099800"/>
                  </a:lnTo>
                  <a:cubicBezTo>
                    <a:pt x="82068" y="1099800"/>
                    <a:pt x="0" y="1017732"/>
                    <a:pt x="0" y="916496"/>
                  </a:cubicBezTo>
                  <a:lnTo>
                    <a:pt x="0" y="183304"/>
                  </a:lnTo>
                  <a:close/>
                </a:path>
              </a:pathLst>
            </a:custGeom>
            <a:solidFill>
              <a:srgbClr val="F39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47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888" tIns="129888" rIns="129888" bIns="129888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Can create versatile outputs like </a:t>
              </a:r>
              <a:r>
                <a:rPr lang="en-US" sz="2000" kern="1200" dirty="0">
                  <a:solidFill>
                    <a:schemeClr val="tx1"/>
                  </a:solidFill>
                </a:rPr>
                <a:t>links</a:t>
              </a:r>
              <a:r>
                <a:rPr lang="en-US" sz="2000" kern="1200" dirty="0"/>
                <a:t>, </a:t>
              </a:r>
              <a:r>
                <a:rPr lang="en-US" sz="2000" kern="1200" dirty="0">
                  <a:solidFill>
                    <a:schemeClr val="tx1"/>
                  </a:solidFill>
                </a:rPr>
                <a:t>footnotes </a:t>
              </a:r>
              <a:r>
                <a:rPr lang="en-US" sz="2000" kern="1200" dirty="0">
                  <a:solidFill>
                    <a:schemeClr val="bg1"/>
                  </a:solidFill>
                </a:rPr>
                <a:t>or </a:t>
              </a:r>
              <a:r>
                <a:rPr lang="en-US" sz="2000" kern="1200" dirty="0">
                  <a:solidFill>
                    <a:schemeClr val="tx1"/>
                  </a:solidFill>
                </a:rPr>
                <a:t>datasets</a:t>
              </a:r>
              <a:r>
                <a:rPr lang="en-US" sz="2000" kern="1200" dirty="0"/>
                <a:t>.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DCF88D3-9019-AF4C-251E-45EFD2EA7E0F}"/>
                </a:ext>
              </a:extLst>
            </p:cNvPr>
            <p:cNvSpPr/>
            <p:nvPr/>
          </p:nvSpPr>
          <p:spPr>
            <a:xfrm>
              <a:off x="4572000" y="3815326"/>
              <a:ext cx="4430476" cy="1099800"/>
            </a:xfrm>
            <a:custGeom>
              <a:avLst/>
              <a:gdLst>
                <a:gd name="connsiteX0" fmla="*/ 0 w 4430476"/>
                <a:gd name="connsiteY0" fmla="*/ 183304 h 1099800"/>
                <a:gd name="connsiteX1" fmla="*/ 183304 w 4430476"/>
                <a:gd name="connsiteY1" fmla="*/ 0 h 1099800"/>
                <a:gd name="connsiteX2" fmla="*/ 4247172 w 4430476"/>
                <a:gd name="connsiteY2" fmla="*/ 0 h 1099800"/>
                <a:gd name="connsiteX3" fmla="*/ 4430476 w 4430476"/>
                <a:gd name="connsiteY3" fmla="*/ 183304 h 1099800"/>
                <a:gd name="connsiteX4" fmla="*/ 4430476 w 4430476"/>
                <a:gd name="connsiteY4" fmla="*/ 916496 h 1099800"/>
                <a:gd name="connsiteX5" fmla="*/ 4247172 w 4430476"/>
                <a:gd name="connsiteY5" fmla="*/ 1099800 h 1099800"/>
                <a:gd name="connsiteX6" fmla="*/ 183304 w 4430476"/>
                <a:gd name="connsiteY6" fmla="*/ 1099800 h 1099800"/>
                <a:gd name="connsiteX7" fmla="*/ 0 w 4430476"/>
                <a:gd name="connsiteY7" fmla="*/ 916496 h 1099800"/>
                <a:gd name="connsiteX8" fmla="*/ 0 w 4430476"/>
                <a:gd name="connsiteY8" fmla="*/ 183304 h 109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476" h="1099800">
                  <a:moveTo>
                    <a:pt x="0" y="183304"/>
                  </a:moveTo>
                  <a:cubicBezTo>
                    <a:pt x="0" y="82068"/>
                    <a:pt x="82068" y="0"/>
                    <a:pt x="183304" y="0"/>
                  </a:cubicBezTo>
                  <a:lnTo>
                    <a:pt x="4247172" y="0"/>
                  </a:lnTo>
                  <a:cubicBezTo>
                    <a:pt x="4348408" y="0"/>
                    <a:pt x="4430476" y="82068"/>
                    <a:pt x="4430476" y="183304"/>
                  </a:cubicBezTo>
                  <a:lnTo>
                    <a:pt x="4430476" y="916496"/>
                  </a:lnTo>
                  <a:cubicBezTo>
                    <a:pt x="4430476" y="1017732"/>
                    <a:pt x="4348408" y="1099800"/>
                    <a:pt x="4247172" y="1099800"/>
                  </a:cubicBezTo>
                  <a:lnTo>
                    <a:pt x="183304" y="1099800"/>
                  </a:lnTo>
                  <a:cubicBezTo>
                    <a:pt x="82068" y="1099800"/>
                    <a:pt x="0" y="1017732"/>
                    <a:pt x="0" y="916496"/>
                  </a:cubicBezTo>
                  <a:lnTo>
                    <a:pt x="0" y="183304"/>
                  </a:lnTo>
                  <a:close/>
                </a:path>
              </a:pathLst>
            </a:custGeom>
            <a:solidFill>
              <a:srgbClr val="F39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70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888" tIns="129888" rIns="129888" bIns="129888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1"/>
                  </a:solidFill>
                  <a:cs typeface="Calibri Light"/>
                </a:rPr>
                <a:t>W</a:t>
              </a:r>
              <a:r>
                <a:rPr lang="en-US" sz="2000" kern="1200" dirty="0"/>
                <a:t>orks on </a:t>
              </a:r>
              <a:r>
                <a:rPr lang="en-US" sz="2000" kern="1200" dirty="0">
                  <a:solidFill>
                    <a:schemeClr val="tx1"/>
                  </a:solidFill>
                </a:rPr>
                <a:t>all 24 official EU Languages</a:t>
              </a:r>
              <a:r>
                <a:rPr lang="en-US" sz="2000" kern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6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7DB926C2-7CAE-BE3F-A3E3-C1C1398898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909989"/>
                  </p:ext>
                </p:extLst>
              </p:nvPr>
            </p:nvGraphicFramePr>
            <p:xfrm>
              <a:off x="6803796" y="556181"/>
              <a:ext cx="1441516" cy="810853"/>
            </p:xfrm>
            <a:graphic>
              <a:graphicData uri="http://schemas.microsoft.com/office/powerpoint/2016/slidezoom">
                <pslz:sldZm>
                  <pslz:sldZmObj sldId="277" cId="849502200">
                    <pslz:zmPr id="{6CA8F66E-AAD2-4982-A361-4D1F4DAD519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1516" cy="8108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DB926C2-7CAE-BE3F-A3E3-C1C1398898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796" y="556181"/>
                <a:ext cx="1441516" cy="8108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452B69-3EB3-8F3D-3D1F-99F6F8FFA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Ref2Link - Legal text mining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63CD42-2152-B0C8-53B5-F61F229E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2" y="834306"/>
            <a:ext cx="3808268" cy="340190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Calibri Light"/>
              </a:rPr>
              <a:t>Where to find Ref2Link?</a:t>
            </a:r>
            <a:br>
              <a:rPr lang="en-US" sz="4800" dirty="0">
                <a:solidFill>
                  <a:schemeClr val="tx1"/>
                </a:solidFill>
                <a:cs typeface="Calibri Light"/>
              </a:rPr>
            </a:br>
            <a:br>
              <a:rPr lang="en-US" sz="4800" dirty="0">
                <a:solidFill>
                  <a:schemeClr val="tx1"/>
                </a:solidFill>
                <a:cs typeface="Calibri Light"/>
              </a:rPr>
            </a:br>
            <a:br>
              <a:rPr lang="en-US" sz="4800" dirty="0">
                <a:solidFill>
                  <a:schemeClr val="tx1"/>
                </a:solidFill>
                <a:cs typeface="Calibri Light"/>
              </a:rPr>
            </a:br>
            <a:r>
              <a:rPr lang="en-US" sz="1600" dirty="0">
                <a:solidFill>
                  <a:schemeClr val="tx1"/>
                </a:solidFill>
                <a:cs typeface="Calibri Light"/>
              </a:rPr>
              <a:t>Supported by DIGITAL EUROPE PROGRAM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2682AD6-A8EF-9D29-A7A4-0AFC130BF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484369"/>
              </p:ext>
            </p:extLst>
          </p:nvPr>
        </p:nvGraphicFramePr>
        <p:xfrm>
          <a:off x="4572000" y="326602"/>
          <a:ext cx="4430476" cy="460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 descr="Interoperable_europe_logo">
            <a:extLst>
              <a:ext uri="{FF2B5EF4-FFF2-40B4-BE49-F238E27FC236}">
                <a16:creationId xmlns:a16="http://schemas.microsoft.com/office/drawing/2014/main" id="{709A6C92-B306-209B-2A4D-8C6358D56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1" y="3968006"/>
            <a:ext cx="2817548" cy="6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2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A51A26-20BE-E142-3E6A-91F9C5F8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7885112" cy="32699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Flexible declarative rules, regex macro language, domain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Supports complex patterns e.g., lists and (list of) subparts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Flexible outputs (multi-target web links, footnotes, endnotes, datasets..)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ELI, </a:t>
            </a:r>
            <a:r>
              <a:rPr lang="en-GB" sz="1800" b="0" dirty="0" err="1"/>
              <a:t>ECLI</a:t>
            </a:r>
            <a:r>
              <a:rPr lang="en-GB" sz="1800" b="0" dirty="0"/>
              <a:t>, </a:t>
            </a:r>
            <a:r>
              <a:rPr lang="en-GB" sz="1800" b="0" dirty="0" err="1"/>
              <a:t>CELEX</a:t>
            </a:r>
            <a:r>
              <a:rPr lang="en-GB" sz="1800" b="0" dirty="0"/>
              <a:t> implementations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Multilingual (EU 24 languages) with some language specific bundles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Out-of-the box rules for EU Law, some national law extensions</a:t>
            </a:r>
          </a:p>
          <a:p>
            <a:endParaRPr lang="en-GB" sz="2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0A6300-8948-587F-FFE4-439A0892E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Ref2Link - Legal text mining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9858F-3ECE-E4EE-2020-BD8C52C0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800017"/>
          </a:xfr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/>
          <a:lstStyle/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Features of the Ref2Link technology </a:t>
            </a:r>
          </a:p>
        </p:txBody>
      </p:sp>
    </p:spTree>
    <p:extLst>
      <p:ext uri="{BB962C8B-B14F-4D97-AF65-F5344CB8AC3E}">
        <p14:creationId xmlns:p14="http://schemas.microsoft.com/office/powerpoint/2010/main" val="172745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6559DB-2903-2EF4-04BF-BBF26243C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77" y="1376313"/>
            <a:ext cx="8009343" cy="1287058"/>
          </a:xfrm>
          <a:gradFill>
            <a:gsLst>
              <a:gs pos="0">
                <a:srgbClr val="F15A24"/>
              </a:gs>
              <a:gs pos="100000">
                <a:srgbClr val="F39300"/>
              </a:gs>
            </a:gsLst>
            <a:lin ang="2700000" scaled="1"/>
          </a:gradFill>
          <a:effectLst>
            <a:softEdge rad="38100"/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Legal Text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(example)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AF71B-BDF3-34AC-BF0D-D30490544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Ref2Link - Legal text mining</a:t>
            </a:r>
          </a:p>
        </p:txBody>
      </p:sp>
    </p:spTree>
    <p:extLst>
      <p:ext uri="{BB962C8B-B14F-4D97-AF65-F5344CB8AC3E}">
        <p14:creationId xmlns:p14="http://schemas.microsoft.com/office/powerpoint/2010/main" val="177214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3D53-0CDF-2799-3C95-CFF1B40C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6C6B-3463-CFB9-F325-6534B267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04356-EA48-E95E-FDFD-84D9C547A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100135AE-62E7-0DAA-F6EB-B4D106F0B0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463"/>
            <a:ext cx="9144000" cy="51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6559DB-2903-2EF4-04BF-BBF26243C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77" y="1376313"/>
            <a:ext cx="8009343" cy="1734532"/>
          </a:xfrm>
          <a:gradFill>
            <a:gsLst>
              <a:gs pos="0">
                <a:srgbClr val="F15A24"/>
              </a:gs>
              <a:gs pos="100000">
                <a:srgbClr val="F39300"/>
              </a:gs>
            </a:gsLst>
            <a:lin ang="2700000" scaled="1"/>
          </a:gradFill>
          <a:effectLst>
            <a:softEdge rad="38100"/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 Cases &amp; Benefits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Semantic Web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AF71B-BDF3-34AC-BF0D-D30490544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Ref2Link - Legal text mining</a:t>
            </a:r>
          </a:p>
        </p:txBody>
      </p:sp>
    </p:spTree>
    <p:extLst>
      <p:ext uri="{BB962C8B-B14F-4D97-AF65-F5344CB8AC3E}">
        <p14:creationId xmlns:p14="http://schemas.microsoft.com/office/powerpoint/2010/main" val="120950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800017"/>
          </a:xfr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/>
          <a:lstStyle/>
          <a:p>
            <a:pPr marL="536575" indent="-536575"/>
            <a:r>
              <a:rPr lang="en-US" sz="2800" dirty="0">
                <a:solidFill>
                  <a:schemeClr val="bg1"/>
                </a:solidFill>
              </a:rPr>
              <a:t>1 - Extracting metadata and additional information</a:t>
            </a:r>
            <a:endParaRPr lang="en-LU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54" y="1429816"/>
            <a:ext cx="7886700" cy="23612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1800" dirty="0"/>
              <a:t>Queries semantic databases such as Cellar to extract meta data</a:t>
            </a:r>
            <a:endParaRPr lang="en-US" sz="18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1">
              <a:spcBef>
                <a:spcPts val="1000"/>
              </a:spcBef>
            </a:pPr>
            <a:endParaRPr lang="en-US" sz="1800" dirty="0"/>
          </a:p>
          <a:p>
            <a:pPr marL="228600" lvl="1">
              <a:spcBef>
                <a:spcPts val="1000"/>
              </a:spcBef>
            </a:pPr>
            <a:endParaRPr lang="en-US" sz="1800" dirty="0"/>
          </a:p>
          <a:p>
            <a:pPr lvl="1"/>
            <a:endParaRPr lang="fr-BE" dirty="0"/>
          </a:p>
          <a:p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379D8-5D5D-9A21-7B7F-20A3BA875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46" y="1936393"/>
            <a:ext cx="4447533" cy="2511249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508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9F13C73-ED14-D7CB-3D10-DEDA2F75E869}"/>
              </a:ext>
            </a:extLst>
          </p:cNvPr>
          <p:cNvSpPr txBox="1">
            <a:spLocks/>
          </p:cNvSpPr>
          <p:nvPr/>
        </p:nvSpPr>
        <p:spPr>
          <a:xfrm>
            <a:off x="575254" y="2234153"/>
            <a:ext cx="3873631" cy="1185207"/>
          </a:xfrm>
          <a:prstGeom prst="rect">
            <a:avLst/>
          </a:prstGeom>
          <a:gradFill flip="none" rotWithShape="1">
            <a:gsLst>
              <a:gs pos="0">
                <a:srgbClr val="F15A24"/>
              </a:gs>
              <a:gs pos="100000">
                <a:srgbClr val="F39300"/>
              </a:gs>
            </a:gsLst>
            <a:lin ang="0" scaled="0"/>
            <a:tileRect/>
          </a:gradFill>
          <a:effectLst>
            <a:softEdge rad="254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63525" lvl="1" indent="-26352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Provides additional information.</a:t>
            </a:r>
          </a:p>
          <a:p>
            <a:pPr marL="263525" lvl="1" indent="-26352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Saves time to access information.</a:t>
            </a:r>
          </a:p>
          <a:p>
            <a:pPr marL="263525" lvl="1" indent="-26352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Improves User Experience.</a:t>
            </a:r>
            <a:endParaRPr lang="en-IE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7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15344</TotalTime>
  <Words>657</Words>
  <Application>Microsoft Office PowerPoint</Application>
  <PresentationFormat>On-screen Show (16:9)</PresentationFormat>
  <Paragraphs>108</Paragraphs>
  <Slides>19</Slides>
  <Notes>8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Times New Roman</vt:lpstr>
      <vt:lpstr>Cover</vt:lpstr>
      <vt:lpstr>Custom Design</vt:lpstr>
      <vt:lpstr>Last Page</vt:lpstr>
      <vt:lpstr>Rui Miguel Filipe Ferreira, Laurent Vinesse</vt:lpstr>
      <vt:lpstr>Leveraging the power of the semantic web for legal text mining</vt:lpstr>
      <vt:lpstr>What is Ref2Link?</vt:lpstr>
      <vt:lpstr>Where to find Ref2Link?   Supported by DIGITAL EUROPE PROGRAM</vt:lpstr>
      <vt:lpstr>Features of the Ref2Link technology </vt:lpstr>
      <vt:lpstr>Legal Text (example)</vt:lpstr>
      <vt:lpstr>PowerPoint Presentation</vt:lpstr>
      <vt:lpstr>Use Cases &amp; Benefits  of the  Semantic Web </vt:lpstr>
      <vt:lpstr>1 - Extracting metadata and additional information</vt:lpstr>
      <vt:lpstr>1 - Extracting metadata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1 - Extracting metadata(from Cellar)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FILIPE FERREIRA Rui Miguel (SJ)</cp:lastModifiedBy>
  <cp:revision>43</cp:revision>
  <dcterms:created xsi:type="dcterms:W3CDTF">2024-09-10T09:32:00Z</dcterms:created>
  <dcterms:modified xsi:type="dcterms:W3CDTF">2025-09-23T09:20:39Z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</Properties>
</file>