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  <p:sldMasterId id="2147483650" r:id="rId5"/>
    <p:sldMasterId id="2147483659" r:id="rId6"/>
  </p:sldMasterIdLst>
  <p:notesMasterIdLst>
    <p:notesMasterId r:id="rId3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9144000" cy="5143500" type="screen16x9"/>
  <p:notesSz cx="6858000" cy="9144000"/>
  <p:embeddedFontLst>
    <p:embeddedFont>
      <p:font typeface="Helvetica Neue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Zia5ss1r1p5jYQAjVjFsWvsMv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3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2.fntdata"/><Relationship Id="rId20" Type="http://schemas.openxmlformats.org/officeDocument/2006/relationships/slide" Target="slides/slide14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7facfaa688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37facfaa688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6a7a9f8f3c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7" name="Google Shape;217;g36a7a9f8f3c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7facfaa688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37facfaa688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6a7a9f8f3c_1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36a7a9f8f3c_1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6a7a9f8f3c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  <p:sp>
        <p:nvSpPr>
          <p:cNvPr id="262" name="Google Shape;262;g36a7a9f8f3c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7facfaa688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37facfaa688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6a7a9f8f3c_1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36a7a9f8f3c_1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7facfaa688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37facfaa688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6a7a9f8f3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36a7a9f8f3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38087b8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3538087b8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a7a9f8f3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6a7a9f8f3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7facfaa68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37facfaa68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38087b87a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3538087b87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6a7a9f8f3c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36a7a9f8f3c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6a7a9f8f3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36a7a9f8f3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6a7a9f8f3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36a7a9f8f3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80fb232f1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380fb232f1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80fb232f1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380fb232f1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80fb232f1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g380fb232f1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80fb232f1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g380fb232f1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80fb232f1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380fb232f1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6a7a9f8f3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36a7a9f8f3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a7a9f8f3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36a7a9f8f3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a7a9f8f3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36a7a9f8f3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9a85e955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389a85e955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a7a9f8f3c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6a7a9f8f3c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a7a9f8f3c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36a7a9f8f3c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a7a9f8f3c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36a7a9f8f3c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ctrTitle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2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3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F15A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7688910" y="4767264"/>
            <a:ext cx="826439" cy="16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4950" cy="16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  <a:defRPr sz="2600"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sz="22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4950" cy="16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with photo">
  <p:cSld name="Page with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729035"/>
            <a:ext cx="5009322" cy="318599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970557" y="934598"/>
            <a:ext cx="3060755" cy="67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1587500" y="4767264"/>
            <a:ext cx="2774950" cy="16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969963" y="1717482"/>
            <a:ext cx="3060700" cy="182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>
            <a:spLocks noGrp="1"/>
          </p:cNvSpPr>
          <p:nvPr>
            <p:ph type="pic" idx="3"/>
          </p:nvPr>
        </p:nvSpPr>
        <p:spPr>
          <a:xfrm>
            <a:off x="4572000" y="728783"/>
            <a:ext cx="4572000" cy="318599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Gray">
  <p:cSld name="Two Content - Gra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709200" y="934598"/>
            <a:ext cx="3060755" cy="67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2400"/>
              <a:buFont typeface="Calibri"/>
              <a:buNone/>
              <a:defRPr sz="2400">
                <a:solidFill>
                  <a:srgbClr val="F15A2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1"/>
          </p:nvPr>
        </p:nvSpPr>
        <p:spPr>
          <a:xfrm>
            <a:off x="1587500" y="4767264"/>
            <a:ext cx="2774950" cy="16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2"/>
          </p:nvPr>
        </p:nvSpPr>
        <p:spPr>
          <a:xfrm>
            <a:off x="709200" y="1717482"/>
            <a:ext cx="3060700" cy="182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3"/>
          </p:nvPr>
        </p:nvSpPr>
        <p:spPr>
          <a:xfrm>
            <a:off x="4989761" y="541338"/>
            <a:ext cx="3736478" cy="376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1"/>
          </p:nvPr>
        </p:nvSpPr>
        <p:spPr>
          <a:xfrm>
            <a:off x="1587500" y="4767264"/>
            <a:ext cx="2774950" cy="16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1"/>
          </p:nvPr>
        </p:nvSpPr>
        <p:spPr>
          <a:xfrm>
            <a:off x="1587500" y="4767264"/>
            <a:ext cx="2774950" cy="16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5"/>
          </p:nvPr>
        </p:nvSpPr>
        <p:spPr>
          <a:xfrm>
            <a:off x="1587500" y="4767264"/>
            <a:ext cx="2774950" cy="16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4200040" y="741363"/>
            <a:ext cx="4316897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4950" cy="16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709200" y="934598"/>
            <a:ext cx="3060755" cy="67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2400"/>
              <a:buFont typeface="Calibri"/>
              <a:buNone/>
              <a:defRPr sz="2400">
                <a:solidFill>
                  <a:srgbClr val="F15A2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3"/>
          </p:nvPr>
        </p:nvSpPr>
        <p:spPr>
          <a:xfrm>
            <a:off x="709200" y="1717482"/>
            <a:ext cx="3060700" cy="182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395654"/>
            <a:ext cx="9144000" cy="310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9134" y="1370951"/>
            <a:ext cx="521958" cy="57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0535" y="3958307"/>
            <a:ext cx="5969977" cy="9139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F15A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A2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5A2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5A2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5A2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5A2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/>
          </a:p>
        </p:txBody>
      </p:sp>
      <p:pic>
        <p:nvPicPr>
          <p:cNvPr id="22" name="Google Shape;22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8650" y="4767263"/>
            <a:ext cx="834571" cy="1356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4842706"/>
            <a:ext cx="9144000" cy="39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9134" y="1370951"/>
            <a:ext cx="521958" cy="57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9537" y="2836106"/>
            <a:ext cx="2822973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9134" y="1341373"/>
            <a:ext cx="545831" cy="60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8" descr="A green and yellow gradient wor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58818" y="3703012"/>
            <a:ext cx="2398786" cy="6069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cid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cid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did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did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did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did-extensions-method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did-resoluti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s://github.com/w3c/did-methods-wg-charte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ampin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s://www.w3.org/TR/vc-overview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3c-fedid.github.io/digital-credential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truage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v.ca.gov/portal/ca-dmv-walle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-untp-fbb45f.opensource.unicc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aia-x.eu/technical-committee/architecture-document/25.05/trust_framework_architecture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ssc.eu/space/BVE2/1071251457/Data+Spaces+Blueprint+v2.0+-+Home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ebarch/#identific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3c.github.io/WebID/spec/identit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2005/Incubator/webid/spec/tl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lid.github.io/webid-profil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>
            <a:spLocks noGrp="1"/>
          </p:cNvSpPr>
          <p:nvPr>
            <p:ph type="ctrTitle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LU"/>
              <a:t>Pierre-Antoine Champin</a:t>
            </a:r>
            <a:endParaRPr/>
          </a:p>
        </p:txBody>
      </p:sp>
      <p:sp>
        <p:nvSpPr>
          <p:cNvPr id="82" name="Google Shape;82;p1"/>
          <p:cNvSpPr txBox="1">
            <a:spLocks noGrp="1"/>
          </p:cNvSpPr>
          <p:nvPr>
            <p:ph type="body" idx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LU"/>
              <a:t>W3C/Inria</a:t>
            </a:r>
            <a:endParaRPr/>
          </a:p>
        </p:txBody>
      </p:sp>
      <p:sp>
        <p:nvSpPr>
          <p:cNvPr id="83" name="Google Shape;83;p1"/>
          <p:cNvSpPr txBox="1">
            <a:spLocks noGrp="1"/>
          </p:cNvSpPr>
          <p:nvPr>
            <p:ph type="body" idx="2"/>
          </p:nvPr>
        </p:nvSpPr>
        <p:spPr>
          <a:xfrm>
            <a:off x="1760550" y="1343025"/>
            <a:ext cx="6144600" cy="1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LU"/>
              <a:t>Semantic Interoperability in Identity &amp; Credentials</a:t>
            </a:r>
            <a:endParaRPr/>
          </a:p>
        </p:txBody>
      </p:sp>
      <p:sp>
        <p:nvSpPr>
          <p:cNvPr id="84" name="Google Shape;84;p1"/>
          <p:cNvSpPr txBox="1">
            <a:spLocks noGrp="1"/>
          </p:cNvSpPr>
          <p:nvPr>
            <p:ph type="body" idx="3"/>
          </p:nvPr>
        </p:nvSpPr>
        <p:spPr>
          <a:xfrm>
            <a:off x="1760538" y="2847032"/>
            <a:ext cx="60816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LU"/>
              <a:t>Present and future standards at W3C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facfaa688_0_151"/>
          <p:cNvSpPr txBox="1">
            <a:spLocks noGrp="1"/>
          </p:cNvSpPr>
          <p:nvPr>
            <p:ph type="title"/>
          </p:nvPr>
        </p:nvSpPr>
        <p:spPr>
          <a:xfrm>
            <a:off x="970550" y="728800"/>
            <a:ext cx="3045300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LU" sz="3700"/>
              <a:t>Controlled and Decentralized Identifiers</a:t>
            </a:r>
            <a:endParaRPr sz="3700"/>
          </a:p>
        </p:txBody>
      </p:sp>
      <p:sp>
        <p:nvSpPr>
          <p:cNvPr id="213" name="Google Shape;213;g37facfaa688_0_151"/>
          <p:cNvSpPr txBox="1">
            <a:spLocks noGrp="1"/>
          </p:cNvSpPr>
          <p:nvPr>
            <p:ph type="body" idx="1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pic>
        <p:nvPicPr>
          <p:cNvPr id="214" name="Google Shape;214;g37facfaa688_0_151" title="654132.png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0575" y="744777"/>
            <a:ext cx="1992847" cy="315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6a7a9f8f3c_1_210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Controlled Identifiers</a:t>
            </a:r>
            <a:endParaRPr/>
          </a:p>
        </p:txBody>
      </p:sp>
      <p:sp>
        <p:nvSpPr>
          <p:cNvPr id="220" name="Google Shape;220;g36a7a9f8f3c_1_210"/>
          <p:cNvSpPr txBox="1">
            <a:spLocks noGrp="1"/>
          </p:cNvSpPr>
          <p:nvPr>
            <p:ph type="body" idx="1"/>
          </p:nvPr>
        </p:nvSpPr>
        <p:spPr>
          <a:xfrm>
            <a:off x="628650" y="1016000"/>
            <a:ext cx="7886700" cy="3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W3C Recommendation since 2025-05</a:t>
            </a: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 u="sng">
                <a:solidFill>
                  <a:schemeClr val="hlink"/>
                </a:solidFill>
                <a:hlinkClick r:id="rId3"/>
              </a:rPr>
              <a:t>https://www.w3.org/TR/cid/</a:t>
            </a:r>
            <a:r>
              <a:rPr lang="en-LU"/>
              <a:t>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“A controlled identifier document contains cryptographic material and lists service endpoints </a:t>
            </a:r>
            <a:r>
              <a:rPr lang="en-LU" b="1"/>
              <a:t>for the purposes of verifying cryptographic proofs from, and interacting with, the controller of an identifier</a:t>
            </a:r>
            <a:r>
              <a:rPr lang="en-LU"/>
              <a:t>.”</a:t>
            </a:r>
            <a:br>
              <a:rPr lang="en-LU"/>
            </a:b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Narrower focus than WebID → emphasis on privacy</a:t>
            </a:r>
            <a:endParaRPr/>
          </a:p>
        </p:txBody>
      </p:sp>
      <p:sp>
        <p:nvSpPr>
          <p:cNvPr id="221" name="Google Shape;221;g36a7a9f8f3c_1_210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pic>
        <p:nvPicPr>
          <p:cNvPr id="222" name="Google Shape;222;g36a7a9f8f3c_1_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1200" y="0"/>
            <a:ext cx="1072800" cy="55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7facfaa688_0_157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Controlled Identifiers</a:t>
            </a:r>
            <a:endParaRPr/>
          </a:p>
        </p:txBody>
      </p:sp>
      <p:sp>
        <p:nvSpPr>
          <p:cNvPr id="228" name="Google Shape;228;g37facfaa688_0_157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sp>
        <p:nvSpPr>
          <p:cNvPr id="229" name="Google Shape;229;g37facfaa688_0_157"/>
          <p:cNvSpPr/>
          <p:nvPr/>
        </p:nvSpPr>
        <p:spPr>
          <a:xfrm>
            <a:off x="3499200" y="911488"/>
            <a:ext cx="2145600" cy="66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Identifier</a:t>
            </a:r>
            <a:br>
              <a:rPr lang="en-L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L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L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https://champin.net/#pa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37facfaa688_0_157"/>
          <p:cNvSpPr/>
          <p:nvPr/>
        </p:nvSpPr>
        <p:spPr>
          <a:xfrm>
            <a:off x="5644800" y="2237388"/>
            <a:ext cx="2145600" cy="66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 b="1">
                <a:latin typeface="Calibri"/>
                <a:ea typeface="Calibri"/>
                <a:cs typeface="Calibri"/>
                <a:sym typeface="Calibri"/>
              </a:rPr>
              <a:t>Controlled Identifier Document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1" name="Google Shape;231;g37facfaa688_0_157"/>
          <p:cNvCxnSpPr>
            <a:stCxn id="229" idx="1"/>
            <a:endCxn id="232" idx="0"/>
          </p:cNvCxnSpPr>
          <p:nvPr/>
        </p:nvCxnSpPr>
        <p:spPr>
          <a:xfrm flipH="1">
            <a:off x="2426400" y="1245838"/>
            <a:ext cx="1072800" cy="8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3" name="Google Shape;233;g37facfaa688_0_157"/>
          <p:cNvCxnSpPr>
            <a:stCxn id="229" idx="3"/>
            <a:endCxn id="230" idx="0"/>
          </p:cNvCxnSpPr>
          <p:nvPr/>
        </p:nvCxnSpPr>
        <p:spPr>
          <a:xfrm>
            <a:off x="5644800" y="1245838"/>
            <a:ext cx="1072800" cy="99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4" name="Google Shape;234;g37facfaa688_0_157"/>
          <p:cNvSpPr txBox="1"/>
          <p:nvPr/>
        </p:nvSpPr>
        <p:spPr>
          <a:xfrm>
            <a:off x="1946700" y="1478800"/>
            <a:ext cx="95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refers to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5" name="Google Shape;235;g37facfaa688_0_157"/>
          <p:cNvGrpSpPr/>
          <p:nvPr/>
        </p:nvGrpSpPr>
        <p:grpSpPr>
          <a:xfrm>
            <a:off x="5644800" y="2906088"/>
            <a:ext cx="1665900" cy="991500"/>
            <a:chOff x="5644800" y="3058488"/>
            <a:chExt cx="1665900" cy="991500"/>
          </a:xfrm>
        </p:grpSpPr>
        <p:cxnSp>
          <p:nvCxnSpPr>
            <p:cNvPr id="236" name="Google Shape;236;g37facfaa688_0_157"/>
            <p:cNvCxnSpPr>
              <a:stCxn id="230" idx="2"/>
              <a:endCxn id="237" idx="3"/>
            </p:cNvCxnSpPr>
            <p:nvPr/>
          </p:nvCxnSpPr>
          <p:spPr>
            <a:xfrm flipH="1">
              <a:off x="5644800" y="3058488"/>
              <a:ext cx="1072800" cy="991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38" name="Google Shape;238;g37facfaa688_0_157"/>
            <p:cNvSpPr txBox="1"/>
            <p:nvPr/>
          </p:nvSpPr>
          <p:spPr>
            <a:xfrm>
              <a:off x="6237900" y="3354150"/>
              <a:ext cx="107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describes</a:t>
              </a:r>
              <a:endPara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g37facfaa688_0_157"/>
          <p:cNvSpPr txBox="1"/>
          <p:nvPr/>
        </p:nvSpPr>
        <p:spPr>
          <a:xfrm>
            <a:off x="6175350" y="1478788"/>
            <a:ext cx="108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resolves to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g37facfaa688_0_157"/>
          <p:cNvGrpSpPr/>
          <p:nvPr/>
        </p:nvGrpSpPr>
        <p:grpSpPr>
          <a:xfrm>
            <a:off x="1884150" y="2906088"/>
            <a:ext cx="1615050" cy="991500"/>
            <a:chOff x="1884150" y="3058488"/>
            <a:chExt cx="1615050" cy="991500"/>
          </a:xfrm>
        </p:grpSpPr>
        <p:cxnSp>
          <p:nvCxnSpPr>
            <p:cNvPr id="241" name="Google Shape;241;g37facfaa688_0_157"/>
            <p:cNvCxnSpPr>
              <a:stCxn id="242" idx="4"/>
              <a:endCxn id="237" idx="1"/>
            </p:cNvCxnSpPr>
            <p:nvPr/>
          </p:nvCxnSpPr>
          <p:spPr>
            <a:xfrm>
              <a:off x="2426400" y="3058488"/>
              <a:ext cx="1072800" cy="991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43" name="Google Shape;243;g37facfaa688_0_157"/>
            <p:cNvSpPr txBox="1"/>
            <p:nvPr/>
          </p:nvSpPr>
          <p:spPr>
            <a:xfrm>
              <a:off x="1884150" y="3416900"/>
              <a:ext cx="108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controls</a:t>
              </a:r>
              <a:endPara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g37facfaa688_0_157"/>
          <p:cNvGrpSpPr/>
          <p:nvPr/>
        </p:nvGrpSpPr>
        <p:grpSpPr>
          <a:xfrm>
            <a:off x="3184984" y="2722727"/>
            <a:ext cx="2462700" cy="400200"/>
            <a:chOff x="3184984" y="2875127"/>
            <a:chExt cx="2462700" cy="400200"/>
          </a:xfrm>
        </p:grpSpPr>
        <p:cxnSp>
          <p:nvCxnSpPr>
            <p:cNvPr id="245" name="Google Shape;245;g37facfaa688_0_157"/>
            <p:cNvCxnSpPr>
              <a:stCxn id="242" idx="5"/>
            </p:cNvCxnSpPr>
            <p:nvPr/>
          </p:nvCxnSpPr>
          <p:spPr>
            <a:xfrm>
              <a:off x="3184984" y="2960559"/>
              <a:ext cx="246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46" name="Google Shape;246;g37facfaa688_0_157"/>
            <p:cNvSpPr txBox="1"/>
            <p:nvPr/>
          </p:nvSpPr>
          <p:spPr>
            <a:xfrm>
              <a:off x="3936625" y="2875127"/>
              <a:ext cx="959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controls</a:t>
              </a:r>
              <a:endPara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g37facfaa688_0_157"/>
          <p:cNvSpPr txBox="1">
            <a:spLocks noGrp="1"/>
          </p:cNvSpPr>
          <p:nvPr>
            <p:ph type="body" idx="1"/>
          </p:nvPr>
        </p:nvSpPr>
        <p:spPr>
          <a:xfrm>
            <a:off x="628650" y="4265450"/>
            <a:ext cx="7886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16510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LU" sz="2100" u="sng">
                <a:solidFill>
                  <a:schemeClr val="hlink"/>
                </a:solidFill>
                <a:hlinkClick r:id="rId3"/>
              </a:rPr>
              <a:t>https://www.w3.org/TR/cid/</a:t>
            </a:r>
            <a:r>
              <a:rPr lang="en-LU" sz="2100"/>
              <a:t> </a:t>
            </a:r>
            <a:endParaRPr sz="2100"/>
          </a:p>
        </p:txBody>
      </p:sp>
      <p:sp>
        <p:nvSpPr>
          <p:cNvPr id="248" name="Google Shape;248;g37facfaa688_0_157"/>
          <p:cNvSpPr/>
          <p:nvPr/>
        </p:nvSpPr>
        <p:spPr>
          <a:xfrm>
            <a:off x="1353600" y="2473863"/>
            <a:ext cx="2145600" cy="668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latin typeface="Calibri"/>
                <a:ea typeface="Calibri"/>
                <a:cs typeface="Calibri"/>
                <a:sym typeface="Calibri"/>
              </a:rPr>
              <a:t>Controller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37facfaa688_0_157"/>
          <p:cNvSpPr/>
          <p:nvPr/>
        </p:nvSpPr>
        <p:spPr>
          <a:xfrm>
            <a:off x="1353600" y="2058200"/>
            <a:ext cx="2145600" cy="668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latin typeface="Calibri"/>
                <a:ea typeface="Calibri"/>
                <a:cs typeface="Calibri"/>
                <a:sym typeface="Calibri"/>
              </a:rPr>
              <a:t>Subject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g37facfaa688_0_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1200" y="0"/>
            <a:ext cx="1072800" cy="55957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37facfaa688_0_157"/>
          <p:cNvSpPr/>
          <p:nvPr/>
        </p:nvSpPr>
        <p:spPr>
          <a:xfrm>
            <a:off x="3499200" y="3563288"/>
            <a:ext cx="2145600" cy="66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latin typeface="Calibri"/>
                <a:ea typeface="Calibri"/>
                <a:cs typeface="Calibri"/>
                <a:sym typeface="Calibri"/>
              </a:rPr>
              <a:t>Cryptographic material,</a:t>
            </a:r>
            <a:br>
              <a:rPr lang="en-LU">
                <a:latin typeface="Calibri"/>
                <a:ea typeface="Calibri"/>
                <a:cs typeface="Calibri"/>
                <a:sym typeface="Calibri"/>
              </a:rPr>
            </a:br>
            <a:r>
              <a:rPr lang="en-LU">
                <a:latin typeface="Calibri"/>
                <a:ea typeface="Calibri"/>
                <a:cs typeface="Calibri"/>
                <a:sym typeface="Calibri"/>
              </a:rPr>
              <a:t>Service endpoints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6a7a9f8f3c_1_183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Decentralized Identifier (DID)</a:t>
            </a:r>
            <a:endParaRPr/>
          </a:p>
        </p:txBody>
      </p:sp>
      <p:sp>
        <p:nvSpPr>
          <p:cNvPr id="256" name="Google Shape;256;g36a7a9f8f3c_1_183"/>
          <p:cNvSpPr txBox="1">
            <a:spLocks noGrp="1"/>
          </p:cNvSpPr>
          <p:nvPr>
            <p:ph type="body" idx="1"/>
          </p:nvPr>
        </p:nvSpPr>
        <p:spPr>
          <a:xfrm>
            <a:off x="628650" y="1016000"/>
            <a:ext cx="7886700" cy="3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W3C Recommendation since 2022</a:t>
            </a: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 u="sng">
                <a:solidFill>
                  <a:schemeClr val="hlink"/>
                </a:solidFill>
                <a:hlinkClick r:id="rId3"/>
              </a:rPr>
              <a:t>https://www.w3.org/TR/did/</a:t>
            </a:r>
            <a:r>
              <a:rPr lang="en-LU"/>
              <a:t> </a:t>
            </a:r>
            <a:br>
              <a:rPr lang="en-LU"/>
            </a:b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A new kind of URI</a:t>
            </a:r>
            <a:endParaRPr/>
          </a:p>
        </p:txBody>
      </p:sp>
      <p:sp>
        <p:nvSpPr>
          <p:cNvPr id="257" name="Google Shape;257;g36a7a9f8f3c_1_183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pic>
        <p:nvPicPr>
          <p:cNvPr id="258" name="Google Shape;258;g36a7a9f8f3c_1_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0750" y="2759659"/>
            <a:ext cx="476250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36a7a9f8f3c_1_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1200" y="0"/>
            <a:ext cx="1072800" cy="55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6a7a9f8f3c_1_175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Decentralized Identifier (DID)</a:t>
            </a:r>
            <a:endParaRPr/>
          </a:p>
        </p:txBody>
      </p:sp>
      <p:sp>
        <p:nvSpPr>
          <p:cNvPr id="265" name="Google Shape;265;g36a7a9f8f3c_1_175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sp>
        <p:nvSpPr>
          <p:cNvPr id="266" name="Google Shape;266;g36a7a9f8f3c_1_175"/>
          <p:cNvSpPr txBox="1">
            <a:spLocks noGrp="1"/>
          </p:cNvSpPr>
          <p:nvPr>
            <p:ph type="body" idx="1"/>
          </p:nvPr>
        </p:nvSpPr>
        <p:spPr>
          <a:xfrm>
            <a:off x="628650" y="4265450"/>
            <a:ext cx="7886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16510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LU" sz="2100" u="sng">
                <a:solidFill>
                  <a:schemeClr val="hlink"/>
                </a:solidFill>
                <a:hlinkClick r:id="rId3"/>
              </a:rPr>
              <a:t>https://www.w3.org/TR/did/</a:t>
            </a:r>
            <a:r>
              <a:rPr lang="en-LU" sz="2100"/>
              <a:t> </a:t>
            </a:r>
            <a:endParaRPr sz="2100"/>
          </a:p>
        </p:txBody>
      </p:sp>
      <p:pic>
        <p:nvPicPr>
          <p:cNvPr id="267" name="Google Shape;267;g36a7a9f8f3c_1_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5813" y="1001539"/>
            <a:ext cx="5292371" cy="311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6a7a9f8f3c_1_1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1200" y="0"/>
            <a:ext cx="1072800" cy="55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7facfaa688_0_191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Decentralized Identifier (DID)</a:t>
            </a:r>
            <a:endParaRPr/>
          </a:p>
        </p:txBody>
      </p:sp>
      <p:sp>
        <p:nvSpPr>
          <p:cNvPr id="274" name="Google Shape;274;g37facfaa688_0_191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sp>
        <p:nvSpPr>
          <p:cNvPr id="275" name="Google Shape;275;g37facfaa688_0_191"/>
          <p:cNvSpPr/>
          <p:nvPr/>
        </p:nvSpPr>
        <p:spPr>
          <a:xfrm>
            <a:off x="3499200" y="911488"/>
            <a:ext cx="2145600" cy="66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</a:t>
            </a:r>
            <a:br>
              <a:rPr lang="en-L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L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L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did:example:123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37facfaa688_0_191"/>
          <p:cNvSpPr/>
          <p:nvPr/>
        </p:nvSpPr>
        <p:spPr>
          <a:xfrm>
            <a:off x="5644800" y="2237388"/>
            <a:ext cx="2145600" cy="66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 b="1">
                <a:latin typeface="Calibri"/>
                <a:ea typeface="Calibri"/>
                <a:cs typeface="Calibri"/>
                <a:sym typeface="Calibri"/>
              </a:rPr>
              <a:t>DID Document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g37facfaa688_0_191"/>
          <p:cNvCxnSpPr>
            <a:stCxn id="275" idx="1"/>
            <a:endCxn id="278" idx="0"/>
          </p:cNvCxnSpPr>
          <p:nvPr/>
        </p:nvCxnSpPr>
        <p:spPr>
          <a:xfrm flipH="1">
            <a:off x="2426400" y="1245838"/>
            <a:ext cx="1072800" cy="8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9" name="Google Shape;279;g37facfaa688_0_191"/>
          <p:cNvCxnSpPr>
            <a:stCxn id="275" idx="3"/>
            <a:endCxn id="276" idx="0"/>
          </p:cNvCxnSpPr>
          <p:nvPr/>
        </p:nvCxnSpPr>
        <p:spPr>
          <a:xfrm>
            <a:off x="5644800" y="1245838"/>
            <a:ext cx="1072800" cy="99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0" name="Google Shape;280;g37facfaa688_0_191"/>
          <p:cNvSpPr txBox="1"/>
          <p:nvPr/>
        </p:nvSpPr>
        <p:spPr>
          <a:xfrm>
            <a:off x="1946700" y="1478800"/>
            <a:ext cx="95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refers to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1" name="Google Shape;281;g37facfaa688_0_191"/>
          <p:cNvGrpSpPr/>
          <p:nvPr/>
        </p:nvGrpSpPr>
        <p:grpSpPr>
          <a:xfrm>
            <a:off x="5644800" y="2906088"/>
            <a:ext cx="1665900" cy="991500"/>
            <a:chOff x="5644800" y="3058488"/>
            <a:chExt cx="1665900" cy="991500"/>
          </a:xfrm>
        </p:grpSpPr>
        <p:cxnSp>
          <p:nvCxnSpPr>
            <p:cNvPr id="282" name="Google Shape;282;g37facfaa688_0_191"/>
            <p:cNvCxnSpPr>
              <a:stCxn id="276" idx="2"/>
              <a:endCxn id="283" idx="3"/>
            </p:cNvCxnSpPr>
            <p:nvPr/>
          </p:nvCxnSpPr>
          <p:spPr>
            <a:xfrm flipH="1">
              <a:off x="5644800" y="3058488"/>
              <a:ext cx="1072800" cy="991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284" name="Google Shape;284;g37facfaa688_0_191"/>
            <p:cNvSpPr txBox="1"/>
            <p:nvPr/>
          </p:nvSpPr>
          <p:spPr>
            <a:xfrm>
              <a:off x="6237900" y="3354150"/>
              <a:ext cx="107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describes</a:t>
              </a:r>
              <a:endPara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g37facfaa688_0_191"/>
          <p:cNvSpPr txBox="1"/>
          <p:nvPr/>
        </p:nvSpPr>
        <p:spPr>
          <a:xfrm>
            <a:off x="6151052" y="1503086"/>
            <a:ext cx="108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resolves to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6" name="Google Shape;286;g37facfaa688_0_191"/>
          <p:cNvGrpSpPr/>
          <p:nvPr/>
        </p:nvGrpSpPr>
        <p:grpSpPr>
          <a:xfrm>
            <a:off x="1884150" y="2906088"/>
            <a:ext cx="1615050" cy="991500"/>
            <a:chOff x="1884150" y="3058488"/>
            <a:chExt cx="1615050" cy="991500"/>
          </a:xfrm>
        </p:grpSpPr>
        <p:cxnSp>
          <p:nvCxnSpPr>
            <p:cNvPr id="287" name="Google Shape;287;g37facfaa688_0_191"/>
            <p:cNvCxnSpPr>
              <a:stCxn id="288" idx="4"/>
              <a:endCxn id="283" idx="1"/>
            </p:cNvCxnSpPr>
            <p:nvPr/>
          </p:nvCxnSpPr>
          <p:spPr>
            <a:xfrm>
              <a:off x="2426400" y="3058488"/>
              <a:ext cx="1072800" cy="991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289" name="Google Shape;289;g37facfaa688_0_191"/>
            <p:cNvSpPr txBox="1"/>
            <p:nvPr/>
          </p:nvSpPr>
          <p:spPr>
            <a:xfrm>
              <a:off x="1884150" y="3416900"/>
              <a:ext cx="108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controls</a:t>
              </a:r>
              <a:endPara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g37facfaa688_0_191"/>
          <p:cNvSpPr txBox="1">
            <a:spLocks noGrp="1"/>
          </p:cNvSpPr>
          <p:nvPr>
            <p:ph type="body" idx="1"/>
          </p:nvPr>
        </p:nvSpPr>
        <p:spPr>
          <a:xfrm>
            <a:off x="628650" y="4265450"/>
            <a:ext cx="7886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16510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LU" sz="21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https://www.w3.org/TR/did/</a:t>
            </a:r>
            <a:r>
              <a:rPr lang="en-LU" sz="2100"/>
              <a:t> </a:t>
            </a:r>
            <a:endParaRPr sz="2100"/>
          </a:p>
        </p:txBody>
      </p:sp>
      <p:sp>
        <p:nvSpPr>
          <p:cNvPr id="291" name="Google Shape;291;g37facfaa688_0_191"/>
          <p:cNvSpPr/>
          <p:nvPr/>
        </p:nvSpPr>
        <p:spPr>
          <a:xfrm>
            <a:off x="1353600" y="2473863"/>
            <a:ext cx="2145600" cy="668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latin typeface="Calibri"/>
                <a:ea typeface="Calibri"/>
                <a:cs typeface="Calibri"/>
                <a:sym typeface="Calibri"/>
              </a:rPr>
              <a:t>Controller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37facfaa688_0_191"/>
          <p:cNvSpPr/>
          <p:nvPr/>
        </p:nvSpPr>
        <p:spPr>
          <a:xfrm>
            <a:off x="1353600" y="2058200"/>
            <a:ext cx="2145600" cy="668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latin typeface="Calibri"/>
                <a:ea typeface="Calibri"/>
                <a:cs typeface="Calibri"/>
                <a:sym typeface="Calibri"/>
              </a:rPr>
              <a:t>Subject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g37facfaa688_0_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1200" y="0"/>
            <a:ext cx="1072800" cy="55957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37facfaa688_0_191"/>
          <p:cNvSpPr/>
          <p:nvPr/>
        </p:nvSpPr>
        <p:spPr>
          <a:xfrm>
            <a:off x="3499200" y="3563288"/>
            <a:ext cx="2145600" cy="66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latin typeface="Calibri"/>
                <a:ea typeface="Calibri"/>
                <a:cs typeface="Calibri"/>
                <a:sym typeface="Calibri"/>
              </a:rPr>
              <a:t>Cryptographic material,</a:t>
            </a:r>
            <a:br>
              <a:rPr lang="en-LU">
                <a:latin typeface="Calibri"/>
                <a:ea typeface="Calibri"/>
                <a:cs typeface="Calibri"/>
                <a:sym typeface="Calibri"/>
              </a:rPr>
            </a:br>
            <a:r>
              <a:rPr lang="en-LU">
                <a:latin typeface="Calibri"/>
                <a:ea typeface="Calibri"/>
                <a:cs typeface="Calibri"/>
                <a:sym typeface="Calibri"/>
              </a:rPr>
              <a:t>Service endpoints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37facfaa688_0_191"/>
          <p:cNvSpPr/>
          <p:nvPr/>
        </p:nvSpPr>
        <p:spPr>
          <a:xfrm>
            <a:off x="6717600" y="810088"/>
            <a:ext cx="2134200" cy="6687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Verifiable Data Registry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5" name="Google Shape;295;g37facfaa688_0_191"/>
          <p:cNvCxnSpPr>
            <a:stCxn id="275" idx="3"/>
          </p:cNvCxnSpPr>
          <p:nvPr/>
        </p:nvCxnSpPr>
        <p:spPr>
          <a:xfrm>
            <a:off x="5644800" y="1245838"/>
            <a:ext cx="107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6" name="Google Shape;296;g37facfaa688_0_191"/>
          <p:cNvCxnSpPr>
            <a:stCxn id="294" idx="3"/>
          </p:cNvCxnSpPr>
          <p:nvPr/>
        </p:nvCxnSpPr>
        <p:spPr>
          <a:xfrm flipH="1">
            <a:off x="7225200" y="1478788"/>
            <a:ext cx="559500" cy="75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97" name="Google Shape;297;g37facfaa688_0_191"/>
          <p:cNvSpPr txBox="1"/>
          <p:nvPr/>
        </p:nvSpPr>
        <p:spPr>
          <a:xfrm>
            <a:off x="5647677" y="911511"/>
            <a:ext cx="108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recorded on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37facfaa688_0_191"/>
          <p:cNvSpPr txBox="1"/>
          <p:nvPr/>
        </p:nvSpPr>
        <p:spPr>
          <a:xfrm>
            <a:off x="7506110" y="1640811"/>
            <a:ext cx="108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recorded on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9" name="Google Shape;299;g37facfaa688_0_191"/>
          <p:cNvGrpSpPr/>
          <p:nvPr/>
        </p:nvGrpSpPr>
        <p:grpSpPr>
          <a:xfrm>
            <a:off x="3501952" y="2722725"/>
            <a:ext cx="2145504" cy="400200"/>
            <a:chOff x="3184984" y="2875127"/>
            <a:chExt cx="2462700" cy="400200"/>
          </a:xfrm>
        </p:grpSpPr>
        <p:cxnSp>
          <p:nvCxnSpPr>
            <p:cNvPr id="300" name="Google Shape;300;g37facfaa688_0_191"/>
            <p:cNvCxnSpPr/>
            <p:nvPr/>
          </p:nvCxnSpPr>
          <p:spPr>
            <a:xfrm>
              <a:off x="3184984" y="2960559"/>
              <a:ext cx="246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01" name="Google Shape;301;g37facfaa688_0_191"/>
            <p:cNvSpPr txBox="1"/>
            <p:nvPr/>
          </p:nvSpPr>
          <p:spPr>
            <a:xfrm>
              <a:off x="3936625" y="2875127"/>
              <a:ext cx="959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controls</a:t>
              </a:r>
              <a:endPara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6a7a9f8f3c_1_199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DID Methods</a:t>
            </a:r>
            <a:endParaRPr/>
          </a:p>
        </p:txBody>
      </p:sp>
      <p:sp>
        <p:nvSpPr>
          <p:cNvPr id="307" name="Google Shape;307;g36a7a9f8f3c_1_199"/>
          <p:cNvSpPr txBox="1">
            <a:spLocks noGrp="1"/>
          </p:cNvSpPr>
          <p:nvPr>
            <p:ph type="body" idx="1"/>
          </p:nvPr>
        </p:nvSpPr>
        <p:spPr>
          <a:xfrm>
            <a:off x="628650" y="1016000"/>
            <a:ext cx="7886700" cy="3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Determines the “verifiable data registry” to use …</a:t>
            </a: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… and how to create/retrieve/update/delete the DID document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 u="sng">
                <a:solidFill>
                  <a:schemeClr val="hlink"/>
                </a:solidFill>
                <a:hlinkClick r:id="rId3"/>
              </a:rPr>
              <a:t>https://www.w3.org/TR/did-extensions-methods/</a:t>
            </a:r>
            <a:br>
              <a:rPr lang="en-LU"/>
            </a:br>
            <a:r>
              <a:rPr lang="en-LU"/>
              <a:t>contains 200+ method descriptions</a:t>
            </a:r>
            <a:endParaRPr i="1">
              <a:solidFill>
                <a:srgbClr val="C00000"/>
              </a:solidFill>
            </a:endParaRPr>
          </a:p>
        </p:txBody>
      </p:sp>
      <p:sp>
        <p:nvSpPr>
          <p:cNvPr id="308" name="Google Shape;308;g36a7a9f8f3c_1_199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pic>
        <p:nvPicPr>
          <p:cNvPr id="309" name="Google Shape;309;g36a7a9f8f3c_1_199"/>
          <p:cNvPicPr preferRelativeResize="0"/>
          <p:nvPr/>
        </p:nvPicPr>
        <p:blipFill rotWithShape="1">
          <a:blip r:embed="rId4">
            <a:alphaModFix/>
          </a:blip>
          <a:srcRect t="32466" b="21277"/>
          <a:stretch/>
        </p:blipFill>
        <p:spPr>
          <a:xfrm>
            <a:off x="2190750" y="3602202"/>
            <a:ext cx="4762500" cy="6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36a7a9f8f3c_1_1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1200" y="0"/>
            <a:ext cx="1072800" cy="55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7facfaa688_0_235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Taming the diversity of DID methods</a:t>
            </a:r>
            <a:endParaRPr/>
          </a:p>
        </p:txBody>
      </p:sp>
      <p:sp>
        <p:nvSpPr>
          <p:cNvPr id="316" name="Google Shape;316;g37facfaa688_0_235"/>
          <p:cNvSpPr txBox="1">
            <a:spLocks noGrp="1"/>
          </p:cNvSpPr>
          <p:nvPr>
            <p:ph type="body" idx="1"/>
          </p:nvPr>
        </p:nvSpPr>
        <p:spPr>
          <a:xfrm>
            <a:off x="628650" y="1016000"/>
            <a:ext cx="7886700" cy="3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DID Resolution</a:t>
            </a:r>
            <a:br>
              <a:rPr lang="en-LU"/>
            </a:br>
            <a:r>
              <a:rPr lang="en-LU" u="sng">
                <a:solidFill>
                  <a:schemeClr val="hlink"/>
                </a:solidFill>
                <a:hlinkClick r:id="rId3"/>
              </a:rPr>
              <a:t>https://www.w3.org/TR/did-resolution</a:t>
            </a:r>
            <a:br>
              <a:rPr lang="en-LU"/>
            </a:br>
            <a:r>
              <a:rPr lang="en-LU"/>
              <a:t>Defines the notion of </a:t>
            </a:r>
            <a:r>
              <a:rPr lang="en-LU" i="1"/>
              <a:t>DID resolver</a:t>
            </a:r>
            <a:r>
              <a:rPr lang="en-LU"/>
              <a:t> and a </a:t>
            </a:r>
            <a:r>
              <a:rPr lang="en-LU" b="1"/>
              <a:t>standard way to interact with them</a:t>
            </a:r>
            <a:r>
              <a:rPr lang="en-LU"/>
              <a:t>.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DID Methods Working Group (in discussion)</a:t>
            </a:r>
            <a:br>
              <a:rPr lang="en-LU"/>
            </a:br>
            <a:r>
              <a:rPr lang="en-LU" u="sng">
                <a:solidFill>
                  <a:schemeClr val="hlink"/>
                </a:solidFill>
                <a:hlinkClick r:id="rId4"/>
              </a:rPr>
              <a:t>https://github.com/w3c/did-methods-wg-charter/</a:t>
            </a:r>
            <a:br>
              <a:rPr lang="en-LU" i="1">
                <a:solidFill>
                  <a:srgbClr val="C00000"/>
                </a:solidFill>
              </a:rPr>
            </a:br>
            <a:r>
              <a:rPr lang="en-LU"/>
              <a:t>Aims to standardize a few commonly used DID methods.</a:t>
            </a:r>
            <a:endParaRPr/>
          </a:p>
        </p:txBody>
      </p:sp>
      <p:sp>
        <p:nvSpPr>
          <p:cNvPr id="317" name="Google Shape;317;g37facfaa688_0_235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pic>
        <p:nvPicPr>
          <p:cNvPr id="318" name="Google Shape;318;g37facfaa688_0_2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1170" y="-4"/>
            <a:ext cx="1072829" cy="55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6a7a9f8f3c_0_49"/>
          <p:cNvSpPr txBox="1">
            <a:spLocks noGrp="1"/>
          </p:cNvSpPr>
          <p:nvPr>
            <p:ph type="title"/>
          </p:nvPr>
        </p:nvSpPr>
        <p:spPr>
          <a:xfrm>
            <a:off x="970550" y="728800"/>
            <a:ext cx="3060900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LU" sz="3700"/>
              <a:t>Verifiable credentials</a:t>
            </a:r>
            <a:endParaRPr sz="3700"/>
          </a:p>
        </p:txBody>
      </p:sp>
      <p:sp>
        <p:nvSpPr>
          <p:cNvPr id="324" name="Google Shape;324;g36a7a9f8f3c_0_49"/>
          <p:cNvSpPr txBox="1">
            <a:spLocks noGrp="1"/>
          </p:cNvSpPr>
          <p:nvPr>
            <p:ph type="body" idx="1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pic>
        <p:nvPicPr>
          <p:cNvPr id="325" name="Google Shape;325;g36a7a9f8f3c_0_49" descr="Generated with ChatGPT, with the following prompt: &#10;generate an photo-like image with ratio 13/10, in landscape orientation, representing a virtual document. A person, whose face is out of frame, is signing with a pen on a tablet computer. A floating representation of the document being signed floats in front of the image, with a symbolic representation of a character and checkboxes." title="ChatGPT Image Sep 16, 2025, 05_39_33 PM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739" r="6747"/>
          <a:stretch/>
        </p:blipFill>
        <p:spPr>
          <a:xfrm>
            <a:off x="5009322" y="728783"/>
            <a:ext cx="4134601" cy="318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38087b87a_0_0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Basic terminology</a:t>
            </a:r>
            <a:endParaRPr/>
          </a:p>
        </p:txBody>
      </p:sp>
      <p:grpSp>
        <p:nvGrpSpPr>
          <p:cNvPr id="331" name="Google Shape;331;g3538087b87a_0_0"/>
          <p:cNvGrpSpPr/>
          <p:nvPr/>
        </p:nvGrpSpPr>
        <p:grpSpPr>
          <a:xfrm>
            <a:off x="628627" y="843171"/>
            <a:ext cx="7886052" cy="640550"/>
            <a:chOff x="1006975" y="5711675"/>
            <a:chExt cx="18803175" cy="1527300"/>
          </a:xfrm>
        </p:grpSpPr>
        <p:sp>
          <p:nvSpPr>
            <p:cNvPr id="332" name="Google Shape;332;g3538087b87a_0_0"/>
            <p:cNvSpPr/>
            <p:nvPr/>
          </p:nvSpPr>
          <p:spPr>
            <a:xfrm>
              <a:off x="1006975" y="5711675"/>
              <a:ext cx="3146100" cy="1527300"/>
            </a:xfrm>
            <a:prstGeom prst="flowChartAlternateProcess">
              <a:avLst/>
            </a:prstGeom>
            <a:solidFill>
              <a:srgbClr val="25545A"/>
            </a:solidFill>
            <a:ln w="9525" cap="flat" cmpd="sng">
              <a:solidFill>
                <a:srgbClr val="3030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 sz="2000">
                  <a:solidFill>
                    <a:srgbClr val="DDDDDD"/>
                  </a:solidFill>
                </a:rPr>
                <a:t>Issuer</a:t>
              </a:r>
              <a:endParaRPr sz="2000">
                <a:solidFill>
                  <a:srgbClr val="DDDDDD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 sz="1100" i="1">
                  <a:solidFill>
                    <a:srgbClr val="DDDDDD"/>
                  </a:solidFill>
                </a:rPr>
                <a:t>Issues VCs</a:t>
              </a:r>
              <a:endParaRPr sz="1100" i="1">
                <a:solidFill>
                  <a:srgbClr val="DDDDDD"/>
                </a:solidFill>
              </a:endParaRPr>
            </a:p>
          </p:txBody>
        </p:sp>
        <p:sp>
          <p:nvSpPr>
            <p:cNvPr id="333" name="Google Shape;333;g3538087b87a_0_0"/>
            <p:cNvSpPr/>
            <p:nvPr/>
          </p:nvSpPr>
          <p:spPr>
            <a:xfrm>
              <a:off x="8835513" y="5711675"/>
              <a:ext cx="3146100" cy="1527300"/>
            </a:xfrm>
            <a:prstGeom prst="flowChartAlternateProcess">
              <a:avLst/>
            </a:prstGeom>
            <a:solidFill>
              <a:srgbClr val="25545A"/>
            </a:solidFill>
            <a:ln w="9525" cap="flat" cmpd="sng">
              <a:solidFill>
                <a:srgbClr val="3030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 sz="2000">
                  <a:solidFill>
                    <a:srgbClr val="DDDDDD"/>
                  </a:solidFill>
                </a:rPr>
                <a:t>Holder</a:t>
              </a:r>
              <a:endParaRPr sz="2000">
                <a:solidFill>
                  <a:srgbClr val="DDDDDD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 sz="1100" i="1">
                  <a:solidFill>
                    <a:srgbClr val="DDDDDD"/>
                  </a:solidFill>
                </a:rPr>
                <a:t>Acquires, holds, presents VCs</a:t>
              </a:r>
              <a:endParaRPr sz="1100" i="1">
                <a:solidFill>
                  <a:srgbClr val="DDDDDD"/>
                </a:solidFill>
              </a:endParaRPr>
            </a:p>
          </p:txBody>
        </p:sp>
        <p:sp>
          <p:nvSpPr>
            <p:cNvPr id="334" name="Google Shape;334;g3538087b87a_0_0"/>
            <p:cNvSpPr/>
            <p:nvPr/>
          </p:nvSpPr>
          <p:spPr>
            <a:xfrm>
              <a:off x="16664050" y="5711675"/>
              <a:ext cx="3146100" cy="1527300"/>
            </a:xfrm>
            <a:prstGeom prst="flowChartAlternateProcess">
              <a:avLst/>
            </a:prstGeom>
            <a:solidFill>
              <a:srgbClr val="25545A"/>
            </a:solidFill>
            <a:ln w="9525" cap="flat" cmpd="sng">
              <a:solidFill>
                <a:srgbClr val="3030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 sz="2000">
                  <a:solidFill>
                    <a:srgbClr val="DDDDDD"/>
                  </a:solidFill>
                </a:rPr>
                <a:t>Verifier</a:t>
              </a:r>
              <a:endParaRPr sz="2000">
                <a:solidFill>
                  <a:srgbClr val="DDDDDD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 sz="1100" i="1">
                  <a:solidFill>
                    <a:srgbClr val="DDDDDD"/>
                  </a:solidFill>
                </a:rPr>
                <a:t>Verifies VCs</a:t>
              </a:r>
              <a:endParaRPr sz="1100" i="1">
                <a:solidFill>
                  <a:srgbClr val="DDDDDD"/>
                </a:solidFill>
              </a:endParaRPr>
            </a:p>
          </p:txBody>
        </p:sp>
        <p:sp>
          <p:nvSpPr>
            <p:cNvPr id="335" name="Google Shape;335;g3538087b87a_0_0"/>
            <p:cNvSpPr/>
            <p:nvPr/>
          </p:nvSpPr>
          <p:spPr>
            <a:xfrm>
              <a:off x="4441694" y="5933075"/>
              <a:ext cx="4105200" cy="1084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EEEEE"/>
            </a:solidFill>
            <a:ln w="9525" cap="flat" cmpd="sng">
              <a:solidFill>
                <a:srgbClr val="3030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 sz="1200"/>
                <a:t>Issue credentials</a:t>
              </a:r>
              <a:endParaRPr sz="1200"/>
            </a:p>
          </p:txBody>
        </p:sp>
        <p:sp>
          <p:nvSpPr>
            <p:cNvPr id="336" name="Google Shape;336;g3538087b87a_0_0"/>
            <p:cNvSpPr/>
            <p:nvPr/>
          </p:nvSpPr>
          <p:spPr>
            <a:xfrm>
              <a:off x="12270231" y="5933075"/>
              <a:ext cx="4105200" cy="1084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EEEEE"/>
            </a:solidFill>
            <a:ln w="9525" cap="flat" cmpd="sng">
              <a:solidFill>
                <a:srgbClr val="3030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 sz="1200"/>
                <a:t>Presents credentials</a:t>
              </a:r>
              <a:endParaRPr sz="1200"/>
            </a:p>
          </p:txBody>
        </p:sp>
      </p:grpSp>
      <p:grpSp>
        <p:nvGrpSpPr>
          <p:cNvPr id="337" name="Google Shape;337;g3538087b87a_0_0"/>
          <p:cNvGrpSpPr/>
          <p:nvPr/>
        </p:nvGrpSpPr>
        <p:grpSpPr>
          <a:xfrm>
            <a:off x="1611802" y="1705554"/>
            <a:ext cx="2492117" cy="2871464"/>
            <a:chOff x="3413200" y="5385975"/>
            <a:chExt cx="5942100" cy="6846600"/>
          </a:xfrm>
        </p:grpSpPr>
        <p:sp>
          <p:nvSpPr>
            <p:cNvPr id="338" name="Google Shape;338;g3538087b87a_0_0"/>
            <p:cNvSpPr/>
            <p:nvPr/>
          </p:nvSpPr>
          <p:spPr>
            <a:xfrm>
              <a:off x="3413200" y="5385975"/>
              <a:ext cx="5942100" cy="6846600"/>
            </a:xfrm>
            <a:prstGeom prst="flowChartAlternateProcess">
              <a:avLst/>
            </a:prstGeom>
            <a:solidFill>
              <a:srgbClr val="ADADAD"/>
            </a:solidFill>
            <a:ln w="9525" cap="flat" cmpd="sng">
              <a:solidFill>
                <a:srgbClr val="3030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 sz="1500" b="1"/>
                <a:t>Verifiable Credential</a:t>
              </a:r>
              <a:endParaRPr sz="1500" b="1"/>
            </a:p>
          </p:txBody>
        </p:sp>
        <p:sp>
          <p:nvSpPr>
            <p:cNvPr id="339" name="Google Shape;339;g3538087b87a_0_0"/>
            <p:cNvSpPr/>
            <p:nvPr/>
          </p:nvSpPr>
          <p:spPr>
            <a:xfrm>
              <a:off x="3738968" y="6750430"/>
              <a:ext cx="5290500" cy="1157700"/>
            </a:xfrm>
            <a:prstGeom prst="flowChartAlternateProcess">
              <a:avLst/>
            </a:prstGeom>
            <a:solidFill>
              <a:srgbClr val="1C4587"/>
            </a:solidFill>
            <a:ln w="9525" cap="flat" cmpd="sng">
              <a:solidFill>
                <a:srgbClr val="3030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 sz="1600">
                  <a:solidFill>
                    <a:srgbClr val="CCCCCC"/>
                  </a:solidFill>
                </a:rPr>
                <a:t>Credential metadata</a:t>
              </a:r>
              <a:endParaRPr sz="1600">
                <a:solidFill>
                  <a:srgbClr val="CCCCCC"/>
                </a:solidFill>
              </a:endParaRPr>
            </a:p>
          </p:txBody>
        </p:sp>
        <p:sp>
          <p:nvSpPr>
            <p:cNvPr id="340" name="Google Shape;340;g3538087b87a_0_0"/>
            <p:cNvSpPr/>
            <p:nvPr/>
          </p:nvSpPr>
          <p:spPr>
            <a:xfrm>
              <a:off x="3738968" y="10351845"/>
              <a:ext cx="5290500" cy="1157700"/>
            </a:xfrm>
            <a:prstGeom prst="flowChartAlternateProcess">
              <a:avLst/>
            </a:prstGeom>
            <a:solidFill>
              <a:srgbClr val="B45F06"/>
            </a:solidFill>
            <a:ln w="9525" cap="flat" cmpd="sng">
              <a:solidFill>
                <a:srgbClr val="3030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 sz="1600">
                  <a:solidFill>
                    <a:srgbClr val="D9D9D9"/>
                  </a:solidFill>
                </a:rPr>
                <a:t>Proof(s)</a:t>
              </a:r>
              <a:endParaRPr sz="1600">
                <a:solidFill>
                  <a:srgbClr val="D9D9D9"/>
                </a:solidFill>
              </a:endParaRPr>
            </a:p>
          </p:txBody>
        </p:sp>
        <p:grpSp>
          <p:nvGrpSpPr>
            <p:cNvPr id="341" name="Google Shape;341;g3538087b87a_0_0"/>
            <p:cNvGrpSpPr/>
            <p:nvPr/>
          </p:nvGrpSpPr>
          <p:grpSpPr>
            <a:xfrm>
              <a:off x="3738665" y="8435306"/>
              <a:ext cx="5521272" cy="1388732"/>
              <a:chOff x="7524975" y="7459725"/>
              <a:chExt cx="7284000" cy="1832100"/>
            </a:xfrm>
          </p:grpSpPr>
          <p:sp>
            <p:nvSpPr>
              <p:cNvPr id="342" name="Google Shape;342;g3538087b87a_0_0"/>
              <p:cNvSpPr/>
              <p:nvPr/>
            </p:nvSpPr>
            <p:spPr>
              <a:xfrm>
                <a:off x="7524975" y="7459725"/>
                <a:ext cx="6979200" cy="1527300"/>
              </a:xfrm>
              <a:prstGeom prst="flowChartAlternateProcess">
                <a:avLst/>
              </a:prstGeom>
              <a:solidFill>
                <a:srgbClr val="25545A"/>
              </a:solidFill>
              <a:ln w="9525" cap="flat" cmpd="sng">
                <a:solidFill>
                  <a:srgbClr val="30303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LU" sz="3800">
                    <a:solidFill>
                      <a:srgbClr val="CCCCCC"/>
                    </a:solidFill>
                  </a:rPr>
                  <a:t>Claim(s)</a:t>
                </a:r>
                <a:endParaRPr sz="3800">
                  <a:solidFill>
                    <a:srgbClr val="CCCCCC"/>
                  </a:solidFill>
                </a:endParaRPr>
              </a:p>
            </p:txBody>
          </p:sp>
          <p:sp>
            <p:nvSpPr>
              <p:cNvPr id="343" name="Google Shape;343;g3538087b87a_0_0"/>
              <p:cNvSpPr/>
              <p:nvPr/>
            </p:nvSpPr>
            <p:spPr>
              <a:xfrm>
                <a:off x="7677375" y="7612125"/>
                <a:ext cx="6979200" cy="1527300"/>
              </a:xfrm>
              <a:prstGeom prst="flowChartAlternateProcess">
                <a:avLst/>
              </a:prstGeom>
              <a:solidFill>
                <a:srgbClr val="25545A"/>
              </a:solidFill>
              <a:ln w="9525" cap="flat" cmpd="sng">
                <a:solidFill>
                  <a:srgbClr val="30303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LU" sz="3800">
                    <a:solidFill>
                      <a:srgbClr val="CCCCCC"/>
                    </a:solidFill>
                  </a:rPr>
                  <a:t>Claim(s)</a:t>
                </a:r>
                <a:endParaRPr sz="3800">
                  <a:solidFill>
                    <a:srgbClr val="CCCCCC"/>
                  </a:solidFill>
                </a:endParaRPr>
              </a:p>
            </p:txBody>
          </p:sp>
          <p:sp>
            <p:nvSpPr>
              <p:cNvPr id="344" name="Google Shape;344;g3538087b87a_0_0"/>
              <p:cNvSpPr/>
              <p:nvPr/>
            </p:nvSpPr>
            <p:spPr>
              <a:xfrm>
                <a:off x="7829775" y="7764525"/>
                <a:ext cx="6979200" cy="1527300"/>
              </a:xfrm>
              <a:prstGeom prst="flowChartAlternateProcess">
                <a:avLst/>
              </a:prstGeom>
              <a:solidFill>
                <a:srgbClr val="25545A"/>
              </a:solidFill>
              <a:ln w="9525" cap="flat" cmpd="sng">
                <a:solidFill>
                  <a:srgbClr val="30303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LU" sz="1600">
                    <a:solidFill>
                      <a:srgbClr val="CCCCCC"/>
                    </a:solidFill>
                  </a:rPr>
                  <a:t>Claim(s)</a:t>
                </a:r>
                <a:endParaRPr sz="1600">
                  <a:solidFill>
                    <a:srgbClr val="CCCCCC"/>
                  </a:solidFill>
                </a:endParaRPr>
              </a:p>
            </p:txBody>
          </p:sp>
        </p:grpSp>
      </p:grpSp>
      <p:grpSp>
        <p:nvGrpSpPr>
          <p:cNvPr id="345" name="Google Shape;345;g3538087b87a_0_0"/>
          <p:cNvGrpSpPr/>
          <p:nvPr/>
        </p:nvGrpSpPr>
        <p:grpSpPr>
          <a:xfrm>
            <a:off x="4934768" y="1705748"/>
            <a:ext cx="2492105" cy="2871419"/>
            <a:chOff x="4861949" y="1078282"/>
            <a:chExt cx="2980274" cy="3433890"/>
          </a:xfrm>
        </p:grpSpPr>
        <p:sp>
          <p:nvSpPr>
            <p:cNvPr id="346" name="Google Shape;346;g3538087b87a_0_0"/>
            <p:cNvSpPr/>
            <p:nvPr/>
          </p:nvSpPr>
          <p:spPr>
            <a:xfrm>
              <a:off x="4861949" y="1078282"/>
              <a:ext cx="2980274" cy="3433890"/>
            </a:xfrm>
            <a:prstGeom prst="flowChartAlternateProcess">
              <a:avLst/>
            </a:prstGeom>
            <a:solidFill>
              <a:srgbClr val="ADADAD"/>
            </a:solidFill>
            <a:ln w="9525" cap="flat" cmpd="sng">
              <a:solidFill>
                <a:srgbClr val="3030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 sz="1500" b="1"/>
                <a:t>Verifiable Presentation</a:t>
              </a:r>
              <a:endParaRPr sz="1500" b="1"/>
            </a:p>
          </p:txBody>
        </p:sp>
        <p:sp>
          <p:nvSpPr>
            <p:cNvPr id="347" name="Google Shape;347;g3538087b87a_0_0"/>
            <p:cNvSpPr/>
            <p:nvPr/>
          </p:nvSpPr>
          <p:spPr>
            <a:xfrm>
              <a:off x="5025340" y="1762632"/>
              <a:ext cx="2653492" cy="580679"/>
            </a:xfrm>
            <a:prstGeom prst="flowChartAlternateProcess">
              <a:avLst/>
            </a:prstGeom>
            <a:solidFill>
              <a:srgbClr val="1C4587"/>
            </a:solidFill>
            <a:ln w="9525" cap="flat" cmpd="sng">
              <a:solidFill>
                <a:srgbClr val="3030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 sz="1600">
                  <a:solidFill>
                    <a:srgbClr val="CCCCCC"/>
                  </a:solidFill>
                </a:rPr>
                <a:t>Presentation metadata</a:t>
              </a:r>
              <a:endParaRPr sz="1600">
                <a:solidFill>
                  <a:srgbClr val="CCCCCC"/>
                </a:solidFill>
              </a:endParaRPr>
            </a:p>
          </p:txBody>
        </p:sp>
        <p:sp>
          <p:nvSpPr>
            <p:cNvPr id="348" name="Google Shape;348;g3538087b87a_0_0"/>
            <p:cNvSpPr/>
            <p:nvPr/>
          </p:nvSpPr>
          <p:spPr>
            <a:xfrm>
              <a:off x="5025340" y="3568944"/>
              <a:ext cx="2653492" cy="580679"/>
            </a:xfrm>
            <a:prstGeom prst="flowChartAlternateProcess">
              <a:avLst/>
            </a:prstGeom>
            <a:solidFill>
              <a:srgbClr val="B45F06"/>
            </a:solidFill>
            <a:ln w="9525" cap="flat" cmpd="sng">
              <a:solidFill>
                <a:srgbClr val="3030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 sz="1600">
                  <a:solidFill>
                    <a:srgbClr val="D9D9D9"/>
                  </a:solidFill>
                </a:rPr>
                <a:t>Proof(s)</a:t>
              </a:r>
              <a:endParaRPr sz="1600">
                <a:solidFill>
                  <a:srgbClr val="D9D9D9"/>
                </a:solidFill>
              </a:endParaRPr>
            </a:p>
          </p:txBody>
        </p:sp>
        <p:grpSp>
          <p:nvGrpSpPr>
            <p:cNvPr id="349" name="Google Shape;349;g3538087b87a_0_0"/>
            <p:cNvGrpSpPr/>
            <p:nvPr/>
          </p:nvGrpSpPr>
          <p:grpSpPr>
            <a:xfrm>
              <a:off x="5025340" y="2607846"/>
              <a:ext cx="2711434" cy="638622"/>
              <a:chOff x="7524975" y="7459725"/>
              <a:chExt cx="7131600" cy="1679700"/>
            </a:xfrm>
          </p:grpSpPr>
          <p:sp>
            <p:nvSpPr>
              <p:cNvPr id="350" name="Google Shape;350;g3538087b87a_0_0"/>
              <p:cNvSpPr/>
              <p:nvPr/>
            </p:nvSpPr>
            <p:spPr>
              <a:xfrm>
                <a:off x="7524975" y="7459725"/>
                <a:ext cx="6979200" cy="1527300"/>
              </a:xfrm>
              <a:prstGeom prst="flowChartAlternateProcess">
                <a:avLst/>
              </a:prstGeom>
              <a:solidFill>
                <a:srgbClr val="25545A"/>
              </a:solidFill>
              <a:ln w="9525" cap="flat" cmpd="sng">
                <a:solidFill>
                  <a:srgbClr val="30303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00">
                  <a:solidFill>
                    <a:srgbClr val="CCCCCC"/>
                  </a:solidFill>
                </a:endParaRPr>
              </a:p>
            </p:txBody>
          </p:sp>
          <p:sp>
            <p:nvSpPr>
              <p:cNvPr id="351" name="Google Shape;351;g3538087b87a_0_0"/>
              <p:cNvSpPr/>
              <p:nvPr/>
            </p:nvSpPr>
            <p:spPr>
              <a:xfrm>
                <a:off x="7677375" y="7612125"/>
                <a:ext cx="6979200" cy="1527300"/>
              </a:xfrm>
              <a:prstGeom prst="flowChartAlternateProcess">
                <a:avLst/>
              </a:prstGeom>
              <a:solidFill>
                <a:srgbClr val="25545A"/>
              </a:solidFill>
              <a:ln w="9525" cap="flat" cmpd="sng">
                <a:solidFill>
                  <a:srgbClr val="30303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00">
                  <a:solidFill>
                    <a:srgbClr val="CCCCCC"/>
                  </a:solidFill>
                </a:endParaRPr>
              </a:p>
            </p:txBody>
          </p:sp>
        </p:grpSp>
        <p:sp>
          <p:nvSpPr>
            <p:cNvPr id="352" name="Google Shape;352;g3538087b87a_0_0"/>
            <p:cNvSpPr/>
            <p:nvPr/>
          </p:nvSpPr>
          <p:spPr>
            <a:xfrm>
              <a:off x="5141420" y="2723917"/>
              <a:ext cx="2653500" cy="580800"/>
            </a:xfrm>
            <a:prstGeom prst="flowChartAlternateProcess">
              <a:avLst/>
            </a:prstGeom>
            <a:solidFill>
              <a:srgbClr val="25545A"/>
            </a:solidFill>
            <a:ln w="9525" cap="flat" cmpd="sng">
              <a:solidFill>
                <a:srgbClr val="3030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 sz="1600">
                  <a:solidFill>
                    <a:srgbClr val="CCCCCC"/>
                  </a:solidFill>
                </a:rPr>
                <a:t>Credential(s)</a:t>
              </a:r>
              <a:endParaRPr sz="1600">
                <a:solidFill>
                  <a:srgbClr val="CCCCCC"/>
                </a:solidFill>
              </a:endParaRPr>
            </a:p>
          </p:txBody>
        </p:sp>
      </p:grpSp>
      <p:sp>
        <p:nvSpPr>
          <p:cNvPr id="353" name="Google Shape;353;g3538087b87a_0_0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a7a9f8f3c_0_42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About myself</a:t>
            </a:r>
            <a:endParaRPr/>
          </a:p>
        </p:txBody>
      </p:sp>
      <p:sp>
        <p:nvSpPr>
          <p:cNvPr id="90" name="Google Shape;90;g36a7a9f8f3c_0_42"/>
          <p:cNvSpPr txBox="1">
            <a:spLocks noGrp="1"/>
          </p:cNvSpPr>
          <p:nvPr>
            <p:ph type="body" idx="1"/>
          </p:nvPr>
        </p:nvSpPr>
        <p:spPr>
          <a:xfrm>
            <a:off x="628650" y="1016000"/>
            <a:ext cx="7886700" cy="3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63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LU">
                <a:solidFill>
                  <a:schemeClr val="dk1"/>
                </a:solidFill>
              </a:rPr>
              <a:t>Pierre-Antoine Champin</a:t>
            </a:r>
            <a:endParaRPr>
              <a:solidFill>
                <a:schemeClr val="dk1"/>
              </a:solidFill>
            </a:endParaRPr>
          </a:p>
          <a:p>
            <a:pPr marL="228600" lvl="0" indent="-63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LU">
                <a:solidFill>
                  <a:schemeClr val="dk1"/>
                </a:solidFill>
              </a:rPr>
              <a:t>W3C fellow from Inria</a:t>
            </a:r>
            <a:endParaRPr>
              <a:solidFill>
                <a:schemeClr val="dk1"/>
              </a:solidFill>
            </a:endParaRPr>
          </a:p>
          <a:p>
            <a:pPr marL="228600" lvl="0" indent="-63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-63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LU">
                <a:solidFill>
                  <a:schemeClr val="dk1"/>
                </a:solidFill>
              </a:rPr>
              <a:t>Principal Data Strategist @W3C</a:t>
            </a:r>
            <a:endParaRPr>
              <a:solidFill>
                <a:schemeClr val="dk1"/>
              </a:solidFill>
            </a:endParaRPr>
          </a:p>
          <a:p>
            <a:pPr marL="228600" lvl="0" indent="-63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-63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LU" u="sng">
                <a:solidFill>
                  <a:schemeClr val="hlink"/>
                </a:solidFill>
                <a:hlinkClick r:id="rId3"/>
              </a:rPr>
              <a:t>https://champin.net/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" name="Google Shape;91;g36a7a9f8f3c_0_42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pic>
        <p:nvPicPr>
          <p:cNvPr id="92" name="Google Shape;92;g36a7a9f8f3c_0_42" title="face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2900" y="849150"/>
            <a:ext cx="3292452" cy="3292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g37facfaa688_0_72" title="Untitl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224" y="896425"/>
            <a:ext cx="6435551" cy="3823576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37facfaa688_0_72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W3C VC Specifications: </a:t>
            </a:r>
            <a:r>
              <a:rPr lang="en-LU" sz="1900" u="sng">
                <a:solidFill>
                  <a:schemeClr val="hlink"/>
                </a:solidFill>
                <a:hlinkClick r:id="rId4"/>
              </a:rPr>
              <a:t>https://www.w3.org/TR/vc-overview/</a:t>
            </a:r>
            <a:endParaRPr sz="1900"/>
          </a:p>
        </p:txBody>
      </p:sp>
      <p:sp>
        <p:nvSpPr>
          <p:cNvPr id="360" name="Google Shape;360;g37facfaa688_0_72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pic>
        <p:nvPicPr>
          <p:cNvPr id="361" name="Google Shape;361;g37facfaa688_0_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1200" y="0"/>
            <a:ext cx="1072800" cy="55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38087b87a_0_79"/>
          <p:cNvSpPr txBox="1">
            <a:spLocks noGrp="1"/>
          </p:cNvSpPr>
          <p:nvPr>
            <p:ph type="body" idx="1"/>
          </p:nvPr>
        </p:nvSpPr>
        <p:spPr>
          <a:xfrm>
            <a:off x="628650" y="1016000"/>
            <a:ext cx="7886700" cy="3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LU" sz="2400"/>
              <a:t>Is a simple model of individual claims (a.k.a. statements):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LU" sz="2000"/>
              <a:t>subject → predicate → object</a:t>
            </a:r>
            <a:endParaRPr sz="20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LU" sz="2400"/>
              <a:t>By combining such statements, we get a graph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LU" sz="2400"/>
              <a:t>In VC, the graph is serialized in JSON(-LD)</a:t>
            </a:r>
            <a:endParaRPr sz="2400"/>
          </a:p>
        </p:txBody>
      </p:sp>
      <p:cxnSp>
        <p:nvCxnSpPr>
          <p:cNvPr id="367" name="Google Shape;367;g3538087b87a_0_79"/>
          <p:cNvCxnSpPr>
            <a:stCxn id="368" idx="5"/>
            <a:endCxn id="369" idx="0"/>
          </p:cNvCxnSpPr>
          <p:nvPr/>
        </p:nvCxnSpPr>
        <p:spPr>
          <a:xfrm>
            <a:off x="3766700" y="3224042"/>
            <a:ext cx="1089600" cy="6552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0" name="Google Shape;370;g3538087b87a_0_79"/>
          <p:cNvCxnSpPr>
            <a:stCxn id="368" idx="3"/>
            <a:endCxn id="371" idx="0"/>
          </p:cNvCxnSpPr>
          <p:nvPr/>
        </p:nvCxnSpPr>
        <p:spPr>
          <a:xfrm flipH="1">
            <a:off x="2409324" y="3224042"/>
            <a:ext cx="572700" cy="3087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2" name="Google Shape;372;g3538087b87a_0_79"/>
          <p:cNvCxnSpPr>
            <a:stCxn id="371" idx="4"/>
            <a:endCxn id="373" idx="0"/>
          </p:cNvCxnSpPr>
          <p:nvPr/>
        </p:nvCxnSpPr>
        <p:spPr>
          <a:xfrm>
            <a:off x="2409382" y="3872242"/>
            <a:ext cx="0" cy="4584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4" name="Google Shape;374;g3538087b87a_0_79"/>
          <p:cNvCxnSpPr>
            <a:stCxn id="375" idx="3"/>
            <a:endCxn id="368" idx="7"/>
          </p:cNvCxnSpPr>
          <p:nvPr/>
        </p:nvCxnSpPr>
        <p:spPr>
          <a:xfrm flipH="1">
            <a:off x="3766847" y="2658097"/>
            <a:ext cx="721800" cy="352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6" name="Google Shape;376;g3538087b87a_0_79"/>
          <p:cNvCxnSpPr>
            <a:stCxn id="375" idx="5"/>
            <a:endCxn id="377" idx="1"/>
          </p:cNvCxnSpPr>
          <p:nvPr/>
        </p:nvCxnSpPr>
        <p:spPr>
          <a:xfrm>
            <a:off x="5273323" y="2658097"/>
            <a:ext cx="879300" cy="4887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8" name="Google Shape;378;g3538087b87a_0_79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LU"/>
              <a:t>The VC model: collection of claims</a:t>
            </a:r>
            <a:endParaRPr/>
          </a:p>
        </p:txBody>
      </p:sp>
      <p:sp>
        <p:nvSpPr>
          <p:cNvPr id="379" name="Google Shape;379;g3538087b87a_0_79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sp>
        <p:nvSpPr>
          <p:cNvPr id="368" name="Google Shape;368;g3538087b87a_0_79"/>
          <p:cNvSpPr/>
          <p:nvPr/>
        </p:nvSpPr>
        <p:spPr>
          <a:xfrm>
            <a:off x="2819512" y="2966696"/>
            <a:ext cx="1109700" cy="301500"/>
          </a:xfrm>
          <a:prstGeom prst="ellipse">
            <a:avLst/>
          </a:prstGeom>
          <a:solidFill>
            <a:srgbClr val="25545A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 ID</a:t>
            </a:r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1" name="Google Shape;371;g3538087b87a_0_79"/>
          <p:cNvSpPr/>
          <p:nvPr/>
        </p:nvSpPr>
        <p:spPr>
          <a:xfrm>
            <a:off x="1854532" y="3532642"/>
            <a:ext cx="1109700" cy="339600"/>
          </a:xfrm>
          <a:prstGeom prst="ellipse">
            <a:avLst/>
          </a:prstGeom>
          <a:solidFill>
            <a:srgbClr val="25545A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Institution ID</a:t>
            </a:r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3" name="Google Shape;373;g3538087b87a_0_79"/>
          <p:cNvSpPr/>
          <p:nvPr/>
        </p:nvSpPr>
        <p:spPr>
          <a:xfrm>
            <a:off x="1827389" y="4330613"/>
            <a:ext cx="1164000" cy="301500"/>
          </a:xfrm>
          <a:prstGeom prst="rect">
            <a:avLst/>
          </a:prstGeom>
          <a:solidFill>
            <a:srgbClr val="25545A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university</a:t>
            </a:r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Google Shape;369;g3538087b87a_0_79"/>
          <p:cNvSpPr/>
          <p:nvPr/>
        </p:nvSpPr>
        <p:spPr>
          <a:xfrm>
            <a:off x="4274151" y="3879202"/>
            <a:ext cx="1164000" cy="301500"/>
          </a:xfrm>
          <a:prstGeom prst="rect">
            <a:avLst/>
          </a:prstGeom>
          <a:solidFill>
            <a:srgbClr val="25545A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Pat</a:t>
            </a:r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0" name="Google Shape;380;g3538087b87a_0_79"/>
          <p:cNvSpPr txBox="1"/>
          <p:nvPr/>
        </p:nvSpPr>
        <p:spPr>
          <a:xfrm>
            <a:off x="2297576" y="3201399"/>
            <a:ext cx="79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alumni of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1" name="Google Shape;381;g3538087b87a_0_79"/>
          <p:cNvSpPr txBox="1"/>
          <p:nvPr/>
        </p:nvSpPr>
        <p:spPr>
          <a:xfrm>
            <a:off x="3913404" y="3374646"/>
            <a:ext cx="79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2" name="Google Shape;382;g3538087b87a_0_79"/>
          <p:cNvSpPr txBox="1"/>
          <p:nvPr/>
        </p:nvSpPr>
        <p:spPr>
          <a:xfrm>
            <a:off x="2011274" y="3924437"/>
            <a:ext cx="79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5" name="Google Shape;375;g3538087b87a_0_79"/>
          <p:cNvSpPr/>
          <p:nvPr/>
        </p:nvSpPr>
        <p:spPr>
          <a:xfrm>
            <a:off x="4326135" y="2400750"/>
            <a:ext cx="1109700" cy="301500"/>
          </a:xfrm>
          <a:prstGeom prst="ellipse">
            <a:avLst/>
          </a:prstGeom>
          <a:solidFill>
            <a:srgbClr val="265A9F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Credential</a:t>
            </a:r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7" name="Google Shape;377;g3538087b87a_0_79"/>
          <p:cNvSpPr/>
          <p:nvPr/>
        </p:nvSpPr>
        <p:spPr>
          <a:xfrm>
            <a:off x="6152563" y="2995904"/>
            <a:ext cx="1164000" cy="301500"/>
          </a:xfrm>
          <a:prstGeom prst="rect">
            <a:avLst/>
          </a:prstGeom>
          <a:solidFill>
            <a:srgbClr val="265A9F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1978-06-01</a:t>
            </a:r>
            <a:endParaRPr sz="1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3" name="Google Shape;383;g3538087b87a_0_79"/>
          <p:cNvSpPr txBox="1"/>
          <p:nvPr/>
        </p:nvSpPr>
        <p:spPr>
          <a:xfrm>
            <a:off x="5314871" y="2725444"/>
            <a:ext cx="79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valid from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4" name="Google Shape;384;g3538087b87a_0_79"/>
          <p:cNvSpPr txBox="1"/>
          <p:nvPr/>
        </p:nvSpPr>
        <p:spPr>
          <a:xfrm>
            <a:off x="3729656" y="2647098"/>
            <a:ext cx="79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subject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6a7a9f8f3c_1_218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Selective disclosure</a:t>
            </a:r>
            <a:endParaRPr/>
          </a:p>
        </p:txBody>
      </p:sp>
      <p:sp>
        <p:nvSpPr>
          <p:cNvPr id="390" name="Google Shape;390;g36a7a9f8f3c_1_218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sp>
        <p:nvSpPr>
          <p:cNvPr id="391" name="Google Shape;391;g36a7a9f8f3c_1_218"/>
          <p:cNvSpPr txBox="1">
            <a:spLocks noGrp="1"/>
          </p:cNvSpPr>
          <p:nvPr>
            <p:ph type="body" idx="1"/>
          </p:nvPr>
        </p:nvSpPr>
        <p:spPr>
          <a:xfrm>
            <a:off x="628650" y="1016000"/>
            <a:ext cx="7886700" cy="3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Ability to present (disclose) only a </a:t>
            </a:r>
            <a:r>
              <a:rPr lang="en-LU" b="1"/>
              <a:t>subset</a:t>
            </a:r>
            <a:r>
              <a:rPr lang="en-LU"/>
              <a:t> of the claims, while keeping the proof valid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Example: proving that I am over 18, without disclosing my name, address, or even my full date of birth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Supported by VC via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LU"/>
              <a:t>ECDSA, BBS (embedded proof)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LU"/>
              <a:t>JOSE and COSE (enveloping proof)</a:t>
            </a:r>
            <a:endParaRPr/>
          </a:p>
        </p:txBody>
      </p:sp>
      <p:pic>
        <p:nvPicPr>
          <p:cNvPr id="392" name="Google Shape;392;g36a7a9f8f3c_1_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200" y="0"/>
            <a:ext cx="1072800" cy="55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6a7a9f8f3c_0_73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Digital Credentials API</a:t>
            </a:r>
            <a:endParaRPr/>
          </a:p>
        </p:txBody>
      </p:sp>
      <p:sp>
        <p:nvSpPr>
          <p:cNvPr id="398" name="Google Shape;398;g36a7a9f8f3c_0_73"/>
          <p:cNvSpPr txBox="1">
            <a:spLocks noGrp="1"/>
          </p:cNvSpPr>
          <p:nvPr>
            <p:ph type="body" idx="1"/>
          </p:nvPr>
        </p:nvSpPr>
        <p:spPr>
          <a:xfrm>
            <a:off x="628650" y="1016000"/>
            <a:ext cx="7886700" cy="3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 u="sng">
                <a:solidFill>
                  <a:schemeClr val="hlink"/>
                </a:solidFill>
                <a:hlinkClick r:id="rId3"/>
              </a:rPr>
              <a:t>https://w3c-fedid.github.io/digital-credentials/</a:t>
            </a:r>
            <a:br>
              <a:rPr lang="en-LU"/>
            </a:br>
            <a:r>
              <a:rPr lang="en-LU"/>
              <a:t>by the Federated Identity Working Group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“This document specifies an API to enable user agents to mediate presentation and issuance of digital credentials such as a driver's license, government-issued identification card, and/or other types of digital credential.”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“The API design is agnostic to both credential presentation exchange protocols, credential issuance protocols and credential formats</a:t>
            </a:r>
            <a:endParaRPr/>
          </a:p>
        </p:txBody>
      </p:sp>
      <p:sp>
        <p:nvSpPr>
          <p:cNvPr id="399" name="Google Shape;399;g36a7a9f8f3c_0_73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pic>
        <p:nvPicPr>
          <p:cNvPr id="400" name="Google Shape;400;g36a7a9f8f3c_0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1170" y="-4"/>
            <a:ext cx="1072829" cy="55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6a7a9f8f3c_0_61"/>
          <p:cNvSpPr txBox="1">
            <a:spLocks noGrp="1"/>
          </p:cNvSpPr>
          <p:nvPr>
            <p:ph type="title"/>
          </p:nvPr>
        </p:nvSpPr>
        <p:spPr>
          <a:xfrm>
            <a:off x="970550" y="728800"/>
            <a:ext cx="3060900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LU" sz="3700"/>
              <a:t>Real world applications</a:t>
            </a:r>
            <a:endParaRPr sz="3700"/>
          </a:p>
        </p:txBody>
      </p:sp>
      <p:sp>
        <p:nvSpPr>
          <p:cNvPr id="406" name="Google Shape;406;g36a7a9f8f3c_0_61"/>
          <p:cNvSpPr txBox="1">
            <a:spLocks noGrp="1"/>
          </p:cNvSpPr>
          <p:nvPr>
            <p:ph type="body" idx="1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sp>
        <p:nvSpPr>
          <p:cNvPr id="407" name="Google Shape;407;g36a7a9f8f3c_0_61"/>
          <p:cNvSpPr>
            <a:spLocks noGrp="1"/>
          </p:cNvSpPr>
          <p:nvPr>
            <p:ph type="pic" idx="2"/>
          </p:nvPr>
        </p:nvSpPr>
        <p:spPr>
          <a:xfrm>
            <a:off x="5009322" y="728783"/>
            <a:ext cx="4134600" cy="3186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80fb232f1c_0_4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Privacy-preserving age verification</a:t>
            </a:r>
            <a:endParaRPr/>
          </a:p>
        </p:txBody>
      </p:sp>
      <p:sp>
        <p:nvSpPr>
          <p:cNvPr id="413" name="Google Shape;413;g380fb232f1c_0_4"/>
          <p:cNvSpPr txBox="1">
            <a:spLocks noGrp="1"/>
          </p:cNvSpPr>
          <p:nvPr>
            <p:ph type="body" idx="1"/>
          </p:nvPr>
        </p:nvSpPr>
        <p:spPr>
          <a:xfrm>
            <a:off x="628650" y="1016000"/>
            <a:ext cx="7886700" cy="3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 u="sng">
                <a:solidFill>
                  <a:schemeClr val="hlink"/>
                </a:solidFill>
                <a:hlinkClick r:id="rId3"/>
              </a:rPr>
              <a:t>https://www.mytruage.org/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Program launched in 2021 by the US National Association of Convenience Store, for </a:t>
            </a:r>
            <a:r>
              <a:rPr lang="en-LU" b="1"/>
              <a:t>privacy-preserving age verification</a:t>
            </a:r>
            <a:endParaRPr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Uses W3C Verifiable Credentials with selective disclosure</a:t>
            </a:r>
            <a:endParaRPr/>
          </a:p>
        </p:txBody>
      </p:sp>
      <p:sp>
        <p:nvSpPr>
          <p:cNvPr id="414" name="Google Shape;414;g380fb232f1c_0_4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80fb232f1c_0_19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Mobile drivers’ license</a:t>
            </a:r>
            <a:endParaRPr/>
          </a:p>
        </p:txBody>
      </p:sp>
      <p:sp>
        <p:nvSpPr>
          <p:cNvPr id="420" name="Google Shape;420;g380fb232f1c_0_19"/>
          <p:cNvSpPr txBox="1">
            <a:spLocks noGrp="1"/>
          </p:cNvSpPr>
          <p:nvPr>
            <p:ph type="body" idx="1"/>
          </p:nvPr>
        </p:nvSpPr>
        <p:spPr>
          <a:xfrm>
            <a:off x="628650" y="1016000"/>
            <a:ext cx="7886700" cy="3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 u="sng">
                <a:solidFill>
                  <a:schemeClr val="hlink"/>
                </a:solidFill>
                <a:hlinkClick r:id="rId3"/>
              </a:rPr>
              <a:t>https://www.dmv.ca.gov/portal/ca-dmv-wallet/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Pilot launched in 2023 by California’s Department of Motor Vehicles</a:t>
            </a:r>
            <a:endParaRPr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Uses W3C Decentralized Identifiers and W3C Verifiable Credentials (and compatible with TruAge)</a:t>
            </a:r>
            <a:br>
              <a:rPr lang="en-LU"/>
            </a:b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2,7 millions mDL delivered so far (Aug 2025)</a:t>
            </a:r>
            <a:endParaRPr/>
          </a:p>
        </p:txBody>
      </p:sp>
      <p:sp>
        <p:nvSpPr>
          <p:cNvPr id="421" name="Google Shape;421;g380fb232f1c_0_19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80fb232f1c_0_27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UN Transparency Protocol</a:t>
            </a:r>
            <a:endParaRPr/>
          </a:p>
        </p:txBody>
      </p:sp>
      <p:sp>
        <p:nvSpPr>
          <p:cNvPr id="427" name="Google Shape;427;g380fb232f1c_0_27"/>
          <p:cNvSpPr txBox="1">
            <a:spLocks noGrp="1"/>
          </p:cNvSpPr>
          <p:nvPr>
            <p:ph type="body" idx="1"/>
          </p:nvPr>
        </p:nvSpPr>
        <p:spPr>
          <a:xfrm>
            <a:off x="628650" y="1016000"/>
            <a:ext cx="7886700" cy="3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 u="sng">
                <a:solidFill>
                  <a:schemeClr val="hlink"/>
                </a:solidFill>
                <a:hlinkClick r:id="rId3"/>
              </a:rPr>
              <a:t>https://spec-untp-fbb45f.opensource.unicc.org/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“Supporting governments and industry on practical measures to counter greenwashing by implementing </a:t>
            </a:r>
            <a:r>
              <a:rPr lang="en-LU" b="1"/>
              <a:t>supply chain traceability and transparency</a:t>
            </a:r>
            <a:r>
              <a:rPr lang="en-LU"/>
              <a:t>.”</a:t>
            </a:r>
            <a:br>
              <a:rPr lang="en-LU"/>
            </a:b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Uses W3C Decentralized Identifiers and W3C Verifiable Credentials</a:t>
            </a:r>
            <a:endParaRPr/>
          </a:p>
        </p:txBody>
      </p:sp>
      <p:sp>
        <p:nvSpPr>
          <p:cNvPr id="428" name="Google Shape;428;g380fb232f1c_0_27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80fb232f1c_0_37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Data Spaces</a:t>
            </a:r>
            <a:endParaRPr/>
          </a:p>
        </p:txBody>
      </p:sp>
      <p:sp>
        <p:nvSpPr>
          <p:cNvPr id="434" name="Google Shape;434;g380fb232f1c_0_37"/>
          <p:cNvSpPr txBox="1">
            <a:spLocks noGrp="1"/>
          </p:cNvSpPr>
          <p:nvPr>
            <p:ph type="body" idx="1"/>
          </p:nvPr>
        </p:nvSpPr>
        <p:spPr>
          <a:xfrm>
            <a:off x="628650" y="1016000"/>
            <a:ext cx="7886700" cy="3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GAIA-X’s </a:t>
            </a:r>
            <a:r>
              <a:rPr lang="en-LU" u="sng">
                <a:solidFill>
                  <a:schemeClr val="hlink"/>
                </a:solidFill>
                <a:hlinkClick r:id="rId3"/>
              </a:rPr>
              <a:t>Trust Framework Architecture</a:t>
            </a:r>
            <a:br>
              <a:rPr lang="en-LU"/>
            </a:br>
            <a:r>
              <a:rPr lang="en-LU"/>
              <a:t>uses W3C Verifiable Credentials</a:t>
            </a:r>
            <a:br>
              <a:rPr lang="en-LU"/>
            </a:b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The Data Spaces Support Center’s </a:t>
            </a:r>
            <a:r>
              <a:rPr lang="en-LU" u="sng">
                <a:solidFill>
                  <a:schemeClr val="hlink"/>
                </a:solidFill>
                <a:hlinkClick r:id="rId4"/>
              </a:rPr>
              <a:t>Blueprint</a:t>
            </a:r>
            <a:br>
              <a:rPr lang="en-LU"/>
            </a:br>
            <a:r>
              <a:rPr lang="en-LU"/>
              <a:t>uses W3C Verifiable Credentials and W3C Decentralized Identifiers</a:t>
            </a:r>
            <a:endParaRPr/>
          </a:p>
        </p:txBody>
      </p:sp>
      <p:sp>
        <p:nvSpPr>
          <p:cNvPr id="435" name="Google Shape;435;g380fb232f1c_0_37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80fb232f1c_0_45"/>
          <p:cNvSpPr txBox="1">
            <a:spLocks noGrp="1"/>
          </p:cNvSpPr>
          <p:nvPr>
            <p:ph type="title"/>
          </p:nvPr>
        </p:nvSpPr>
        <p:spPr>
          <a:xfrm>
            <a:off x="1868514" y="1297526"/>
            <a:ext cx="31065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4400"/>
              <a:buFont typeface="Calibri"/>
              <a:buNone/>
            </a:pPr>
            <a:r>
              <a:rPr lang="en-LU"/>
              <a:t>Thank you</a:t>
            </a:r>
            <a:endParaRPr/>
          </a:p>
        </p:txBody>
      </p:sp>
      <p:sp>
        <p:nvSpPr>
          <p:cNvPr id="441" name="Google Shape;441;g380fb232f1c_0_45"/>
          <p:cNvSpPr txBox="1">
            <a:spLocks noGrp="1"/>
          </p:cNvSpPr>
          <p:nvPr>
            <p:ph type="body" idx="1"/>
          </p:nvPr>
        </p:nvSpPr>
        <p:spPr>
          <a:xfrm>
            <a:off x="1868488" y="2092271"/>
            <a:ext cx="6624600" cy="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LU"/>
              <a:t>https://champin.net/2025/endorse/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a7a9f8f3c_0_67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What’s in this talk</a:t>
            </a:r>
            <a:endParaRPr/>
          </a:p>
        </p:txBody>
      </p:sp>
      <p:sp>
        <p:nvSpPr>
          <p:cNvPr id="98" name="Google Shape;98;g36a7a9f8f3c_0_67"/>
          <p:cNvSpPr txBox="1">
            <a:spLocks noGrp="1"/>
          </p:cNvSpPr>
          <p:nvPr>
            <p:ph type="body" idx="1"/>
          </p:nvPr>
        </p:nvSpPr>
        <p:spPr>
          <a:xfrm>
            <a:off x="628650" y="1016000"/>
            <a:ext cx="78867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Identity on the Web (a history)</a:t>
            </a: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Controlled and Decentralized Identifiers</a:t>
            </a: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Verifiable Credentials</a:t>
            </a: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Real world applications</a:t>
            </a:r>
            <a:endParaRPr/>
          </a:p>
        </p:txBody>
      </p:sp>
      <p:sp>
        <p:nvSpPr>
          <p:cNvPr id="99" name="Google Shape;99;g36a7a9f8f3c_0_67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sp>
        <p:nvSpPr>
          <p:cNvPr id="100" name="Google Shape;100;g36a7a9f8f3c_0_67"/>
          <p:cNvSpPr txBox="1">
            <a:spLocks noGrp="1"/>
          </p:cNvSpPr>
          <p:nvPr>
            <p:ph type="body" idx="1"/>
          </p:nvPr>
        </p:nvSpPr>
        <p:spPr>
          <a:xfrm>
            <a:off x="2129039" y="2856838"/>
            <a:ext cx="3677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LU"/>
              <a:t>W3C recommendation</a:t>
            </a:r>
            <a:endParaRPr/>
          </a:p>
        </p:txBody>
      </p:sp>
      <p:pic>
        <p:nvPicPr>
          <p:cNvPr id="101" name="Google Shape;101;g36a7a9f8f3c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023" y="3444007"/>
            <a:ext cx="711875" cy="3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6a7a9f8f3c_0_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4025" y="2930675"/>
            <a:ext cx="711875" cy="37131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6a7a9f8f3c_0_67"/>
          <p:cNvSpPr txBox="1">
            <a:spLocks noGrp="1"/>
          </p:cNvSpPr>
          <p:nvPr>
            <p:ph type="body" idx="1"/>
          </p:nvPr>
        </p:nvSpPr>
        <p:spPr>
          <a:xfrm>
            <a:off x="2129039" y="3378238"/>
            <a:ext cx="3677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LU"/>
              <a:t>W3C future work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a7a9f8f3c_0_35"/>
          <p:cNvSpPr txBox="1">
            <a:spLocks noGrp="1"/>
          </p:cNvSpPr>
          <p:nvPr>
            <p:ph type="title"/>
          </p:nvPr>
        </p:nvSpPr>
        <p:spPr>
          <a:xfrm>
            <a:off x="970550" y="728800"/>
            <a:ext cx="3045300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LU" sz="3700"/>
              <a:t>Identity</a:t>
            </a:r>
            <a:br>
              <a:rPr lang="en-LU" sz="3700"/>
            </a:br>
            <a:r>
              <a:rPr lang="en-LU" sz="3700"/>
              <a:t>on the Web</a:t>
            </a:r>
            <a:br>
              <a:rPr lang="en-LU" sz="3700"/>
            </a:br>
            <a:r>
              <a:rPr lang="en-LU" sz="3700"/>
              <a:t>(a history)</a:t>
            </a:r>
            <a:endParaRPr sz="3700"/>
          </a:p>
        </p:txBody>
      </p:sp>
      <p:sp>
        <p:nvSpPr>
          <p:cNvPr id="109" name="Google Shape;109;g36a7a9f8f3c_0_35"/>
          <p:cNvSpPr txBox="1">
            <a:spLocks noGrp="1"/>
          </p:cNvSpPr>
          <p:nvPr>
            <p:ph type="body" idx="1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pic>
        <p:nvPicPr>
          <p:cNvPr id="110" name="Google Shape;110;g36a7a9f8f3c_0_35" descr="(c) Peter Stein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9077" y="744775"/>
            <a:ext cx="2865741" cy="31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a7a9f8f3c_1_1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Uniform Resource Identifier (URI)</a:t>
            </a:r>
            <a:endParaRPr/>
          </a:p>
        </p:txBody>
      </p:sp>
      <p:sp>
        <p:nvSpPr>
          <p:cNvPr id="116" name="Google Shape;116;g36a7a9f8f3c_1_1"/>
          <p:cNvSpPr txBox="1">
            <a:spLocks noGrp="1"/>
          </p:cNvSpPr>
          <p:nvPr>
            <p:ph type="body" idx="1"/>
          </p:nvPr>
        </p:nvSpPr>
        <p:spPr>
          <a:xfrm>
            <a:off x="628650" y="1016000"/>
            <a:ext cx="7886700" cy="3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“the Web makes use of a single global identification system: the URI” (Uniform Resource Identifier)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LU" u="sng">
                <a:solidFill>
                  <a:schemeClr val="hlink"/>
                </a:solidFill>
                <a:hlinkClick r:id="rId3"/>
              </a:rPr>
              <a:t>https://www.w3.org/TR/webarch/#identification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also known as URLs</a:t>
            </a:r>
            <a:br>
              <a:rPr lang="en-LU"/>
            </a:b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not just for “web pages” or “web resources”, but for </a:t>
            </a:r>
            <a:r>
              <a:rPr lang="en-LU" i="1"/>
              <a:t>any object of interest</a:t>
            </a:r>
            <a:r>
              <a:rPr lang="en-LU"/>
              <a:t> (physical, digital, conceptual…)</a:t>
            </a:r>
            <a:br>
              <a:rPr lang="en-LU"/>
            </a:b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 b="1"/>
              <a:t>including persons, organizations</a:t>
            </a:r>
            <a:endParaRPr b="1"/>
          </a:p>
        </p:txBody>
      </p:sp>
      <p:sp>
        <p:nvSpPr>
          <p:cNvPr id="117" name="Google Shape;117;g36a7a9f8f3c_1_1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89a85e9551_0_3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Uniform Resource Identifier (URI)</a:t>
            </a:r>
            <a:endParaRPr/>
          </a:p>
        </p:txBody>
      </p:sp>
      <p:sp>
        <p:nvSpPr>
          <p:cNvPr id="123" name="Google Shape;123;g389a85e9551_0_3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sp>
        <p:nvSpPr>
          <p:cNvPr id="124" name="Google Shape;124;g389a85e9551_0_3"/>
          <p:cNvSpPr/>
          <p:nvPr/>
        </p:nvSpPr>
        <p:spPr>
          <a:xfrm>
            <a:off x="3499200" y="914519"/>
            <a:ext cx="2145600" cy="66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latin typeface="Calibri"/>
                <a:ea typeface="Calibri"/>
                <a:cs typeface="Calibri"/>
                <a:sym typeface="Calibri"/>
              </a:rPr>
              <a:t>URI</a:t>
            </a:r>
            <a:br>
              <a:rPr lang="en-LU">
                <a:latin typeface="Calibri"/>
                <a:ea typeface="Calibri"/>
                <a:cs typeface="Calibri"/>
                <a:sym typeface="Calibri"/>
              </a:rPr>
            </a:br>
            <a:br>
              <a:rPr lang="en-LU">
                <a:latin typeface="Calibri"/>
                <a:ea typeface="Calibri"/>
                <a:cs typeface="Calibri"/>
                <a:sym typeface="Calibri"/>
              </a:rPr>
            </a:br>
            <a:r>
              <a:rPr lang="en-LU" sz="1200">
                <a:latin typeface="Calibri"/>
                <a:ea typeface="Calibri"/>
                <a:cs typeface="Calibri"/>
                <a:sym typeface="Calibri"/>
              </a:rPr>
              <a:t>https://champin.net/#pa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389a85e9551_0_3"/>
          <p:cNvSpPr/>
          <p:nvPr/>
        </p:nvSpPr>
        <p:spPr>
          <a:xfrm>
            <a:off x="5644800" y="2240419"/>
            <a:ext cx="2145600" cy="66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latin typeface="Calibri"/>
                <a:ea typeface="Calibri"/>
                <a:cs typeface="Calibri"/>
                <a:sym typeface="Calibri"/>
              </a:rPr>
              <a:t>Digital document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389a85e9551_0_3"/>
          <p:cNvSpPr/>
          <p:nvPr/>
        </p:nvSpPr>
        <p:spPr>
          <a:xfrm>
            <a:off x="1353600" y="2240419"/>
            <a:ext cx="2145600" cy="668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latin typeface="Calibri"/>
                <a:ea typeface="Calibri"/>
                <a:cs typeface="Calibri"/>
                <a:sym typeface="Calibri"/>
              </a:rPr>
              <a:t>Subject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g389a85e9551_0_3"/>
          <p:cNvCxnSpPr>
            <a:stCxn id="124" idx="1"/>
            <a:endCxn id="126" idx="0"/>
          </p:cNvCxnSpPr>
          <p:nvPr/>
        </p:nvCxnSpPr>
        <p:spPr>
          <a:xfrm flipH="1">
            <a:off x="2426400" y="1248869"/>
            <a:ext cx="1072800" cy="99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" name="Google Shape;128;g389a85e9551_0_3"/>
          <p:cNvCxnSpPr>
            <a:stCxn id="124" idx="3"/>
            <a:endCxn id="125" idx="0"/>
          </p:cNvCxnSpPr>
          <p:nvPr/>
        </p:nvCxnSpPr>
        <p:spPr>
          <a:xfrm>
            <a:off x="5644800" y="1248869"/>
            <a:ext cx="1072800" cy="99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9" name="Google Shape;129;g389a85e9551_0_3"/>
          <p:cNvSpPr txBox="1"/>
          <p:nvPr/>
        </p:nvSpPr>
        <p:spPr>
          <a:xfrm>
            <a:off x="1946700" y="1481832"/>
            <a:ext cx="95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identifies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/ refers to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89a85e9551_0_3"/>
          <p:cNvSpPr txBox="1"/>
          <p:nvPr/>
        </p:nvSpPr>
        <p:spPr>
          <a:xfrm>
            <a:off x="6175350" y="1481819"/>
            <a:ext cx="108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resolves to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g389a85e9551_0_3"/>
          <p:cNvCxnSpPr/>
          <p:nvPr/>
        </p:nvCxnSpPr>
        <p:spPr>
          <a:xfrm flipH="1">
            <a:off x="3510600" y="2571738"/>
            <a:ext cx="2134200" cy="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" name="Google Shape;132;g389a85e9551_0_3"/>
          <p:cNvSpPr txBox="1"/>
          <p:nvPr/>
        </p:nvSpPr>
        <p:spPr>
          <a:xfrm>
            <a:off x="4685400" y="2266024"/>
            <a:ext cx="95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describes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a7a9f8f3c_1_54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WebID</a:t>
            </a:r>
            <a:endParaRPr/>
          </a:p>
        </p:txBody>
      </p:sp>
      <p:sp>
        <p:nvSpPr>
          <p:cNvPr id="138" name="Google Shape;138;g36a7a9f8f3c_1_54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sp>
        <p:nvSpPr>
          <p:cNvPr id="139" name="Google Shape;139;g36a7a9f8f3c_1_54"/>
          <p:cNvSpPr/>
          <p:nvPr/>
        </p:nvSpPr>
        <p:spPr>
          <a:xfrm>
            <a:off x="3499200" y="914519"/>
            <a:ext cx="2145600" cy="66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latin typeface="Calibri"/>
                <a:ea typeface="Calibri"/>
                <a:cs typeface="Calibri"/>
                <a:sym typeface="Calibri"/>
              </a:rPr>
              <a:t>WebID (https URL)</a:t>
            </a:r>
            <a:br>
              <a:rPr lang="en-LU">
                <a:latin typeface="Calibri"/>
                <a:ea typeface="Calibri"/>
                <a:cs typeface="Calibri"/>
                <a:sym typeface="Calibri"/>
              </a:rPr>
            </a:br>
            <a:br>
              <a:rPr lang="en-LU">
                <a:latin typeface="Calibri"/>
                <a:ea typeface="Calibri"/>
                <a:cs typeface="Calibri"/>
                <a:sym typeface="Calibri"/>
              </a:rPr>
            </a:br>
            <a:r>
              <a:rPr lang="en-LU" sz="1200">
                <a:latin typeface="Calibri"/>
                <a:ea typeface="Calibri"/>
                <a:cs typeface="Calibri"/>
                <a:sym typeface="Calibri"/>
              </a:rPr>
              <a:t>https://champin.net/#pa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36a7a9f8f3c_1_54"/>
          <p:cNvSpPr/>
          <p:nvPr/>
        </p:nvSpPr>
        <p:spPr>
          <a:xfrm>
            <a:off x="5644800" y="2240419"/>
            <a:ext cx="2145600" cy="66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 b="1" i="1">
                <a:latin typeface="Calibri"/>
                <a:ea typeface="Calibri"/>
                <a:cs typeface="Calibri"/>
                <a:sym typeface="Calibri"/>
              </a:rPr>
              <a:t>WebID profile document</a:t>
            </a:r>
            <a:endParaRPr sz="1200" b="1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36a7a9f8f3c_1_54"/>
          <p:cNvSpPr/>
          <p:nvPr/>
        </p:nvSpPr>
        <p:spPr>
          <a:xfrm>
            <a:off x="1353600" y="2240419"/>
            <a:ext cx="2145600" cy="668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latin typeface="Calibri"/>
                <a:ea typeface="Calibri"/>
                <a:cs typeface="Calibri"/>
                <a:sym typeface="Calibri"/>
              </a:rPr>
              <a:t>Subject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g36a7a9f8f3c_1_54"/>
          <p:cNvCxnSpPr>
            <a:stCxn id="139" idx="1"/>
            <a:endCxn id="141" idx="0"/>
          </p:cNvCxnSpPr>
          <p:nvPr/>
        </p:nvCxnSpPr>
        <p:spPr>
          <a:xfrm flipH="1">
            <a:off x="2426400" y="1248869"/>
            <a:ext cx="1072800" cy="99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3" name="Google Shape;143;g36a7a9f8f3c_1_54"/>
          <p:cNvCxnSpPr>
            <a:stCxn id="139" idx="3"/>
            <a:endCxn id="140" idx="0"/>
          </p:cNvCxnSpPr>
          <p:nvPr/>
        </p:nvCxnSpPr>
        <p:spPr>
          <a:xfrm>
            <a:off x="5644800" y="1248869"/>
            <a:ext cx="1072800" cy="99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" name="Google Shape;144;g36a7a9f8f3c_1_54"/>
          <p:cNvSpPr txBox="1"/>
          <p:nvPr/>
        </p:nvSpPr>
        <p:spPr>
          <a:xfrm>
            <a:off x="1946700" y="1481832"/>
            <a:ext cx="95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identifies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/ refers to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6a7a9f8f3c_1_54"/>
          <p:cNvSpPr txBox="1"/>
          <p:nvPr/>
        </p:nvSpPr>
        <p:spPr>
          <a:xfrm>
            <a:off x="6175350" y="1481819"/>
            <a:ext cx="108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resolves to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6a7a9f8f3c_1_54"/>
          <p:cNvSpPr txBox="1">
            <a:spLocks noGrp="1"/>
          </p:cNvSpPr>
          <p:nvPr>
            <p:ph type="body" idx="1"/>
          </p:nvPr>
        </p:nvSpPr>
        <p:spPr>
          <a:xfrm>
            <a:off x="628650" y="4265450"/>
            <a:ext cx="7886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16510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LU" sz="2100" u="sng">
                <a:solidFill>
                  <a:schemeClr val="hlink"/>
                </a:solidFill>
                <a:hlinkClick r:id="rId3"/>
              </a:rPr>
              <a:t>https://w3c.github.io/WebID/spec/identity/</a:t>
            </a:r>
            <a:r>
              <a:rPr lang="en-LU" sz="2100"/>
              <a:t> </a:t>
            </a:r>
            <a:endParaRPr sz="2100"/>
          </a:p>
        </p:txBody>
      </p:sp>
      <p:sp>
        <p:nvSpPr>
          <p:cNvPr id="147" name="Google Shape;147;g36a7a9f8f3c_1_54"/>
          <p:cNvSpPr txBox="1">
            <a:spLocks noGrp="1"/>
          </p:cNvSpPr>
          <p:nvPr>
            <p:ph type="body" idx="1"/>
          </p:nvPr>
        </p:nvSpPr>
        <p:spPr>
          <a:xfrm>
            <a:off x="628650" y="3066449"/>
            <a:ext cx="7886700" cy="1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LU"/>
              <a:t>“[A WebID is a URI that refers to an Agent (Person, Organization…); a description of the Agent can be found in the respective WebID Document.]”</a:t>
            </a:r>
            <a:endParaRPr/>
          </a:p>
        </p:txBody>
      </p:sp>
      <p:cxnSp>
        <p:nvCxnSpPr>
          <p:cNvPr id="148" name="Google Shape;148;g36a7a9f8f3c_1_54"/>
          <p:cNvCxnSpPr/>
          <p:nvPr/>
        </p:nvCxnSpPr>
        <p:spPr>
          <a:xfrm flipH="1">
            <a:off x="3510600" y="2571738"/>
            <a:ext cx="2134200" cy="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9" name="Google Shape;149;g36a7a9f8f3c_1_54"/>
          <p:cNvSpPr txBox="1"/>
          <p:nvPr/>
        </p:nvSpPr>
        <p:spPr>
          <a:xfrm>
            <a:off x="4685400" y="2266024"/>
            <a:ext cx="95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describes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a7a9f8f3c_1_9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WebID+TLS (Story ~2008)</a:t>
            </a:r>
            <a:endParaRPr/>
          </a:p>
        </p:txBody>
      </p:sp>
      <p:sp>
        <p:nvSpPr>
          <p:cNvPr id="155" name="Google Shape;155;g36a7a9f8f3c_1_9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sp>
        <p:nvSpPr>
          <p:cNvPr id="156" name="Google Shape;156;g36a7a9f8f3c_1_9"/>
          <p:cNvSpPr/>
          <p:nvPr/>
        </p:nvSpPr>
        <p:spPr>
          <a:xfrm>
            <a:off x="3499200" y="911488"/>
            <a:ext cx="2145600" cy="66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latin typeface="Calibri"/>
                <a:ea typeface="Calibri"/>
                <a:cs typeface="Calibri"/>
                <a:sym typeface="Calibri"/>
              </a:rPr>
              <a:t>WebID (https URL)</a:t>
            </a:r>
            <a:br>
              <a:rPr lang="en-LU">
                <a:latin typeface="Calibri"/>
                <a:ea typeface="Calibri"/>
                <a:cs typeface="Calibri"/>
                <a:sym typeface="Calibri"/>
              </a:rPr>
            </a:br>
            <a:br>
              <a:rPr lang="en-LU">
                <a:latin typeface="Calibri"/>
                <a:ea typeface="Calibri"/>
                <a:cs typeface="Calibri"/>
                <a:sym typeface="Calibri"/>
              </a:rPr>
            </a:br>
            <a:r>
              <a:rPr lang="en-LU" sz="1200">
                <a:latin typeface="Calibri"/>
                <a:ea typeface="Calibri"/>
                <a:cs typeface="Calibri"/>
                <a:sym typeface="Calibri"/>
              </a:rPr>
              <a:t>https://champin.net/#pa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6a7a9f8f3c_1_9"/>
          <p:cNvSpPr/>
          <p:nvPr/>
        </p:nvSpPr>
        <p:spPr>
          <a:xfrm>
            <a:off x="5644800" y="2237388"/>
            <a:ext cx="2145600" cy="66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latin typeface="Calibri"/>
                <a:ea typeface="Calibri"/>
                <a:cs typeface="Calibri"/>
                <a:sym typeface="Calibri"/>
              </a:rPr>
              <a:t>WebID profile document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36a7a9f8f3c_1_9"/>
          <p:cNvSpPr/>
          <p:nvPr/>
        </p:nvSpPr>
        <p:spPr>
          <a:xfrm>
            <a:off x="1353600" y="2237388"/>
            <a:ext cx="2145600" cy="668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latin typeface="Calibri"/>
                <a:ea typeface="Calibri"/>
                <a:cs typeface="Calibri"/>
                <a:sym typeface="Calibri"/>
              </a:rPr>
              <a:t>Subject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6a7a9f8f3c_1_9"/>
          <p:cNvSpPr/>
          <p:nvPr/>
        </p:nvSpPr>
        <p:spPr>
          <a:xfrm>
            <a:off x="3499200" y="3563288"/>
            <a:ext cx="2145600" cy="66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latin typeface="Calibri"/>
                <a:ea typeface="Calibri"/>
                <a:cs typeface="Calibri"/>
                <a:sym typeface="Calibri"/>
              </a:rPr>
              <a:t>X509 Certificate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0" name="Google Shape;160;g36a7a9f8f3c_1_9"/>
          <p:cNvCxnSpPr>
            <a:stCxn id="156" idx="1"/>
            <a:endCxn id="158" idx="0"/>
          </p:cNvCxnSpPr>
          <p:nvPr/>
        </p:nvCxnSpPr>
        <p:spPr>
          <a:xfrm flipH="1">
            <a:off x="2426400" y="1245838"/>
            <a:ext cx="1072800" cy="99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1" name="Google Shape;161;g36a7a9f8f3c_1_9"/>
          <p:cNvCxnSpPr>
            <a:stCxn id="156" idx="3"/>
            <a:endCxn id="157" idx="0"/>
          </p:cNvCxnSpPr>
          <p:nvPr/>
        </p:nvCxnSpPr>
        <p:spPr>
          <a:xfrm>
            <a:off x="5644800" y="1245838"/>
            <a:ext cx="1072800" cy="99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62" name="Google Shape;162;g36a7a9f8f3c_1_9"/>
          <p:cNvGrpSpPr/>
          <p:nvPr/>
        </p:nvGrpSpPr>
        <p:grpSpPr>
          <a:xfrm>
            <a:off x="5644800" y="2906138"/>
            <a:ext cx="1552500" cy="991500"/>
            <a:chOff x="5644800" y="3058538"/>
            <a:chExt cx="1552500" cy="991500"/>
          </a:xfrm>
        </p:grpSpPr>
        <p:cxnSp>
          <p:nvCxnSpPr>
            <p:cNvPr id="163" name="Google Shape;163;g36a7a9f8f3c_1_9"/>
            <p:cNvCxnSpPr/>
            <p:nvPr/>
          </p:nvCxnSpPr>
          <p:spPr>
            <a:xfrm flipH="1">
              <a:off x="5644800" y="3058538"/>
              <a:ext cx="1072800" cy="991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4" name="Google Shape;164;g36a7a9f8f3c_1_9"/>
            <p:cNvSpPr txBox="1"/>
            <p:nvPr/>
          </p:nvSpPr>
          <p:spPr>
            <a:xfrm>
              <a:off x="6237900" y="3354138"/>
              <a:ext cx="959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 b="1" i="1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describes</a:t>
              </a:r>
              <a:endParaRPr b="1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g36a7a9f8f3c_1_9"/>
          <p:cNvSpPr txBox="1"/>
          <p:nvPr/>
        </p:nvSpPr>
        <p:spPr>
          <a:xfrm>
            <a:off x="6175350" y="1478788"/>
            <a:ext cx="108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resolves to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g36a7a9f8f3c_1_9"/>
          <p:cNvGrpSpPr/>
          <p:nvPr/>
        </p:nvGrpSpPr>
        <p:grpSpPr>
          <a:xfrm>
            <a:off x="1884150" y="2906138"/>
            <a:ext cx="1615050" cy="991500"/>
            <a:chOff x="1884150" y="3058538"/>
            <a:chExt cx="1615050" cy="991500"/>
          </a:xfrm>
        </p:grpSpPr>
        <p:cxnSp>
          <p:nvCxnSpPr>
            <p:cNvPr id="167" name="Google Shape;167;g36a7a9f8f3c_1_9"/>
            <p:cNvCxnSpPr/>
            <p:nvPr/>
          </p:nvCxnSpPr>
          <p:spPr>
            <a:xfrm>
              <a:off x="2426400" y="3058538"/>
              <a:ext cx="1072800" cy="991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8" name="Google Shape;168;g36a7a9f8f3c_1_9"/>
            <p:cNvSpPr txBox="1"/>
            <p:nvPr/>
          </p:nvSpPr>
          <p:spPr>
            <a:xfrm>
              <a:off x="1884150" y="3416900"/>
              <a:ext cx="108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controls</a:t>
              </a:r>
              <a:endPara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g36a7a9f8f3c_1_9"/>
          <p:cNvGrpSpPr/>
          <p:nvPr/>
        </p:nvGrpSpPr>
        <p:grpSpPr>
          <a:xfrm>
            <a:off x="4572000" y="1580288"/>
            <a:ext cx="959400" cy="1983000"/>
            <a:chOff x="4572000" y="1732688"/>
            <a:chExt cx="959400" cy="1983000"/>
          </a:xfrm>
        </p:grpSpPr>
        <p:cxnSp>
          <p:nvCxnSpPr>
            <p:cNvPr id="170" name="Google Shape;170;g36a7a9f8f3c_1_9"/>
            <p:cNvCxnSpPr/>
            <p:nvPr/>
          </p:nvCxnSpPr>
          <p:spPr>
            <a:xfrm rot="10800000">
              <a:off x="4572000" y="1732688"/>
              <a:ext cx="0" cy="1983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1" name="Google Shape;171;g36a7a9f8f3c_1_9"/>
            <p:cNvSpPr txBox="1"/>
            <p:nvPr/>
          </p:nvSpPr>
          <p:spPr>
            <a:xfrm>
              <a:off x="4572000" y="3209850"/>
              <a:ext cx="959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 b="1" i="1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cites</a:t>
              </a:r>
              <a:endParaRPr b="1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2" name="Google Shape;172;g36a7a9f8f3c_1_9"/>
          <p:cNvCxnSpPr>
            <a:stCxn id="157" idx="1"/>
          </p:cNvCxnSpPr>
          <p:nvPr/>
        </p:nvCxnSpPr>
        <p:spPr>
          <a:xfrm flipH="1">
            <a:off x="3510600" y="2571738"/>
            <a:ext cx="2134200" cy="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3" name="Google Shape;173;g36a7a9f8f3c_1_9"/>
          <p:cNvSpPr txBox="1"/>
          <p:nvPr/>
        </p:nvSpPr>
        <p:spPr>
          <a:xfrm>
            <a:off x="4685400" y="2266024"/>
            <a:ext cx="95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describes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g36a7a9f8f3c_1_9"/>
          <p:cNvGrpSpPr/>
          <p:nvPr/>
        </p:nvGrpSpPr>
        <p:grpSpPr>
          <a:xfrm>
            <a:off x="3184984" y="2685934"/>
            <a:ext cx="2462700" cy="400200"/>
            <a:chOff x="3184984" y="2762177"/>
            <a:chExt cx="2462700" cy="400200"/>
          </a:xfrm>
        </p:grpSpPr>
        <p:cxnSp>
          <p:nvCxnSpPr>
            <p:cNvPr id="175" name="Google Shape;175;g36a7a9f8f3c_1_9"/>
            <p:cNvCxnSpPr/>
            <p:nvPr/>
          </p:nvCxnSpPr>
          <p:spPr>
            <a:xfrm>
              <a:off x="3184984" y="2884359"/>
              <a:ext cx="2462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6" name="Google Shape;176;g36a7a9f8f3c_1_9"/>
            <p:cNvSpPr txBox="1"/>
            <p:nvPr/>
          </p:nvSpPr>
          <p:spPr>
            <a:xfrm>
              <a:off x="3403100" y="2762177"/>
              <a:ext cx="959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controls</a:t>
              </a:r>
              <a:endPara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g36a7a9f8f3c_1_9"/>
          <p:cNvSpPr txBox="1">
            <a:spLocks noGrp="1"/>
          </p:cNvSpPr>
          <p:nvPr>
            <p:ph type="body" idx="1"/>
          </p:nvPr>
        </p:nvSpPr>
        <p:spPr>
          <a:xfrm>
            <a:off x="628650" y="4265450"/>
            <a:ext cx="7886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16510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LU" sz="2100" u="sng">
                <a:solidFill>
                  <a:schemeClr val="hlink"/>
                </a:solidFill>
                <a:hlinkClick r:id="rId3"/>
              </a:rPr>
              <a:t>https://www.w3.org/2005/Incubator/webid/spec/tls/</a:t>
            </a:r>
            <a:r>
              <a:rPr lang="en-LU" sz="2100"/>
              <a:t> </a:t>
            </a:r>
            <a:endParaRPr sz="2100"/>
          </a:p>
        </p:txBody>
      </p:sp>
      <p:sp>
        <p:nvSpPr>
          <p:cNvPr id="178" name="Google Shape;178;g36a7a9f8f3c_1_9"/>
          <p:cNvSpPr txBox="1"/>
          <p:nvPr/>
        </p:nvSpPr>
        <p:spPr>
          <a:xfrm>
            <a:off x="1946700" y="1481832"/>
            <a:ext cx="95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identifies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/ refers to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a7a9f8f3c_1_116"/>
          <p:cNvSpPr txBox="1">
            <a:spLocks noGrp="1"/>
          </p:cNvSpPr>
          <p:nvPr>
            <p:ph type="title"/>
          </p:nvPr>
        </p:nvSpPr>
        <p:spPr>
          <a:xfrm>
            <a:off x="628650" y="274639"/>
            <a:ext cx="7886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A24"/>
              </a:buClr>
              <a:buSzPts val="3200"/>
              <a:buFont typeface="Calibri"/>
              <a:buNone/>
            </a:pPr>
            <a:r>
              <a:rPr lang="en-LU"/>
              <a:t>WebID + Solid Open ID Connect</a:t>
            </a:r>
            <a:endParaRPr/>
          </a:p>
        </p:txBody>
      </p:sp>
      <p:sp>
        <p:nvSpPr>
          <p:cNvPr id="184" name="Google Shape;184;g36a7a9f8f3c_1_116"/>
          <p:cNvSpPr txBox="1">
            <a:spLocks noGrp="1"/>
          </p:cNvSpPr>
          <p:nvPr>
            <p:ph type="body" idx="2"/>
          </p:nvPr>
        </p:nvSpPr>
        <p:spPr>
          <a:xfrm>
            <a:off x="1587500" y="4767264"/>
            <a:ext cx="2775000" cy="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LU"/>
              <a:t>Identity &amp; Credentials ­—PA Champin (W3C/Inria)</a:t>
            </a:r>
            <a:endParaRPr/>
          </a:p>
        </p:txBody>
      </p:sp>
      <p:sp>
        <p:nvSpPr>
          <p:cNvPr id="185" name="Google Shape;185;g36a7a9f8f3c_1_116"/>
          <p:cNvSpPr/>
          <p:nvPr/>
        </p:nvSpPr>
        <p:spPr>
          <a:xfrm>
            <a:off x="3499200" y="911488"/>
            <a:ext cx="2145600" cy="66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latin typeface="Calibri"/>
                <a:ea typeface="Calibri"/>
                <a:cs typeface="Calibri"/>
                <a:sym typeface="Calibri"/>
              </a:rPr>
              <a:t>WebID (https URL)</a:t>
            </a:r>
            <a:br>
              <a:rPr lang="en-LU">
                <a:latin typeface="Calibri"/>
                <a:ea typeface="Calibri"/>
                <a:cs typeface="Calibri"/>
                <a:sym typeface="Calibri"/>
              </a:rPr>
            </a:br>
            <a:br>
              <a:rPr lang="en-LU">
                <a:latin typeface="Calibri"/>
                <a:ea typeface="Calibri"/>
                <a:cs typeface="Calibri"/>
                <a:sym typeface="Calibri"/>
              </a:rPr>
            </a:br>
            <a:r>
              <a:rPr lang="en-LU" sz="1200">
                <a:latin typeface="Calibri"/>
                <a:ea typeface="Calibri"/>
                <a:cs typeface="Calibri"/>
                <a:sym typeface="Calibri"/>
              </a:rPr>
              <a:t>https://champin.net/#pa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36a7a9f8f3c_1_116"/>
          <p:cNvSpPr/>
          <p:nvPr/>
        </p:nvSpPr>
        <p:spPr>
          <a:xfrm>
            <a:off x="5644800" y="2237388"/>
            <a:ext cx="2145600" cy="66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latin typeface="Calibri"/>
                <a:ea typeface="Calibri"/>
                <a:cs typeface="Calibri"/>
                <a:sym typeface="Calibri"/>
              </a:rPr>
              <a:t>WebID profile document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6a7a9f8f3c_1_116"/>
          <p:cNvSpPr/>
          <p:nvPr/>
        </p:nvSpPr>
        <p:spPr>
          <a:xfrm>
            <a:off x="1353600" y="2237388"/>
            <a:ext cx="2145600" cy="668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latin typeface="Calibri"/>
                <a:ea typeface="Calibri"/>
                <a:cs typeface="Calibri"/>
                <a:sym typeface="Calibri"/>
              </a:rPr>
              <a:t>Subject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6a7a9f8f3c_1_116"/>
          <p:cNvSpPr/>
          <p:nvPr/>
        </p:nvSpPr>
        <p:spPr>
          <a:xfrm>
            <a:off x="3499200" y="3563288"/>
            <a:ext cx="2145600" cy="668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latin typeface="Calibri"/>
                <a:ea typeface="Calibri"/>
                <a:cs typeface="Calibri"/>
                <a:sym typeface="Calibri"/>
              </a:rPr>
              <a:t>OIDC provider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g36a7a9f8f3c_1_116"/>
          <p:cNvCxnSpPr>
            <a:stCxn id="185" idx="1"/>
            <a:endCxn id="187" idx="0"/>
          </p:cNvCxnSpPr>
          <p:nvPr/>
        </p:nvCxnSpPr>
        <p:spPr>
          <a:xfrm flipH="1">
            <a:off x="2426400" y="1245838"/>
            <a:ext cx="1072800" cy="99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" name="Google Shape;190;g36a7a9f8f3c_1_116"/>
          <p:cNvCxnSpPr>
            <a:stCxn id="185" idx="3"/>
            <a:endCxn id="186" idx="0"/>
          </p:cNvCxnSpPr>
          <p:nvPr/>
        </p:nvCxnSpPr>
        <p:spPr>
          <a:xfrm>
            <a:off x="5644800" y="1245838"/>
            <a:ext cx="1072800" cy="99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91" name="Google Shape;191;g36a7a9f8f3c_1_116"/>
          <p:cNvGrpSpPr/>
          <p:nvPr/>
        </p:nvGrpSpPr>
        <p:grpSpPr>
          <a:xfrm>
            <a:off x="5644800" y="2906088"/>
            <a:ext cx="1552500" cy="991500"/>
            <a:chOff x="5644800" y="3058488"/>
            <a:chExt cx="1552500" cy="991500"/>
          </a:xfrm>
        </p:grpSpPr>
        <p:cxnSp>
          <p:nvCxnSpPr>
            <p:cNvPr id="192" name="Google Shape;192;g36a7a9f8f3c_1_116"/>
            <p:cNvCxnSpPr>
              <a:stCxn id="186" idx="2"/>
              <a:endCxn id="188" idx="3"/>
            </p:cNvCxnSpPr>
            <p:nvPr/>
          </p:nvCxnSpPr>
          <p:spPr>
            <a:xfrm flipH="1">
              <a:off x="5644800" y="3058488"/>
              <a:ext cx="1072800" cy="991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93" name="Google Shape;193;g36a7a9f8f3c_1_116"/>
            <p:cNvSpPr txBox="1"/>
            <p:nvPr/>
          </p:nvSpPr>
          <p:spPr>
            <a:xfrm>
              <a:off x="6237900" y="3354138"/>
              <a:ext cx="959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 b="1" i="1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describes</a:t>
              </a:r>
              <a:endParaRPr b="1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g36a7a9f8f3c_1_116"/>
          <p:cNvSpPr txBox="1"/>
          <p:nvPr/>
        </p:nvSpPr>
        <p:spPr>
          <a:xfrm>
            <a:off x="6175350" y="1478788"/>
            <a:ext cx="108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resolves to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g36a7a9f8f3c_1_116"/>
          <p:cNvGrpSpPr/>
          <p:nvPr/>
        </p:nvGrpSpPr>
        <p:grpSpPr>
          <a:xfrm>
            <a:off x="1884150" y="2906088"/>
            <a:ext cx="1615050" cy="991500"/>
            <a:chOff x="1884150" y="3058488"/>
            <a:chExt cx="1615050" cy="991500"/>
          </a:xfrm>
        </p:grpSpPr>
        <p:cxnSp>
          <p:nvCxnSpPr>
            <p:cNvPr id="196" name="Google Shape;196;g36a7a9f8f3c_1_116"/>
            <p:cNvCxnSpPr>
              <a:stCxn id="187" idx="4"/>
              <a:endCxn id="188" idx="1"/>
            </p:cNvCxnSpPr>
            <p:nvPr/>
          </p:nvCxnSpPr>
          <p:spPr>
            <a:xfrm>
              <a:off x="2426400" y="3058488"/>
              <a:ext cx="1072800" cy="991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97" name="Google Shape;197;g36a7a9f8f3c_1_116"/>
            <p:cNvSpPr txBox="1"/>
            <p:nvPr/>
          </p:nvSpPr>
          <p:spPr>
            <a:xfrm>
              <a:off x="1884150" y="3416900"/>
              <a:ext cx="108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uses</a:t>
              </a:r>
              <a:br>
                <a:rPr lang="en-LU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LU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&amp; trusts</a:t>
              </a:r>
              <a:endPara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g36a7a9f8f3c_1_116"/>
          <p:cNvGrpSpPr/>
          <p:nvPr/>
        </p:nvGrpSpPr>
        <p:grpSpPr>
          <a:xfrm>
            <a:off x="4572000" y="1580288"/>
            <a:ext cx="1302600" cy="1983000"/>
            <a:chOff x="4572000" y="1732688"/>
            <a:chExt cx="1302600" cy="1983000"/>
          </a:xfrm>
        </p:grpSpPr>
        <p:cxnSp>
          <p:nvCxnSpPr>
            <p:cNvPr id="199" name="Google Shape;199;g36a7a9f8f3c_1_116"/>
            <p:cNvCxnSpPr>
              <a:stCxn id="188" idx="0"/>
              <a:endCxn id="185" idx="2"/>
            </p:cNvCxnSpPr>
            <p:nvPr/>
          </p:nvCxnSpPr>
          <p:spPr>
            <a:xfrm rot="10800000">
              <a:off x="4572000" y="1732688"/>
              <a:ext cx="0" cy="1983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00" name="Google Shape;200;g36a7a9f8f3c_1_116"/>
            <p:cNvSpPr txBox="1"/>
            <p:nvPr/>
          </p:nvSpPr>
          <p:spPr>
            <a:xfrm>
              <a:off x="4572000" y="3209850"/>
              <a:ext cx="130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authenticates</a:t>
              </a:r>
              <a:endPara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1" name="Google Shape;201;g36a7a9f8f3c_1_116"/>
          <p:cNvCxnSpPr>
            <a:stCxn id="186" idx="1"/>
          </p:cNvCxnSpPr>
          <p:nvPr/>
        </p:nvCxnSpPr>
        <p:spPr>
          <a:xfrm flipH="1">
            <a:off x="3510600" y="2571738"/>
            <a:ext cx="2134200" cy="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202;g36a7a9f8f3c_1_116"/>
          <p:cNvSpPr txBox="1"/>
          <p:nvPr/>
        </p:nvSpPr>
        <p:spPr>
          <a:xfrm>
            <a:off x="4685400" y="2266024"/>
            <a:ext cx="95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describes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g36a7a9f8f3c_1_116"/>
          <p:cNvGrpSpPr/>
          <p:nvPr/>
        </p:nvGrpSpPr>
        <p:grpSpPr>
          <a:xfrm>
            <a:off x="3184984" y="2685977"/>
            <a:ext cx="2462700" cy="400200"/>
            <a:chOff x="3184984" y="2838377"/>
            <a:chExt cx="2462700" cy="400200"/>
          </a:xfrm>
        </p:grpSpPr>
        <p:cxnSp>
          <p:nvCxnSpPr>
            <p:cNvPr id="204" name="Google Shape;204;g36a7a9f8f3c_1_116"/>
            <p:cNvCxnSpPr>
              <a:stCxn id="187" idx="5"/>
            </p:cNvCxnSpPr>
            <p:nvPr/>
          </p:nvCxnSpPr>
          <p:spPr>
            <a:xfrm>
              <a:off x="3184984" y="2960559"/>
              <a:ext cx="2462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05" name="Google Shape;205;g36a7a9f8f3c_1_116"/>
            <p:cNvSpPr txBox="1"/>
            <p:nvPr/>
          </p:nvSpPr>
          <p:spPr>
            <a:xfrm>
              <a:off x="3403100" y="2838377"/>
              <a:ext cx="959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LU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controls</a:t>
              </a:r>
              <a:endPara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g36a7a9f8f3c_1_116"/>
          <p:cNvSpPr txBox="1">
            <a:spLocks noGrp="1"/>
          </p:cNvSpPr>
          <p:nvPr>
            <p:ph type="body" idx="1"/>
          </p:nvPr>
        </p:nvSpPr>
        <p:spPr>
          <a:xfrm>
            <a:off x="628650" y="4265450"/>
            <a:ext cx="7886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16510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LU" sz="2100" u="sng">
                <a:solidFill>
                  <a:schemeClr val="hlink"/>
                </a:solidFill>
                <a:hlinkClick r:id="rId3"/>
              </a:rPr>
              <a:t>https://solid.github.io/webid-profile/</a:t>
            </a:r>
            <a:r>
              <a:rPr lang="en-LU" sz="2100"/>
              <a:t> </a:t>
            </a:r>
            <a:endParaRPr sz="2100"/>
          </a:p>
        </p:txBody>
      </p:sp>
      <p:sp>
        <p:nvSpPr>
          <p:cNvPr id="207" name="Google Shape;207;g36a7a9f8f3c_1_116"/>
          <p:cNvSpPr txBox="1"/>
          <p:nvPr/>
        </p:nvSpPr>
        <p:spPr>
          <a:xfrm>
            <a:off x="1946700" y="1481832"/>
            <a:ext cx="95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identifies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LU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/ refers to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Gre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st Pag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8" ma:contentTypeDescription="Create a new document." ma:contentTypeScope="" ma:versionID="77426a4b2dfa88a4b38ef40e1961a455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4947f317ca74a4ab02f3aa833be0be0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D7B41C-32A5-4977-B601-027AA1B6D2D3}">
  <ds:schemaRefs>
    <ds:schemaRef ds:uri="http://schemas.microsoft.com/office/2006/metadata/properties"/>
    <ds:schemaRef ds:uri="http://schemas.microsoft.com/office/infopath/2007/PartnerControls"/>
    <ds:schemaRef ds:uri="62cb77ed-5211-499c-a421-328a2af7da45"/>
  </ds:schemaRefs>
</ds:datastoreItem>
</file>

<file path=customXml/itemProps2.xml><?xml version="1.0" encoding="utf-8"?>
<ds:datastoreItem xmlns:ds="http://schemas.openxmlformats.org/officeDocument/2006/customXml" ds:itemID="{82C5E0CA-3243-4643-9950-1F1F558E1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83EB9F-5F5C-4B93-83C5-0670211278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1399</Words>
  <Application>Microsoft Office PowerPoint</Application>
  <PresentationFormat>On-screen Show (16:9)</PresentationFormat>
  <Paragraphs>223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Helvetica Neue</vt:lpstr>
      <vt:lpstr>Arial</vt:lpstr>
      <vt:lpstr>Cover</vt:lpstr>
      <vt:lpstr>Custom Design</vt:lpstr>
      <vt:lpstr>Last Page</vt:lpstr>
      <vt:lpstr>Pierre-Antoine Champin</vt:lpstr>
      <vt:lpstr>About myself</vt:lpstr>
      <vt:lpstr>What’s in this talk</vt:lpstr>
      <vt:lpstr>Identity on the Web (a history)</vt:lpstr>
      <vt:lpstr>Uniform Resource Identifier (URI)</vt:lpstr>
      <vt:lpstr>Uniform Resource Identifier (URI)</vt:lpstr>
      <vt:lpstr>WebID</vt:lpstr>
      <vt:lpstr>WebID+TLS (Story ~2008)</vt:lpstr>
      <vt:lpstr>WebID + Solid Open ID Connect</vt:lpstr>
      <vt:lpstr>Controlled and Decentralized Identifiers</vt:lpstr>
      <vt:lpstr>Controlled Identifiers</vt:lpstr>
      <vt:lpstr>Controlled Identifiers</vt:lpstr>
      <vt:lpstr>Decentralized Identifier (DID)</vt:lpstr>
      <vt:lpstr>Decentralized Identifier (DID)</vt:lpstr>
      <vt:lpstr>Decentralized Identifier (DID)</vt:lpstr>
      <vt:lpstr>DID Methods</vt:lpstr>
      <vt:lpstr>Taming the diversity of DID methods</vt:lpstr>
      <vt:lpstr>Verifiable credentials</vt:lpstr>
      <vt:lpstr>Basic terminology</vt:lpstr>
      <vt:lpstr>W3C VC Specifications: https://www.w3.org/TR/vc-overview/</vt:lpstr>
      <vt:lpstr>The VC model: collection of claims</vt:lpstr>
      <vt:lpstr>Selective disclosure</vt:lpstr>
      <vt:lpstr>Digital Credentials API</vt:lpstr>
      <vt:lpstr>Real world applications</vt:lpstr>
      <vt:lpstr>Privacy-preserving age verification</vt:lpstr>
      <vt:lpstr>Mobile drivers’ license</vt:lpstr>
      <vt:lpstr>UN Transparency Protocol</vt:lpstr>
      <vt:lpstr>Data Spaces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CHIAPPARICCI Renato (OP)</dc:creator>
  <cp:lastModifiedBy>MOLNAR Bence (OP-EXT)</cp:lastModifiedBy>
  <cp:revision>2</cp:revision>
  <dcterms:created xsi:type="dcterms:W3CDTF">2024-09-10T09:32:00Z</dcterms:created>
  <dcterms:modified xsi:type="dcterms:W3CDTF">2025-10-08T07:27:09Z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</Properties>
</file>