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8" r:id="rId4"/>
    <p:sldMasterId id="2147484020" r:id="rId5"/>
    <p:sldMasterId id="2147484032" r:id="rId6"/>
  </p:sldMasterIdLst>
  <p:notesMasterIdLst>
    <p:notesMasterId r:id="rId22"/>
  </p:notesMasterIdLst>
  <p:handoutMasterIdLst>
    <p:handoutMasterId r:id="rId23"/>
  </p:handoutMasterIdLst>
  <p:sldIdLst>
    <p:sldId id="256" r:id="rId7"/>
    <p:sldId id="269" r:id="rId8"/>
    <p:sldId id="259" r:id="rId9"/>
    <p:sldId id="278" r:id="rId10"/>
    <p:sldId id="270" r:id="rId11"/>
    <p:sldId id="271" r:id="rId12"/>
    <p:sldId id="279" r:id="rId13"/>
    <p:sldId id="280" r:id="rId14"/>
    <p:sldId id="273" r:id="rId15"/>
    <p:sldId id="283" r:id="rId16"/>
    <p:sldId id="281" r:id="rId17"/>
    <p:sldId id="275" r:id="rId18"/>
    <p:sldId id="276" r:id="rId19"/>
    <p:sldId id="277" r:id="rId20"/>
    <p:sldId id="264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8F8F8"/>
    <a:srgbClr val="CCECFF"/>
    <a:srgbClr val="0070C0"/>
    <a:srgbClr val="0C4DA2"/>
    <a:srgbClr val="333399"/>
    <a:srgbClr val="000099"/>
    <a:srgbClr val="FFFFCC"/>
    <a:srgbClr val="001B50"/>
    <a:srgbClr val="F15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59F96D-B043-4371-A61E-D33D07BE022F}" v="22" dt="2025-08-28T14:47:58.0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1" autoAdjust="0"/>
    <p:restoredTop sz="92288" autoAdjust="0"/>
  </p:normalViewPr>
  <p:slideViewPr>
    <p:cSldViewPr snapToGrid="0" snapToObjects="1">
      <p:cViewPr varScale="1">
        <p:scale>
          <a:sx n="91" d="100"/>
          <a:sy n="91" d="100"/>
        </p:scale>
        <p:origin x="592" y="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-430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LNAR Bence (OP-EXT)" userId="88eeff7a-802d-4848-bceb-f98f6f0d5313" providerId="ADAL" clId="{8D59F96D-B043-4371-A61E-D33D07BE022F}"/>
    <pc:docChg chg="custSel modSld">
      <pc:chgData name="MOLNAR Bence (OP-EXT)" userId="88eeff7a-802d-4848-bceb-f98f6f0d5313" providerId="ADAL" clId="{8D59F96D-B043-4371-A61E-D33D07BE022F}" dt="2025-08-28T14:48:33.294" v="74" actId="20577"/>
      <pc:docMkLst>
        <pc:docMk/>
      </pc:docMkLst>
      <pc:sldChg chg="modSp">
        <pc:chgData name="MOLNAR Bence (OP-EXT)" userId="88eeff7a-802d-4848-bceb-f98f6f0d5313" providerId="ADAL" clId="{8D59F96D-B043-4371-A61E-D33D07BE022F}" dt="2025-08-28T14:46:29.884" v="6" actId="20577"/>
        <pc:sldMkLst>
          <pc:docMk/>
          <pc:sldMk cId="476552365" sldId="259"/>
        </pc:sldMkLst>
        <pc:spChg chg="mod">
          <ac:chgData name="MOLNAR Bence (OP-EXT)" userId="88eeff7a-802d-4848-bceb-f98f6f0d5313" providerId="ADAL" clId="{8D59F96D-B043-4371-A61E-D33D07BE022F}" dt="2025-08-28T14:46:29.884" v="6" actId="20577"/>
          <ac:spMkLst>
            <pc:docMk/>
            <pc:sldMk cId="476552365" sldId="259"/>
            <ac:spMk id="3" creationId="{6CB22811-D02F-799F-CFEC-507349CBE0B5}"/>
          </ac:spMkLst>
        </pc:spChg>
      </pc:sldChg>
      <pc:sldChg chg="modSp mod">
        <pc:chgData name="MOLNAR Bence (OP-EXT)" userId="88eeff7a-802d-4848-bceb-f98f6f0d5313" providerId="ADAL" clId="{8D59F96D-B043-4371-A61E-D33D07BE022F}" dt="2025-08-28T14:48:33.294" v="74" actId="20577"/>
        <pc:sldMkLst>
          <pc:docMk/>
          <pc:sldMk cId="1870397542" sldId="264"/>
        </pc:sldMkLst>
        <pc:spChg chg="mod">
          <ac:chgData name="MOLNAR Bence (OP-EXT)" userId="88eeff7a-802d-4848-bceb-f98f6f0d5313" providerId="ADAL" clId="{8D59F96D-B043-4371-A61E-D33D07BE022F}" dt="2025-08-28T14:48:33.294" v="74" actId="20577"/>
          <ac:spMkLst>
            <pc:docMk/>
            <pc:sldMk cId="1870397542" sldId="264"/>
            <ac:spMk id="3" creationId="{155400E6-697D-6858-5DE3-DCE23506DD52}"/>
          </ac:spMkLst>
        </pc:spChg>
      </pc:sldChg>
      <pc:sldChg chg="modSp mod">
        <pc:chgData name="MOLNAR Bence (OP-EXT)" userId="88eeff7a-802d-4848-bceb-f98f6f0d5313" providerId="ADAL" clId="{8D59F96D-B043-4371-A61E-D33D07BE022F}" dt="2025-08-28T14:47:06.936" v="22" actId="20577"/>
        <pc:sldMkLst>
          <pc:docMk/>
          <pc:sldMk cId="3140206229" sldId="271"/>
        </pc:sldMkLst>
        <pc:spChg chg="mod">
          <ac:chgData name="MOLNAR Bence (OP-EXT)" userId="88eeff7a-802d-4848-bceb-f98f6f0d5313" providerId="ADAL" clId="{8D59F96D-B043-4371-A61E-D33D07BE022F}" dt="2025-08-28T14:46:58.127" v="20" actId="20577"/>
          <ac:spMkLst>
            <pc:docMk/>
            <pc:sldMk cId="3140206229" sldId="271"/>
            <ac:spMk id="3" creationId="{6CB22811-D02F-799F-CFEC-507349CBE0B5}"/>
          </ac:spMkLst>
        </pc:spChg>
        <pc:spChg chg="mod">
          <ac:chgData name="MOLNAR Bence (OP-EXT)" userId="88eeff7a-802d-4848-bceb-f98f6f0d5313" providerId="ADAL" clId="{8D59F96D-B043-4371-A61E-D33D07BE022F}" dt="2025-08-28T14:47:06.936" v="22" actId="20577"/>
          <ac:spMkLst>
            <pc:docMk/>
            <pc:sldMk cId="3140206229" sldId="271"/>
            <ac:spMk id="7" creationId="{00000000-0000-0000-0000-000000000000}"/>
          </ac:spMkLst>
        </pc:spChg>
      </pc:sldChg>
      <pc:sldChg chg="modSp mod">
        <pc:chgData name="MOLNAR Bence (OP-EXT)" userId="88eeff7a-802d-4848-bceb-f98f6f0d5313" providerId="ADAL" clId="{8D59F96D-B043-4371-A61E-D33D07BE022F}" dt="2025-08-28T14:47:31.726" v="32" actId="20577"/>
        <pc:sldMkLst>
          <pc:docMk/>
          <pc:sldMk cId="2283337924" sldId="273"/>
        </pc:sldMkLst>
        <pc:spChg chg="mod">
          <ac:chgData name="MOLNAR Bence (OP-EXT)" userId="88eeff7a-802d-4848-bceb-f98f6f0d5313" providerId="ADAL" clId="{8D59F96D-B043-4371-A61E-D33D07BE022F}" dt="2025-08-28T14:47:31.726" v="32" actId="20577"/>
          <ac:spMkLst>
            <pc:docMk/>
            <pc:sldMk cId="2283337924" sldId="273"/>
            <ac:spMk id="3" creationId="{6CB22811-D02F-799F-CFEC-507349CBE0B5}"/>
          </ac:spMkLst>
        </pc:spChg>
      </pc:sldChg>
      <pc:sldChg chg="modSp mod">
        <pc:chgData name="MOLNAR Bence (OP-EXT)" userId="88eeff7a-802d-4848-bceb-f98f6f0d5313" providerId="ADAL" clId="{8D59F96D-B043-4371-A61E-D33D07BE022F}" dt="2025-08-28T14:48:24.130" v="60" actId="20577"/>
        <pc:sldMkLst>
          <pc:docMk/>
          <pc:sldMk cId="395720954" sldId="277"/>
        </pc:sldMkLst>
        <pc:spChg chg="mod">
          <ac:chgData name="MOLNAR Bence (OP-EXT)" userId="88eeff7a-802d-4848-bceb-f98f6f0d5313" providerId="ADAL" clId="{8D59F96D-B043-4371-A61E-D33D07BE022F}" dt="2025-08-28T14:48:24.130" v="60" actId="20577"/>
          <ac:spMkLst>
            <pc:docMk/>
            <pc:sldMk cId="395720954" sldId="277"/>
            <ac:spMk id="3" creationId="{6CB22811-D02F-799F-CFEC-507349CBE0B5}"/>
          </ac:spMkLst>
        </pc:spChg>
      </pc:sldChg>
      <pc:sldChg chg="modSp">
        <pc:chgData name="MOLNAR Bence (OP-EXT)" userId="88eeff7a-802d-4848-bceb-f98f6f0d5313" providerId="ADAL" clId="{8D59F96D-B043-4371-A61E-D33D07BE022F}" dt="2025-08-28T14:46:42.104" v="12" actId="20577"/>
        <pc:sldMkLst>
          <pc:docMk/>
          <pc:sldMk cId="2009894463" sldId="278"/>
        </pc:sldMkLst>
        <pc:spChg chg="mod">
          <ac:chgData name="MOLNAR Bence (OP-EXT)" userId="88eeff7a-802d-4848-bceb-f98f6f0d5313" providerId="ADAL" clId="{8D59F96D-B043-4371-A61E-D33D07BE022F}" dt="2025-08-28T14:46:42.104" v="12" actId="20577"/>
          <ac:spMkLst>
            <pc:docMk/>
            <pc:sldMk cId="2009894463" sldId="278"/>
            <ac:spMk id="3" creationId="{6CB22811-D02F-799F-CFEC-507349CBE0B5}"/>
          </ac:spMkLst>
        </pc:spChg>
      </pc:sldChg>
      <pc:sldChg chg="modSp mod">
        <pc:chgData name="MOLNAR Bence (OP-EXT)" userId="88eeff7a-802d-4848-bceb-f98f6f0d5313" providerId="ADAL" clId="{8D59F96D-B043-4371-A61E-D33D07BE022F}" dt="2025-08-28T14:47:18.980" v="26" actId="20577"/>
        <pc:sldMkLst>
          <pc:docMk/>
          <pc:sldMk cId="3004036328" sldId="279"/>
        </pc:sldMkLst>
        <pc:spChg chg="mod">
          <ac:chgData name="MOLNAR Bence (OP-EXT)" userId="88eeff7a-802d-4848-bceb-f98f6f0d5313" providerId="ADAL" clId="{8D59F96D-B043-4371-A61E-D33D07BE022F}" dt="2025-08-28T14:47:18.980" v="26" actId="20577"/>
          <ac:spMkLst>
            <pc:docMk/>
            <pc:sldMk cId="3004036328" sldId="279"/>
            <ac:spMk id="3" creationId="{6CB22811-D02F-799F-CFEC-507349CBE0B5}"/>
          </ac:spMkLst>
        </pc:spChg>
      </pc:sldChg>
      <pc:sldChg chg="modSp">
        <pc:chgData name="MOLNAR Bence (OP-EXT)" userId="88eeff7a-802d-4848-bceb-f98f6f0d5313" providerId="ADAL" clId="{8D59F96D-B043-4371-A61E-D33D07BE022F}" dt="2025-08-28T14:47:58.094" v="47" actId="6549"/>
        <pc:sldMkLst>
          <pc:docMk/>
          <pc:sldMk cId="2592461211" sldId="281"/>
        </pc:sldMkLst>
        <pc:spChg chg="mod">
          <ac:chgData name="MOLNAR Bence (OP-EXT)" userId="88eeff7a-802d-4848-bceb-f98f6f0d5313" providerId="ADAL" clId="{8D59F96D-B043-4371-A61E-D33D07BE022F}" dt="2025-08-28T14:47:58.094" v="47" actId="6549"/>
          <ac:spMkLst>
            <pc:docMk/>
            <pc:sldMk cId="2592461211" sldId="281"/>
            <ac:spMk id="3" creationId="{6CB22811-D02F-799F-CFEC-507349CBE0B5}"/>
          </ac:spMkLst>
        </pc:spChg>
      </pc:sldChg>
      <pc:sldChg chg="modSp mod">
        <pc:chgData name="MOLNAR Bence (OP-EXT)" userId="88eeff7a-802d-4848-bceb-f98f6f0d5313" providerId="ADAL" clId="{8D59F96D-B043-4371-A61E-D33D07BE022F}" dt="2025-08-28T14:47:49.324" v="40" actId="20577"/>
        <pc:sldMkLst>
          <pc:docMk/>
          <pc:sldMk cId="3660065044" sldId="283"/>
        </pc:sldMkLst>
        <pc:spChg chg="mod">
          <ac:chgData name="MOLNAR Bence (OP-EXT)" userId="88eeff7a-802d-4848-bceb-f98f6f0d5313" providerId="ADAL" clId="{8D59F96D-B043-4371-A61E-D33D07BE022F}" dt="2025-08-28T14:47:49.324" v="40" actId="20577"/>
          <ac:spMkLst>
            <pc:docMk/>
            <pc:sldMk cId="3660065044" sldId="283"/>
            <ac:spMk id="3" creationId="{6CB22811-D02F-799F-CFEC-507349CBE0B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E930-651F-344E-8314-180208C21109}" type="datetime1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2795-F49E-234E-94D2-EFBA1D25E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8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CB54-21F8-FC40-B512-B346BF09AF08}" type="datetime1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B767-81C4-2B41-AC6B-7B72DAF6D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5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64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8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4161-0B77-AD32-5359-00F827B042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1067" y="58715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Name</a:t>
            </a:r>
            <a:endParaRPr lang="en-L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D3894A-10D7-ACCD-9EA4-7CCC43E5CD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0538" y="85977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info</a:t>
            </a:r>
            <a:endParaRPr lang="en-L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E2FD9F-8318-6EAD-FA51-B6131C11A5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0538" y="1343024"/>
            <a:ext cx="4697927" cy="1672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TITLE OF THE PRESENTATION</a:t>
            </a:r>
            <a:endParaRPr lang="en-L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73ACA66-20AA-037B-99C3-2C5C7E35E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0538" y="3122614"/>
            <a:ext cx="6081712" cy="279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subtitle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28821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459A0-D610-2D91-4597-D3930D0BD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514" y="1297526"/>
            <a:ext cx="3106442" cy="68625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Thanks!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47130-F8CE-01F1-72F6-1ECB5F9FA7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8488" y="2092271"/>
            <a:ext cx="6624584" cy="898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info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9086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9C2F-5D28-A54A-50E0-A4833437E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811" y="1908311"/>
            <a:ext cx="7831537" cy="1241425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99031-1086-D01F-D348-6DCC81170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812" y="3260035"/>
            <a:ext cx="7831536" cy="6833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F2F3C-0F34-8277-D84E-22364585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88910" y="4767264"/>
            <a:ext cx="826439" cy="164386"/>
          </a:xfrm>
        </p:spPr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CF6E5A-5943-665E-2FE0-9FE8B8549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410215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3D908-A0D1-D5E5-F832-59C5C0FD4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9DC9-B3EF-48E8-4FB6-A275F9BAF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0848C-7C5F-FB69-368D-81B60EE2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A60C3C1B-EA5B-92F9-967F-4D0BDD4535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05784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24BB82-A13F-7C3F-1F51-FDFCD1CF6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729035"/>
            <a:ext cx="5009322" cy="3185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557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963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5F0DC51F-A68F-E5E7-EA43-BCC3669E72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728783"/>
            <a:ext cx="4572000" cy="318599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17422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62020E-5DEC-3DC4-EC6C-629CB6E583B1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B0AB515-4280-CF6B-A580-EC2D57DE345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89761" y="541338"/>
            <a:ext cx="3736478" cy="3760787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3886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4E6B3-010F-DD09-798B-9B0673EA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117DF-268B-9AE4-0352-80145A003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62ABD-3F34-1C44-9C58-FB1CDDBE9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4F218A-A2C8-FE06-A78F-A116E25F8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5BB12-4435-AB55-4224-FBBB266FC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341713-18F8-9368-1AB9-6B756B2A9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5BB221-3826-6CD1-A8B0-57351E17A4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45405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658DA-9633-A419-9175-69A438A66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CEF16-2079-7A62-2E14-200A4908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AC1479A-A4F1-508A-C419-807EB18CB6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26339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08A63-3242-929F-9BCE-7C365F84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084E4B1-50DF-5FA9-B73D-29A37B83E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92824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13608-4B0D-40BF-A439-7BF3CE825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040" y="741363"/>
            <a:ext cx="4316897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24F59-D944-01C5-8E6D-EEE9C679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C9509BE-F720-ADCB-B3F1-CF5D9B27B3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B1D257-B025-B885-922C-97A322BB5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9CB858E-DBBD-00EB-DDB2-5F5317FC59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0329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1E0C78-176F-35FA-9600-ED2CC5AE2B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395654"/>
            <a:ext cx="9144000" cy="3104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4E4AE4-3313-F8F8-90E6-07BA52E341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4DC9A-26FB-F3FF-CAA8-BC361702DC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60535" y="3958307"/>
            <a:ext cx="5969977" cy="91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3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BB65F-2D78-DF4F-2045-4DFB8E08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74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6D873-08AA-B05E-EEF2-26580979A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16000"/>
            <a:ext cx="7886700" cy="3616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46212-B238-640A-F74A-CA77B643E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135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E85B63-11E9-0513-CDFE-D20C89768AC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28650" y="4767263"/>
            <a:ext cx="834571" cy="1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7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30" r:id="rId3"/>
    <p:sldLayoutId id="2147484031" r:id="rId4"/>
    <p:sldLayoutId id="2147484025" r:id="rId5"/>
    <p:sldLayoutId id="2147484026" r:id="rId6"/>
    <p:sldLayoutId id="2147484027" r:id="rId7"/>
    <p:sldLayoutId id="214748402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15A2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15A24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DACDA12-1464-5D1D-DCCF-ED99826CC9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4842706"/>
            <a:ext cx="9144000" cy="394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CDDCBE-744B-C878-9DD2-4ACC0AFAE3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049BB6-4E04-4B91-8C67-02527A402E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69537" y="2836106"/>
            <a:ext cx="2822973" cy="200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424EC4-1F33-6E1E-A87A-1D10CC80CCE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134" y="1341373"/>
            <a:ext cx="545831" cy="606479"/>
          </a:xfrm>
          <a:prstGeom prst="rect">
            <a:avLst/>
          </a:prstGeom>
        </p:spPr>
      </p:pic>
      <p:pic>
        <p:nvPicPr>
          <p:cNvPr id="3" name="Picture 2" descr="A green and yellow gradient word&#10;&#10;Description automatically generated">
            <a:extLst>
              <a:ext uri="{FF2B5EF4-FFF2-40B4-BE49-F238E27FC236}">
                <a16:creationId xmlns:a16="http://schemas.microsoft.com/office/drawing/2014/main" id="{0A63C88C-BF7A-A438-02BD-A5B043BB813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058818" y="3703012"/>
            <a:ext cx="2398786" cy="60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3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.europa.eu/doi/10.2760/9289518" TargetMode="External"/><Relationship Id="rId3" Type="http://schemas.openxmlformats.org/officeDocument/2006/relationships/image" Target="../media/image37.png"/><Relationship Id="rId7" Type="http://schemas.openxmlformats.org/officeDocument/2006/relationships/hyperlink" Target="https://github.com/INSPIRE-MIF/GeoDCAT-AP-pilot/tree/main/good-practices/hvd-tagg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hyperlink" Target="ttps://github.com/INSPIRE-MIF/GeoDCAT-AP-pilot/blob/main/final-report/ISO-GeoDCAT-AP_Pilot_issues_v3_FinalReport.xls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EMICeu/GeoDCAT-AP/issues?q=is%3Aissue%20label%3A%223.0.0%20Pilot%22%20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emf"/><Relationship Id="rId5" Type="http://schemas.openxmlformats.org/officeDocument/2006/relationships/hyperlink" Target="https://github.com/INSPIRE-MIF/GeoDCAT-AP-pilot/issues?q=is%3Aissue" TargetMode="External"/><Relationship Id="rId4" Type="http://schemas.openxmlformats.org/officeDocument/2006/relationships/hyperlink" Target="https://github.com/SEMICeu/iso-19139-to-dcat-ap/issues?q=is%3Aissue%20label%3A%223.0.0%20Pilot%22%2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Hagar-Isabel.LOWENTHAL1@ec.europa.eu" TargetMode="External"/><Relationship Id="rId2" Type="http://schemas.openxmlformats.org/officeDocument/2006/relationships/hyperlink" Target="mailto:Jordi.ESCRIU@ec.europa.eu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ec.europa.eu/info/law/better-regulation/have-your-say/initiatives/13170-GreenData4All-updated-rules-on-geospatial-environmental-data-and-access-to-environmental-information_en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://data.europa.eu/eli/dir/2007/2/oj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hyperlink" Target="https://eur-lex.europa.eu/eli/reg_impl/2023/138/oj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://data.europa.eu/eli/dir/2019/1024/oj" TargetMode="Externa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iso.org/standard/26020.html" TargetMode="External"/><Relationship Id="rId7" Type="http://schemas.openxmlformats.org/officeDocument/2006/relationships/hyperlink" Target="https://data.europa.eu/en" TargetMode="External"/><Relationship Id="rId2" Type="http://schemas.openxmlformats.org/officeDocument/2006/relationships/hyperlink" Target="https://inspire-geoportal.ec.europa.eu/srv/eng/catalog.search#/hom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emiceu.github.io/GeoDCAT-AP/releases/3.0.0/" TargetMode="External"/><Relationship Id="rId5" Type="http://schemas.openxmlformats.org/officeDocument/2006/relationships/hyperlink" Target="https://github.com/INSPIRE-MIF/technical-guidelines/tree/main/metadata" TargetMode="External"/><Relationship Id="rId4" Type="http://schemas.openxmlformats.org/officeDocument/2006/relationships/hyperlink" Target="https://www.iso.org/standard/32557.html" TargetMode="External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github.com/SEMICeu/iso-19139-to-dcat-ap/tree/main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semiceu.github.io/GeoDCAT-AP/releases/3.0.0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SEMICeu/iso-19139-to-dcat-ap/issues" TargetMode="External"/><Relationship Id="rId5" Type="http://schemas.openxmlformats.org/officeDocument/2006/relationships/hyperlink" Target="https://github.com/SEMICeu/GeoDCAT-AP/issues" TargetMode="Externa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12" Type="http://schemas.openxmlformats.org/officeDocument/2006/relationships/image" Target="../media/image29.png"/><Relationship Id="rId2" Type="http://schemas.openxmlformats.org/officeDocument/2006/relationships/hyperlink" Target="https://data.europa.eu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g"/><Relationship Id="rId11" Type="http://schemas.openxmlformats.org/officeDocument/2006/relationships/image" Target="../media/image28.jp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github.com/INSPIRE-MIF/GeoDCAT-AP-pilot/tree/main/good-practices/hvd-tagging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AD77-04E3-75D6-B255-9193D2294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Jordi Escriu, Hagar Lowenthal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10EA0-6FCB-7B98-D182-7081980F4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European Commission Joint Research Centre (EC-JRC)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1C4CC-7246-3823-FC5A-F5D194F27B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0538" y="1343024"/>
            <a:ext cx="5649760" cy="1672025"/>
          </a:xfrm>
        </p:spPr>
        <p:txBody>
          <a:bodyPr/>
          <a:lstStyle/>
          <a:p>
            <a:r>
              <a:rPr lang="en-US" dirty="0"/>
              <a:t>The ISO &amp; GeoDCAT-AP Metadata Implementation Pilot</a:t>
            </a:r>
            <a:endParaRPr lang="en-L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36F00-6925-93A8-A6DE-1AB596A63E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Paving the way for European (Geospatial) Data Sharing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418155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Satisfying geospatial HVD reporting needs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2811-D02F-799F-CFEC-507349CBE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2200" dirty="0"/>
              <a:t>Properly </a:t>
            </a:r>
            <a:r>
              <a:rPr lang="en-GB" sz="2200" dirty="0">
                <a:solidFill>
                  <a:srgbClr val="0070C0"/>
                </a:solidFill>
              </a:rPr>
              <a:t>identifying geospatial High-Value Datasets</a:t>
            </a:r>
            <a:r>
              <a:rPr lang="en-GB" sz="2200" dirty="0"/>
              <a:t> (HVDs)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1800" dirty="0"/>
              <a:t>Agree on a common approach to tag and classify them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2200" dirty="0"/>
              <a:t>Documenting participants’ testing results, promoting discussion: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1800" dirty="0">
                <a:solidFill>
                  <a:srgbClr val="0070C0"/>
                </a:solidFill>
              </a:rPr>
              <a:t>Bunch of issues</a:t>
            </a:r>
            <a:r>
              <a:rPr lang="en-GB" sz="1800" dirty="0"/>
              <a:t> collected on </a:t>
            </a:r>
            <a:r>
              <a:rPr lang="en-GB" sz="1800" dirty="0">
                <a:solidFill>
                  <a:srgbClr val="0070C0"/>
                </a:solidFill>
              </a:rPr>
              <a:t>GitHub</a:t>
            </a:r>
            <a:endParaRPr lang="en-GB" sz="1800" dirty="0"/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1800" dirty="0"/>
              <a:t>Issue </a:t>
            </a:r>
            <a:r>
              <a:rPr lang="en-GB" sz="1800" dirty="0">
                <a:solidFill>
                  <a:srgbClr val="0070C0"/>
                </a:solidFill>
              </a:rPr>
              <a:t>categories</a:t>
            </a:r>
            <a:r>
              <a:rPr lang="en-GB" sz="1800" dirty="0"/>
              <a:t>: GeoDCAT-AP 3 / XSLT transformation / SHACL validation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2200" dirty="0"/>
              <a:t>Providing </a:t>
            </a:r>
            <a:r>
              <a:rPr lang="en-GB" sz="2200" dirty="0">
                <a:solidFill>
                  <a:srgbClr val="0070C0"/>
                </a:solidFill>
              </a:rPr>
              <a:t>early inputs to SEMIC</a:t>
            </a:r>
            <a:r>
              <a:rPr lang="en-GB" sz="2200" dirty="0"/>
              <a:t> once any solutions are agreed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2200" dirty="0"/>
              <a:t>Periodically </a:t>
            </a:r>
            <a:r>
              <a:rPr lang="en-GB" sz="2200" dirty="0">
                <a:solidFill>
                  <a:srgbClr val="0070C0"/>
                </a:solidFill>
              </a:rPr>
              <a:t>reporting on the results</a:t>
            </a:r>
            <a:endParaRPr lang="en-GB" sz="2200" dirty="0"/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2200" dirty="0">
                <a:solidFill>
                  <a:srgbClr val="0070C0"/>
                </a:solidFill>
              </a:rPr>
              <a:t>Continued support</a:t>
            </a:r>
            <a:r>
              <a:rPr lang="en-GB" sz="2200" dirty="0"/>
              <a:t>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000" dirty="0"/>
              <a:t>Some complex ongoing discussions / New ones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6480000" cy="164386"/>
          </a:xfrm>
        </p:spPr>
        <p:txBody>
          <a:bodyPr/>
          <a:lstStyle/>
          <a:p>
            <a:r>
              <a:rPr lang="en-US" dirty="0"/>
              <a:t>The ISO &amp; GeoDCAT-AP Metadata Implementation Pilot - Paving the way for European (Geospatial) Data Sharing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0CB7C2-0F2B-EA0D-C478-C19D67A969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584" y="18288"/>
            <a:ext cx="98742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65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results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2811-D02F-799F-CFEC-507349CB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16000"/>
            <a:ext cx="8256699" cy="36163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000" b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sz="1800" dirty="0">
              <a:highlight>
                <a:srgbClr val="FFFF00"/>
              </a:highlight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sz="1800" dirty="0">
              <a:highlight>
                <a:srgbClr val="FFFF00"/>
              </a:highlight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sz="1800" dirty="0">
              <a:highlight>
                <a:srgbClr val="FFFF00"/>
              </a:highlight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sz="1800" dirty="0">
              <a:highlight>
                <a:srgbClr val="FFFF00"/>
              </a:highlight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sz="1800" dirty="0">
              <a:highlight>
                <a:srgbClr val="FFFF00"/>
              </a:highlight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sz="20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GB" sz="1800" dirty="0">
                <a:solidFill>
                  <a:srgbClr val="0070C0"/>
                </a:solidFill>
              </a:rPr>
              <a:t>Continued support </a:t>
            </a:r>
            <a:r>
              <a:rPr lang="en-GB" sz="1800" dirty="0">
                <a:solidFill>
                  <a:schemeClr val="tx1"/>
                </a:solidFill>
              </a:rPr>
              <a:t>to geospatial HVDs reporting: </a:t>
            </a:r>
            <a:r>
              <a:rPr lang="en-GB" sz="1800" dirty="0">
                <a:solidFill>
                  <a:srgbClr val="0070C0"/>
                </a:solidFill>
              </a:rPr>
              <a:t>Pilot Phase 2 </a:t>
            </a:r>
            <a:r>
              <a:rPr lang="en-GB" sz="1800" dirty="0">
                <a:solidFill>
                  <a:schemeClr val="tx1"/>
                </a:solidFill>
              </a:rPr>
              <a:t>–</a:t>
            </a:r>
            <a:r>
              <a:rPr lang="hu-HU" sz="1800" dirty="0">
                <a:solidFill>
                  <a:schemeClr val="tx1"/>
                </a:solidFill>
              </a:rPr>
              <a:t> </a:t>
            </a:r>
            <a:r>
              <a:rPr lang="en-GB" sz="1800" dirty="0">
                <a:solidFill>
                  <a:srgbClr val="0070C0"/>
                </a:solidFill>
              </a:rPr>
              <a:t>until Feb. 2027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6480000" cy="164386"/>
          </a:xfrm>
        </p:spPr>
        <p:txBody>
          <a:bodyPr/>
          <a:lstStyle/>
          <a:p>
            <a:r>
              <a:rPr lang="en-US" dirty="0"/>
              <a:t>The ISO &amp; GeoDCAT-AP Metadata Implementation Pilot - Paving the way for European (Geospatial) Data Sharing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180000"/>
            <a:ext cx="755368" cy="82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EFD720-707C-E5B4-12E7-450FBC76AB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297" b="23280"/>
          <a:stretch/>
        </p:blipFill>
        <p:spPr>
          <a:xfrm>
            <a:off x="143491" y="1666711"/>
            <a:ext cx="2898179" cy="1608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7746B3-DC0A-F22D-BAF2-8C2C30CFE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1944" y="1675444"/>
            <a:ext cx="3480957" cy="1600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62A5000-8E0D-EE21-6FF6-C9B4A3C6F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84" y="121061"/>
            <a:ext cx="2219874" cy="3154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8BC39C-A904-7B6D-73D5-EF61AEFD21FF}"/>
              </a:ext>
            </a:extLst>
          </p:cNvPr>
          <p:cNvSpPr txBox="1"/>
          <p:nvPr/>
        </p:nvSpPr>
        <p:spPr>
          <a:xfrm>
            <a:off x="15240" y="3388320"/>
            <a:ext cx="3154680" cy="8156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Geospatial HVDs tagging good practice</a:t>
            </a:r>
            <a:endParaRPr lang="en-US" sz="1400" b="1" dirty="0">
              <a:solidFill>
                <a:srgbClr val="0070C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GB" sz="1400" dirty="0"/>
              <a:t>Agreed way to </a:t>
            </a:r>
            <a:r>
              <a:rPr lang="en-GB" sz="1400" dirty="0">
                <a:solidFill>
                  <a:srgbClr val="0070C0"/>
                </a:solidFill>
              </a:rPr>
              <a:t>identify and classify HVDs</a:t>
            </a:r>
            <a:r>
              <a:rPr lang="en-GB" sz="1400" dirty="0"/>
              <a:t> (category and subcategory)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9E923B-86CA-6381-C510-0815E3918C62}"/>
              </a:ext>
            </a:extLst>
          </p:cNvPr>
          <p:cNvSpPr txBox="1"/>
          <p:nvPr/>
        </p:nvSpPr>
        <p:spPr>
          <a:xfrm>
            <a:off x="3009900" y="3388320"/>
            <a:ext cx="2758440" cy="8156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400" b="1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Final Report - Pilot Phase 1</a:t>
            </a:r>
            <a:endParaRPr lang="en-GB" sz="1400" b="1" dirty="0">
              <a:solidFill>
                <a:srgbClr val="0070C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GB" sz="1400" dirty="0">
                <a:solidFill>
                  <a:srgbClr val="0070C0"/>
                </a:solidFill>
              </a:rPr>
              <a:t>Expectations</a:t>
            </a:r>
            <a:r>
              <a:rPr lang="en-GB" sz="1400" dirty="0"/>
              <a:t>, testing </a:t>
            </a:r>
            <a:r>
              <a:rPr lang="en-GB" sz="1400" dirty="0">
                <a:solidFill>
                  <a:srgbClr val="0070C0"/>
                </a:solidFill>
              </a:rPr>
              <a:t>approaches</a:t>
            </a:r>
            <a:r>
              <a:rPr lang="en-GB" sz="1400" dirty="0"/>
              <a:t>, </a:t>
            </a:r>
            <a:r>
              <a:rPr lang="en-GB" sz="1400" dirty="0">
                <a:solidFill>
                  <a:srgbClr val="0070C0"/>
                </a:solidFill>
              </a:rPr>
              <a:t>issues</a:t>
            </a:r>
            <a:r>
              <a:rPr lang="en-GB" sz="1400" dirty="0"/>
              <a:t> identified and </a:t>
            </a:r>
            <a:r>
              <a:rPr lang="en-GB" sz="1400" dirty="0">
                <a:solidFill>
                  <a:srgbClr val="0070C0"/>
                </a:solidFill>
              </a:rPr>
              <a:t>conclusions</a:t>
            </a:r>
            <a:endParaRPr lang="en-GB" sz="14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E231C8-B650-E972-A8C8-5116A6C87D20}"/>
              </a:ext>
            </a:extLst>
          </p:cNvPr>
          <p:cNvSpPr txBox="1"/>
          <p:nvPr/>
        </p:nvSpPr>
        <p:spPr>
          <a:xfrm>
            <a:off x="5853888" y="3388320"/>
            <a:ext cx="3037069" cy="8156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400" b="1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Bunch of issues collected on GitHub</a:t>
            </a:r>
            <a:endParaRPr lang="en-GB" sz="1400" b="1" dirty="0">
              <a:solidFill>
                <a:srgbClr val="0070C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GB" sz="1400" dirty="0">
                <a:solidFill>
                  <a:srgbClr val="0070C0"/>
                </a:solidFill>
              </a:rPr>
              <a:t>Issues-summary spreadsheet </a:t>
            </a:r>
            <a:r>
              <a:rPr lang="en-GB" sz="1400" dirty="0"/>
              <a:t>available, including </a:t>
            </a:r>
            <a:r>
              <a:rPr lang="en-GB" sz="1400" dirty="0">
                <a:solidFill>
                  <a:srgbClr val="0070C0"/>
                </a:solidFill>
              </a:rPr>
              <a:t>issue classification and status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04FB20-E78D-B853-47FE-0A170AA0C09C}"/>
              </a:ext>
            </a:extLst>
          </p:cNvPr>
          <p:cNvSpPr txBox="1"/>
          <p:nvPr/>
        </p:nvSpPr>
        <p:spPr>
          <a:xfrm>
            <a:off x="2011741" y="2156065"/>
            <a:ext cx="1108470" cy="553998"/>
          </a:xfrm>
          <a:prstGeom prst="rect">
            <a:avLst/>
          </a:prstGeom>
          <a:solidFill>
            <a:srgbClr val="F8CC29">
              <a:lumMod val="20000"/>
              <a:lumOff val="80000"/>
            </a:srgbClr>
          </a:solidFill>
          <a:ln w="25400">
            <a:solidFill>
              <a:srgbClr val="0000CC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r>
              <a:rPr lang="en-GB" sz="1000" dirty="0">
                <a:sym typeface="Arial"/>
              </a:rPr>
              <a:t>Mono-lingual &amp; Multi-lingual examples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59246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A0C7FCA-A732-1830-6471-C70B0F663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67" y="487679"/>
            <a:ext cx="7034896" cy="3233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Issues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6480000" cy="164386"/>
          </a:xfrm>
        </p:spPr>
        <p:txBody>
          <a:bodyPr/>
          <a:lstStyle/>
          <a:p>
            <a:r>
              <a:rPr lang="en-US" dirty="0"/>
              <a:t>The ISO &amp; GeoDCAT-AP Metadata Implementation Pilot - Paving the way for European (Geospatial) Data Sharing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50" y="4110189"/>
            <a:ext cx="8181932" cy="9335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285750" defTabSz="914400">
              <a:spcBef>
                <a:spcPts val="200"/>
              </a:spcBef>
              <a:spcAft>
                <a:spcPts val="200"/>
              </a:spcAft>
              <a:buClr>
                <a:srgbClr val="F15A24"/>
              </a:buClr>
              <a:buFont typeface="Arial" panose="020B0604020202020204" pitchFamily="34" charset="0"/>
              <a:buChar char="•"/>
              <a:tabLst>
                <a:tab pos="3657600" algn="l"/>
              </a:tabLst>
            </a:pPr>
            <a:r>
              <a:rPr lang="en-GB" sz="1600" dirty="0">
                <a:solidFill>
                  <a:srgbClr val="0070C0"/>
                </a:solidFill>
                <a:latin typeface="Arial"/>
              </a:rPr>
              <a:t>GeoDCAT-AP specification</a:t>
            </a:r>
            <a:r>
              <a:rPr lang="en-GB" sz="1600" dirty="0">
                <a:solidFill>
                  <a:srgbClr val="4D4D4D"/>
                </a:solidFill>
                <a:latin typeface="Arial"/>
              </a:rPr>
              <a:t>:	</a:t>
            </a:r>
            <a:r>
              <a:rPr lang="en-GB" sz="1600" dirty="0">
                <a:solidFill>
                  <a:srgbClr val="4D4D4D"/>
                </a:solidFill>
                <a:latin typeface="Arial"/>
                <a:hlinkClick r:id="rId3"/>
              </a:rPr>
              <a:t>SEMIC GeoDCAT-AP GitHub</a:t>
            </a:r>
            <a:endParaRPr lang="en-GB" sz="1600" dirty="0">
              <a:solidFill>
                <a:srgbClr val="4D4D4D"/>
              </a:solidFill>
              <a:latin typeface="Arial"/>
            </a:endParaRPr>
          </a:p>
          <a:p>
            <a:pPr marL="571500" indent="-285750" defTabSz="914400">
              <a:spcBef>
                <a:spcPts val="200"/>
              </a:spcBef>
              <a:spcAft>
                <a:spcPts val="200"/>
              </a:spcAft>
              <a:buClr>
                <a:srgbClr val="F15A24"/>
              </a:buClr>
              <a:buFont typeface="Arial" panose="020B0604020202020204" pitchFamily="34" charset="0"/>
              <a:buChar char="•"/>
              <a:tabLst>
                <a:tab pos="3657600" algn="l"/>
              </a:tabLst>
            </a:pPr>
            <a:r>
              <a:rPr lang="en-GB" sz="1600" dirty="0">
                <a:solidFill>
                  <a:srgbClr val="0070C0"/>
                </a:solidFill>
                <a:latin typeface="Arial"/>
              </a:rPr>
              <a:t>XSLT transformation</a:t>
            </a:r>
            <a:r>
              <a:rPr lang="en-GB" sz="1600" dirty="0">
                <a:solidFill>
                  <a:srgbClr val="4D4D4D"/>
                </a:solidFill>
                <a:latin typeface="Arial"/>
              </a:rPr>
              <a:t>: 	</a:t>
            </a:r>
            <a:r>
              <a:rPr lang="en-GB" sz="1600" dirty="0">
                <a:solidFill>
                  <a:srgbClr val="4D4D4D"/>
                </a:solidFill>
                <a:latin typeface="Arial"/>
                <a:hlinkClick r:id="rId4"/>
              </a:rPr>
              <a:t>SEMIC XSLT GitHub</a:t>
            </a:r>
            <a:endParaRPr lang="en-GB" sz="1600" dirty="0">
              <a:solidFill>
                <a:srgbClr val="4D4D4D"/>
              </a:solidFill>
              <a:latin typeface="Arial"/>
            </a:endParaRPr>
          </a:p>
          <a:p>
            <a:pPr marL="571500" indent="-285750" defTabSz="914400">
              <a:spcBef>
                <a:spcPts val="200"/>
              </a:spcBef>
              <a:spcAft>
                <a:spcPts val="200"/>
              </a:spcAft>
              <a:buClr>
                <a:srgbClr val="F15A24"/>
              </a:buClr>
              <a:buFont typeface="Arial" panose="020B0604020202020204" pitchFamily="34" charset="0"/>
              <a:buChar char="•"/>
              <a:tabLst>
                <a:tab pos="3657600" algn="l"/>
              </a:tabLst>
            </a:pPr>
            <a:r>
              <a:rPr lang="en-GB" sz="1600" dirty="0">
                <a:solidFill>
                  <a:srgbClr val="0070C0"/>
                </a:solidFill>
                <a:latin typeface="Arial"/>
              </a:rPr>
              <a:t>Other Issues &amp; discussions</a:t>
            </a:r>
            <a:r>
              <a:rPr lang="en-GB" sz="1600" dirty="0">
                <a:solidFill>
                  <a:srgbClr val="4D4D4D"/>
                </a:solidFill>
                <a:latin typeface="Arial"/>
              </a:rPr>
              <a:t>:	</a:t>
            </a:r>
            <a:r>
              <a:rPr lang="en-GB" sz="1600" dirty="0">
                <a:solidFill>
                  <a:srgbClr val="4D4D4D"/>
                </a:solidFill>
                <a:latin typeface="Arial"/>
                <a:hlinkClick r:id="rId5"/>
              </a:rPr>
              <a:t>ISO &amp; GeoDCAT-AP Pilot GitHub</a:t>
            </a:r>
            <a:endParaRPr lang="en-GB" sz="1600" dirty="0">
              <a:solidFill>
                <a:srgbClr val="4D4D4D"/>
              </a:solidFill>
              <a:latin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9586" y="700264"/>
            <a:ext cx="3991239" cy="2508314"/>
            <a:chOff x="749586" y="1248900"/>
            <a:chExt cx="3991239" cy="250831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9586" y="1602917"/>
              <a:ext cx="3729482" cy="21542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Curved Up Arrow 7"/>
            <p:cNvSpPr/>
            <p:nvPr/>
          </p:nvSpPr>
          <p:spPr>
            <a:xfrm rot="18313427" flipH="1">
              <a:off x="3378856" y="2087354"/>
              <a:ext cx="2200424" cy="523515"/>
            </a:xfrm>
            <a:prstGeom prst="curvedUpArrow">
              <a:avLst/>
            </a:prstGeom>
            <a:solidFill>
              <a:srgbClr val="E76C53">
                <a:lumMod val="40000"/>
                <a:lumOff val="60000"/>
              </a:srgbClr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3CC4C24-2A18-87F7-CA57-C68A09934928}"/>
              </a:ext>
            </a:extLst>
          </p:cNvPr>
          <p:cNvSpPr txBox="1"/>
          <p:nvPr/>
        </p:nvSpPr>
        <p:spPr>
          <a:xfrm>
            <a:off x="749586" y="3756660"/>
            <a:ext cx="217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Type of issues</a:t>
            </a:r>
            <a:r>
              <a:rPr lang="en-GB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31555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Conclusions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6480000" cy="164386"/>
          </a:xfrm>
        </p:spPr>
        <p:txBody>
          <a:bodyPr/>
          <a:lstStyle/>
          <a:p>
            <a:r>
              <a:rPr lang="en-US" dirty="0"/>
              <a:t>The ISO &amp; GeoDCAT-AP Metadata Implementation Pilot - Paving the way for European (Geospatial) Data Sharing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571675" y="728783"/>
            <a:ext cx="4572000" cy="3185991"/>
          </a:xfrm>
          <a:solidFill>
            <a:srgbClr val="EAEAEA"/>
          </a:solidFill>
        </p:spPr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39EAFD-607E-CA3C-0AAF-4D6461A31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136" y="728782"/>
            <a:ext cx="3873079" cy="318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4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2811-D02F-799F-CFEC-507349CB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14984"/>
            <a:ext cx="8224903" cy="361632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70C0"/>
                </a:solidFill>
              </a:rPr>
              <a:t>Successful collaborative experience </a:t>
            </a:r>
            <a:r>
              <a:rPr lang="en-US" sz="2000" dirty="0"/>
              <a:t>–</a:t>
            </a:r>
            <a:r>
              <a:rPr lang="hu-HU" sz="2000" dirty="0"/>
              <a:t> </a:t>
            </a:r>
            <a:r>
              <a:rPr lang="en-GB" sz="2000" dirty="0"/>
              <a:t>Timeliness</a:t>
            </a: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70C0"/>
                </a:solidFill>
              </a:rPr>
              <a:t>Tangible results</a:t>
            </a:r>
            <a:r>
              <a:rPr lang="en-US" sz="2000" dirty="0"/>
              <a:t>: Encoding of geospatial High-Value Datasets (HVDs)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70C0"/>
                </a:solidFill>
              </a:rPr>
              <a:t>Several mappings and transformations to GeoDCAT-AP</a:t>
            </a:r>
            <a:r>
              <a:rPr lang="en-US" sz="2000" dirty="0"/>
              <a:t> (SEMIC / national and software solutions) - </a:t>
            </a:r>
            <a:r>
              <a:rPr lang="en-US" sz="2000" dirty="0">
                <a:solidFill>
                  <a:srgbClr val="0070C0"/>
                </a:solidFill>
              </a:rPr>
              <a:t>Coordination and documentation</a:t>
            </a:r>
            <a:r>
              <a:rPr lang="en-US" sz="2000" dirty="0"/>
              <a:t> necessary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Approach for describing </a:t>
            </a:r>
            <a:r>
              <a:rPr lang="en-US" sz="2000" dirty="0">
                <a:solidFill>
                  <a:srgbClr val="0070C0"/>
                </a:solidFill>
              </a:rPr>
              <a:t>Data Services</a:t>
            </a:r>
            <a:r>
              <a:rPr lang="en-US" sz="2000" dirty="0"/>
              <a:t> &amp; API endpoints remains a challenge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70C0"/>
                </a:solidFill>
              </a:rPr>
              <a:t>Evaluation of possible information loss </a:t>
            </a:r>
            <a:r>
              <a:rPr lang="en-US" sz="2000" dirty="0"/>
              <a:t>for INSPIRE-compliant metadata records transformed to GeoDCAT format </a:t>
            </a:r>
            <a:r>
              <a:rPr lang="en-US" sz="2000" dirty="0">
                <a:solidFill>
                  <a:srgbClr val="0070C0"/>
                </a:solidFill>
              </a:rPr>
              <a:t>still ongoing</a:t>
            </a: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Wish: </a:t>
            </a:r>
            <a:r>
              <a:rPr lang="en-US" sz="2000" dirty="0">
                <a:solidFill>
                  <a:srgbClr val="0070C0"/>
                </a:solidFill>
              </a:rPr>
              <a:t>Quick update</a:t>
            </a:r>
            <a:r>
              <a:rPr lang="en-US" sz="2000" dirty="0"/>
              <a:t> of the </a:t>
            </a:r>
            <a:r>
              <a:rPr lang="en-US" sz="2000" dirty="0">
                <a:solidFill>
                  <a:srgbClr val="0070C0"/>
                </a:solidFill>
              </a:rPr>
              <a:t>SEMIC XSLT</a:t>
            </a:r>
            <a:r>
              <a:rPr lang="en-US" sz="2000" dirty="0"/>
              <a:t> and validation </a:t>
            </a:r>
            <a:r>
              <a:rPr lang="en-US" sz="2000" dirty="0">
                <a:solidFill>
                  <a:srgbClr val="0070C0"/>
                </a:solidFill>
              </a:rPr>
              <a:t>SHACL shapes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6480000" cy="164386"/>
          </a:xfrm>
        </p:spPr>
        <p:txBody>
          <a:bodyPr/>
          <a:lstStyle/>
          <a:p>
            <a:r>
              <a:rPr lang="en-US" dirty="0"/>
              <a:t>The ISO &amp; GeoDCAT-AP Metadata Implementation Pilot - Paving the way for European (Geospatial) Data Sharing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180000"/>
            <a:ext cx="753553" cy="82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6FE0A5-EC00-5BDC-8374-4852177F982B}"/>
              </a:ext>
            </a:extLst>
          </p:cNvPr>
          <p:cNvSpPr txBox="1"/>
          <p:nvPr/>
        </p:nvSpPr>
        <p:spPr>
          <a:xfrm>
            <a:off x="2743200" y="42291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Pilot Phase 2 starting in Sept. 2025!</a:t>
            </a:r>
          </a:p>
        </p:txBody>
      </p:sp>
      <p:pic>
        <p:nvPicPr>
          <p:cNvPr id="8" name="Picture 7" descr="A chicken and egg with question mark&#10;&#10;AI-generated content may be incorrect.">
            <a:extLst>
              <a:ext uri="{FF2B5EF4-FFF2-40B4-BE49-F238E27FC236}">
                <a16:creationId xmlns:a16="http://schemas.microsoft.com/office/drawing/2014/main" id="{A184E622-56DE-8605-D5B5-290F7B37B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504" y="211850"/>
            <a:ext cx="1901544" cy="126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EA3A-8807-0FA5-1132-CF598B63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400E6-697D-6858-5DE3-DCE23506DD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000" dirty="0"/>
              <a:t>Jordi </a:t>
            </a:r>
            <a:r>
              <a:rPr lang="en-GB" sz="2000" dirty="0" err="1"/>
              <a:t>Escriu</a:t>
            </a:r>
            <a:r>
              <a:rPr lang="en-GB" sz="2000" dirty="0"/>
              <a:t> – </a:t>
            </a:r>
            <a:r>
              <a:rPr lang="en-GB" sz="2000" dirty="0">
                <a:hlinkClick r:id="rId2"/>
              </a:rPr>
              <a:t>Jordi.ESCRIU@ec.europa.eu</a:t>
            </a:r>
            <a:r>
              <a:rPr lang="en-GB" sz="2000" dirty="0"/>
              <a:t> </a:t>
            </a:r>
          </a:p>
          <a:p>
            <a:r>
              <a:rPr lang="en-GB" sz="2000" dirty="0"/>
              <a:t>Hagar </a:t>
            </a:r>
            <a:r>
              <a:rPr lang="en-GB" sz="2000"/>
              <a:t>Lowenthal – </a:t>
            </a:r>
            <a:r>
              <a:rPr lang="en-GB" sz="2000" dirty="0">
                <a:hlinkClick r:id="rId3"/>
              </a:rPr>
              <a:t>Hagar-Isabel.LOWENTHAL1@ec.europa.eu</a:t>
            </a:r>
            <a:r>
              <a:rPr lang="en-GB" sz="2000" dirty="0"/>
              <a:t> </a:t>
            </a:r>
            <a:endParaRPr lang="en-LU" sz="2000" dirty="0"/>
          </a:p>
        </p:txBody>
      </p:sp>
    </p:spTree>
    <p:extLst>
      <p:ext uri="{BB962C8B-B14F-4D97-AF65-F5344CB8AC3E}">
        <p14:creationId xmlns:p14="http://schemas.microsoft.com/office/powerpoint/2010/main" val="187039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Background &amp; Context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6480000" cy="164386"/>
          </a:xfrm>
        </p:spPr>
        <p:txBody>
          <a:bodyPr/>
          <a:lstStyle/>
          <a:p>
            <a:r>
              <a:rPr lang="en-US" dirty="0"/>
              <a:t>The ISO &amp; GeoDCAT-AP Metadata Implementation Pilot - Paving the way for European (Geospatial) Data Sharing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94F835-4CB6-8515-D501-7D23CB1D0F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9575"/>
          <a:stretch/>
        </p:blipFill>
        <p:spPr>
          <a:xfrm>
            <a:off x="4572000" y="728783"/>
            <a:ext cx="4572000" cy="3185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571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context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2811-D02F-799F-CFEC-507349CB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937679"/>
            <a:ext cx="8261351" cy="3578646"/>
          </a:xfrm>
        </p:spPr>
        <p:txBody>
          <a:bodyPr>
            <a:noAutofit/>
          </a:bodyPr>
          <a:lstStyle/>
          <a:p>
            <a:pPr marL="1603375" indent="-231775">
              <a:spcAft>
                <a:spcPts val="400"/>
              </a:spcAft>
            </a:pPr>
            <a:r>
              <a:rPr lang="en-GB" sz="2000" b="1" dirty="0">
                <a:solidFill>
                  <a:srgbClr val="0070C0"/>
                </a:solidFill>
              </a:rPr>
              <a:t>INSPIRE</a:t>
            </a:r>
            <a:r>
              <a:rPr lang="en-GB" sz="2000" dirty="0"/>
              <a:t> - </a:t>
            </a:r>
            <a:r>
              <a:rPr lang="en-GB" sz="2000" dirty="0">
                <a:hlinkClick r:id="rId2"/>
              </a:rPr>
              <a:t>Directive 2007/2/EC</a:t>
            </a:r>
            <a:endParaRPr lang="en-GB" sz="2000" dirty="0"/>
          </a:p>
          <a:p>
            <a:pPr marL="1944688" lvl="1" indent="-231775">
              <a:spcAft>
                <a:spcPts val="400"/>
              </a:spcAft>
            </a:pPr>
            <a:r>
              <a:rPr lang="en-GB" sz="1800" dirty="0"/>
              <a:t>Making Member States’ (MS) geospatial metadata, data and                   services available and interoperable across the EU</a:t>
            </a:r>
          </a:p>
          <a:p>
            <a:pPr marL="1944688" lvl="1" indent="-231775">
              <a:spcBef>
                <a:spcPts val="0"/>
              </a:spcBef>
              <a:spcAft>
                <a:spcPts val="400"/>
              </a:spcAft>
            </a:pPr>
            <a:r>
              <a:rPr lang="en-GB" sz="1800" dirty="0"/>
              <a:t>Under revision: </a:t>
            </a:r>
            <a:r>
              <a:rPr lang="en-GB" sz="1800" dirty="0">
                <a:hlinkClick r:id="rId3"/>
              </a:rPr>
              <a:t>GreenData4All</a:t>
            </a:r>
            <a:endParaRPr lang="en-GB" sz="1800" dirty="0"/>
          </a:p>
          <a:p>
            <a:pPr marL="1603375" indent="-231775">
              <a:spcBef>
                <a:spcPts val="600"/>
              </a:spcBef>
              <a:spcAft>
                <a:spcPts val="400"/>
              </a:spcAft>
              <a:tabLst>
                <a:tab pos="1603375" algn="l"/>
              </a:tabLst>
            </a:pPr>
            <a:r>
              <a:rPr lang="en-GB" sz="2000" b="1" dirty="0">
                <a:solidFill>
                  <a:srgbClr val="0070C0"/>
                </a:solidFill>
              </a:rPr>
              <a:t>Towards a European Data Union</a:t>
            </a:r>
          </a:p>
          <a:p>
            <a:pPr marL="1944688" lvl="1" indent="-231775">
              <a:spcBef>
                <a:spcPts val="0"/>
              </a:spcBef>
              <a:spcAft>
                <a:spcPts val="400"/>
              </a:spcAft>
              <a:tabLst>
                <a:tab pos="1944688" algn="l"/>
              </a:tabLst>
            </a:pPr>
            <a:r>
              <a:rPr lang="en-GB" sz="1800" dirty="0">
                <a:hlinkClick r:id="rId4"/>
              </a:rPr>
              <a:t>Directive (EU) 2019/1024</a:t>
            </a:r>
            <a:r>
              <a:rPr lang="en-GB" sz="1800" dirty="0"/>
              <a:t> - </a:t>
            </a:r>
            <a:r>
              <a:rPr lang="en-GB" sz="1800" dirty="0">
                <a:solidFill>
                  <a:srgbClr val="0070C0"/>
                </a:solidFill>
              </a:rPr>
              <a:t>Open Data Directive</a:t>
            </a:r>
            <a:r>
              <a:rPr lang="en-GB" sz="1800" dirty="0"/>
              <a:t> (2003 recast of Re-use of Public Sector Information Directive)</a:t>
            </a:r>
          </a:p>
          <a:p>
            <a:pPr marL="1944688" lvl="1" indent="-231775">
              <a:spcBef>
                <a:spcPts val="0"/>
              </a:spcBef>
              <a:spcAft>
                <a:spcPts val="400"/>
              </a:spcAft>
              <a:tabLst>
                <a:tab pos="1944688" algn="l"/>
              </a:tabLst>
            </a:pPr>
            <a:r>
              <a:rPr lang="en-GB" sz="1800" dirty="0">
                <a:hlinkClick r:id="rId5"/>
              </a:rPr>
              <a:t>Implementing Regulation (EU) 2023/138</a:t>
            </a:r>
            <a:r>
              <a:rPr lang="en-GB" sz="1800" dirty="0"/>
              <a:t> on </a:t>
            </a:r>
            <a:r>
              <a:rPr lang="en-GB" sz="1800" dirty="0">
                <a:solidFill>
                  <a:srgbClr val="0070C0"/>
                </a:solidFill>
              </a:rPr>
              <a:t>High-Value Datasets</a:t>
            </a:r>
            <a:endParaRPr lang="en-GB" sz="1800" dirty="0"/>
          </a:p>
          <a:p>
            <a:pPr marL="1603375" indent="-225425">
              <a:spcBef>
                <a:spcPts val="600"/>
              </a:spcBef>
              <a:spcAft>
                <a:spcPts val="400"/>
              </a:spcAft>
            </a:pPr>
            <a:r>
              <a:rPr lang="en-GB" sz="2000" b="1" dirty="0">
                <a:solidFill>
                  <a:srgbClr val="0070C0"/>
                </a:solidFill>
              </a:rPr>
              <a:t>Priorities 2024-2029</a:t>
            </a:r>
          </a:p>
          <a:p>
            <a:pPr marL="1944688" lvl="1" indent="-225425">
              <a:spcBef>
                <a:spcPts val="0"/>
              </a:spcBef>
              <a:spcAft>
                <a:spcPts val="400"/>
              </a:spcAft>
            </a:pPr>
            <a:r>
              <a:rPr lang="en-GB" sz="1800" dirty="0"/>
              <a:t>Simplification and reduction of regulatory burdens,                                 including monitoring and reporting obligations</a:t>
            </a:r>
          </a:p>
          <a:p>
            <a:pPr marL="1944688" lvl="1" indent="-225425">
              <a:spcBef>
                <a:spcPts val="0"/>
              </a:spcBef>
              <a:spcAft>
                <a:spcPts val="400"/>
              </a:spcAft>
            </a:pPr>
            <a:r>
              <a:rPr lang="en-GB" sz="1800" dirty="0"/>
              <a:t>Alignment of INSPIRE to Open Data flows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6480000" cy="164386"/>
          </a:xfrm>
        </p:spPr>
        <p:txBody>
          <a:bodyPr/>
          <a:lstStyle/>
          <a:p>
            <a:r>
              <a:rPr lang="en-US" dirty="0"/>
              <a:t>The ISO &amp; GeoDCAT-AP Metadata Implementation Pilot - Paving the way for European (Geospatial) Data Sharing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8100000" y="182880"/>
            <a:ext cx="928936" cy="828000"/>
            <a:chOff x="7242086" y="1016750"/>
            <a:chExt cx="1211655" cy="1080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0846" y="1016750"/>
              <a:ext cx="982895" cy="108000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7242086" y="1491059"/>
              <a:ext cx="540572" cy="558137"/>
              <a:chOff x="6541501" y="1519112"/>
              <a:chExt cx="540572" cy="558137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6649102" y="1519112"/>
                <a:ext cx="432971" cy="432971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s-ES" kern="0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41501" y="1519113"/>
                <a:ext cx="537075" cy="558136"/>
              </a:xfrm>
              <a:prstGeom prst="rect">
                <a:avLst/>
              </a:prstGeom>
            </p:spPr>
          </p:pic>
        </p:grpSp>
      </p:grpSp>
      <p:pic>
        <p:nvPicPr>
          <p:cNvPr id="11" name="EC Logo" title="European Commission logo">
            <a:extLst>
              <a:ext uri="{FF2B5EF4-FFF2-40B4-BE49-F238E27FC236}">
                <a16:creationId xmlns:a16="http://schemas.microsoft.com/office/drawing/2014/main" id="{B0BAE1A4-CB80-D6EF-A18E-187312A53F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4" r="33219"/>
          <a:stretch/>
        </p:blipFill>
        <p:spPr bwMode="auto">
          <a:xfrm>
            <a:off x="442651" y="3385358"/>
            <a:ext cx="1567612" cy="1367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A yellow pineapple with blue stars and green leaves&#10;&#10;AI-generated content may be incorrect.">
            <a:extLst>
              <a:ext uri="{FF2B5EF4-FFF2-40B4-BE49-F238E27FC236}">
                <a16:creationId xmlns:a16="http://schemas.microsoft.com/office/drawing/2014/main" id="{390B3580-A8FC-8835-2A5C-1CA6530D44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343" y="835161"/>
            <a:ext cx="1219200" cy="1338840"/>
          </a:xfrm>
          <a:prstGeom prst="rect">
            <a:avLst/>
          </a:prstGeom>
        </p:spPr>
      </p:pic>
      <p:pic>
        <p:nvPicPr>
          <p:cNvPr id="17" name="Picture 16" descr="A diagram of datasets&#10;&#10;AI-generated content may be incorrect.">
            <a:extLst>
              <a:ext uri="{FF2B5EF4-FFF2-40B4-BE49-F238E27FC236}">
                <a16:creationId xmlns:a16="http://schemas.microsoft.com/office/drawing/2014/main" id="{F443702A-3A35-AD2F-D32B-8678309CB3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783" y="2228715"/>
            <a:ext cx="1681348" cy="139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5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Technical context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2811-D02F-799F-CFEC-507349CB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16000"/>
            <a:ext cx="8163081" cy="3616325"/>
          </a:xfrm>
        </p:spPr>
        <p:txBody>
          <a:bodyPr>
            <a:noAutofit/>
          </a:bodyPr>
          <a:lstStyle/>
          <a:p>
            <a:pPr marL="21732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0070C0"/>
                </a:solidFill>
              </a:rPr>
              <a:t>INSPIRE</a:t>
            </a:r>
            <a:r>
              <a:rPr lang="en-GB" sz="2000" dirty="0"/>
              <a:t>: European Spatial Data Infrastructure, based on the infrastructures available in the MS (at source)</a:t>
            </a:r>
          </a:p>
          <a:p>
            <a:pPr marL="21732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0070C0"/>
                </a:solidFill>
              </a:rPr>
              <a:t>Geospatial metadata</a:t>
            </a:r>
            <a:r>
              <a:rPr lang="en-GB" sz="2000" dirty="0"/>
              <a:t>: Access to MS data &amp; services through the </a:t>
            </a:r>
            <a:r>
              <a:rPr lang="en-GB" sz="20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INSPIRE Geoportal</a:t>
            </a:r>
            <a:endParaRPr lang="en-GB" sz="2000" dirty="0"/>
          </a:p>
          <a:p>
            <a:pPr marL="2517775" lvl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</a:pPr>
            <a:r>
              <a:rPr lang="en-GB" sz="1800" dirty="0"/>
              <a:t>Interoperable: </a:t>
            </a:r>
            <a:r>
              <a:rPr lang="en-GB" sz="1800" dirty="0">
                <a:solidFill>
                  <a:srgbClr val="0070C0"/>
                </a:solidFill>
              </a:rPr>
              <a:t>ISO </a:t>
            </a:r>
            <a:r>
              <a:rPr lang="en-GB" sz="1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19115</a:t>
            </a:r>
            <a:r>
              <a:rPr lang="en-GB" sz="1800" dirty="0">
                <a:solidFill>
                  <a:srgbClr val="0070C0"/>
                </a:solidFill>
              </a:rPr>
              <a:t>/</a:t>
            </a:r>
            <a:r>
              <a:rPr lang="en-GB" sz="18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19139</a:t>
            </a:r>
            <a:r>
              <a:rPr lang="en-GB" sz="1800" dirty="0">
                <a:solidFill>
                  <a:srgbClr val="0070C0"/>
                </a:solidFill>
              </a:rPr>
              <a:t> standards</a:t>
            </a:r>
            <a:endParaRPr lang="en-GB" sz="1800" dirty="0"/>
          </a:p>
          <a:p>
            <a:pPr marL="2517775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Adopted by INSPIRE: </a:t>
            </a:r>
            <a:r>
              <a:rPr lang="en-GB" sz="18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Technical Guidelines on Metadata</a:t>
            </a:r>
            <a:endParaRPr lang="en-GB" sz="1800" dirty="0"/>
          </a:p>
          <a:p>
            <a:pPr marL="2517775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dirty="0">
                <a:solidFill>
                  <a:srgbClr val="0070C0"/>
                </a:solidFill>
              </a:rPr>
              <a:t>Mapping to the RDF </a:t>
            </a:r>
            <a:r>
              <a:rPr lang="en-GB" sz="1800" dirty="0"/>
              <a:t>vocabulary: </a:t>
            </a:r>
            <a:r>
              <a:rPr lang="en-GB" sz="1800" dirty="0">
                <a:solidFill>
                  <a:srgbClr val="0070C0"/>
                </a:solidFill>
              </a:rPr>
              <a:t>GeoDCAT-AP</a:t>
            </a:r>
            <a:r>
              <a:rPr lang="en-GB" sz="1800" dirty="0"/>
              <a:t> – </a:t>
            </a:r>
            <a:r>
              <a:rPr lang="en-GB" sz="1800" dirty="0">
                <a:hlinkClick r:id="rId6"/>
              </a:rPr>
              <a:t>v3.0.0</a:t>
            </a:r>
            <a:endParaRPr lang="en-GB" sz="1800" dirty="0"/>
          </a:p>
          <a:p>
            <a:pPr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0070C0"/>
                </a:solidFill>
              </a:rPr>
              <a:t>ISO &amp; GeoDCAT-AP Pilot</a:t>
            </a:r>
            <a:r>
              <a:rPr lang="en-GB" sz="2000" dirty="0"/>
              <a:t>: Supports the INSPIRE community in integrating geospatial metadata into </a:t>
            </a:r>
            <a:r>
              <a:rPr lang="en-GB" sz="2000" dirty="0">
                <a:hlinkClick r:id="rId7"/>
              </a:rPr>
              <a:t>data.europa.eu</a:t>
            </a:r>
            <a:endParaRPr lang="en-GB" sz="2000" dirty="0"/>
          </a:p>
          <a:p>
            <a:endParaRPr lang="en-GB" dirty="0"/>
          </a:p>
          <a:p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6480000" cy="164386"/>
          </a:xfrm>
        </p:spPr>
        <p:txBody>
          <a:bodyPr/>
          <a:lstStyle/>
          <a:p>
            <a:r>
              <a:rPr lang="en-US" dirty="0"/>
              <a:t>The ISO &amp; GeoDCAT-AP Metadata Implementation Pilot - Paving the way for European (Geospatial) Data Sharing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180000"/>
            <a:ext cx="757029" cy="828000"/>
          </a:xfrm>
          <a:prstGeom prst="rect">
            <a:avLst/>
          </a:prstGeom>
        </p:spPr>
      </p:pic>
      <p:pic>
        <p:nvPicPr>
          <p:cNvPr id="5" name="Picture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EA59B693-CA40-86CE-A011-4E68D8DCCF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795" y="1006482"/>
            <a:ext cx="2264602" cy="2639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989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Pilot description. Benefits &amp; 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6480000" cy="164386"/>
          </a:xfrm>
        </p:spPr>
        <p:txBody>
          <a:bodyPr/>
          <a:lstStyle/>
          <a:p>
            <a:r>
              <a:rPr lang="en-US" dirty="0"/>
              <a:t>The ISO &amp; GeoDCAT-AP Metadata Implementation Pilot - Paving the way for European (Geospatial) Data Sharing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-132" b="30792"/>
          <a:stretch/>
        </p:blipFill>
        <p:spPr>
          <a:xfrm>
            <a:off x="4578378" y="732662"/>
            <a:ext cx="4565622" cy="31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00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2811-D02F-799F-CFEC-507349CB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6000"/>
            <a:ext cx="4914282" cy="39156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/>
              <a:t>Evaluating and </a:t>
            </a:r>
            <a:r>
              <a:rPr lang="en-US" sz="2000" b="1" dirty="0">
                <a:solidFill>
                  <a:srgbClr val="0070C0"/>
                </a:solidFill>
              </a:rPr>
              <a:t>enhancing </a:t>
            </a:r>
            <a:r>
              <a:rPr lang="en-US" sz="2000" b="1" dirty="0"/>
              <a:t>the</a:t>
            </a:r>
            <a:r>
              <a:rPr lang="en-US" sz="2000" dirty="0"/>
              <a:t>: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The </a:t>
            </a:r>
            <a:r>
              <a:rPr lang="en-US" sz="1800" dirty="0">
                <a:solidFill>
                  <a:srgbClr val="0070C0"/>
                </a:solidFill>
                <a:hlinkClick r:id="rId2"/>
              </a:rPr>
              <a:t>GeoDCAT-AP 3.0.0</a:t>
            </a:r>
            <a:r>
              <a:rPr lang="en-US" sz="1800" dirty="0"/>
              <a:t> specification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Its accompanying </a:t>
            </a:r>
            <a:r>
              <a:rPr lang="en-US" sz="1800" dirty="0">
                <a:solidFill>
                  <a:srgbClr val="0070C0"/>
                </a:solidFill>
                <a:hlinkClick r:id="rId3"/>
              </a:rPr>
              <a:t>XSLT transformation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/>
              <a:t>Smooth the </a:t>
            </a:r>
            <a:r>
              <a:rPr lang="en-US" sz="2000" b="1" dirty="0">
                <a:solidFill>
                  <a:srgbClr val="0070C0"/>
                </a:solidFill>
              </a:rPr>
              <a:t>integration of geospatial metadata assets </a:t>
            </a:r>
            <a:r>
              <a:rPr lang="en-US" sz="2000" b="1" dirty="0"/>
              <a:t>within </a:t>
            </a:r>
            <a:r>
              <a:rPr lang="en-US" sz="2000" b="1" dirty="0">
                <a:solidFill>
                  <a:srgbClr val="0070C0"/>
                </a:solidFill>
              </a:rPr>
              <a:t>data.europa.eu</a:t>
            </a:r>
            <a:endParaRPr lang="en-US" sz="2000" b="1" dirty="0"/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70C0"/>
                </a:solidFill>
              </a:rPr>
              <a:t>Pragmatic sandboxing </a:t>
            </a:r>
            <a:r>
              <a:rPr lang="en-US" sz="1800" dirty="0"/>
              <a:t>approach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800" dirty="0">
                <a:solidFill>
                  <a:srgbClr val="0070C0"/>
                </a:solidFill>
              </a:rPr>
              <a:t>Minimise information loses</a:t>
            </a:r>
            <a:endParaRPr lang="en-GB" sz="18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1"/>
                </a:solidFill>
              </a:rPr>
              <a:t>Bring </a:t>
            </a:r>
            <a:r>
              <a:rPr lang="en-US" sz="1800" dirty="0">
                <a:solidFill>
                  <a:srgbClr val="0070C0"/>
                </a:solidFill>
              </a:rPr>
              <a:t>data providers’ experience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solidFill>
                  <a:srgbClr val="0070C0"/>
                </a:solidFill>
              </a:rPr>
              <a:t>Support the SEMIC community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/>
              <a:t>to release an </a:t>
            </a:r>
            <a:r>
              <a:rPr lang="en-US" sz="2000" dirty="0">
                <a:solidFill>
                  <a:srgbClr val="0070C0"/>
                </a:solidFill>
              </a:rPr>
              <a:t>improved version of these resources</a:t>
            </a:r>
            <a:endParaRPr lang="en-LU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6480000" cy="164386"/>
          </a:xfrm>
        </p:spPr>
        <p:txBody>
          <a:bodyPr/>
          <a:lstStyle/>
          <a:p>
            <a:r>
              <a:rPr lang="en-US" dirty="0"/>
              <a:t>The ISO &amp; GeoDCAT-AP Metadata Implementation Pilot - Paving the way for European (Geospatial) Data Sharing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180000"/>
            <a:ext cx="753553" cy="82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76595" y="1126440"/>
            <a:ext cx="3291840" cy="3562603"/>
          </a:xfrm>
          <a:prstGeom prst="rect">
            <a:avLst/>
          </a:prstGeom>
          <a:solidFill>
            <a:srgbClr val="F8CC29">
              <a:lumMod val="20000"/>
              <a:lumOff val="80000"/>
            </a:srgbClr>
          </a:solidFill>
          <a:ln w="12700">
            <a:noFill/>
          </a:ln>
        </p:spPr>
        <p:txBody>
          <a:bodyPr wrap="square" tIns="252000" bIns="252000" rtlCol="0">
            <a:noAutofit/>
          </a:bodyPr>
          <a:lstStyle/>
          <a:p>
            <a:pPr marL="457200" marR="0" lvl="0" indent="-3810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8CC29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Reporting of pilot issues:</a:t>
            </a:r>
          </a:p>
          <a:p>
            <a:pPr marL="446088" marR="0" lvl="1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8CC29"/>
              </a:buClr>
              <a:buSzPts val="2000"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5"/>
              </a:rPr>
              <a:t>https://github.com/SEMICeu/GeoDCAT-AP/issues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  <a:p>
            <a:pPr marL="446088" marR="0" lvl="1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8CC29"/>
              </a:buClr>
              <a:buSzPts val="2000"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6"/>
              </a:rPr>
              <a:t>https://github.com/SEMICeu/ iso-19139-to-dcat-ap/issues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</a:p>
          <a:p>
            <a:pPr marL="446088" marR="0" lvl="1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8CC29"/>
              </a:buClr>
              <a:buSzPts val="20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‘</a:t>
            </a:r>
            <a:r>
              <a: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3.0.0 Pilot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’ tag</a:t>
            </a:r>
          </a:p>
          <a:p>
            <a:pPr marL="457200" marR="0" lvl="0" indent="-38100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rgbClr val="F8CC29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Pilot final report</a:t>
            </a:r>
          </a:p>
          <a:p>
            <a:pPr marL="446088" marR="0" lvl="1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8CC29"/>
              </a:buClr>
              <a:buSzPts val="2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Pilot summary. Results achieved </a:t>
            </a:r>
          </a:p>
          <a:p>
            <a:pPr marL="446088" marR="0" lvl="1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8CC29"/>
              </a:buClr>
              <a:buSzPts val="2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Evaluation: Extent to which the transformation helps data providers in being compliant to the applicable legal framework</a:t>
            </a:r>
          </a:p>
          <a:p>
            <a:pPr marL="446088" marR="0" lvl="1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8CC29"/>
              </a:buClr>
              <a:buSzPts val="2000"/>
              <a:buFont typeface="Arial"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40" y="1930842"/>
            <a:ext cx="540000" cy="5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40" y="368025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0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Participants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2811-D02F-799F-CFEC-507349CBE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82563" lvl="0" indent="-182563">
              <a:spcAft>
                <a:spcPts val="600"/>
              </a:spcAft>
            </a:pPr>
            <a:r>
              <a:rPr lang="en-GB" b="1" dirty="0"/>
              <a:t>Member States</a:t>
            </a:r>
          </a:p>
          <a:p>
            <a:pPr marL="182563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300" dirty="0"/>
              <a:t>Contact points for the national geospatial catalogues, as </a:t>
            </a:r>
            <a:r>
              <a:rPr lang="en-GB" sz="2300" dirty="0">
                <a:solidFill>
                  <a:srgbClr val="0070C0"/>
                </a:solidFill>
              </a:rPr>
              <a:t>users of GeoDCAT-AP to transform geospatial metadata</a:t>
            </a:r>
            <a:endParaRPr lang="en-GB" sz="2300" dirty="0"/>
          </a:p>
          <a:p>
            <a:pPr lvl="1">
              <a:spcBef>
                <a:spcPts val="600"/>
              </a:spcBef>
              <a:spcAft>
                <a:spcPts val="600"/>
              </a:spcAft>
              <a:tabLst>
                <a:tab pos="2779713" algn="l"/>
                <a:tab pos="4664075" algn="l"/>
                <a:tab pos="5562600" algn="l"/>
                <a:tab pos="6461125" algn="l"/>
                <a:tab pos="8432800" algn="l"/>
              </a:tabLst>
            </a:pPr>
            <a:r>
              <a:rPr lang="en-GB" sz="2300" u="sng" dirty="0"/>
              <a:t>Participants</a:t>
            </a:r>
            <a:r>
              <a:rPr lang="en-GB" sz="2300" dirty="0"/>
              <a:t>: 	</a:t>
            </a:r>
            <a:r>
              <a:rPr lang="en-GB" sz="2300" dirty="0">
                <a:solidFill>
                  <a:schemeClr val="tx1"/>
                </a:solidFill>
              </a:rPr>
              <a:t>BE – Flanders, 	C</a:t>
            </a:r>
            <a:r>
              <a:rPr lang="en-US" sz="2300" dirty="0">
                <a:solidFill>
                  <a:schemeClr val="tx1"/>
                </a:solidFill>
              </a:rPr>
              <a:t>Z, 	DK, 	</a:t>
            </a:r>
            <a:r>
              <a:rPr lang="en-GB" sz="2300" dirty="0">
                <a:solidFill>
                  <a:schemeClr val="tx1"/>
                </a:solidFill>
              </a:rPr>
              <a:t>IT, 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  <a:tabLst>
                <a:tab pos="2779713" algn="l"/>
                <a:tab pos="3767138" algn="l"/>
                <a:tab pos="4667250" algn="l"/>
                <a:tab pos="5559425" algn="l"/>
                <a:tab pos="6459538" algn="l"/>
                <a:tab pos="8432800" algn="l"/>
              </a:tabLst>
            </a:pPr>
            <a:r>
              <a:rPr lang="en-GB" sz="2300" dirty="0">
                <a:solidFill>
                  <a:schemeClr val="tx1"/>
                </a:solidFill>
              </a:rPr>
              <a:t>	FI</a:t>
            </a:r>
            <a:r>
              <a:rPr lang="en-US" sz="2300" dirty="0">
                <a:solidFill>
                  <a:schemeClr val="tx1"/>
                </a:solidFill>
              </a:rPr>
              <a:t> ,	FR</a:t>
            </a:r>
            <a:r>
              <a:rPr lang="en-GB" sz="2300" dirty="0">
                <a:solidFill>
                  <a:schemeClr val="tx1"/>
                </a:solidFill>
              </a:rPr>
              <a:t>, 	</a:t>
            </a:r>
            <a:r>
              <a:rPr lang="en-US" sz="2300" dirty="0">
                <a:solidFill>
                  <a:schemeClr val="tx1"/>
                </a:solidFill>
              </a:rPr>
              <a:t>NL, 	</a:t>
            </a:r>
            <a:r>
              <a:rPr lang="en-GB" sz="2300" dirty="0">
                <a:solidFill>
                  <a:schemeClr val="tx1"/>
                </a:solidFill>
              </a:rPr>
              <a:t>ES</a:t>
            </a:r>
            <a:r>
              <a:rPr lang="en-US" sz="2300" dirty="0">
                <a:solidFill>
                  <a:schemeClr val="tx1"/>
                </a:solidFill>
              </a:rPr>
              <a:t>, 	SK</a:t>
            </a:r>
            <a:endParaRPr lang="en-GB" sz="2300" dirty="0">
              <a:solidFill>
                <a:schemeClr val="tx1"/>
              </a:solidFill>
            </a:endParaRPr>
          </a:p>
          <a:p>
            <a:pPr marL="182563" lvl="0" indent="-182563">
              <a:spcBef>
                <a:spcPts val="1200"/>
              </a:spcBef>
              <a:spcAft>
                <a:spcPts val="600"/>
              </a:spcAft>
            </a:pPr>
            <a:r>
              <a:rPr lang="en-GB" b="1" dirty="0"/>
              <a:t>Publications Office of the European Union (OP) / </a:t>
            </a:r>
            <a:r>
              <a:rPr lang="en-GB" b="1" u="sng" dirty="0">
                <a:hlinkClick r:id="rId2"/>
              </a:rPr>
              <a:t>data.europa.eu</a:t>
            </a:r>
            <a:endParaRPr lang="en-GB" b="1" dirty="0"/>
          </a:p>
          <a:p>
            <a:pPr marL="182563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300" dirty="0">
                <a:solidFill>
                  <a:srgbClr val="0070C0"/>
                </a:solidFill>
              </a:rPr>
              <a:t>Future receptor </a:t>
            </a:r>
            <a:r>
              <a:rPr lang="en-GB" sz="2300" dirty="0">
                <a:solidFill>
                  <a:schemeClr val="tx1"/>
                </a:solidFill>
              </a:rPr>
              <a:t>of </a:t>
            </a:r>
            <a:r>
              <a:rPr lang="en-GB" sz="2300" dirty="0">
                <a:solidFill>
                  <a:srgbClr val="0070C0"/>
                </a:solidFill>
              </a:rPr>
              <a:t>GeoDCAT-AP metadata</a:t>
            </a:r>
            <a:r>
              <a:rPr lang="en-GB" sz="2300" dirty="0"/>
              <a:t> and </a:t>
            </a:r>
            <a:r>
              <a:rPr lang="en-GB" sz="2300" dirty="0">
                <a:solidFill>
                  <a:srgbClr val="0070C0"/>
                </a:solidFill>
              </a:rPr>
              <a:t>transformation re-user</a:t>
            </a:r>
            <a:endParaRPr lang="en-GB" sz="2300" dirty="0"/>
          </a:p>
          <a:p>
            <a:pPr marL="182563" lvl="0" indent="-182563">
              <a:spcBef>
                <a:spcPts val="1200"/>
              </a:spcBef>
              <a:spcAft>
                <a:spcPts val="600"/>
              </a:spcAft>
            </a:pPr>
            <a:r>
              <a:rPr lang="en-GB" b="1" dirty="0"/>
              <a:t>SEMIC group from Directorate-General for Digital Services (DIGIT)</a:t>
            </a:r>
          </a:p>
          <a:p>
            <a:pPr marL="182563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300" dirty="0"/>
              <a:t>Point of Contact for </a:t>
            </a:r>
            <a:r>
              <a:rPr lang="en-GB" sz="2300" dirty="0">
                <a:solidFill>
                  <a:srgbClr val="0070C0"/>
                </a:solidFill>
              </a:rPr>
              <a:t>resolving issues and contributing to solutions</a:t>
            </a:r>
            <a:endParaRPr lang="en-GB" sz="2300" dirty="0"/>
          </a:p>
          <a:p>
            <a:pPr marL="182563" lvl="0" indent="-182563">
              <a:spcBef>
                <a:spcPts val="1200"/>
              </a:spcBef>
              <a:spcAft>
                <a:spcPts val="600"/>
              </a:spcAft>
            </a:pPr>
            <a:r>
              <a:rPr lang="en-GB" b="1" dirty="0"/>
              <a:t>Directorate-General Joint Research Centre (JRC) / Directorate-General for Environment</a:t>
            </a:r>
          </a:p>
          <a:p>
            <a:pPr marL="182563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300" dirty="0">
                <a:solidFill>
                  <a:srgbClr val="0070C0"/>
                </a:solidFill>
              </a:rPr>
              <a:t>Organiser and managers </a:t>
            </a:r>
            <a:r>
              <a:rPr lang="en-GB" sz="2300" dirty="0"/>
              <a:t>of the pilot. Provision of </a:t>
            </a:r>
            <a:r>
              <a:rPr lang="en-GB" sz="2300" dirty="0">
                <a:solidFill>
                  <a:srgbClr val="0070C0"/>
                </a:solidFill>
              </a:rPr>
              <a:t>scientific &amp; policy knowledge</a:t>
            </a:r>
            <a:endParaRPr lang="en-GB" sz="23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6480000" cy="164386"/>
          </a:xfrm>
        </p:spPr>
        <p:txBody>
          <a:bodyPr/>
          <a:lstStyle/>
          <a:p>
            <a:r>
              <a:rPr lang="en-US" dirty="0"/>
              <a:t>The ISO &amp; GeoDCAT-AP Metadata Implementation Pilot - Paving the way for European (Geospatial) Data Sharing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6576" y="1767407"/>
            <a:ext cx="4057453" cy="568415"/>
            <a:chOff x="3046576" y="1810077"/>
            <a:chExt cx="4057453" cy="56841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6576" y="1812211"/>
              <a:ext cx="374904" cy="21945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6576" y="2157512"/>
              <a:ext cx="374904" cy="219456"/>
            </a:xfrm>
            <a:prstGeom prst="rect">
              <a:avLst/>
            </a:prstGeom>
            <a:ln>
              <a:solidFill>
                <a:srgbClr val="FFFFFF">
                  <a:lumMod val="85000"/>
                </a:srgbClr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782" y="2155988"/>
              <a:ext cx="374904" cy="22250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7" b="1544"/>
            <a:stretch/>
          </p:blipFill>
          <p:spPr>
            <a:xfrm>
              <a:off x="4916828" y="1816621"/>
              <a:ext cx="374904" cy="213157"/>
            </a:xfrm>
            <a:prstGeom prst="rect">
              <a:avLst/>
            </a:prstGeom>
            <a:ln>
              <a:solidFill>
                <a:srgbClr val="FFFFFF">
                  <a:lumMod val="85000"/>
                </a:srgbClr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782" y="1810077"/>
              <a:ext cx="374904" cy="22250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9125" y="1810077"/>
              <a:ext cx="374904" cy="22250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6828" y="2157512"/>
              <a:ext cx="374904" cy="219456"/>
            </a:xfrm>
            <a:prstGeom prst="rect">
              <a:avLst/>
            </a:prstGeom>
            <a:ln>
              <a:solidFill>
                <a:srgbClr val="FFFFFF">
                  <a:lumMod val="85000"/>
                </a:srgbClr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9125" y="2155988"/>
              <a:ext cx="374904" cy="222504"/>
            </a:xfrm>
            <a:prstGeom prst="rect">
              <a:avLst/>
            </a:prstGeom>
            <a:ln>
              <a:solidFill>
                <a:srgbClr val="FFFFFF">
                  <a:lumMod val="85000"/>
                </a:srgbClr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733" y="2157512"/>
              <a:ext cx="374904" cy="219456"/>
            </a:xfrm>
            <a:prstGeom prst="rect">
              <a:avLst/>
            </a:prstGeom>
            <a:ln>
              <a:solidFill>
                <a:srgbClr val="FFFFFF">
                  <a:lumMod val="85000"/>
                </a:srgbClr>
              </a:solidFill>
            </a:ln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180000"/>
            <a:ext cx="820740" cy="828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 rot="10800000">
            <a:off x="7987984" y="2488713"/>
            <a:ext cx="682075" cy="2278551"/>
            <a:chOff x="285079" y="3919049"/>
            <a:chExt cx="682075" cy="227855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079" y="4904705"/>
              <a:ext cx="524866" cy="307238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>
              <a:off x="967154" y="3919049"/>
              <a:ext cx="0" cy="2278551"/>
            </a:xfrm>
            <a:prstGeom prst="line">
              <a:avLst/>
            </a:prstGeom>
            <a:noFill/>
            <a:ln w="25400" cap="flat" cmpd="sng" algn="ctr">
              <a:solidFill>
                <a:srgbClr val="034EA2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04036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(Phase 1)</a:t>
            </a:r>
            <a:endParaRPr lang="en-L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6480000" cy="164386"/>
          </a:xfrm>
        </p:spPr>
        <p:txBody>
          <a:bodyPr/>
          <a:lstStyle/>
          <a:p>
            <a:r>
              <a:rPr lang="en-US" dirty="0"/>
              <a:t>The ISO &amp; GeoDCAT-AP Metadata Implementation Pilot - Paving the way for European (Geospatial) Data Sharing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180000"/>
            <a:ext cx="753553" cy="82800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636E2EAD-6C87-0835-4790-CF35580D9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" y="1535544"/>
            <a:ext cx="9006840" cy="269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61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2811-D02F-799F-CFEC-507349CBE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 dirty="0">
                <a:solidFill>
                  <a:srgbClr val="0070C0"/>
                </a:solidFill>
              </a:rPr>
              <a:t>Forum</a:t>
            </a:r>
            <a:r>
              <a:rPr lang="en-US" sz="2200" dirty="0"/>
              <a:t> for discussing and identifying ISO/DCAT issues: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800" dirty="0"/>
              <a:t>Enhancement and early warning - Example: </a:t>
            </a:r>
            <a:r>
              <a:rPr lang="en-US" sz="1800" dirty="0">
                <a:hlinkClick r:id="rId2"/>
              </a:rPr>
              <a:t>geospatial HVD tagging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sz="2200" dirty="0">
                <a:solidFill>
                  <a:srgbClr val="0070C0"/>
                </a:solidFill>
              </a:rPr>
              <a:t>Cross-community collaboration</a:t>
            </a:r>
            <a:r>
              <a:rPr lang="en-US" sz="2200" dirty="0"/>
              <a:t> effort &amp; knowledge </a:t>
            </a:r>
            <a:r>
              <a:rPr lang="en-US" sz="2200" dirty="0">
                <a:solidFill>
                  <a:srgbClr val="0070C0"/>
                </a:solidFill>
              </a:rPr>
              <a:t>exchange</a:t>
            </a:r>
            <a:r>
              <a:rPr lang="en-US" sz="2200" dirty="0"/>
              <a:t>:</a:t>
            </a:r>
          </a:p>
          <a:p>
            <a:pPr marL="4800600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Implementation examples</a:t>
            </a:r>
          </a:p>
          <a:p>
            <a:pPr marL="4800600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Transformation approaches</a:t>
            </a:r>
          </a:p>
          <a:p>
            <a:pPr marL="4800600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Proposals and new ideas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sz="2200" dirty="0">
                <a:solidFill>
                  <a:srgbClr val="0070C0"/>
                </a:solidFill>
              </a:rPr>
              <a:t>Pragmatism</a:t>
            </a:r>
            <a:r>
              <a:rPr lang="en-US" sz="2200" dirty="0"/>
              <a:t>: sandboxing approach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sz="2200" dirty="0">
                <a:solidFill>
                  <a:srgbClr val="0070C0"/>
                </a:solidFill>
              </a:rPr>
              <a:t>Implementation freedom</a:t>
            </a:r>
            <a:r>
              <a:rPr lang="en-US" sz="2200" dirty="0"/>
              <a:t>: not imposed solutions</a:t>
            </a:r>
          </a:p>
          <a:p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6480000" cy="164386"/>
          </a:xfrm>
        </p:spPr>
        <p:txBody>
          <a:bodyPr/>
          <a:lstStyle/>
          <a:p>
            <a:r>
              <a:rPr lang="en-US" dirty="0"/>
              <a:t>The ISO &amp; GeoDCAT-AP Metadata Implementation Pilot - Paving the way for European (Geospatial) Data Sharing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FC6B87-DA9C-BFCE-12A7-9B569D067CE3}"/>
              </a:ext>
            </a:extLst>
          </p:cNvPr>
          <p:cNvGrpSpPr/>
          <p:nvPr/>
        </p:nvGrpSpPr>
        <p:grpSpPr>
          <a:xfrm>
            <a:off x="759030" y="2153919"/>
            <a:ext cx="4322670" cy="1441912"/>
            <a:chOff x="759030" y="2240280"/>
            <a:chExt cx="4322670" cy="144191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2472649-DD74-07DD-C338-A84A93A84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9030" y="2240280"/>
              <a:ext cx="1342781" cy="144191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01927CE-3634-F070-B4A5-3D78F3124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6931" y="2513561"/>
              <a:ext cx="895350" cy="8953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BB06B8D-F6B3-4B9B-4314-D84F4827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93720" y="2732618"/>
              <a:ext cx="1987980" cy="457236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6914AAF-A4EC-AB61-B7FF-E3FA81AF69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584" y="180000"/>
            <a:ext cx="83218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3792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B3481B62-461B-594B-8D2F-9AEEA2B0B925}"/>
    </a:ext>
  </a:extLst>
</a:theme>
</file>

<file path=ppt/theme/theme2.xml><?xml version="1.0" encoding="utf-8"?>
<a:theme xmlns:a="http://schemas.openxmlformats.org/drawingml/2006/main" name="Custom Design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2915585B-38F4-A94E-9D3B-6EEF8714BCBE}"/>
    </a:ext>
  </a:extLst>
</a:theme>
</file>

<file path=ppt/theme/theme3.xml><?xml version="1.0" encoding="utf-8"?>
<a:theme xmlns:a="http://schemas.openxmlformats.org/drawingml/2006/main" name="Last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D7894B99-85F8-8542-9965-3C9DA1FEA22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00EAE0857554ABAF5D1E0D7358393" ma:contentTypeVersion="17" ma:contentTypeDescription="Create a new document." ma:contentTypeScope="" ma:versionID="7d8c935f42415d051c4b84128b5b731f">
  <xsd:schema xmlns:xsd="http://www.w3.org/2001/XMLSchema" xmlns:xs="http://www.w3.org/2001/XMLSchema" xmlns:p="http://schemas.microsoft.com/office/2006/metadata/properties" xmlns:ns2="62cb77ed-5211-499c-a421-328a2af7da45" xmlns:ns3="ae14bd2b-5038-48de-9538-b8c9dc93ef00" targetNamespace="http://schemas.microsoft.com/office/2006/metadata/properties" ma:root="true" ma:fieldsID="96b9a59fac9c0d83301208c70473e0b5" ns2:_="" ns3:_="">
    <xsd:import namespace="62cb77ed-5211-499c-a421-328a2af7da45"/>
    <xsd:import namespace="ae14bd2b-5038-48de-9538-b8c9dc93ef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ENDORSE2023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b77ed-5211-499c-a421-328a2af7da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NDORSE2023" ma:index="23" nillable="true" ma:displayName="ENDORSE2023" ma:format="Dropdown" ma:internalName="ENDORSE2023">
      <xsd:simpleType>
        <xsd:restriction base="dms:Text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4bd2b-5038-48de-9538-b8c9dc93ef0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NDORSE2023 xmlns="62cb77ed-5211-499c-a421-328a2af7da45" xsi:nil="true"/>
    <lcf76f155ced4ddcb4097134ff3c332f xmlns="62cb77ed-5211-499c-a421-328a2af7da4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DD7868-79A3-4DEF-B2CA-274C8DAC6F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cb77ed-5211-499c-a421-328a2af7da45"/>
    <ds:schemaRef ds:uri="ae14bd2b-5038-48de-9538-b8c9dc93ef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F7E4BA-BFD9-41B3-A35E-45F0F6A16F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E801C7-AB9C-482D-91D6-D7B026F0966B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ae14bd2b-5038-48de-9538-b8c9dc93ef00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62cb77ed-5211-499c-a421-328a2af7da4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Cover</Template>
  <TotalTime>919</TotalTime>
  <Words>994</Words>
  <Application>Microsoft Office PowerPoint</Application>
  <PresentationFormat>On-screen Show (16:9)</PresentationFormat>
  <Paragraphs>119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Cover</vt:lpstr>
      <vt:lpstr>Custom Design</vt:lpstr>
      <vt:lpstr>Last Page</vt:lpstr>
      <vt:lpstr>Jordi Escriu, Hagar Lowenthal</vt:lpstr>
      <vt:lpstr>Background &amp; Context</vt:lpstr>
      <vt:lpstr>Policy context</vt:lpstr>
      <vt:lpstr>Technical context</vt:lpstr>
      <vt:lpstr>Pilot description. Benefits &amp; results</vt:lpstr>
      <vt:lpstr>Objectives</vt:lpstr>
      <vt:lpstr>Participants</vt:lpstr>
      <vt:lpstr>Timeline (Phase 1)</vt:lpstr>
      <vt:lpstr>Benefits</vt:lpstr>
      <vt:lpstr>Satisfying geospatial HVD reporting needs</vt:lpstr>
      <vt:lpstr>Main results</vt:lpstr>
      <vt:lpstr>Issues</vt:lpstr>
      <vt:lpstr>Conclusions</vt:lpstr>
      <vt:lpstr>Conclusions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Jordi Escriu, Hagar Lowenthal</dc:title>
  <dc:creator>CHIAPPARICCI Renato (OP)</dc:creator>
  <cp:lastModifiedBy>MOLNAR Bence (OP-EXT)</cp:lastModifiedBy>
  <cp:revision>56</cp:revision>
  <dcterms:created xsi:type="dcterms:W3CDTF">2024-09-10T09:32:00Z</dcterms:created>
  <dcterms:modified xsi:type="dcterms:W3CDTF">2025-10-08T07:26:15Z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0x0101005C500EAE0857554ABAF5D1E0D7358393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2022-07-20T16:22:54Z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0e8e67ba-bd66-4d2e-8346-f51307ec5fc8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