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50" r:id="rId5"/>
    <p:sldMasterId id="2147483652" r:id="rId6"/>
    <p:sldMasterId id="2147483657" r:id="rId7"/>
  </p:sldMasterIdLst>
  <p:notesMasterIdLst>
    <p:notesMasterId r:id="rId22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2" r:id="rId21"/>
  </p:sldIdLst>
  <p:sldSz cx="9144000" cy="5143500" type="screen16x9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kLMva8/oSMuTC8Am2LL2UvL8AO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n Cox" initials="" lastIdx="3" clrIdx="0"/>
  <p:cmAuthor id="1" name="Miroslav Líšk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LE Lora (OP)" userId="f64cc438-3189-46ca-b79a-3506fc3869f0" providerId="ADAL" clId="{1A71CE76-FF05-42FB-AD5E-ED379E48B659}"/>
    <pc:docChg chg="modSld">
      <pc:chgData name="EGLE Lora (OP)" userId="f64cc438-3189-46ca-b79a-3506fc3869f0" providerId="ADAL" clId="{1A71CE76-FF05-42FB-AD5E-ED379E48B659}" dt="2025-10-03T14:05:47.557" v="2" actId="1076"/>
      <pc:docMkLst>
        <pc:docMk/>
      </pc:docMkLst>
      <pc:sldChg chg="modNotes">
        <pc:chgData name="EGLE Lora (OP)" userId="f64cc438-3189-46ca-b79a-3506fc3869f0" providerId="ADAL" clId="{1A71CE76-FF05-42FB-AD5E-ED379E48B659}" dt="2025-10-03T14:05:02.234" v="0"/>
        <pc:sldMkLst>
          <pc:docMk/>
          <pc:sldMk cId="0" sldId="261"/>
        </pc:sldMkLst>
      </pc:sldChg>
      <pc:sldChg chg="modNotes">
        <pc:chgData name="EGLE Lora (OP)" userId="f64cc438-3189-46ca-b79a-3506fc3869f0" providerId="ADAL" clId="{1A71CE76-FF05-42FB-AD5E-ED379E48B659}" dt="2025-10-03T14:05:10.203" v="1"/>
        <pc:sldMkLst>
          <pc:docMk/>
          <pc:sldMk cId="0" sldId="262"/>
        </pc:sldMkLst>
      </pc:sldChg>
      <pc:sldChg chg="modSp mod">
        <pc:chgData name="EGLE Lora (OP)" userId="f64cc438-3189-46ca-b79a-3506fc3869f0" providerId="ADAL" clId="{1A71CE76-FF05-42FB-AD5E-ED379E48B659}" dt="2025-10-03T14:05:47.557" v="2" actId="1076"/>
        <pc:sldMkLst>
          <pc:docMk/>
          <pc:sldMk cId="0" sldId="264"/>
        </pc:sldMkLst>
        <pc:spChg chg="mod">
          <ac:chgData name="EGLE Lora (OP)" userId="f64cc438-3189-46ca-b79a-3506fc3869f0" providerId="ADAL" clId="{1A71CE76-FF05-42FB-AD5E-ED379E48B659}" dt="2025-10-03T14:05:47.557" v="2" actId="1076"/>
          <ac:spMkLst>
            <pc:docMk/>
            <pc:sldMk cId="0" sldId="264"/>
            <ac:spMk id="1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19d707520_0_5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3819d70752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19d707520_0_6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g3819d70752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1e3c693f5_0_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381e3c693f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19d707520_0_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  <p:sp>
        <p:nvSpPr>
          <p:cNvPr id="52" name="Google Shape;52;g3819d70752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19d707520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g3819d70752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19d707520_0_4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g3819d70752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1c369ffbf_1_3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381c369ffbf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8040" y="4767120"/>
            <a:ext cx="2054520" cy="13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7688880" y="4767120"/>
            <a:ext cx="823680" cy="1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9A0-D610-2D91-4597-D3930D0B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r>
              <a:rPr lang="en-GB" dirty="0"/>
              <a:t>Thanks!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7130-F8CE-01F1-72F6-1ECB5F9FA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add info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76168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880" y="395640"/>
            <a:ext cx="9141120" cy="31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080" y="1370880"/>
            <a:ext cx="519120" cy="5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0400" y="3958200"/>
            <a:ext cx="5967000" cy="911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560" y="4767120"/>
            <a:ext cx="831600" cy="1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8040" y="4767120"/>
            <a:ext cx="2054520" cy="13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5;p1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560" y="4767120"/>
            <a:ext cx="831600" cy="1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7688880" y="4767120"/>
            <a:ext cx="823680" cy="1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A12-1464-5D1D-DCCF-ED99826CC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DDCBE-744B-C878-9DD2-4ACC0AFAE3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9BB6-4E04-4B91-8C67-02527A402E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24EC4-1F33-6E1E-A87A-1D10CC80CC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3" name="Picture 2" descr="A green and yellow gradient word&#10;&#10;Description automatically generated">
            <a:extLst>
              <a:ext uri="{FF2B5EF4-FFF2-40B4-BE49-F238E27FC236}">
                <a16:creationId xmlns:a16="http://schemas.microsoft.com/office/drawing/2014/main" id="{0A63C88C-BF7A-A438-02BD-A5B043BB81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onza.forster@cogni.zone" TargetMode="External"/><Relationship Id="rId2" Type="http://schemas.openxmlformats.org/officeDocument/2006/relationships/hyperlink" Target="mailto:liska@semantickyweb.sk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>
            <a:spLocks noGrp="1"/>
          </p:cNvSpPr>
          <p:nvPr>
            <p:ph type="title" idx="4294967295"/>
          </p:nvPr>
        </p:nvSpPr>
        <p:spPr>
          <a:xfrm>
            <a:off x="1761120" y="623160"/>
            <a:ext cx="6855120" cy="2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Miroslav Líška, Honza F</a:t>
            </a:r>
            <a:r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rster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>
            <a:spLocks noGrp="1"/>
          </p:cNvSpPr>
          <p:nvPr>
            <p:ph type="body" idx="4294967295"/>
          </p:nvPr>
        </p:nvSpPr>
        <p:spPr>
          <a:xfrm>
            <a:off x="1760400" y="859680"/>
            <a:ext cx="6855120" cy="2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Cognizone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"/>
          <p:cNvSpPr txBox="1">
            <a:spLocks noGrp="1"/>
          </p:cNvSpPr>
          <p:nvPr>
            <p:ph type="body" idx="4294967295"/>
          </p:nvPr>
        </p:nvSpPr>
        <p:spPr>
          <a:xfrm>
            <a:off x="1580400" y="1307160"/>
            <a:ext cx="7333200" cy="166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lang="en-US" sz="3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Knowledge Graph RAG Chatbot: An Evaluation of the DCAT Metadata Querying</a:t>
            </a:r>
            <a:endParaRPr sz="3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"/>
          <p:cNvSpPr txBox="1">
            <a:spLocks noGrp="1"/>
          </p:cNvSpPr>
          <p:nvPr>
            <p:ph type="body" idx="4294967295"/>
          </p:nvPr>
        </p:nvSpPr>
        <p:spPr>
          <a:xfrm>
            <a:off x="1904400" y="2978640"/>
            <a:ext cx="7011000" cy="32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Querying DCAT Open Data Portals with Natural Language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19d707520_0_59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4. Implementation: Meta-Analysis of Tools</a:t>
            </a:r>
            <a:endParaRPr sz="2600" b="1"/>
          </a:p>
        </p:txBody>
      </p:sp>
      <p:sp>
        <p:nvSpPr>
          <p:cNvPr id="111" name="Google Shape;111;g3819d707520_0_59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417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Custom RAG prototype: </a:t>
            </a:r>
            <a:r>
              <a:rPr lang="en-US" sz="2400"/>
              <a:t>Python + Flask, Configurable access to LLM, triplestore and a vector db (ChatGPT, GraphDB, Milvus).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GraphDB Talk-to-Your-Graph: </a:t>
            </a:r>
            <a:r>
              <a:rPr lang="en-US" sz="2400"/>
              <a:t>part of GraphDB database.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Key findings:</a:t>
            </a:r>
            <a:endParaRPr sz="24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Getting correct semantics challenging for all tools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Customisation and fine-tuning needed</a:t>
            </a:r>
            <a:endParaRPr sz="2000"/>
          </a:p>
        </p:txBody>
      </p:sp>
      <p:pic>
        <p:nvPicPr>
          <p:cNvPr id="112" name="Google Shape;112;g3819d707520_0_59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4. Implementation: Demonstration</a:t>
            </a:r>
            <a:endParaRPr sz="2600" b="1"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417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RAG chatbot in action - example prompts → SPARQL → answer</a:t>
            </a:r>
            <a:br>
              <a:rPr lang="en-US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GraphDB Talk-to-Your-Graph interface</a:t>
            </a:r>
            <a:endParaRPr sz="2000"/>
          </a:p>
        </p:txBody>
      </p:sp>
      <p:pic>
        <p:nvPicPr>
          <p:cNvPr id="119" name="Google Shape;119;p8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19d707520_0_68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4. Implementation: Demonstration</a:t>
            </a:r>
            <a:endParaRPr sz="2600" b="1"/>
          </a:p>
        </p:txBody>
      </p:sp>
      <p:sp>
        <p:nvSpPr>
          <p:cNvPr id="125" name="Google Shape;125;g3819d707520_0_68"/>
          <p:cNvSpPr/>
          <p:nvPr/>
        </p:nvSpPr>
        <p:spPr>
          <a:xfrm>
            <a:off x="398750" y="3207150"/>
            <a:ext cx="1828800" cy="190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pic>
        <p:nvPicPr>
          <p:cNvPr id="3" name="Endorse2">
            <a:hlinkClick r:id="" action="ppaction://media"/>
            <a:extLst>
              <a:ext uri="{FF2B5EF4-FFF2-40B4-BE49-F238E27FC236}">
                <a16:creationId xmlns:a16="http://schemas.microsoft.com/office/drawing/2014/main" id="{B1BC2AA6-FFEB-7558-7E13-F331454768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474" y="882400"/>
            <a:ext cx="7077600" cy="39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1e3c693f5_0_3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4. Implementation: Demonstration</a:t>
            </a:r>
            <a:endParaRPr sz="2600" b="1"/>
          </a:p>
        </p:txBody>
      </p:sp>
      <p:pic>
        <p:nvPicPr>
          <p:cNvPr id="132" name="Google Shape;132;g381e3c693f5_0_3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81e3c693f5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725" y="900918"/>
            <a:ext cx="7018547" cy="357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EA3A-8807-0FA5-1132-CF598B6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88" y="1406014"/>
            <a:ext cx="4757257" cy="686257"/>
          </a:xfrm>
        </p:spPr>
        <p:txBody>
          <a:bodyPr/>
          <a:lstStyle/>
          <a:p>
            <a:r>
              <a:rPr lang="en-US" sz="3000" dirty="0"/>
              <a:t>Thank you for your attention!</a:t>
            </a:r>
            <a:endParaRPr lang="en-LU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400E6-697D-6858-5DE3-DCE23506D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8488" y="2092271"/>
            <a:ext cx="6624584" cy="427126"/>
          </a:xfrm>
        </p:spPr>
        <p:txBody>
          <a:bodyPr/>
          <a:lstStyle/>
          <a:p>
            <a:r>
              <a:rPr lang="en-IE" u="sng" dirty="0">
                <a:hlinkClick r:id="rId2"/>
              </a:rPr>
              <a:t>liska@semantickyweb.sk</a:t>
            </a:r>
            <a:br>
              <a:rPr lang="hu-HU" u="sng" dirty="0"/>
            </a:br>
            <a:r>
              <a:rPr lang="en-IE" u="sng" dirty="0" err="1">
                <a:hlinkClick r:id="rId3"/>
              </a:rPr>
              <a:t>honza.forster@cogni.zone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2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 </a:t>
            </a:r>
            <a:r>
              <a:rPr lang="hu-HU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60" cy="361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600"/>
              <a:t>SPARQL Complexity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DCAT</a:t>
            </a:r>
            <a:r>
              <a:rPr lang="en-US" sz="2600"/>
              <a:t> </a:t>
            </a: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RAG Chatbot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Implementation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32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2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819d707520_0_6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/>
              <a:t>1. Problem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3819d707520_0_6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417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/>
              <a:t>Currently: </a:t>
            </a:r>
            <a:r>
              <a:rPr lang="en-US" sz="2600"/>
              <a:t>Querying Open Data Catalogues (DCAT) requires SPARQL expertise.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/>
              <a:t>Gap: </a:t>
            </a:r>
            <a:r>
              <a:rPr lang="en-US" sz="2600"/>
              <a:t>Non-experts struggle to run complex queries or comparisons.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Standard </a:t>
            </a:r>
            <a:r>
              <a:rPr lang="en-US" sz="2600">
                <a:solidFill>
                  <a:schemeClr val="lt1"/>
                </a:solidFill>
                <a:highlight>
                  <a:srgbClr val="ED4C05"/>
                </a:highlight>
              </a:rPr>
              <a:t>LLMs fail to map correct semantics</a:t>
            </a:r>
            <a:r>
              <a:rPr lang="en-US" sz="2600">
                <a:solidFill>
                  <a:schemeClr val="dk1"/>
                </a:solidFill>
              </a:rPr>
              <a:t> from </a:t>
            </a:r>
            <a:r>
              <a:rPr lang="en-US" sz="2600"/>
              <a:t>natural language.</a:t>
            </a:r>
            <a:endParaRPr sz="2600"/>
          </a:p>
        </p:txBody>
      </p:sp>
      <p:pic>
        <p:nvPicPr>
          <p:cNvPr id="56" name="Google Shape;56;g3819d707520_0_6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19d707520_0_14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/>
              <a:t>1. Problem: Why Does This Matter?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3819d707520_0_14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417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European open data portals (e.g., data.europe.eu) use DCAT-AP.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Adoption may be limited if only SPARQL experts can query.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Increasing demand for natural-language access.</a:t>
            </a:r>
            <a:endParaRPr sz="2600"/>
          </a:p>
        </p:txBody>
      </p:sp>
      <p:pic>
        <p:nvPicPr>
          <p:cNvPr id="63" name="Google Shape;63;g3819d707520_0_14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4" title="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459" y="998880"/>
            <a:ext cx="3573573" cy="357357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"/>
          <p:cNvSpPr/>
          <p:nvPr/>
        </p:nvSpPr>
        <p:spPr>
          <a:xfrm>
            <a:off x="4580111" y="1957530"/>
            <a:ext cx="17553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075" tIns="38525" rIns="77075" bIns="38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1"/>
              <a:buFont typeface="Arial"/>
              <a:buNone/>
            </a:pPr>
            <a:r>
              <a:rPr lang="en-US" sz="1541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DCAT, DCAT-AP, DCAT</a:t>
            </a:r>
            <a:r>
              <a:rPr lang="en-US" sz="1541" b="1"/>
              <a:t>-AP-HVD</a:t>
            </a:r>
            <a:endParaRPr sz="1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5030207" y="2624088"/>
            <a:ext cx="26556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075" tIns="38525" rIns="77075" bIns="38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1"/>
              <a:buFont typeface="Arial"/>
              <a:buNone/>
            </a:pPr>
            <a:r>
              <a:rPr lang="en-US" sz="1541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 </a:t>
            </a:r>
            <a:r>
              <a:rPr lang="en-US" sz="1541" b="1"/>
              <a:t>Controlled Lists, </a:t>
            </a:r>
            <a:r>
              <a:rPr lang="en-US" sz="1541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EuroVoc</a:t>
            </a:r>
            <a:endParaRPr sz="1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5555377" y="3234547"/>
            <a:ext cx="2080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075" tIns="38525" rIns="77075" bIns="38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1"/>
              <a:buFont typeface="Arial"/>
              <a:buNone/>
            </a:pPr>
            <a:r>
              <a:rPr lang="en-US" sz="1541" b="1"/>
              <a:t>c</a:t>
            </a:r>
            <a:r>
              <a:rPr lang="en-US" sz="1541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atalogs, datasets, distributions, data services, publishers</a:t>
            </a:r>
            <a:endParaRPr sz="15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2. Solution: DCAT RAG Chatbot</a:t>
            </a:r>
            <a:endParaRPr sz="2600" b="1"/>
          </a:p>
        </p:txBody>
      </p:sp>
      <p:pic>
        <p:nvPicPr>
          <p:cNvPr id="73" name="Google Shape;73;p4"/>
          <p:cNvPicPr preferRelativeResize="0"/>
          <p:nvPr/>
        </p:nvPicPr>
        <p:blipFill>
          <a:blip r:embed="rId4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3169843" y="4724852"/>
            <a:ext cx="485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(*McComb, D.:TBOX, CBOX, ABOX)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19d707520_0_45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2. Solution: DCAT RAG Chatbot</a:t>
            </a:r>
            <a:endParaRPr sz="2600" b="1"/>
          </a:p>
        </p:txBody>
      </p:sp>
      <p:pic>
        <p:nvPicPr>
          <p:cNvPr id="80" name="Google Shape;80;g3819d707520_0_45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3819d707520_0_45" title="Diagram1_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7838" y="846480"/>
            <a:ext cx="5988330" cy="3992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381c369ffbf_1_32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81c369ffbf_1_32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2. Solution: Generalisation</a:t>
            </a:r>
            <a:endParaRPr sz="2600" b="1"/>
          </a:p>
        </p:txBody>
      </p:sp>
      <p:pic>
        <p:nvPicPr>
          <p:cNvPr id="88" name="Google Shape;88;g381c369ffbf_1_32" title="Diagram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6388" y="846480"/>
            <a:ext cx="5988330" cy="399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381c369ffbf_1_32"/>
          <p:cNvSpPr txBox="1"/>
          <p:nvPr/>
        </p:nvSpPr>
        <p:spPr>
          <a:xfrm>
            <a:off x="3021350" y="3660800"/>
            <a:ext cx="615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90" name="Google Shape;90;g381c369ffbf_1_32"/>
          <p:cNvCxnSpPr/>
          <p:nvPr/>
        </p:nvCxnSpPr>
        <p:spPr>
          <a:xfrm rot="10800000" flipH="1">
            <a:off x="831264" y="3740768"/>
            <a:ext cx="7657200" cy="63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1" name="Google Shape;91;g381c369ffbf_1_32"/>
          <p:cNvSpPr txBox="1"/>
          <p:nvPr/>
        </p:nvSpPr>
        <p:spPr>
          <a:xfrm>
            <a:off x="2973392" y="4673049"/>
            <a:ext cx="351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Configurable semantics domain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body" idx="4294967295"/>
          </p:nvPr>
        </p:nvSpPr>
        <p:spPr>
          <a:xfrm>
            <a:off x="628560" y="1267920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417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Generating valid SPARQL queries aligned with DCAT.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Correctly using URIs from EU vocabularies.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Coping with logical interpretation of a query.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Handling multilingual metadata.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/>
              <a:t>Ranking/filtering results (titles, licences, formats).</a:t>
            </a:r>
            <a:endParaRPr sz="2600"/>
          </a:p>
        </p:txBody>
      </p:sp>
      <p:sp>
        <p:nvSpPr>
          <p:cNvPr id="97" name="Google Shape;97;p6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3. Challenges</a:t>
            </a:r>
            <a:endParaRPr sz="2600" b="1"/>
          </a:p>
        </p:txBody>
      </p:sp>
      <p:pic>
        <p:nvPicPr>
          <p:cNvPr id="98" name="Google Shape;98;p6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body" idx="4294967295"/>
          </p:nvPr>
        </p:nvSpPr>
        <p:spPr>
          <a:xfrm>
            <a:off x="628560" y="972287"/>
            <a:ext cx="82857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417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Search, compare, and </a:t>
            </a:r>
            <a:r>
              <a:rPr lang="en-US" sz="2600" dirty="0" err="1"/>
              <a:t>analyse</a:t>
            </a:r>
            <a:r>
              <a:rPr lang="en-US" sz="2600" dirty="0"/>
              <a:t> open datasets without knowing SPARQL.</a:t>
            </a:r>
            <a:endParaRPr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/>
              <a:t>Example queries:</a:t>
            </a:r>
            <a:endParaRPr sz="26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 dirty="0"/>
              <a:t>“Show all transport datasets available in CSV updated after 2023.”</a:t>
            </a:r>
            <a:endParaRPr sz="2000"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 dirty="0"/>
              <a:t>“Find datasets to compare CO₂ emissions by country.”</a:t>
            </a:r>
            <a:endParaRPr sz="20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 dirty="0"/>
              <a:t>Value: </a:t>
            </a:r>
            <a:r>
              <a:rPr lang="en-US" sz="2600" dirty="0" err="1">
                <a:solidFill>
                  <a:schemeClr val="lt1"/>
                </a:solidFill>
                <a:highlight>
                  <a:srgbClr val="ED4C05"/>
                </a:highlight>
              </a:rPr>
              <a:t>Democratise</a:t>
            </a:r>
            <a:r>
              <a:rPr lang="en-US" sz="2600" dirty="0">
                <a:solidFill>
                  <a:schemeClr val="lt1"/>
                </a:solidFill>
                <a:highlight>
                  <a:srgbClr val="ED4C05"/>
                </a:highlight>
              </a:rPr>
              <a:t> access to open data</a:t>
            </a:r>
            <a:r>
              <a:rPr lang="en-US" sz="2600" dirty="0"/>
              <a:t> → usability beyond specialists.</a:t>
            </a:r>
            <a:endParaRPr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 dirty="0"/>
              <a:t>Explainable AI</a:t>
            </a:r>
            <a:r>
              <a:rPr lang="en-US" sz="2600" dirty="0"/>
              <a:t>: Transparent SPARQL queries </a:t>
            </a:r>
            <a:endParaRPr sz="2600" dirty="0"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 idx="4294967295"/>
          </p:nvPr>
        </p:nvSpPr>
        <p:spPr>
          <a:xfrm>
            <a:off x="628560" y="274680"/>
            <a:ext cx="788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4. Implementation: Use Cases</a:t>
            </a:r>
            <a:endParaRPr sz="2600" b="1"/>
          </a:p>
        </p:txBody>
      </p:sp>
      <p:pic>
        <p:nvPicPr>
          <p:cNvPr id="105" name="Google Shape;105;p7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7323344" y="4533169"/>
            <a:ext cx="170015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D7894B99-85F8-8542-9965-3C9DA1FEA22F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10E3BA-D201-4107-8D2C-E7ED7D715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5487F1-2E5B-4AA5-ABF5-8E18A79251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37486A-A0BE-4309-9680-2590DD2E19A0}">
  <ds:schemaRefs>
    <ds:schemaRef ds:uri="http://schemas.microsoft.com/office/2006/metadata/properties"/>
    <ds:schemaRef ds:uri="http://schemas.microsoft.com/office/infopath/2007/PartnerControls"/>
    <ds:schemaRef ds:uri="62cb77ed-5211-499c-a421-328a2af7da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390</Words>
  <Application>Microsoft Office PowerPoint</Application>
  <PresentationFormat>On-screen Show (16:9)</PresentationFormat>
  <Paragraphs>51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Cover</vt:lpstr>
      <vt:lpstr>Custom Design</vt:lpstr>
      <vt:lpstr>Custom Design</vt:lpstr>
      <vt:lpstr>1_Last Page</vt:lpstr>
      <vt:lpstr>Miroslav Líška, Honza Förster</vt:lpstr>
      <vt:lpstr>Table of Content</vt:lpstr>
      <vt:lpstr>1. Problem</vt:lpstr>
      <vt:lpstr>1. Problem: Why Does This Matter?</vt:lpstr>
      <vt:lpstr>2. Solution: DCAT RAG Chatbot</vt:lpstr>
      <vt:lpstr>2. Solution: DCAT RAG Chatbot</vt:lpstr>
      <vt:lpstr>2. Solution: Generalisation</vt:lpstr>
      <vt:lpstr>3. Challenges</vt:lpstr>
      <vt:lpstr>4. Implementation: Use Cases</vt:lpstr>
      <vt:lpstr>4. Implementation: Meta-Analysis of Tools</vt:lpstr>
      <vt:lpstr>4. Implementation: Demonstration</vt:lpstr>
      <vt:lpstr>4. Implementation: Demonstration</vt:lpstr>
      <vt:lpstr>4. Implementation: Demonstration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CHIAPPARICCI Renato (OP)</dc:creator>
  <cp:lastModifiedBy>MOLNAR Bence (OP-EXT)</cp:lastModifiedBy>
  <cp:revision>4</cp:revision>
  <dcterms:created xsi:type="dcterms:W3CDTF">2024-09-10T09:32:00Z</dcterms:created>
  <dcterms:modified xsi:type="dcterms:W3CDTF">2025-10-09T08:48:30Z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ActionId">
    <vt:lpwstr>0e8e67ba-bd66-4d2e-8346-f51307ec5fc8</vt:lpwstr>
  </property>
  <property fmtid="{D5CDD505-2E9C-101B-9397-08002B2CF9AE}" pid="4" name="MSIP_Label_6bd9ddd1-4d20-43f6-abfa-fc3c07406f94_ContentBits">
    <vt:lpwstr>0</vt:lpwstr>
  </property>
  <property fmtid="{D5CDD505-2E9C-101B-9397-08002B2CF9AE}" pid="5" name="MSIP_Label_6bd9ddd1-4d20-43f6-abfa-fc3c07406f94_Enabled">
    <vt:lpwstr>true</vt:lpwstr>
  </property>
  <property fmtid="{D5CDD505-2E9C-101B-9397-08002B2CF9AE}" pid="6" name="MSIP_Label_6bd9ddd1-4d20-43f6-abfa-fc3c07406f94_Method">
    <vt:lpwstr>Standard</vt:lpwstr>
  </property>
  <property fmtid="{D5CDD505-2E9C-101B-9397-08002B2CF9AE}" pid="7" name="MSIP_Label_6bd9ddd1-4d20-43f6-abfa-fc3c07406f94_Name">
    <vt:lpwstr>Commission Use</vt:lpwstr>
  </property>
  <property fmtid="{D5CDD505-2E9C-101B-9397-08002B2CF9AE}" pid="8" name="MSIP_Label_6bd9ddd1-4d20-43f6-abfa-fc3c07406f94_SetDate">
    <vt:lpwstr>2022-07-20T16:22:54Z</vt:lpwstr>
  </property>
  <property fmtid="{D5CDD505-2E9C-101B-9397-08002B2CF9AE}" pid="9" name="MSIP_Label_6bd9ddd1-4d20-43f6-abfa-fc3c07406f94_SiteId">
    <vt:lpwstr>b24c8b06-522c-46fe-9080-70926f8dddb1</vt:lpwstr>
  </property>
  <property fmtid="{D5CDD505-2E9C-101B-9397-08002B2CF9AE}" pid="10" name="PresentationFormat">
    <vt:lpwstr>On-screen Show (16:9)</vt:lpwstr>
  </property>
  <property fmtid="{D5CDD505-2E9C-101B-9397-08002B2CF9AE}" pid="11" name="Slides">
    <vt:i4>8</vt:i4>
  </property>
  <property fmtid="{D5CDD505-2E9C-101B-9397-08002B2CF9AE}" pid="12" name="MediaServiceImageTags">
    <vt:lpwstr/>
  </property>
</Properties>
</file>