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14"/>
  </p:notesMasterIdLst>
  <p:handoutMasterIdLst>
    <p:handoutMasterId r:id="rId15"/>
  </p:handoutMasterIdLst>
  <p:sldIdLst>
    <p:sldId id="256" r:id="rId7"/>
    <p:sldId id="259" r:id="rId8"/>
    <p:sldId id="266" r:id="rId9"/>
    <p:sldId id="267" r:id="rId10"/>
    <p:sldId id="268" r:id="rId11"/>
    <p:sldId id="269" r:id="rId12"/>
    <p:sldId id="26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9" autoAdjust="0"/>
    <p:restoredTop sz="94651" autoAdjust="0"/>
  </p:normalViewPr>
  <p:slideViewPr>
    <p:cSldViewPr snapToGrid="0" snapToObjects="1">
      <p:cViewPr varScale="1">
        <p:scale>
          <a:sx n="98" d="100"/>
          <a:sy n="98" d="100"/>
        </p:scale>
        <p:origin x="74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wche4k4" TargetMode="External"/><Relationship Id="rId2" Type="http://schemas.openxmlformats.org/officeDocument/2006/relationships/hyperlink" Target="http://www.linkedin.com/in/helenlippel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Helen Lippell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Taxonomy consultant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538" y="1343024"/>
            <a:ext cx="7164006" cy="1672025"/>
          </a:xfrm>
        </p:spPr>
        <p:txBody>
          <a:bodyPr/>
          <a:lstStyle/>
          <a:p>
            <a:r>
              <a:rPr lang="de-D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 taxonomies and reference data underpin good data quality - and how to convince people about this!</a:t>
            </a:r>
            <a:endParaRPr lang="en-GB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am I?</a:t>
            </a:r>
          </a:p>
          <a:p>
            <a:r>
              <a:rPr lang="en-GB" dirty="0"/>
              <a:t>Setting the scene</a:t>
            </a:r>
          </a:p>
          <a:p>
            <a:r>
              <a:rPr lang="en-GB" dirty="0"/>
              <a:t>Where semantic thinking comes in</a:t>
            </a:r>
          </a:p>
          <a:p>
            <a:r>
              <a:rPr lang="en-GB" dirty="0"/>
              <a:t>What it enables</a:t>
            </a:r>
          </a:p>
          <a:p>
            <a:r>
              <a:rPr lang="en-GB" dirty="0"/>
              <a:t>How to persuade people about all this!</a:t>
            </a:r>
          </a:p>
          <a:p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32325"/>
            <a:ext cx="6473850" cy="299325"/>
          </a:xfrm>
        </p:spPr>
        <p:txBody>
          <a:bodyPr/>
          <a:lstStyle/>
          <a:p>
            <a:endParaRPr lang="en-GB" sz="1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985A3-96F5-94C6-D93A-C784B6AE3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108" y="274639"/>
            <a:ext cx="1997302" cy="19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7ABC7-095B-0648-892C-98CAEEF64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F4D4A-9425-B692-96DB-6E550947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the scene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1CD39-B210-6BCE-1858-199A62AFD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Legacy systems</a:t>
            </a:r>
          </a:p>
          <a:p>
            <a:r>
              <a:rPr lang="en-GB" dirty="0"/>
              <a:t>Huge volumes of data</a:t>
            </a:r>
          </a:p>
          <a:p>
            <a:r>
              <a:rPr lang="en-GB" dirty="0"/>
              <a:t>Lots and lots of systems</a:t>
            </a:r>
          </a:p>
          <a:p>
            <a:r>
              <a:rPr lang="en-GB" dirty="0"/>
              <a:t>‘Grey IT’</a:t>
            </a:r>
          </a:p>
          <a:p>
            <a:r>
              <a:rPr lang="en-GB" dirty="0"/>
              <a:t>Decentralised operations</a:t>
            </a:r>
          </a:p>
          <a:p>
            <a:r>
              <a:rPr lang="en-GB" dirty="0"/>
              <a:t>Barriers between frontline staff and data experts</a:t>
            </a:r>
          </a:p>
          <a:p>
            <a:endParaRPr lang="en-GB" dirty="0"/>
          </a:p>
          <a:p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F1F3D-ABF2-1B5F-43BC-4AAD536DB7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67264"/>
            <a:ext cx="6598209" cy="164386"/>
          </a:xfrm>
        </p:spPr>
        <p:txBody>
          <a:bodyPr/>
          <a:lstStyle/>
          <a:p>
            <a:endParaRPr lang="en-GB" sz="1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E01A6-EE34-0977-9A9A-9BD8D10F6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50" y="274639"/>
            <a:ext cx="3169653" cy="17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B9850-201B-5B1E-2EA9-D9A86B5A4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32B3-576F-286D-8DF9-381CC52F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semantic thinking comes in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FA81E-A9EC-0F1D-8131-76A6233DA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Naming conventions</a:t>
            </a:r>
          </a:p>
          <a:p>
            <a:r>
              <a:rPr lang="en-GB" dirty="0"/>
              <a:t>Code lists</a:t>
            </a:r>
          </a:p>
          <a:p>
            <a:r>
              <a:rPr lang="en-GB" dirty="0"/>
              <a:t>Language control</a:t>
            </a:r>
          </a:p>
          <a:p>
            <a:r>
              <a:rPr lang="en-GB" dirty="0"/>
              <a:t>Definitions and disambiguation</a:t>
            </a:r>
          </a:p>
          <a:p>
            <a:r>
              <a:rPr lang="en-GB" dirty="0"/>
              <a:t>Categorisation</a:t>
            </a:r>
          </a:p>
          <a:p>
            <a:r>
              <a:rPr lang="en-GB" dirty="0"/>
              <a:t>Metadata and domain modelling</a:t>
            </a:r>
          </a:p>
          <a:p>
            <a:r>
              <a:rPr lang="en-GB" dirty="0"/>
              <a:t>Ontologies and other semantic models</a:t>
            </a:r>
          </a:p>
          <a:p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466BC-E6A3-004D-9BFD-ED4904F11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99238"/>
            <a:ext cx="6532372" cy="132412"/>
          </a:xfrm>
        </p:spPr>
        <p:txBody>
          <a:bodyPr/>
          <a:lstStyle/>
          <a:p>
            <a:endParaRPr lang="en-GB" sz="1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AE0291-89DD-1FF9-36C9-274DEC24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274639"/>
            <a:ext cx="2202790" cy="220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5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87D48-65A6-447A-EAEF-DA475D3F3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5589-FB16-1141-F3F3-3B84A3AA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it enables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CD68E-941A-40EC-6743-AEF60410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Good data quality</a:t>
            </a:r>
          </a:p>
          <a:p>
            <a:r>
              <a:rPr lang="en-GB" dirty="0"/>
              <a:t>Data sharing and interoperability</a:t>
            </a:r>
          </a:p>
          <a:p>
            <a:r>
              <a:rPr lang="en-GB" dirty="0"/>
              <a:t>Increased confidence in analytics, reporting and MI</a:t>
            </a:r>
          </a:p>
          <a:p>
            <a:r>
              <a:rPr lang="en-GB" dirty="0"/>
              <a:t>Compliance, standards adherence and reputational protection</a:t>
            </a:r>
          </a:p>
          <a:p>
            <a:r>
              <a:rPr lang="en-GB" dirty="0"/>
              <a:t>Process efficiency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A4941-9FA8-C66F-A820-BED375845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89043"/>
            <a:ext cx="6664046" cy="242607"/>
          </a:xfrm>
        </p:spPr>
        <p:txBody>
          <a:bodyPr/>
          <a:lstStyle/>
          <a:p>
            <a:endParaRPr lang="en-GB" sz="1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75453-DAD2-FEB9-45B3-42A4207AE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9" y="2945714"/>
            <a:ext cx="1686611" cy="16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8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A3B43-2D79-F266-C035-711C7ECE9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7D4E-7388-BA74-5D4E-863A9A5F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persuade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400E7-C738-58B4-4960-B1C786B54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Be visible (even if you’re in a team of one)</a:t>
            </a:r>
          </a:p>
          <a:p>
            <a:r>
              <a:rPr lang="en-GB" dirty="0"/>
              <a:t>Demystify your language and use of jargon</a:t>
            </a:r>
          </a:p>
          <a:p>
            <a:r>
              <a:rPr lang="en-GB" dirty="0"/>
              <a:t>Be explicit on benefits (even if it seems obvious to you)</a:t>
            </a:r>
          </a:p>
          <a:p>
            <a:r>
              <a:rPr lang="en-GB" dirty="0"/>
              <a:t>Find tactical wins or pilots (even if they seem small)</a:t>
            </a:r>
          </a:p>
          <a:p>
            <a:r>
              <a:rPr lang="en-GB" dirty="0"/>
              <a:t>Build up a library of examples and use cases</a:t>
            </a:r>
          </a:p>
          <a:p>
            <a:r>
              <a:rPr lang="en-GB" dirty="0"/>
              <a:t>Link key benefits to organisational goals</a:t>
            </a:r>
          </a:p>
          <a:p>
            <a:r>
              <a:rPr lang="en-GB" dirty="0"/>
              <a:t>Be flexible – change is a constant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A4BED-3768-ED8E-9E85-62E6F9EE9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89043"/>
            <a:ext cx="6664046" cy="242607"/>
          </a:xfrm>
        </p:spPr>
        <p:txBody>
          <a:bodyPr/>
          <a:lstStyle/>
          <a:p>
            <a:endParaRPr lang="en-GB" sz="1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046EF4-2F0E-77AA-39FC-465C73F7C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701" y="3478611"/>
            <a:ext cx="1877613" cy="11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0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Thanks</a:t>
            </a:r>
            <a:r>
              <a:rPr lang="hu-HU"/>
              <a:t>!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8487" y="2092271"/>
            <a:ext cx="7099947" cy="898902"/>
          </a:xfrm>
        </p:spPr>
        <p:txBody>
          <a:bodyPr/>
          <a:lstStyle/>
          <a:p>
            <a:pPr algn="l" fontAlgn="base">
              <a:buNone/>
            </a:pPr>
            <a:r>
              <a:rPr lang="en-GB" b="0" i="0" dirty="0">
                <a:effectLst/>
                <a:latin typeface="-apple-system"/>
              </a:rPr>
              <a:t>LinkedIn - </a:t>
            </a:r>
            <a:r>
              <a:rPr lang="en-GB" b="0" i="0" dirty="0">
                <a:effectLst/>
                <a:latin typeface="-apple-system"/>
                <a:hlinkClick r:id="rId2"/>
              </a:rPr>
              <a:t>www.linkedin.com/in/helenlippell</a:t>
            </a:r>
            <a:r>
              <a:rPr lang="en-GB" b="0" i="0" dirty="0">
                <a:effectLst/>
                <a:latin typeface="-apple-system"/>
              </a:rPr>
              <a:t> </a:t>
            </a:r>
          </a:p>
          <a:p>
            <a:r>
              <a:rPr lang="en-GB" dirty="0"/>
              <a:t>X and Bluesky - @octodude </a:t>
            </a:r>
          </a:p>
          <a:p>
            <a:r>
              <a:rPr lang="en-GB" dirty="0"/>
              <a:t>Book - Taxonomies </a:t>
            </a:r>
            <a:r>
              <a:rPr lang="en-GB" dirty="0">
                <a:hlinkClick r:id="rId3"/>
              </a:rPr>
              <a:t>https://tinyurl.com/mwche4k4</a:t>
            </a:r>
            <a:r>
              <a:rPr lang="en-GB" dirty="0"/>
              <a:t> </a:t>
            </a:r>
            <a:endParaRPr lang="en-L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B96E4-949D-3299-3C65-210A22269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188" y="249560"/>
            <a:ext cx="1408693" cy="173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801C7-AB9C-482D-91D6-D7B026F0966B}">
  <ds:schemaRefs>
    <ds:schemaRef ds:uri="http://schemas.microsoft.com/office/2006/metadata/properties"/>
    <ds:schemaRef ds:uri="http://schemas.microsoft.com/sharepoint/v3/field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f35f5637-fabd-4565-b1d5-90ce7b582d39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62cb77ed-5211-499c-a421-328a2af7da45"/>
  </ds:schemaRefs>
</ds:datastoreItem>
</file>

<file path=customXml/itemProps3.xml><?xml version="1.0" encoding="utf-8"?>
<ds:datastoreItem xmlns:ds="http://schemas.openxmlformats.org/officeDocument/2006/customXml" ds:itemID="{6ADD7868-79A3-4DEF-B2CA-274C8DAC6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304</TotalTime>
  <Words>223</Words>
  <Application>Microsoft Office PowerPoint</Application>
  <PresentationFormat>On-screen Show (16:9)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-apple-system</vt:lpstr>
      <vt:lpstr>Arial</vt:lpstr>
      <vt:lpstr>Calibri</vt:lpstr>
      <vt:lpstr>Times New Roman</vt:lpstr>
      <vt:lpstr>Cover</vt:lpstr>
      <vt:lpstr>Custom Design</vt:lpstr>
      <vt:lpstr>Last Page</vt:lpstr>
      <vt:lpstr>Helen Lippell</vt:lpstr>
      <vt:lpstr>Agenda</vt:lpstr>
      <vt:lpstr>Setting the scene</vt:lpstr>
      <vt:lpstr>Where semantic thinking comes in</vt:lpstr>
      <vt:lpstr>What it enables</vt:lpstr>
      <vt:lpstr>How to persuade people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10</cp:revision>
  <dcterms:created xsi:type="dcterms:W3CDTF">2024-09-10T09:32:00Z</dcterms:created>
  <dcterms:modified xsi:type="dcterms:W3CDTF">2025-09-17T15:55:13Z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