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  <p:sldMasterId id="2147484036" r:id="rId7"/>
    <p:sldMasterId id="2147484713" r:id="rId8"/>
  </p:sldMasterIdLst>
  <p:notesMasterIdLst>
    <p:notesMasterId r:id="rId28"/>
  </p:notesMasterIdLst>
  <p:handoutMasterIdLst>
    <p:handoutMasterId r:id="rId29"/>
  </p:handoutMasterIdLst>
  <p:sldIdLst>
    <p:sldId id="256" r:id="rId9"/>
    <p:sldId id="6128" r:id="rId10"/>
    <p:sldId id="6161" r:id="rId11"/>
    <p:sldId id="2147469439" r:id="rId12"/>
    <p:sldId id="6129" r:id="rId13"/>
    <p:sldId id="2147469433" r:id="rId14"/>
    <p:sldId id="270" r:id="rId15"/>
    <p:sldId id="2147469434" r:id="rId16"/>
    <p:sldId id="2147469435" r:id="rId17"/>
    <p:sldId id="2147469436" r:id="rId18"/>
    <p:sldId id="6069" r:id="rId19"/>
    <p:sldId id="269" r:id="rId20"/>
    <p:sldId id="273" r:id="rId21"/>
    <p:sldId id="6126" r:id="rId22"/>
    <p:sldId id="2147469437" r:id="rId23"/>
    <p:sldId id="2147469438" r:id="rId24"/>
    <p:sldId id="6160" r:id="rId25"/>
    <p:sldId id="2147469440" r:id="rId26"/>
    <p:sldId id="26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781E1E-17FF-BD9C-F2A8-F623DDF0427A}" name="Ine Weyts (BE)" initials="I(" userId="S::ine.weyts@pwc.com::c2f61c64-9efc-4674-b29e-4ffcff1e9465" providerId="AD"/>
  <p188:author id="{26FF1261-8C2E-75CF-7C25-6536516FB7AD}" name="Emidio Stani (BE)" initials="E(" userId="S::emidio.s.stani@pwc.com::ff446cfa-df78-4227-b18a-d3d3f0d6b2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3F7BB-89FC-2FC1-8027-B2001E3A25BA}" v="450" dt="2025-09-15T15:48:16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9A84A-733A-0C47-AC2B-F0C70F83A7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6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C41B-AC97-052F-D607-D173BDD5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E1228-4EE8-1F0B-12CB-2E16B9A7B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27834-AC95-906D-39C4-19428197D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995FC-7BF4-A033-86A2-9D202F648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87CBC-6B0E-47C0-B9CA-B4A7C93049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5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086225" y="571500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86225" y="2046017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086225" y="3520533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022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8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1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93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8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9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4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75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1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8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527854" y="1"/>
            <a:ext cx="2088293" cy="51434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1812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097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72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159842" y="0"/>
            <a:ext cx="6749353" cy="35652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7554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159842" y="0"/>
            <a:ext cx="6749353" cy="3565211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9490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086225" y="571500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86225" y="2046017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086225" y="3520533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69133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87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vis 9">
  <p:cSld name="Data vis 9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Google Shape;383;p67"/>
          <p:cNvCxnSpPr/>
          <p:nvPr/>
        </p:nvCxnSpPr>
        <p:spPr>
          <a:xfrm>
            <a:off x="5404160" y="1433717"/>
            <a:ext cx="1269845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4" name="Google Shape;384;p67"/>
          <p:cNvCxnSpPr/>
          <p:nvPr/>
        </p:nvCxnSpPr>
        <p:spPr>
          <a:xfrm>
            <a:off x="6102377" y="2247012"/>
            <a:ext cx="571628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5" name="Google Shape;385;p67"/>
          <p:cNvCxnSpPr/>
          <p:nvPr/>
        </p:nvCxnSpPr>
        <p:spPr>
          <a:xfrm>
            <a:off x="6102377" y="3213044"/>
            <a:ext cx="571628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6" name="Google Shape;386;p67"/>
          <p:cNvCxnSpPr/>
          <p:nvPr/>
        </p:nvCxnSpPr>
        <p:spPr>
          <a:xfrm>
            <a:off x="5404160" y="4026541"/>
            <a:ext cx="1269845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7" name="Google Shape;387;p67"/>
          <p:cNvCxnSpPr/>
          <p:nvPr/>
        </p:nvCxnSpPr>
        <p:spPr>
          <a:xfrm>
            <a:off x="2483934" y="1800064"/>
            <a:ext cx="74434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8" name="Google Shape;388;p67"/>
          <p:cNvCxnSpPr/>
          <p:nvPr/>
        </p:nvCxnSpPr>
        <p:spPr>
          <a:xfrm>
            <a:off x="2408665" y="2729314"/>
            <a:ext cx="409808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389" name="Google Shape;389;p67"/>
          <p:cNvCxnSpPr/>
          <p:nvPr/>
        </p:nvCxnSpPr>
        <p:spPr>
          <a:xfrm>
            <a:off x="2483934" y="3661546"/>
            <a:ext cx="74434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90" name="Google Shape;390;p67"/>
          <p:cNvSpPr txBox="1">
            <a:spLocks noGrp="1"/>
          </p:cNvSpPr>
          <p:nvPr>
            <p:ph type="body" idx="1"/>
          </p:nvPr>
        </p:nvSpPr>
        <p:spPr>
          <a:xfrm>
            <a:off x="1472112" y="1488241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2"/>
          </p:nvPr>
        </p:nvSpPr>
        <p:spPr>
          <a:xfrm>
            <a:off x="1472112" y="1779949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body" idx="3"/>
          </p:nvPr>
        </p:nvSpPr>
        <p:spPr>
          <a:xfrm>
            <a:off x="6816070" y="1286770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67"/>
          <p:cNvSpPr txBox="1">
            <a:spLocks noGrp="1"/>
          </p:cNvSpPr>
          <p:nvPr>
            <p:ph type="body" idx="4"/>
          </p:nvPr>
        </p:nvSpPr>
        <p:spPr>
          <a:xfrm>
            <a:off x="6816070" y="1578478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body" idx="5"/>
          </p:nvPr>
        </p:nvSpPr>
        <p:spPr>
          <a:xfrm>
            <a:off x="6816070" y="2121197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7"/>
          <p:cNvSpPr txBox="1">
            <a:spLocks noGrp="1"/>
          </p:cNvSpPr>
          <p:nvPr>
            <p:ph type="body" idx="6"/>
          </p:nvPr>
        </p:nvSpPr>
        <p:spPr>
          <a:xfrm>
            <a:off x="6816070" y="2402074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7"/>
          <p:cNvSpPr txBox="1">
            <a:spLocks noGrp="1"/>
          </p:cNvSpPr>
          <p:nvPr>
            <p:ph type="body" idx="7"/>
          </p:nvPr>
        </p:nvSpPr>
        <p:spPr>
          <a:xfrm>
            <a:off x="6816070" y="2953552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body" idx="8"/>
          </p:nvPr>
        </p:nvSpPr>
        <p:spPr>
          <a:xfrm>
            <a:off x="6816070" y="3245260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67"/>
          <p:cNvSpPr txBox="1">
            <a:spLocks noGrp="1"/>
          </p:cNvSpPr>
          <p:nvPr>
            <p:ph type="body" idx="9"/>
          </p:nvPr>
        </p:nvSpPr>
        <p:spPr>
          <a:xfrm>
            <a:off x="6816070" y="3755939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67"/>
          <p:cNvSpPr txBox="1">
            <a:spLocks noGrp="1"/>
          </p:cNvSpPr>
          <p:nvPr>
            <p:ph type="body" idx="13"/>
          </p:nvPr>
        </p:nvSpPr>
        <p:spPr>
          <a:xfrm>
            <a:off x="6816070" y="4047647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4"/>
          </p:nvPr>
        </p:nvSpPr>
        <p:spPr>
          <a:xfrm>
            <a:off x="1467741" y="2377634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body" idx="15"/>
          </p:nvPr>
        </p:nvSpPr>
        <p:spPr>
          <a:xfrm>
            <a:off x="1467741" y="2669342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67"/>
          <p:cNvSpPr txBox="1">
            <a:spLocks noGrp="1"/>
          </p:cNvSpPr>
          <p:nvPr>
            <p:ph type="body" idx="16"/>
          </p:nvPr>
        </p:nvSpPr>
        <p:spPr>
          <a:xfrm>
            <a:off x="1457195" y="3380560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975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body" idx="17"/>
          </p:nvPr>
        </p:nvSpPr>
        <p:spPr>
          <a:xfrm>
            <a:off x="1457195" y="3672268"/>
            <a:ext cx="897839" cy="27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2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516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57175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490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 userDrawn="1">
  <p:cSld name="7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273;p8">
            <a:extLst>
              <a:ext uri="{FF2B5EF4-FFF2-40B4-BE49-F238E27FC236}">
                <a16:creationId xmlns:a16="http://schemas.microsoft.com/office/drawing/2014/main" id="{ACE173A5-0020-46A1-95C7-89BDEBDE7AC5}"/>
              </a:ext>
            </a:extLst>
          </p:cNvPr>
          <p:cNvCxnSpPr/>
          <p:nvPr userDrawn="1"/>
        </p:nvCxnSpPr>
        <p:spPr>
          <a:xfrm>
            <a:off x="370718" y="704835"/>
            <a:ext cx="518400" cy="0"/>
          </a:xfrm>
          <a:prstGeom prst="straightConnector1">
            <a:avLst/>
          </a:prstGeom>
          <a:noFill/>
          <a:ln w="25400" cap="flat" cmpd="sng">
            <a:solidFill>
              <a:srgbClr val="C3DB6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8DF42-0F65-49F8-A3A3-E598F2E79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717" y="1182218"/>
            <a:ext cx="8128397" cy="3306365"/>
          </a:xfrm>
        </p:spPr>
        <p:txBody>
          <a:bodyPr/>
          <a:lstStyle>
            <a:lvl1pPr>
              <a:defRPr>
                <a:latin typeface="EC Square Sans Cond Pro"/>
              </a:defRPr>
            </a:lvl1pPr>
            <a:lvl2pPr>
              <a:defRPr>
                <a:latin typeface="EC Square Sans Cond Pro"/>
              </a:defRPr>
            </a:lvl2pPr>
            <a:lvl3pPr>
              <a:defRPr>
                <a:latin typeface="EC Square Sans Cond Pro"/>
              </a:defRPr>
            </a:lvl3pPr>
            <a:lvl4pPr>
              <a:defRPr>
                <a:latin typeface="EC Square Sans Cond Pro"/>
              </a:defRPr>
            </a:lvl4pPr>
            <a:lvl5pPr>
              <a:defRPr>
                <a:latin typeface="EC Square Sans Con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9655C-6766-4BA4-A281-E3F95AD05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717" y="771940"/>
            <a:ext cx="8128397" cy="201215"/>
          </a:xfrm>
        </p:spPr>
        <p:txBody>
          <a:bodyPr>
            <a:noAutofit/>
          </a:bodyPr>
          <a:lstStyle>
            <a:lvl1pPr marL="33338" indent="0">
              <a:spcBef>
                <a:spcPts val="0"/>
              </a:spcBef>
              <a:buNone/>
              <a:defRPr lang="en-GB" sz="15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EC Square Sans Cond Pro"/>
                <a:ea typeface="Arial"/>
                <a:cs typeface="Arial"/>
                <a:sym typeface="Arial"/>
              </a:defRPr>
            </a:lvl1pPr>
            <a:lvl2pPr marL="400050" indent="0">
              <a:buNone/>
              <a:defRPr/>
            </a:lvl2pPr>
            <a:lvl3pPr marL="762000" indent="0">
              <a:buNone/>
              <a:defRPr/>
            </a:lvl3pPr>
            <a:lvl4pPr marL="1114425" indent="0">
              <a:buNone/>
              <a:defRPr/>
            </a:lvl4pPr>
            <a:lvl5pPr marL="1457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6E124B-5338-4A52-B2F6-BD4483A8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7" y="222823"/>
            <a:ext cx="7886700" cy="482012"/>
          </a:xfrm>
        </p:spPr>
        <p:txBody>
          <a:bodyPr>
            <a:normAutofit/>
          </a:bodyPr>
          <a:lstStyle>
            <a:lvl1pPr>
              <a:defRPr lang="en-GB" sz="2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4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93961" y="0"/>
            <a:ext cx="3896347" cy="3506165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9332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4819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6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52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57175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55153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475932" y="1558999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2773270" y="1558999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070608" y="1558999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367947" y="1558999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6665285" y="1558999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475932" y="3137934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2773270" y="3137934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4070608" y="3137934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367947" y="3137934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6665285" y="3137934"/>
            <a:ext cx="1012751" cy="1012751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6696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343026" y="1492250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582988" y="1492250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822950" y="1492250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21081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45159" y="571500"/>
            <a:ext cx="1220294" cy="122029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058110" y="0"/>
            <a:ext cx="2116220" cy="2116219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5807596" y="-1058110"/>
            <a:ext cx="2116220" cy="2116219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033299" y="2838077"/>
            <a:ext cx="2116220" cy="2116219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1528745" y="3459823"/>
            <a:ext cx="978197" cy="97819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676099" y="3039106"/>
            <a:ext cx="978197" cy="97819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8033299" y="1058109"/>
            <a:ext cx="978197" cy="97819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3916363" y="145075"/>
            <a:ext cx="3782464" cy="37824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5547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096237" y="379588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530563" y="1834506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661911" y="-1075331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7969070" y="379588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530563" y="-1075331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3365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les and Content">
  <p:cSld name="2 Titles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322265" y="756944"/>
            <a:ext cx="8497887" cy="25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36000" bIns="4570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6"/>
              <a:buFont typeface="Arial"/>
              <a:buNone/>
              <a:defRPr sz="1247" b="1">
                <a:solidFill>
                  <a:schemeClr val="lt2"/>
                </a:solidFill>
              </a:defRPr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6"/>
              <a:buFont typeface="Arial"/>
              <a:buNone/>
              <a:defRPr sz="1247" b="0">
                <a:solidFill>
                  <a:srgbClr val="4D4F53"/>
                </a:solidFill>
              </a:defRPr>
            </a:lvl2pPr>
            <a:lvl3pPr marL="1028700" lvl="2" indent="-250602" algn="l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595959"/>
              </a:buClr>
              <a:buSzPts val="1662"/>
              <a:buFont typeface="Arial"/>
              <a:buChar char="•"/>
              <a:defRPr sz="1247"/>
            </a:lvl3pPr>
            <a:lvl4pPr marL="1371600" lvl="3" indent="-250602" algn="l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595959"/>
              </a:buClr>
              <a:buSzPts val="1662"/>
              <a:buFont typeface="Arial"/>
              <a:buChar char="•"/>
              <a:defRPr sz="1247"/>
            </a:lvl4pPr>
            <a:lvl5pPr marL="1714500" lvl="4" indent="-250602" algn="l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595959"/>
              </a:buClr>
              <a:buSzPts val="1662"/>
              <a:buFont typeface="Arial"/>
              <a:buChar char="•"/>
              <a:defRPr sz="1247"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2"/>
          </p:nvPr>
        </p:nvSpPr>
        <p:spPr>
          <a:xfrm>
            <a:off x="322265" y="1138773"/>
            <a:ext cx="8497887" cy="370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22265" y="141060"/>
            <a:ext cx="8497887" cy="48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494"/>
              </a:buClr>
              <a:buSzPts val="2031"/>
              <a:buFont typeface="Calibri"/>
              <a:buNone/>
              <a:defRPr sz="15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3"/>
          </p:nvPr>
        </p:nvSpPr>
        <p:spPr>
          <a:xfrm>
            <a:off x="322265" y="4522306"/>
            <a:ext cx="8497887" cy="31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21102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53"/>
              </a:buClr>
              <a:buSzPts val="831"/>
              <a:buChar char="•"/>
              <a:defRPr sz="623">
                <a:solidFill>
                  <a:srgbClr val="4D4F53"/>
                </a:solidFill>
              </a:defRPr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723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 lIns="0" rIns="0"/>
          <a:lstStyle>
            <a:lvl1pPr algn="ctr">
              <a:defRPr sz="24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921943" y="1791245"/>
            <a:ext cx="1140595" cy="1111071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001703" y="1791245"/>
            <a:ext cx="1140595" cy="1111071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081462" y="1791245"/>
            <a:ext cx="1140595" cy="1111071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0045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52536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748596" y="0"/>
            <a:ext cx="6395405" cy="51435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EC Square Sans Cond Pro" panose="020B0506040000020004" pitchFamily="34" charset="0"/>
                <a:ea typeface="EC Square Sans Cond Pro" panose="020B0506040000020004" pitchFamily="34" charset="0"/>
                <a:cs typeface="EC Square Sans Cond Pro" panose="020B0506040000020004" pitchFamily="34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2280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2375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159842" y="0"/>
            <a:ext cx="6749353" cy="3565211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0184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4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478138" y="1288192"/>
            <a:ext cx="2322837" cy="256711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pos="5436" userDrawn="1">
          <p15:clr>
            <a:srgbClr val="FBAE40"/>
          </p15:clr>
        </p15:guide>
        <p15:guide id="4" orient="horz" pos="324" userDrawn="1">
          <p15:clr>
            <a:srgbClr val="FBAE40"/>
          </p15:clr>
        </p15:guide>
        <p15:guide id="5" orient="horz" pos="291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846" userDrawn="1">
          <p15:clr>
            <a:srgbClr val="FBAE40"/>
          </p15:clr>
        </p15:guide>
        <p15:guide id="8" pos="4914" userDrawn="1">
          <p15:clr>
            <a:srgbClr val="FBAE40"/>
          </p15:clr>
        </p15:guide>
        <p15:guide id="9" orient="horz" pos="1458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pos="5436" userDrawn="1">
          <p15:clr>
            <a:srgbClr val="FBAE40"/>
          </p15:clr>
        </p15:guide>
        <p15:guide id="4" orient="horz" pos="324" userDrawn="1">
          <p15:clr>
            <a:srgbClr val="FBAE40"/>
          </p15:clr>
        </p15:guide>
        <p15:guide id="5" orient="horz" pos="291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846" userDrawn="1">
          <p15:clr>
            <a:srgbClr val="FBAE40"/>
          </p15:clr>
        </p15:guide>
        <p15:guide id="8" pos="4914" userDrawn="1">
          <p15:clr>
            <a:srgbClr val="FBAE40"/>
          </p15:clr>
        </p15:guide>
        <p15:guide id="9" orient="horz" pos="145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086225" y="571500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86225" y="2046017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086225" y="3520533"/>
            <a:ext cx="971550" cy="1051467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07504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947" y="0"/>
            <a:ext cx="118147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1231777" y="273844"/>
            <a:ext cx="728476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1231777" y="1431524"/>
            <a:ext cx="7284764" cy="321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1239700" y="4781803"/>
            <a:ext cx="596455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144233" y="4781802"/>
            <a:ext cx="3723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29"/>
          <p:cNvSpPr/>
          <p:nvPr/>
        </p:nvSpPr>
        <p:spPr>
          <a:xfrm>
            <a:off x="-1118690" y="2896099"/>
            <a:ext cx="1746149" cy="1746149"/>
          </a:xfrm>
          <a:custGeom>
            <a:avLst/>
            <a:gdLst/>
            <a:ahLst/>
            <a:cxnLst/>
            <a:rect l="l" t="t" r="r" b="b"/>
            <a:pathLst>
              <a:path w="20465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0">
                <a:srgbClr val="288EBF">
                  <a:alpha val="61568"/>
                </a:srgbClr>
              </a:gs>
              <a:gs pos="24000">
                <a:srgbClr val="1759A9">
                  <a:alpha val="61568"/>
                </a:srgbClr>
              </a:gs>
              <a:gs pos="48000">
                <a:srgbClr val="43C0BA">
                  <a:alpha val="61568"/>
                </a:srgbClr>
              </a:gs>
              <a:gs pos="68000">
                <a:srgbClr val="C3DB63">
                  <a:alpha val="61568"/>
                </a:srgbClr>
              </a:gs>
              <a:gs pos="89000">
                <a:srgbClr val="F49222">
                  <a:alpha val="60392"/>
                </a:srgbClr>
              </a:gs>
              <a:gs pos="100000">
                <a:srgbClr val="F49222">
                  <a:alpha val="60392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0" y="4815975"/>
            <a:ext cx="1074347" cy="2820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7330824" y="4781804"/>
            <a:ext cx="74104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900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16_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4800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35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159842" y="0"/>
            <a:ext cx="6749353" cy="35652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338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46" userDrawn="1">
          <p15:clr>
            <a:srgbClr val="FBAE40"/>
          </p15:clr>
        </p15:guide>
        <p15:guide id="4" pos="4914" userDrawn="1">
          <p15:clr>
            <a:srgbClr val="FBAE40"/>
          </p15:clr>
        </p15:guide>
        <p15:guide id="5" orient="horz" pos="360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59" r:id="rId23"/>
    <p:sldLayoutId id="2147484060" r:id="rId24"/>
    <p:sldLayoutId id="2147484061" r:id="rId25"/>
    <p:sldLayoutId id="2147484062" r:id="rId26"/>
    <p:sldLayoutId id="2147484063" r:id="rId27"/>
    <p:sldLayoutId id="2147484064" r:id="rId28"/>
    <p:sldLayoutId id="2147484065" r:id="rId29"/>
    <p:sldLayoutId id="2147484066" r:id="rId30"/>
    <p:sldLayoutId id="2147484067" r:id="rId31"/>
    <p:sldLayoutId id="2147484068" r:id="rId32"/>
    <p:sldLayoutId id="2147484069" r:id="rId33"/>
    <p:sldLayoutId id="2147484070" r:id="rId3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6" r:id="rId12"/>
    <p:sldLayoutId id="2147484727" r:id="rId13"/>
    <p:sldLayoutId id="2147484729" r:id="rId14"/>
    <p:sldLayoutId id="2147483713" r:id="rId15"/>
    <p:sldLayoutId id="2147483717" r:id="rId16"/>
    <p:sldLayoutId id="2147484798" r:id="rId17"/>
    <p:sldLayoutId id="2147484821" r:id="rId18"/>
    <p:sldLayoutId id="2147484822" r:id="rId19"/>
    <p:sldLayoutId id="214748482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emiceu.github.io/uri.semic.eu-generated/MLDCAT-AP/releases/3.0.0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b.ec.europa.eu/shacl/mldcat-ap/upload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pi.cloud.ai4eosc.eu/docs#/Catalog%20(modules)/get_metadata_v1_catalog_modules__item_name__metadata_get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s://dashboard.cloud.ai4eosc.eu/catalog/modul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MICeu/MLDCAT-AP/issues" TargetMode="External"/><Relationship Id="rId2" Type="http://schemas.openxmlformats.org/officeDocument/2006/relationships/hyperlink" Target="mailto:DIGIT-SEMIC-TEAM@ec.europa.e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hyperlink" Target="https://interoperable-europe.ec.europa.eu/collection/semic-support-cent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IGIT-SEMIC-TEAM@ec.europa.e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Georges Lobo, Emidio Stani, Ine </a:t>
            </a:r>
            <a:r>
              <a:rPr lang="en-GB" dirty="0" err="1"/>
              <a:t>Weyts</a:t>
            </a:r>
            <a:endParaRPr lang="en-LU" dirty="0">
              <a:highlight>
                <a:srgbClr val="80808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PwC Technology Consulting</a:t>
            </a:r>
            <a:r>
              <a:rPr lang="hu-HU" dirty="0"/>
              <a:t> – SEMIC, DIGIT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6858000" cy="1672025"/>
          </a:xfrm>
        </p:spPr>
        <p:txBody>
          <a:bodyPr lIns="0" tIns="0" rIns="0" bIns="0" anchor="t"/>
          <a:lstStyle/>
          <a:p>
            <a:r>
              <a:rPr lang="en-LU" dirty="0">
                <a:latin typeface="Calibri"/>
                <a:ea typeface="Calibri"/>
                <a:cs typeface="Calibri"/>
              </a:rPr>
              <a:t>MLDCAT-AP</a:t>
            </a:r>
            <a:r>
              <a:rPr lang="hu-HU" dirty="0">
                <a:latin typeface="Calibri"/>
                <a:ea typeface="Calibri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</a:rPr>
              <a:t>An application profile to describe machine learning models</a:t>
            </a:r>
            <a:endParaRPr lang="en-US" dirty="0"/>
          </a:p>
          <a:p>
            <a:r>
              <a:rPr lang="en-LU" dirty="0"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rgbClr val="FFFFFF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5573-B637-37D2-04C5-90D9665B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D6CC-AFE7-18C4-8ED9-75DC3A5C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DCAT-AP 3.0.1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5779FE-0EE4-7702-9C46-E18E86304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0DA99E6-924C-0D5E-2B61-A9C95FE7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B46D63-A2DE-6D6D-6776-2ACC5BA2E16C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3DAE9F-2CCA-A18D-643B-EF76114157A5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1E0FE0-974F-5156-1A68-C3488B1A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77" y="1846450"/>
            <a:ext cx="4768163" cy="2887040"/>
          </a:xfrm>
          <a:prstGeom prst="rect">
            <a:avLst/>
          </a:prstGeom>
        </p:spPr>
      </p:pic>
      <p:pic>
        <p:nvPicPr>
          <p:cNvPr id="12" name="Picture 11" descr="A close up of a white background&#10;&#10;AI-generated content may be incorrect.">
            <a:extLst>
              <a:ext uri="{FF2B5EF4-FFF2-40B4-BE49-F238E27FC236}">
                <a16:creationId xmlns:a16="http://schemas.microsoft.com/office/drawing/2014/main" id="{91527013-9B89-3194-BFE8-23EC12B64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708" y="425422"/>
            <a:ext cx="4771639" cy="14322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DC3F55-61DE-8B5F-CCB6-FDE31AAD3835}"/>
              </a:ext>
            </a:extLst>
          </p:cNvPr>
          <p:cNvSpPr/>
          <p:nvPr/>
        </p:nvSpPr>
        <p:spPr>
          <a:xfrm>
            <a:off x="4221708" y="2430787"/>
            <a:ext cx="4717184" cy="1892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3CBC4B-AAC9-627A-AA74-85412C238B34}"/>
              </a:ext>
            </a:extLst>
          </p:cNvPr>
          <p:cNvSpPr/>
          <p:nvPr/>
        </p:nvSpPr>
        <p:spPr>
          <a:xfrm>
            <a:off x="4221709" y="2629056"/>
            <a:ext cx="4717184" cy="3283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3ACD62-AE12-2633-19C9-3DB08E50DE37}"/>
              </a:ext>
            </a:extLst>
          </p:cNvPr>
          <p:cNvSpPr/>
          <p:nvPr/>
        </p:nvSpPr>
        <p:spPr>
          <a:xfrm>
            <a:off x="4221708" y="2957356"/>
            <a:ext cx="4717184" cy="1892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F2924E-BDFE-6350-89C7-FC443ACFBEAE}"/>
              </a:ext>
            </a:extLst>
          </p:cNvPr>
          <p:cNvSpPr/>
          <p:nvPr/>
        </p:nvSpPr>
        <p:spPr>
          <a:xfrm>
            <a:off x="4221708" y="4327672"/>
            <a:ext cx="4717184" cy="2139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311EAF-F65D-7E0E-6A1C-5892040D212C}"/>
              </a:ext>
            </a:extLst>
          </p:cNvPr>
          <p:cNvSpPr/>
          <p:nvPr/>
        </p:nvSpPr>
        <p:spPr>
          <a:xfrm>
            <a:off x="4224052" y="4542930"/>
            <a:ext cx="4717184" cy="1892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B225D8-B5E2-8E41-A702-1C6EEE4C27D1}"/>
              </a:ext>
            </a:extLst>
          </p:cNvPr>
          <p:cNvSpPr/>
          <p:nvPr/>
        </p:nvSpPr>
        <p:spPr>
          <a:xfrm>
            <a:off x="4221708" y="3949095"/>
            <a:ext cx="4717184" cy="3695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834C84-CE8E-437E-F322-3C90701F222A}"/>
              </a:ext>
            </a:extLst>
          </p:cNvPr>
          <p:cNvSpPr/>
          <p:nvPr/>
        </p:nvSpPr>
        <p:spPr>
          <a:xfrm>
            <a:off x="4221708" y="3153635"/>
            <a:ext cx="4717184" cy="2688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2A025F6-444D-6C6E-F878-9984977B4FD2}"/>
              </a:ext>
            </a:extLst>
          </p:cNvPr>
          <p:cNvSpPr/>
          <p:nvPr/>
        </p:nvSpPr>
        <p:spPr>
          <a:xfrm>
            <a:off x="4221708" y="3429518"/>
            <a:ext cx="4717184" cy="2688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6AC381-8933-5E5A-5876-EAB23FCCCBA7}"/>
              </a:ext>
            </a:extLst>
          </p:cNvPr>
          <p:cNvSpPr/>
          <p:nvPr/>
        </p:nvSpPr>
        <p:spPr>
          <a:xfrm>
            <a:off x="4221708" y="3698410"/>
            <a:ext cx="4717184" cy="2494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GB" sz="1350">
              <a:solidFill>
                <a:srgbClr val="011D30"/>
              </a:solidFill>
              <a:latin typeface="Calibri" panose="020F0502020204030204"/>
            </a:endParaRPr>
          </a:p>
        </p:txBody>
      </p:sp>
      <p:pic>
        <p:nvPicPr>
          <p:cNvPr id="24" name="Picture 2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E5F2D6-832A-B51C-4EF3-49E85FD84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02" y="826357"/>
            <a:ext cx="3524995" cy="42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3;p26">
            <a:extLst>
              <a:ext uri="{FF2B5EF4-FFF2-40B4-BE49-F238E27FC236}">
                <a16:creationId xmlns:a16="http://schemas.microsoft.com/office/drawing/2014/main" id="{08BDB0E3-C442-9D6F-61E1-802A96C54645}"/>
              </a:ext>
            </a:extLst>
          </p:cNvPr>
          <p:cNvSpPr txBox="1"/>
          <p:nvPr/>
        </p:nvSpPr>
        <p:spPr>
          <a:xfrm>
            <a:off x="316980" y="377417"/>
            <a:ext cx="833342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783">
              <a:lnSpc>
                <a:spcPct val="80000"/>
              </a:lnSpc>
              <a:buSzPts val="3200"/>
              <a:defRPr/>
            </a:pPr>
            <a:r>
              <a:rPr lang="en-GB" sz="3200">
                <a:solidFill>
                  <a:srgbClr val="F15A24"/>
                </a:solidFill>
                <a:latin typeface="+mn-lt"/>
                <a:ea typeface="Calibri"/>
                <a:cs typeface="Calibri"/>
              </a:rPr>
              <a:t>Platforms analysis</a:t>
            </a:r>
          </a:p>
        </p:txBody>
      </p:sp>
      <p:graphicFrame>
        <p:nvGraphicFramePr>
          <p:cNvPr id="7" name="Google Shape;330;p7">
            <a:extLst>
              <a:ext uri="{FF2B5EF4-FFF2-40B4-BE49-F238E27FC236}">
                <a16:creationId xmlns:a16="http://schemas.microsoft.com/office/drawing/2014/main" id="{0FC3BD64-5F5B-EAD7-7405-81CFC98CC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419836"/>
              </p:ext>
            </p:extLst>
          </p:nvPr>
        </p:nvGraphicFramePr>
        <p:xfrm>
          <a:off x="404663" y="912046"/>
          <a:ext cx="5341166" cy="269649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8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9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>
                          <a:solidFill>
                            <a:schemeClr val="tx1"/>
                          </a:solidFill>
                        </a:rPr>
                        <a:t>Common Properties    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Hugging Face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1,5 M+ models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Kaggle  -TensorFlow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278-2 K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err="1">
                          <a:solidFill>
                            <a:schemeClr val="tx1"/>
                          </a:solidFill>
                        </a:rPr>
                        <a:t>Pytorch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err="1">
                          <a:solidFill>
                            <a:schemeClr val="tx1"/>
                          </a:solidFill>
                        </a:rPr>
                        <a:t>AzureAI</a:t>
                      </a:r>
                      <a:endParaRPr lang="en-GB" sz="11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100+ (in org)</a:t>
                      </a: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Language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References to Paper/Code</a:t>
                      </a:r>
                      <a:endParaRPr lang="en-GB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How to use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Logo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Files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Likes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 (GitHub stars)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Downloads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Relation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 (fine tuned from)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 (variation)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Created date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9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Checksum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>
                        <a:solidFill>
                          <a:schemeClr val="tx1"/>
                        </a:solidFill>
                      </a:endParaRPr>
                    </a:p>
                  </a:txBody>
                  <a:tcPr marL="32660" marR="32660" marT="16331" marB="16331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32660" marR="32660" marT="16331" marB="1633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Arrow: Bent 15">
            <a:extLst>
              <a:ext uri="{FF2B5EF4-FFF2-40B4-BE49-F238E27FC236}">
                <a16:creationId xmlns:a16="http://schemas.microsoft.com/office/drawing/2014/main" id="{004EF1BF-53A8-F610-FE5C-287C53B39808}"/>
              </a:ext>
            </a:extLst>
          </p:cNvPr>
          <p:cNvSpPr/>
          <p:nvPr/>
        </p:nvSpPr>
        <p:spPr>
          <a:xfrm flipV="1">
            <a:off x="4908480" y="3657157"/>
            <a:ext cx="844455" cy="609032"/>
          </a:xfrm>
          <a:prstGeom prst="bentArrow">
            <a:avLst>
              <a:gd name="adj1" fmla="val 20360"/>
              <a:gd name="adj2" fmla="val 25000"/>
              <a:gd name="adj3" fmla="val 25000"/>
              <a:gd name="adj4" fmla="val 87500"/>
            </a:avLst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GB" sz="788">
              <a:solidFill>
                <a:schemeClr val="tx1"/>
              </a:solidFill>
            </a:endParaRPr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0C4F190-6091-D482-E803-7F87AA96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29" y="2004274"/>
            <a:ext cx="3342884" cy="29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562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E6DE-5238-1B73-551E-BE7835389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MLDCAT-AP as a solution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776BA-1D0D-46F2-ECBC-E9D347690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16BB8FA-2C81-1523-3CE5-40CF94CD30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1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3334-943F-CFDE-2170-C40E4F2F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Domain of MLDCAT-AP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31CD332-24BC-4F8C-AF16-2B8656E77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20" name="Picture 19" descr="A diagram of machine learning&#10;&#10;AI-generated content may be incorrect.">
            <a:extLst>
              <a:ext uri="{FF2B5EF4-FFF2-40B4-BE49-F238E27FC236}">
                <a16:creationId xmlns:a16="http://schemas.microsoft.com/office/drawing/2014/main" id="{A7477E2B-C45C-3834-964C-C0BA9F82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7" y="850816"/>
            <a:ext cx="7598020" cy="38521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838F54-6C09-E612-3590-AB37A7C97189}"/>
              </a:ext>
            </a:extLst>
          </p:cNvPr>
          <p:cNvSpPr/>
          <p:nvPr/>
        </p:nvSpPr>
        <p:spPr>
          <a:xfrm>
            <a:off x="7613530" y="4580849"/>
            <a:ext cx="763045" cy="44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C9DC-8B92-8758-150F-2B9197E7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95" y="274639"/>
            <a:ext cx="7886700" cy="574448"/>
          </a:xfrm>
        </p:spPr>
        <p:txBody>
          <a:bodyPr/>
          <a:lstStyle/>
          <a:p>
            <a:r>
              <a:rPr lang="en-GB"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MLDCAT-AP 3.0.0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83EAED-3A8E-7643-C8A7-2D605316E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20" name="Picture 19" descr="A diagram of a computer&#10;&#10;AI-generated content may be incorrect.">
            <a:extLst>
              <a:ext uri="{FF2B5EF4-FFF2-40B4-BE49-F238E27FC236}">
                <a16:creationId xmlns:a16="http://schemas.microsoft.com/office/drawing/2014/main" id="{DDCE471E-A179-87B9-BA92-B13CC389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386" y="201704"/>
            <a:ext cx="5633330" cy="4740090"/>
          </a:xfrm>
          <a:prstGeom prst="rect">
            <a:avLst/>
          </a:prstGeom>
        </p:spPr>
      </p:pic>
      <p:sp>
        <p:nvSpPr>
          <p:cNvPr id="21" name="Google Shape;290;p5">
            <a:extLst>
              <a:ext uri="{FF2B5EF4-FFF2-40B4-BE49-F238E27FC236}">
                <a16:creationId xmlns:a16="http://schemas.microsoft.com/office/drawing/2014/main" id="{FC08C873-5516-E66D-38C4-33EA49B715BF}"/>
              </a:ext>
            </a:extLst>
          </p:cNvPr>
          <p:cNvSpPr/>
          <p:nvPr/>
        </p:nvSpPr>
        <p:spPr>
          <a:xfrm>
            <a:off x="1004203" y="826259"/>
            <a:ext cx="2380107" cy="389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1800"/>
            </a:pP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Concepts reused from </a:t>
            </a:r>
            <a:r>
              <a:rPr lang="en-GB" sz="1350" b="1">
                <a:solidFill>
                  <a:srgbClr val="FF0000"/>
                </a:solidFill>
                <a:latin typeface="Titillium"/>
                <a:ea typeface="Calibri"/>
                <a:cs typeface="Calibri"/>
                <a:sym typeface="Calibri"/>
              </a:rPr>
              <a:t>DCAT-AP</a:t>
            </a:r>
          </a:p>
          <a:p>
            <a:pPr defTabSz="685800">
              <a:buSzPts val="1800"/>
            </a:pPr>
            <a:endParaRPr lang="en-GB" sz="6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endParaRPr lang="en-GB" sz="6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Classes describing the </a:t>
            </a:r>
            <a:r>
              <a:rPr lang="en-GB" sz="1350" b="1">
                <a:solidFill>
                  <a:srgbClr val="075CA8"/>
                </a:solidFill>
                <a:latin typeface="Titillium"/>
                <a:ea typeface="Calibri"/>
                <a:cs typeface="Calibri"/>
                <a:sym typeface="Calibri"/>
              </a:rPr>
              <a:t>quality of the data 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(cf. AI Act)</a:t>
            </a:r>
            <a:endParaRPr lang="en-GB" sz="1350">
              <a:solidFill>
                <a:srgbClr val="011D30"/>
              </a:solidFill>
              <a:latin typeface="Titillium"/>
              <a:ea typeface="Calibri"/>
              <a:cs typeface="Calibri"/>
            </a:endParaRPr>
          </a:p>
          <a:p>
            <a:pPr defTabSz="685800">
              <a:buSzPts val="1800"/>
            </a:pPr>
            <a:endParaRPr lang="en-GB" sz="10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endParaRPr lang="en-GB" sz="825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r>
              <a:rPr lang="en-GB" sz="1350" b="1">
                <a:solidFill>
                  <a:srgbClr val="288EBF"/>
                </a:solidFill>
                <a:latin typeface="Titillium"/>
                <a:ea typeface="Calibri"/>
                <a:cs typeface="Calibri"/>
                <a:sym typeface="Calibri"/>
              </a:rPr>
              <a:t>Algorithm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 class (cf. AI Act)</a:t>
            </a:r>
            <a:endParaRPr lang="en-GB" sz="1350">
              <a:solidFill>
                <a:srgbClr val="011D30"/>
              </a:solidFill>
              <a:latin typeface="Titillium"/>
              <a:ea typeface="Calibri"/>
              <a:cs typeface="Calibri"/>
            </a:endParaRPr>
          </a:p>
          <a:p>
            <a:pPr defTabSz="685800">
              <a:buSzPts val="1800"/>
            </a:pPr>
            <a:endParaRPr lang="en-GB" sz="10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endParaRPr lang="en-GB" sz="825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r>
              <a:rPr lang="en-GB" sz="1350" b="1">
                <a:solidFill>
                  <a:srgbClr val="43C0BA"/>
                </a:solidFill>
                <a:latin typeface="Titillium"/>
                <a:ea typeface="Calibri"/>
                <a:cs typeface="Calibri"/>
                <a:sym typeface="Calibri"/>
              </a:rPr>
              <a:t>Machine Learning Model, Computer Infrastructure, Hardware 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and </a:t>
            </a:r>
            <a:r>
              <a:rPr lang="en-GB" sz="1350" b="1">
                <a:solidFill>
                  <a:srgbClr val="43C0BA"/>
                </a:solidFill>
                <a:latin typeface="Titillium"/>
                <a:ea typeface="Calibri"/>
                <a:cs typeface="Calibri"/>
                <a:sym typeface="Calibri"/>
              </a:rPr>
              <a:t>Library 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classes (cf. AI Act, AI CoP) </a:t>
            </a:r>
            <a:endParaRPr lang="en-GB" sz="1350">
              <a:solidFill>
                <a:srgbClr val="011D30"/>
              </a:solidFill>
              <a:latin typeface="Titillium"/>
            </a:endParaRPr>
          </a:p>
          <a:p>
            <a:pPr defTabSz="685800">
              <a:buSzPts val="1800"/>
            </a:pPr>
            <a:endParaRPr lang="en-GB" sz="10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endParaRPr lang="en-GB" sz="788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r>
              <a:rPr lang="en-GB" sz="1350" b="1">
                <a:solidFill>
                  <a:srgbClr val="C3DB63"/>
                </a:solidFill>
                <a:latin typeface="Titillium"/>
                <a:ea typeface="Calibri"/>
                <a:cs typeface="Calibri"/>
                <a:sym typeface="Calibri"/>
              </a:rPr>
              <a:t>Benchmarks 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and</a:t>
            </a:r>
            <a:r>
              <a:rPr lang="en-GB" sz="1350" b="1">
                <a:solidFill>
                  <a:srgbClr val="C3DB63"/>
                </a:solidFill>
                <a:latin typeface="Titillium"/>
                <a:ea typeface="Calibri"/>
                <a:cs typeface="Calibri"/>
                <a:sym typeface="Calibri"/>
              </a:rPr>
              <a:t> Risks</a:t>
            </a:r>
            <a:r>
              <a:rPr lang="en-GB" sz="1350" b="1">
                <a:solidFill>
                  <a:srgbClr val="002060"/>
                </a:solidFill>
                <a:latin typeface="Titillium"/>
                <a:ea typeface="Calibri"/>
                <a:cs typeface="Calibri"/>
                <a:sym typeface="Calibri"/>
              </a:rPr>
              <a:t> 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of the model (cf. AI Act)</a:t>
            </a:r>
            <a:endParaRPr lang="en-GB" sz="1350">
              <a:solidFill>
                <a:srgbClr val="011D30"/>
              </a:solidFill>
              <a:latin typeface="Titillium"/>
              <a:ea typeface="Calibri"/>
              <a:cs typeface="Calibri"/>
            </a:endParaRPr>
          </a:p>
          <a:p>
            <a:pPr defTabSz="685800">
              <a:buSzPts val="1800"/>
            </a:pPr>
            <a:endParaRPr lang="en-GB" sz="825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endParaRPr lang="en-GB" sz="1000">
              <a:solidFill>
                <a:srgbClr val="011D30"/>
              </a:solidFill>
              <a:latin typeface="Titillium"/>
              <a:ea typeface="Calibri"/>
              <a:cs typeface="Calibri"/>
              <a:sym typeface="Calibri"/>
            </a:endParaRPr>
          </a:p>
          <a:p>
            <a:pPr defTabSz="685800">
              <a:buSzPts val="1800"/>
            </a:pPr>
            <a:r>
              <a:rPr lang="en-GB" sz="1350" b="1">
                <a:solidFill>
                  <a:srgbClr val="FF0000"/>
                </a:solidFill>
                <a:latin typeface="Titillium"/>
                <a:ea typeface="Calibri"/>
                <a:cs typeface="Calibri"/>
                <a:sym typeface="Calibri"/>
              </a:rPr>
              <a:t>Dataset</a:t>
            </a:r>
            <a:r>
              <a:rPr lang="en-GB" sz="1350">
                <a:solidFill>
                  <a:srgbClr val="011D30"/>
                </a:solidFill>
                <a:latin typeface="Titillium"/>
                <a:ea typeface="Calibri"/>
                <a:cs typeface="Calibri"/>
                <a:sym typeface="Calibri"/>
              </a:rPr>
              <a:t> class as output of a </a:t>
            </a:r>
            <a:r>
              <a:rPr lang="en-GB" sz="1350" b="1">
                <a:solidFill>
                  <a:srgbClr val="43C0BA"/>
                </a:solidFill>
                <a:latin typeface="Titillium"/>
                <a:ea typeface="Calibri"/>
                <a:cs typeface="Calibri"/>
                <a:sym typeface="Calibri"/>
              </a:rPr>
              <a:t>Machine Learning Model</a:t>
            </a:r>
            <a:endParaRPr lang="en-GB" sz="1350" b="1">
              <a:solidFill>
                <a:srgbClr val="43C0BA"/>
              </a:solidFill>
              <a:latin typeface="Titillium"/>
              <a:ea typeface="Calibri"/>
              <a:cs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B350F2-EC87-12E8-E926-5F22D573D78A}"/>
              </a:ext>
            </a:extLst>
          </p:cNvPr>
          <p:cNvSpPr/>
          <p:nvPr/>
        </p:nvSpPr>
        <p:spPr>
          <a:xfrm flipV="1">
            <a:off x="4197815" y="1237368"/>
            <a:ext cx="656850" cy="1043348"/>
          </a:xfrm>
          <a:prstGeom prst="roundRect">
            <a:avLst/>
          </a:prstGeom>
          <a:noFill/>
          <a:ln w="28575" cap="flat" cmpd="sng" algn="ctr">
            <a:solidFill>
              <a:srgbClr val="6CCE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80A22A-901F-A656-3914-D0CEC5A8EA0B}"/>
              </a:ext>
            </a:extLst>
          </p:cNvPr>
          <p:cNvSpPr/>
          <p:nvPr/>
        </p:nvSpPr>
        <p:spPr>
          <a:xfrm flipV="1">
            <a:off x="7815756" y="950227"/>
            <a:ext cx="1078034" cy="641568"/>
          </a:xfrm>
          <a:prstGeom prst="roundRect">
            <a:avLst/>
          </a:prstGeom>
          <a:noFill/>
          <a:ln w="28575" cap="flat" cmpd="sng" algn="ctr">
            <a:solidFill>
              <a:srgbClr val="1758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988E5E-EAD7-92E3-ED08-58AACAC78811}"/>
              </a:ext>
            </a:extLst>
          </p:cNvPr>
          <p:cNvSpPr/>
          <p:nvPr/>
        </p:nvSpPr>
        <p:spPr>
          <a:xfrm flipV="1">
            <a:off x="7016113" y="3666027"/>
            <a:ext cx="579314" cy="301204"/>
          </a:xfrm>
          <a:prstGeom prst="roundRect">
            <a:avLst/>
          </a:prstGeom>
          <a:noFill/>
          <a:ln w="28575" cap="flat" cmpd="sng" algn="ctr">
            <a:solidFill>
              <a:srgbClr val="47A8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A12D7C6-BFA9-8457-E942-F189888B6146}"/>
              </a:ext>
            </a:extLst>
          </p:cNvPr>
          <p:cNvSpPr/>
          <p:nvPr/>
        </p:nvSpPr>
        <p:spPr>
          <a:xfrm flipV="1">
            <a:off x="3576469" y="1377380"/>
            <a:ext cx="491257" cy="417081"/>
          </a:xfrm>
          <a:prstGeom prst="roundRect">
            <a:avLst/>
          </a:prstGeom>
          <a:noFill/>
          <a:ln w="28575" cap="flat" cmpd="sng" algn="ctr">
            <a:solidFill>
              <a:srgbClr val="C3DB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980533-AC60-952B-5961-D41E19D3A2B1}"/>
              </a:ext>
            </a:extLst>
          </p:cNvPr>
          <p:cNvSpPr/>
          <p:nvPr/>
        </p:nvSpPr>
        <p:spPr>
          <a:xfrm flipV="1">
            <a:off x="5145121" y="317547"/>
            <a:ext cx="2554588" cy="1918027"/>
          </a:xfrm>
          <a:prstGeom prst="roundRect">
            <a:avLst>
              <a:gd name="adj" fmla="val 857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42746F-4219-59F8-BAD1-9F2943917B13}"/>
              </a:ext>
            </a:extLst>
          </p:cNvPr>
          <p:cNvGrpSpPr/>
          <p:nvPr/>
        </p:nvGrpSpPr>
        <p:grpSpPr>
          <a:xfrm>
            <a:off x="105458" y="1270428"/>
            <a:ext cx="904856" cy="348215"/>
            <a:chOff x="725957" y="1468760"/>
            <a:chExt cx="1160716" cy="464286"/>
          </a:xfrm>
        </p:grpSpPr>
        <p:sp>
          <p:nvSpPr>
            <p:cNvPr id="28" name="Google Shape;245;p3">
              <a:extLst>
                <a:ext uri="{FF2B5EF4-FFF2-40B4-BE49-F238E27FC236}">
                  <a16:creationId xmlns:a16="http://schemas.microsoft.com/office/drawing/2014/main" id="{2BA8AB60-8BE2-AE52-03E6-5E6C32760D31}"/>
                </a:ext>
              </a:extLst>
            </p:cNvPr>
            <p:cNvSpPr/>
            <p:nvPr/>
          </p:nvSpPr>
          <p:spPr>
            <a:xfrm>
              <a:off x="725957" y="1468760"/>
              <a:ext cx="1160716" cy="464286"/>
            </a:xfrm>
            <a:prstGeom prst="chevron">
              <a:avLst>
                <a:gd name="adj" fmla="val 50000"/>
              </a:avLst>
            </a:prstGeom>
            <a:solidFill>
              <a:srgbClr val="075CA8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  <p:sp>
          <p:nvSpPr>
            <p:cNvPr id="29" name="Google Shape;246;p3">
              <a:extLst>
                <a:ext uri="{FF2B5EF4-FFF2-40B4-BE49-F238E27FC236}">
                  <a16:creationId xmlns:a16="http://schemas.microsoft.com/office/drawing/2014/main" id="{5E77760E-1511-B5DB-ADFE-59A1B91B39AB}"/>
                </a:ext>
              </a:extLst>
            </p:cNvPr>
            <p:cNvSpPr txBox="1"/>
            <p:nvPr/>
          </p:nvSpPr>
          <p:spPr>
            <a:xfrm>
              <a:off x="967581" y="1468760"/>
              <a:ext cx="696430" cy="46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00" tIns="12994" rIns="12994" bIns="12994" anchor="ctr" anchorCtr="0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Calibri"/>
                  <a:cs typeface="Calibri"/>
                  <a:sym typeface="Calibri"/>
                </a:rPr>
                <a:t>Data preparation</a:t>
              </a: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223F0-8523-8488-061B-2C8D84A9281C}"/>
              </a:ext>
            </a:extLst>
          </p:cNvPr>
          <p:cNvGrpSpPr/>
          <p:nvPr/>
        </p:nvGrpSpPr>
        <p:grpSpPr>
          <a:xfrm>
            <a:off x="124855" y="1859770"/>
            <a:ext cx="870537" cy="348215"/>
            <a:chOff x="151654" y="1907204"/>
            <a:chExt cx="1160716" cy="464286"/>
          </a:xfrm>
        </p:grpSpPr>
        <p:sp>
          <p:nvSpPr>
            <p:cNvPr id="31" name="Google Shape;247;p3">
              <a:extLst>
                <a:ext uri="{FF2B5EF4-FFF2-40B4-BE49-F238E27FC236}">
                  <a16:creationId xmlns:a16="http://schemas.microsoft.com/office/drawing/2014/main" id="{9E12DB4A-765C-9A39-3360-C016D78C90C4}"/>
                </a:ext>
              </a:extLst>
            </p:cNvPr>
            <p:cNvSpPr/>
            <p:nvPr/>
          </p:nvSpPr>
          <p:spPr>
            <a:xfrm>
              <a:off x="151654" y="1907204"/>
              <a:ext cx="1160716" cy="464286"/>
            </a:xfrm>
            <a:prstGeom prst="chevron">
              <a:avLst>
                <a:gd name="adj" fmla="val 50000"/>
              </a:avLst>
            </a:prstGeom>
            <a:solidFill>
              <a:srgbClr val="288EBF"/>
            </a:solidFill>
            <a:ln w="12700" cap="flat" cmpd="sng">
              <a:solidFill>
                <a:srgbClr val="288E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350">
                <a:solidFill>
                  <a:srgbClr val="011D30"/>
                </a:solidFill>
                <a:latin typeface="Titillium"/>
              </a:endParaRPr>
            </a:p>
          </p:txBody>
        </p:sp>
        <p:sp>
          <p:nvSpPr>
            <p:cNvPr id="34" name="Google Shape;248;p3">
              <a:extLst>
                <a:ext uri="{FF2B5EF4-FFF2-40B4-BE49-F238E27FC236}">
                  <a16:creationId xmlns:a16="http://schemas.microsoft.com/office/drawing/2014/main" id="{15C8DB35-01DD-E654-8903-DBA96DF69A27}"/>
                </a:ext>
              </a:extLst>
            </p:cNvPr>
            <p:cNvSpPr txBox="1"/>
            <p:nvPr/>
          </p:nvSpPr>
          <p:spPr>
            <a:xfrm>
              <a:off x="389535" y="1907204"/>
              <a:ext cx="696430" cy="464286"/>
            </a:xfrm>
            <a:prstGeom prst="rect">
              <a:avLst/>
            </a:prstGeom>
            <a:noFill/>
            <a:ln>
              <a:solidFill>
                <a:srgbClr val="288EBF"/>
              </a:solidFill>
            </a:ln>
          </p:spPr>
          <p:txBody>
            <a:bodyPr spcFirstLastPara="1" wrap="square" lIns="39000" tIns="12994" rIns="12994" bIns="12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1300"/>
              </a:pPr>
              <a:r>
                <a:rPr lang="en-GB" sz="750">
                  <a:solidFill>
                    <a:srgbClr val="FFFFFF"/>
                  </a:solidFill>
                  <a:latin typeface="Titillium"/>
                  <a:ea typeface="Calibri"/>
                  <a:cs typeface="Calibri"/>
                  <a:sym typeface="Calibri"/>
                </a:rPr>
                <a:t>Choosing learning algorithm</a:t>
              </a:r>
              <a:endParaRPr sz="788">
                <a:solidFill>
                  <a:srgbClr val="011D30"/>
                </a:solidFill>
                <a:latin typeface="Titillium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DF7A2B-2A7D-788D-19A7-90DDD863E1A6}"/>
              </a:ext>
            </a:extLst>
          </p:cNvPr>
          <p:cNvGrpSpPr/>
          <p:nvPr/>
        </p:nvGrpSpPr>
        <p:grpSpPr>
          <a:xfrm>
            <a:off x="113741" y="2611231"/>
            <a:ext cx="870537" cy="348215"/>
            <a:chOff x="151654" y="2723868"/>
            <a:chExt cx="1160716" cy="464286"/>
          </a:xfrm>
        </p:grpSpPr>
        <p:sp>
          <p:nvSpPr>
            <p:cNvPr id="36" name="Google Shape;249;p3">
              <a:extLst>
                <a:ext uri="{FF2B5EF4-FFF2-40B4-BE49-F238E27FC236}">
                  <a16:creationId xmlns:a16="http://schemas.microsoft.com/office/drawing/2014/main" id="{7E1B613B-3499-3AD2-BC42-96F434E466CE}"/>
                </a:ext>
              </a:extLst>
            </p:cNvPr>
            <p:cNvSpPr/>
            <p:nvPr/>
          </p:nvSpPr>
          <p:spPr>
            <a:xfrm>
              <a:off x="151654" y="2723868"/>
              <a:ext cx="1160716" cy="464286"/>
            </a:xfrm>
            <a:prstGeom prst="chevron">
              <a:avLst>
                <a:gd name="adj" fmla="val 50000"/>
              </a:avLst>
            </a:prstGeom>
            <a:solidFill>
              <a:srgbClr val="43C0BA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  <p:sp>
          <p:nvSpPr>
            <p:cNvPr id="37" name="Google Shape;250;p3">
              <a:extLst>
                <a:ext uri="{FF2B5EF4-FFF2-40B4-BE49-F238E27FC236}">
                  <a16:creationId xmlns:a16="http://schemas.microsoft.com/office/drawing/2014/main" id="{02BB0875-95C0-672A-9816-F357121FF774}"/>
                </a:ext>
              </a:extLst>
            </p:cNvPr>
            <p:cNvSpPr txBox="1"/>
            <p:nvPr/>
          </p:nvSpPr>
          <p:spPr>
            <a:xfrm>
              <a:off x="389535" y="2723868"/>
              <a:ext cx="696430" cy="46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00" tIns="12994" rIns="12994" bIns="12994" anchor="ctr" anchorCtr="0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Calibri"/>
                  <a:cs typeface="Calibri"/>
                  <a:sym typeface="Calibri"/>
                </a:rPr>
                <a:t>Training model</a:t>
              </a: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7635F9-0BDF-87F4-31C2-E08A47B433AE}"/>
              </a:ext>
            </a:extLst>
          </p:cNvPr>
          <p:cNvGrpSpPr/>
          <p:nvPr/>
        </p:nvGrpSpPr>
        <p:grpSpPr>
          <a:xfrm>
            <a:off x="105458" y="3536799"/>
            <a:ext cx="881123" cy="352449"/>
            <a:chOff x="7534245" y="5153678"/>
            <a:chExt cx="1785271" cy="714108"/>
          </a:xfrm>
        </p:grpSpPr>
        <p:sp>
          <p:nvSpPr>
            <p:cNvPr id="39" name="Google Shape;251;p3">
              <a:extLst>
                <a:ext uri="{FF2B5EF4-FFF2-40B4-BE49-F238E27FC236}">
                  <a16:creationId xmlns:a16="http://schemas.microsoft.com/office/drawing/2014/main" id="{1B49DD41-EC56-E082-ED2C-0E6A66127266}"/>
                </a:ext>
              </a:extLst>
            </p:cNvPr>
            <p:cNvSpPr/>
            <p:nvPr/>
          </p:nvSpPr>
          <p:spPr>
            <a:xfrm>
              <a:off x="7534245" y="5153678"/>
              <a:ext cx="1785271" cy="714108"/>
            </a:xfrm>
            <a:prstGeom prst="chevron">
              <a:avLst>
                <a:gd name="adj" fmla="val 50000"/>
              </a:avLst>
            </a:prstGeom>
            <a:solidFill>
              <a:srgbClr val="C3DB6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  <p:sp>
          <p:nvSpPr>
            <p:cNvPr id="40" name="Google Shape;252;p3">
              <a:extLst>
                <a:ext uri="{FF2B5EF4-FFF2-40B4-BE49-F238E27FC236}">
                  <a16:creationId xmlns:a16="http://schemas.microsoft.com/office/drawing/2014/main" id="{DA917A32-A55B-96AF-BC4A-C55CCF7F4DBE}"/>
                </a:ext>
              </a:extLst>
            </p:cNvPr>
            <p:cNvSpPr txBox="1"/>
            <p:nvPr/>
          </p:nvSpPr>
          <p:spPr>
            <a:xfrm>
              <a:off x="7891299" y="5153678"/>
              <a:ext cx="1071163" cy="714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00" tIns="12994" rIns="12994" bIns="12994" anchor="ctr" anchorCtr="0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Calibri"/>
                  <a:cs typeface="Calibri"/>
                  <a:sym typeface="Calibri"/>
                </a:rPr>
                <a:t>Evaluating model</a:t>
              </a:r>
              <a:endParaRPr kumimoji="0" sz="7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50B5D-2D80-1911-BEDC-E10FDFACBEB3}"/>
              </a:ext>
            </a:extLst>
          </p:cNvPr>
          <p:cNvGrpSpPr/>
          <p:nvPr/>
        </p:nvGrpSpPr>
        <p:grpSpPr>
          <a:xfrm>
            <a:off x="119243" y="4252238"/>
            <a:ext cx="892067" cy="356827"/>
            <a:chOff x="137060" y="5461368"/>
            <a:chExt cx="1785271" cy="714108"/>
          </a:xfrm>
        </p:grpSpPr>
        <p:sp>
          <p:nvSpPr>
            <p:cNvPr id="42" name="Google Shape;253;p3">
              <a:extLst>
                <a:ext uri="{FF2B5EF4-FFF2-40B4-BE49-F238E27FC236}">
                  <a16:creationId xmlns:a16="http://schemas.microsoft.com/office/drawing/2014/main" id="{E3F28FA6-ADC9-EED7-A241-6F39B5EF96F3}"/>
                </a:ext>
              </a:extLst>
            </p:cNvPr>
            <p:cNvSpPr/>
            <p:nvPr/>
          </p:nvSpPr>
          <p:spPr>
            <a:xfrm>
              <a:off x="137060" y="5461368"/>
              <a:ext cx="1785271" cy="714108"/>
            </a:xfrm>
            <a:prstGeom prst="chevron">
              <a:avLst>
                <a:gd name="adj" fmla="val 50000"/>
              </a:avLst>
            </a:prstGeom>
            <a:solidFill>
              <a:srgbClr val="F49222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  <p:sp>
          <p:nvSpPr>
            <p:cNvPr id="43" name="Google Shape;254;p3">
              <a:extLst>
                <a:ext uri="{FF2B5EF4-FFF2-40B4-BE49-F238E27FC236}">
                  <a16:creationId xmlns:a16="http://schemas.microsoft.com/office/drawing/2014/main" id="{9520AF64-9783-5FE5-A701-4C5F5600BBE5}"/>
                </a:ext>
              </a:extLst>
            </p:cNvPr>
            <p:cNvSpPr txBox="1"/>
            <p:nvPr/>
          </p:nvSpPr>
          <p:spPr>
            <a:xfrm>
              <a:off x="494115" y="5461368"/>
              <a:ext cx="1071163" cy="714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00" tIns="12994" rIns="12994" bIns="12994" anchor="ctr" anchorCtr="0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"/>
                  <a:ea typeface="Calibri"/>
                  <a:cs typeface="Calibri"/>
                  <a:sym typeface="Calibri"/>
                </a:rPr>
                <a:t>Generate Prediction</a:t>
              </a:r>
              <a:endParaRPr kumimoji="0" sz="750" b="0" i="0" u="none" strike="noStrike" kern="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latin typeface="Titillium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A853AF7-8E72-112C-9D2C-5945D90C980B}"/>
              </a:ext>
            </a:extLst>
          </p:cNvPr>
          <p:cNvSpPr/>
          <p:nvPr/>
        </p:nvSpPr>
        <p:spPr>
          <a:xfrm flipV="1">
            <a:off x="3576468" y="1971381"/>
            <a:ext cx="491257" cy="247096"/>
          </a:xfrm>
          <a:prstGeom prst="roundRect">
            <a:avLst/>
          </a:prstGeom>
          <a:noFill/>
          <a:ln w="28575" cap="flat" cmpd="sng" algn="ctr">
            <a:solidFill>
              <a:srgbClr val="C3DB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F43DA36-8A39-588E-706C-5B1A3871F35B}"/>
              </a:ext>
            </a:extLst>
          </p:cNvPr>
          <p:cNvSpPr/>
          <p:nvPr/>
        </p:nvSpPr>
        <p:spPr>
          <a:xfrm flipV="1">
            <a:off x="5506467" y="4252238"/>
            <a:ext cx="2156002" cy="372457"/>
          </a:xfrm>
          <a:prstGeom prst="roundRect">
            <a:avLst/>
          </a:prstGeom>
          <a:noFill/>
          <a:ln w="28575" cap="flat" cmpd="sng" algn="ctr">
            <a:solidFill>
              <a:srgbClr val="6CCE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539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FD2EE-D88F-5404-ACD1-B1B8F62C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8923-678F-C8C9-351C-9BC1C0C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MLDCAT-AP – Machine Learning Model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E06F8B9-B314-D8F1-91E7-C5FDC89F9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5FADC0B-4988-EEB3-BE77-EC3EAEBC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0F819B-5B3D-4E2F-5A6F-CCFB6764AD3B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03C4C5-FB47-743F-2B43-93264D6277DC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Google Shape;385;p10">
            <a:extLst>
              <a:ext uri="{FF2B5EF4-FFF2-40B4-BE49-F238E27FC236}">
                <a16:creationId xmlns:a16="http://schemas.microsoft.com/office/drawing/2014/main" id="{64FD2936-BFCE-A153-78F6-9E8514A3A1D5}"/>
              </a:ext>
            </a:extLst>
          </p:cNvPr>
          <p:cNvSpPr txBox="1"/>
          <p:nvPr/>
        </p:nvSpPr>
        <p:spPr>
          <a:xfrm>
            <a:off x="279869" y="929665"/>
            <a:ext cx="7276325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GB" sz="1350">
                <a:solidFill>
                  <a:srgbClr val="011D30"/>
                </a:solidFill>
                <a:ea typeface="Calibri"/>
                <a:cs typeface="Calibri"/>
              </a:rPr>
              <a:t>Simplified view of mandatory properties for </a:t>
            </a:r>
            <a:r>
              <a:rPr lang="en-GB" sz="1350" b="1">
                <a:solidFill>
                  <a:srgbClr val="011D30"/>
                </a:solidFill>
                <a:ea typeface="Calibri"/>
                <a:cs typeface="Calibri"/>
              </a:rPr>
              <a:t>Machine Learning Model class.</a:t>
            </a:r>
            <a:endParaRPr lang="en-GB" sz="1350">
              <a:solidFill>
                <a:srgbClr val="011D3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MachineLearningModel simplified.jpg">
            <a:extLst>
              <a:ext uri="{FF2B5EF4-FFF2-40B4-BE49-F238E27FC236}">
                <a16:creationId xmlns:a16="http://schemas.microsoft.com/office/drawing/2014/main" id="{C8B4CEC8-2057-0634-D0C6-DC2C0D2F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82" y="1208149"/>
            <a:ext cx="4037238" cy="34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9211-9B18-14C0-70C3-A673B5CE1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3B49-3E88-B09B-28EF-325153A0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MLDCAT-AP – Validator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D4CA681-6F48-061E-2990-FDA015B02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C46EC13-7F79-018E-6DAC-36CCC8158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47E006-CF12-7062-3781-62B95A2EB33C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9B12D3-820F-9D16-9DFC-60CA86C25B8F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2126-7AEE-CF90-9E42-64C270F26014}"/>
              </a:ext>
            </a:extLst>
          </p:cNvPr>
          <p:cNvSpPr txBox="1"/>
          <p:nvPr/>
        </p:nvSpPr>
        <p:spPr>
          <a:xfrm>
            <a:off x="2574933" y="4490265"/>
            <a:ext cx="39941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>
                <a:ea typeface="+mn-lt"/>
                <a:cs typeface="+mn-lt"/>
                <a:hlinkClick r:id="rId3"/>
              </a:rPr>
              <a:t>https://www.itb.ec.europa.eu/shacl/mldcat-ap/upload</a:t>
            </a:r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87B1F-6A76-4F27-578B-7BD6EA6C7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0" y="935560"/>
            <a:ext cx="7993481" cy="35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97B6-D358-3631-D1EA-5D35247FD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CA93C9-6460-6157-CB8A-1069C7E93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5" y="4734765"/>
            <a:ext cx="1074347" cy="282044"/>
          </a:xfrm>
          <a:prstGeom prst="rect">
            <a:avLst/>
          </a:prstGeom>
        </p:spPr>
      </p:pic>
      <p:sp>
        <p:nvSpPr>
          <p:cNvPr id="7" name="Google Shape;173;p26">
            <a:extLst>
              <a:ext uri="{FF2B5EF4-FFF2-40B4-BE49-F238E27FC236}">
                <a16:creationId xmlns:a16="http://schemas.microsoft.com/office/drawing/2014/main" id="{D152ADF7-5C3D-A793-B8F2-C255E2C9706B}"/>
              </a:ext>
            </a:extLst>
          </p:cNvPr>
          <p:cNvSpPr txBox="1"/>
          <p:nvPr/>
        </p:nvSpPr>
        <p:spPr>
          <a:xfrm>
            <a:off x="338637" y="384112"/>
            <a:ext cx="833342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200">
                <a:solidFill>
                  <a:srgbClr val="F15A24"/>
                </a:solidFill>
                <a:latin typeface="+mn-lt"/>
                <a:ea typeface="+mj-ea"/>
                <a:cs typeface="+mj-cs"/>
              </a:rPr>
              <a:t>MLDCAT-AP pilot with AI4EOSC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CDC6C5-DAC9-55F0-6441-86552B3A3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559" y="4911338"/>
            <a:ext cx="2766638" cy="38559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en-US" sz="900">
                <a:hlinkClick r:id="rId4"/>
              </a:rPr>
              <a:t>https://dashboard.cloud.ai4eosc.eu/catalog/modules</a:t>
            </a:r>
            <a:endParaRPr lang="en-US" sz="900"/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B74D3C-B08F-9B0F-E6AD-BBF2792C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596" y="795466"/>
            <a:ext cx="4162199" cy="346761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56181EA-5ECE-547E-8A05-FF8B0C3C1F6C}"/>
              </a:ext>
            </a:extLst>
          </p:cNvPr>
          <p:cNvSpPr>
            <a:spLocks noGrp="1"/>
          </p:cNvSpPr>
          <p:nvPr/>
        </p:nvSpPr>
        <p:spPr>
          <a:xfrm>
            <a:off x="2009881" y="6088789"/>
            <a:ext cx="8172236" cy="51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200">
                <a:hlinkClick r:id="rId6"/>
              </a:rPr>
              <a:t>https://api.cloud.ai4eosc.eu/docs#/Catalog%20(modules)/get_metadata_v1_catalog_modules__item_name__metadata_get</a:t>
            </a:r>
            <a:r>
              <a:rPr lang="en-US" sz="120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CB31385-DE9E-9804-F720-4A547B6659D0}"/>
              </a:ext>
            </a:extLst>
          </p:cNvPr>
          <p:cNvSpPr>
            <a:spLocks noGrp="1"/>
          </p:cNvSpPr>
          <p:nvPr/>
        </p:nvSpPr>
        <p:spPr>
          <a:xfrm>
            <a:off x="2009881" y="6088789"/>
            <a:ext cx="8172236" cy="51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200">
                <a:hlinkClick r:id="rId6"/>
              </a:rPr>
              <a:t>https://api.cloud.ai4eosc.eu/docs#/Catalog%20(modules)/get_metadata_v1_catalog_modules__item_name__metadata_get</a:t>
            </a:r>
            <a:r>
              <a:rPr lang="en-US" sz="1200"/>
              <a:t>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C00B0CC-309A-B617-458E-30D3659EB042}"/>
              </a:ext>
            </a:extLst>
          </p:cNvPr>
          <p:cNvSpPr txBox="1">
            <a:spLocks/>
          </p:cNvSpPr>
          <p:nvPr/>
        </p:nvSpPr>
        <p:spPr>
          <a:xfrm>
            <a:off x="4777554" y="4345501"/>
            <a:ext cx="3608442" cy="385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en-US"/>
            </a:defPPr>
            <a:lvl1pPr marL="0" lvl="0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00">
                <a:ea typeface="+mn-lt"/>
                <a:cs typeface="+mn-lt"/>
                <a:hlinkClick r:id="rId6"/>
              </a:rPr>
              <a:t>https://api.cloud.ai4eosc.eu/docs#/Catalog%20(modules)/get_metadata_v1_catalog_modules__item_name__metadata_get</a:t>
            </a:r>
            <a:r>
              <a:rPr lang="en-US" sz="900">
                <a:ea typeface="+mn-lt"/>
                <a:cs typeface="+mn-lt"/>
              </a:rPr>
              <a:t> </a:t>
            </a:r>
          </a:p>
          <a:p>
            <a:pPr marL="85725" indent="0">
              <a:buFont typeface="Arial" panose="020B0604020202020204" pitchFamily="34" charset="0"/>
              <a:buNone/>
            </a:pPr>
            <a:endParaRPr lang="en-US" sz="900">
              <a:ea typeface="Calibri"/>
              <a:cs typeface="Calibri"/>
            </a:endParaRPr>
          </a:p>
        </p:txBody>
      </p: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DE5074-93AC-7BD9-3B41-8986075F1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74" y="795466"/>
            <a:ext cx="3193372" cy="41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1144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3CB4E-7371-8E24-596B-A8AB1D544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18FC-2E30-07EB-8E51-1203C76D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Next steps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87D0E81-8E9A-5E55-F466-EE5C09E50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sp>
        <p:nvSpPr>
          <p:cNvPr id="8" name="Google Shape;290;p5">
            <a:extLst>
              <a:ext uri="{FF2B5EF4-FFF2-40B4-BE49-F238E27FC236}">
                <a16:creationId xmlns:a16="http://schemas.microsoft.com/office/drawing/2014/main" id="{716507AA-4FFE-4E8D-D0F7-160AEF46FAE9}"/>
              </a:ext>
            </a:extLst>
          </p:cNvPr>
          <p:cNvSpPr/>
          <p:nvPr/>
        </p:nvSpPr>
        <p:spPr>
          <a:xfrm>
            <a:off x="849106" y="865401"/>
            <a:ext cx="7485366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2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kern="12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2" algn="just">
              <a:defRPr/>
            </a:pPr>
            <a:r>
              <a:rPr lang="en-GB" sz="1500" dirty="0">
                <a:latin typeface="Calibri"/>
                <a:ea typeface="Calibri"/>
                <a:cs typeface="Calibri"/>
              </a:rPr>
              <a:t>Please contact us to discuss pilot opportunities if interested.</a:t>
            </a:r>
          </a:p>
          <a:p>
            <a:pPr lvl="2" algn="just">
              <a:defRPr/>
            </a:pPr>
            <a:r>
              <a:rPr lang="en-GB" sz="1500" dirty="0"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DIGIT-SEMIC-TEAM@ec.europa.eu</a:t>
            </a:r>
            <a:endParaRPr lang="en-GB" sz="1500" dirty="0">
              <a:latin typeface="Calibri"/>
              <a:ea typeface="Calibri"/>
              <a:cs typeface="Calibri"/>
            </a:endParaRPr>
          </a:p>
          <a:p>
            <a:pPr lvl="2" algn="just">
              <a:defRPr/>
            </a:pPr>
            <a:br>
              <a:rPr lang="en-GB" sz="1500" dirty="0">
                <a:latin typeface="Calibri"/>
                <a:ea typeface="Calibri"/>
                <a:cs typeface="Calibri"/>
              </a:rPr>
            </a:br>
            <a:endParaRPr lang="en-GB" sz="1500">
              <a:latin typeface="Calibri"/>
              <a:ea typeface="Calibri"/>
              <a:cs typeface="Calibri"/>
            </a:endParaRPr>
          </a:p>
          <a:p>
            <a:pPr lvl="2" algn="just">
              <a:defRPr/>
            </a:pPr>
            <a:r>
              <a:rPr lang="en-GB" sz="1500" b="1" dirty="0">
                <a:latin typeface="Calibri"/>
                <a:ea typeface="Calibri"/>
                <a:cs typeface="Calibri"/>
              </a:rPr>
              <a:t>Please provide your additional feedback on GitHub.</a:t>
            </a:r>
          </a:p>
          <a:p>
            <a:pPr lvl="2">
              <a:defRPr/>
            </a:pPr>
            <a:r>
              <a:rPr lang="en-GB" sz="1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https://github.com/SEMICeu/MLDCAT-AP/issues</a:t>
            </a:r>
          </a:p>
          <a:p>
            <a:pPr lvl="2">
              <a:defRPr/>
            </a:pPr>
            <a:endParaRPr lang="en-GB" sz="1500" dirty="0">
              <a:ea typeface="Calibri"/>
              <a:cs typeface="Calibri"/>
            </a:endParaRPr>
          </a:p>
          <a:p>
            <a:pPr lvl="2">
              <a:defRPr/>
            </a:pPr>
            <a:endParaRPr lang="en-GB" sz="1500" dirty="0">
              <a:ea typeface="Calibri"/>
              <a:cs typeface="Calibri"/>
            </a:endParaRPr>
          </a:p>
          <a:p>
            <a:pPr lvl="2" algn="just">
              <a:defRPr/>
            </a:pPr>
            <a:r>
              <a:rPr lang="en-GB" sz="1500">
                <a:ea typeface="Calibri"/>
                <a:cs typeface="Calibri"/>
              </a:rPr>
              <a:t>Join the MLDCAT-AP community on the </a:t>
            </a:r>
            <a:r>
              <a:rPr lang="en-GB" sz="1500" dirty="0">
                <a:solidFill>
                  <a:srgbClr val="0070C0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SEMIC Support Centre</a:t>
            </a:r>
            <a:r>
              <a:rPr lang="en-GB" sz="1500">
                <a:solidFill>
                  <a:srgbClr val="0070C0"/>
                </a:solidFill>
                <a:ea typeface="Calibri"/>
                <a:cs typeface="Calibri"/>
              </a:rPr>
              <a:t>.</a:t>
            </a:r>
            <a:endParaRPr lang="en-US" sz="1500">
              <a:ea typeface="Calibri"/>
              <a:cs typeface="Calibri"/>
            </a:endParaRPr>
          </a:p>
          <a:p>
            <a:pPr lvl="2" algn="just">
              <a:defRPr/>
            </a:pPr>
            <a:endParaRPr lang="en-GB" sz="1500" dirty="0">
              <a:ea typeface="Calibri"/>
              <a:cs typeface="Calibri"/>
            </a:endParaRPr>
          </a:p>
          <a:p>
            <a:pPr lvl="2">
              <a:defRPr/>
            </a:pPr>
            <a:endParaRPr lang="en-GB" sz="1500" dirty="0">
              <a:ea typeface="Calibri"/>
              <a:cs typeface="Calibri"/>
            </a:endParaRPr>
          </a:p>
        </p:txBody>
      </p:sp>
      <p:sp>
        <p:nvSpPr>
          <p:cNvPr id="12" name="Shape 3938">
            <a:extLst>
              <a:ext uri="{FF2B5EF4-FFF2-40B4-BE49-F238E27FC236}">
                <a16:creationId xmlns:a16="http://schemas.microsoft.com/office/drawing/2014/main" id="{FD42C0BF-E8A2-5F32-FABF-219A6758334D}"/>
              </a:ext>
            </a:extLst>
          </p:cNvPr>
          <p:cNvSpPr/>
          <p:nvPr/>
        </p:nvSpPr>
        <p:spPr>
          <a:xfrm>
            <a:off x="959200" y="1156668"/>
            <a:ext cx="412812" cy="406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/>
              <a:ea typeface="+mn-ea"/>
              <a:cs typeface="+mn-cs"/>
            </a:endParaRPr>
          </a:p>
        </p:txBody>
      </p:sp>
      <p:sp>
        <p:nvSpPr>
          <p:cNvPr id="14" name="Shape 3938">
            <a:extLst>
              <a:ext uri="{FF2B5EF4-FFF2-40B4-BE49-F238E27FC236}">
                <a16:creationId xmlns:a16="http://schemas.microsoft.com/office/drawing/2014/main" id="{55B408AC-F4A3-39A1-45B1-AB44C7BCC953}"/>
              </a:ext>
            </a:extLst>
          </p:cNvPr>
          <p:cNvSpPr/>
          <p:nvPr/>
        </p:nvSpPr>
        <p:spPr>
          <a:xfrm>
            <a:off x="959200" y="2070485"/>
            <a:ext cx="412812" cy="406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/>
              <a:ea typeface="+mn-ea"/>
              <a:cs typeface="+mn-cs"/>
            </a:endParaRPr>
          </a:p>
        </p:txBody>
      </p:sp>
      <p:sp>
        <p:nvSpPr>
          <p:cNvPr id="16" name="Shape 3938">
            <a:extLst>
              <a:ext uri="{FF2B5EF4-FFF2-40B4-BE49-F238E27FC236}">
                <a16:creationId xmlns:a16="http://schemas.microsoft.com/office/drawing/2014/main" id="{C0D0F7C5-DAF9-D27A-71C5-050C3FB96EA1}"/>
              </a:ext>
            </a:extLst>
          </p:cNvPr>
          <p:cNvSpPr/>
          <p:nvPr/>
        </p:nvSpPr>
        <p:spPr>
          <a:xfrm>
            <a:off x="959200" y="2880934"/>
            <a:ext cx="412812" cy="406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noFill/>
          <a:ln w="3175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C Square Sans Cond Pro" panose="020B05060400000200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E7911C-50C5-3B16-3466-4B2E2BB4FC51}"/>
              </a:ext>
            </a:extLst>
          </p:cNvPr>
          <p:cNvGrpSpPr/>
          <p:nvPr/>
        </p:nvGrpSpPr>
        <p:grpSpPr>
          <a:xfrm>
            <a:off x="1681788" y="3419749"/>
            <a:ext cx="871503" cy="853078"/>
            <a:chOff x="6687244" y="3132789"/>
            <a:chExt cx="4720811" cy="46251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C8E66C-1E93-D2B7-D06A-188967A4CCB8}"/>
                </a:ext>
              </a:extLst>
            </p:cNvPr>
            <p:cNvSpPr/>
            <p:nvPr/>
          </p:nvSpPr>
          <p:spPr>
            <a:xfrm>
              <a:off x="10756514" y="7106370"/>
              <a:ext cx="651541" cy="651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\</a:t>
              </a:r>
            </a:p>
          </p:txBody>
        </p:sp>
        <p:pic>
          <p:nvPicPr>
            <p:cNvPr id="6" name="Graphic 47">
              <a:extLst>
                <a:ext uri="{FF2B5EF4-FFF2-40B4-BE49-F238E27FC236}">
                  <a16:creationId xmlns:a16="http://schemas.microsoft.com/office/drawing/2014/main" id="{1F93F361-7147-9FF1-AC5E-AA5374C1A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87244" y="3132789"/>
              <a:ext cx="4717457" cy="461400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D14353-5C36-F3AF-2885-D7E59D5E4594}"/>
              </a:ext>
            </a:extLst>
          </p:cNvPr>
          <p:cNvSpPr txBox="1"/>
          <p:nvPr/>
        </p:nvSpPr>
        <p:spPr>
          <a:xfrm>
            <a:off x="2625646" y="3643470"/>
            <a:ext cx="16627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F15A24"/>
                </a:solidFill>
                <a:ea typeface="Calibri"/>
                <a:cs typeface="Calibri"/>
              </a:rPr>
              <a:t>Stay in touch by subscribing to our mailing list!</a:t>
            </a:r>
            <a:endParaRPr lang="en-US" sz="1050" dirty="0">
              <a:solidFill>
                <a:srgbClr val="F15A24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61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LU">
                <a:ea typeface="Calibri Light"/>
                <a:cs typeface="Calibri Light"/>
              </a:rPr>
              <a:t>Thanks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LU" dirty="0">
                <a:ea typeface="Calibri"/>
                <a:cs typeface="Calibri"/>
              </a:rPr>
              <a:t>Georges Lobo, Emidio Stani, Ine Weyts – SEMIC</a:t>
            </a:r>
            <a:endParaRPr lang="en-US" dirty="0">
              <a:ea typeface="Calibri"/>
              <a:cs typeface="Calibri"/>
            </a:endParaRPr>
          </a:p>
          <a:p>
            <a:r>
              <a:rPr lang="en-US" sz="1600" dirty="0">
                <a:solidFill>
                  <a:srgbClr val="595959"/>
                </a:solidFill>
                <a:ea typeface="Calibri"/>
                <a:cs typeface="Calibri"/>
                <a:hlinkClick r:id="rId2"/>
              </a:rPr>
              <a:t>DIGIT-SEMIC-TEAM@ec.europa.eu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endParaRPr lang="en-L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FC44-57BA-F5D7-980F-B36CC40F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Dataset cataloguing and DCAT-AP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07599F-5311-B47A-65EE-1BD59D569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37"/>
          <a:stretch/>
        </p:blipFill>
        <p:spPr>
          <a:xfrm>
            <a:off x="1119162" y="1012122"/>
            <a:ext cx="6905676" cy="356436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847F81-C732-BD6F-05B8-1B42DDADFB63}"/>
              </a:ext>
            </a:extLst>
          </p:cNvPr>
          <p:cNvSpPr/>
          <p:nvPr/>
        </p:nvSpPr>
        <p:spPr>
          <a:xfrm>
            <a:off x="6310058" y="3901905"/>
            <a:ext cx="2135927" cy="674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04FEEE-00B0-4955-9D2D-97F250B1A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7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649C-40B9-D8A3-BF5B-C31CA01B4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E524-DBA2-E97F-47C4-7E60124F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DCAT-AP ecosystem and MLDCAT-AP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C68B67B-0588-AB70-F6EA-ECCC76084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45382-6EDA-D092-ED61-4A88689BDC44}"/>
              </a:ext>
            </a:extLst>
          </p:cNvPr>
          <p:cNvSpPr/>
          <p:nvPr/>
        </p:nvSpPr>
        <p:spPr>
          <a:xfrm>
            <a:off x="6310058" y="3901905"/>
            <a:ext cx="2135927" cy="674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 descr="A diagram of a company&#10;&#10;AI-generated content may be incorrect.">
            <a:extLst>
              <a:ext uri="{FF2B5EF4-FFF2-40B4-BE49-F238E27FC236}">
                <a16:creationId xmlns:a16="http://schemas.microsoft.com/office/drawing/2014/main" id="{D65D674A-86C8-488B-15C4-E6EE346D5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316" y="689675"/>
            <a:ext cx="4767532" cy="41844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77100F-FB5C-35F5-296C-8FA5EE18FB2F}"/>
              </a:ext>
            </a:extLst>
          </p:cNvPr>
          <p:cNvSpPr/>
          <p:nvPr/>
        </p:nvSpPr>
        <p:spPr>
          <a:xfrm>
            <a:off x="7752742" y="4573521"/>
            <a:ext cx="1122064" cy="451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90;p5">
            <a:extLst>
              <a:ext uri="{FF2B5EF4-FFF2-40B4-BE49-F238E27FC236}">
                <a16:creationId xmlns:a16="http://schemas.microsoft.com/office/drawing/2014/main" id="{A67E9883-2E91-E595-F692-548323AACA4F}"/>
              </a:ext>
            </a:extLst>
          </p:cNvPr>
          <p:cNvSpPr/>
          <p:nvPr/>
        </p:nvSpPr>
        <p:spPr>
          <a:xfrm>
            <a:off x="716621" y="1353551"/>
            <a:ext cx="52114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400">
                <a:latin typeface="Titillium"/>
                <a:ea typeface="Calibri"/>
                <a:cs typeface="Calibri"/>
              </a:rPr>
              <a:t>Lack of semantic interoperability forbids assets (including machine learning models) to be easily exchanged with other platforms.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81734-BB42-03F5-FDEF-FAED678A78C0}"/>
              </a:ext>
            </a:extLst>
          </p:cNvPr>
          <p:cNvSpPr txBox="1"/>
          <p:nvPr/>
        </p:nvSpPr>
        <p:spPr>
          <a:xfrm>
            <a:off x="810944" y="936516"/>
            <a:ext cx="2205383" cy="24128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C Square Sans Cond Pro" panose="020B0506040000020004"/>
                <a:ea typeface="+mn-ea"/>
                <a:cs typeface="Arial"/>
                <a:sym typeface="Arial"/>
              </a:rPr>
              <a:t>Problem statement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ED6A8D-55EE-B146-40FA-C2FFC2512A06}"/>
              </a:ext>
            </a:extLst>
          </p:cNvPr>
          <p:cNvCxnSpPr>
            <a:cxnSpLocks/>
          </p:cNvCxnSpPr>
          <p:nvPr/>
        </p:nvCxnSpPr>
        <p:spPr>
          <a:xfrm>
            <a:off x="810944" y="1244213"/>
            <a:ext cx="453152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EFD95E-95B8-73E1-09A7-B80D0C2FE747}"/>
              </a:ext>
            </a:extLst>
          </p:cNvPr>
          <p:cNvSpPr txBox="1"/>
          <p:nvPr/>
        </p:nvSpPr>
        <p:spPr>
          <a:xfrm>
            <a:off x="810944" y="2207835"/>
            <a:ext cx="2205383" cy="24128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EC Square Sans Cond Pro" panose="020B0506040000020004"/>
                <a:ea typeface="+mn-ea"/>
                <a:cs typeface="Arial"/>
                <a:sym typeface="Arial"/>
              </a:rPr>
              <a:t>Strategy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1C401A-4ACB-1F0F-E4F7-D00746C5F883}"/>
              </a:ext>
            </a:extLst>
          </p:cNvPr>
          <p:cNvCxnSpPr>
            <a:cxnSpLocks/>
          </p:cNvCxnSpPr>
          <p:nvPr/>
        </p:nvCxnSpPr>
        <p:spPr>
          <a:xfrm>
            <a:off x="810944" y="2518048"/>
            <a:ext cx="453152" cy="0"/>
          </a:xfrm>
          <a:prstGeom prst="line">
            <a:avLst/>
          </a:prstGeom>
          <a:noFill/>
          <a:ln w="25400">
            <a:gradFill>
              <a:gsLst>
                <a:gs pos="75000">
                  <a:srgbClr val="C3DB63"/>
                </a:gs>
                <a:gs pos="51000">
                  <a:srgbClr val="43C0BA"/>
                </a:gs>
                <a:gs pos="23000">
                  <a:srgbClr val="1759A9"/>
                </a:gs>
                <a:gs pos="0">
                  <a:srgbClr val="288EBF"/>
                </a:gs>
                <a:gs pos="92000">
                  <a:srgbClr val="F49222"/>
                </a:gs>
              </a:gsLst>
              <a:lin ang="2700000" scaled="0"/>
            </a:gradFill>
          </a:ln>
        </p:spPr>
      </p:cxnSp>
      <p:sp>
        <p:nvSpPr>
          <p:cNvPr id="12" name="Google Shape;290;p5">
            <a:extLst>
              <a:ext uri="{FF2B5EF4-FFF2-40B4-BE49-F238E27FC236}">
                <a16:creationId xmlns:a16="http://schemas.microsoft.com/office/drawing/2014/main" id="{414C1D7F-4E72-9F25-476C-C00348E379E0}"/>
              </a:ext>
            </a:extLst>
          </p:cNvPr>
          <p:cNvSpPr/>
          <p:nvPr/>
        </p:nvSpPr>
        <p:spPr>
          <a:xfrm>
            <a:off x="716620" y="2597449"/>
            <a:ext cx="430723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400">
                <a:latin typeface="Titillium"/>
                <a:ea typeface="Calibri"/>
                <a:cs typeface="Calibri"/>
              </a:rPr>
              <a:t>Define a common data model and enrich existing API with semantics.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Titillium"/>
                <a:ea typeface="Calibri"/>
                <a:cs typeface="Calibri"/>
              </a:rPr>
              <a:t>Compatible with DCAT-AP 3.0.0</a:t>
            </a:r>
          </a:p>
        </p:txBody>
      </p:sp>
    </p:spTree>
    <p:extLst>
      <p:ext uri="{BB962C8B-B14F-4D97-AF65-F5344CB8AC3E}">
        <p14:creationId xmlns:p14="http://schemas.microsoft.com/office/powerpoint/2010/main" val="62624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FF54-E44A-C7E7-2413-99F5352F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E1C6-92C7-B2B5-7200-B05B94190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need for MLDCAT-AP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D5226-C6CB-666A-65BE-544222B71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EC76A21-6B15-9AA8-42B5-633542E4B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FC44-57BA-F5D7-980F-B36CC40F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Dataset cataloguing and DCAT-AP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47F81-C732-BD6F-05B8-1B42DDADFB63}"/>
              </a:ext>
            </a:extLst>
          </p:cNvPr>
          <p:cNvSpPr/>
          <p:nvPr/>
        </p:nvSpPr>
        <p:spPr>
          <a:xfrm>
            <a:off x="6310058" y="3901905"/>
            <a:ext cx="2135927" cy="674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04FEEE-00B0-4955-9D2D-97F250B1A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3B403E5-2E1B-BB9C-60FE-FAB651D29518}"/>
              </a:ext>
            </a:extLst>
          </p:cNvPr>
          <p:cNvGrpSpPr/>
          <p:nvPr/>
        </p:nvGrpSpPr>
        <p:grpSpPr>
          <a:xfrm>
            <a:off x="712410" y="876627"/>
            <a:ext cx="7848125" cy="3855804"/>
            <a:chOff x="561667" y="764445"/>
            <a:chExt cx="10972199" cy="545809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D83085B-D3CF-CD40-FB45-FA1773155EE6}"/>
                </a:ext>
              </a:extLst>
            </p:cNvPr>
            <p:cNvGrpSpPr/>
            <p:nvPr/>
          </p:nvGrpSpPr>
          <p:grpSpPr>
            <a:xfrm>
              <a:off x="8080686" y="5053918"/>
              <a:ext cx="982845" cy="1168621"/>
              <a:chOff x="8080686" y="5053918"/>
              <a:chExt cx="982845" cy="1168621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988A4B0-6B60-9767-F070-1748C2963CDD}"/>
                  </a:ext>
                </a:extLst>
              </p:cNvPr>
              <p:cNvGrpSpPr/>
              <p:nvPr/>
            </p:nvGrpSpPr>
            <p:grpSpPr>
              <a:xfrm>
                <a:off x="8080686" y="5053918"/>
                <a:ext cx="982845" cy="1168621"/>
                <a:chOff x="5212206" y="4521135"/>
                <a:chExt cx="982845" cy="1168621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FD89F352-4DD9-9FCE-ECCB-1F8C9D576B53}"/>
                    </a:ext>
                  </a:extLst>
                </p:cNvPr>
                <p:cNvSpPr/>
                <p:nvPr/>
              </p:nvSpPr>
              <p:spPr>
                <a:xfrm>
                  <a:off x="5291053" y="4521135"/>
                  <a:ext cx="797653" cy="79765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288EB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BADB3A8-35F8-2C3F-7EB2-19C8385E4536}"/>
                    </a:ext>
                  </a:extLst>
                </p:cNvPr>
                <p:cNvSpPr txBox="1"/>
                <p:nvPr/>
              </p:nvSpPr>
              <p:spPr>
                <a:xfrm>
                  <a:off x="5212206" y="5319433"/>
                  <a:ext cx="982845" cy="370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288EBF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Calibri" panose="020F0502020204030204" pitchFamily="34" charset="0"/>
                      <a:sym typeface="Arial"/>
                    </a:rPr>
                    <a:t>Risk</a:t>
                  </a:r>
                </a:p>
              </p:txBody>
            </p:sp>
          </p:grpSp>
          <p:sp>
            <p:nvSpPr>
              <p:cNvPr id="131" name="Shape 3703">
                <a:extLst>
                  <a:ext uri="{FF2B5EF4-FFF2-40B4-BE49-F238E27FC236}">
                    <a16:creationId xmlns:a16="http://schemas.microsoft.com/office/drawing/2014/main" id="{43B22D4C-F3CB-041C-047C-139D5E493577}"/>
                  </a:ext>
                </a:extLst>
              </p:cNvPr>
              <p:cNvSpPr/>
              <p:nvPr/>
            </p:nvSpPr>
            <p:spPr>
              <a:xfrm>
                <a:off x="8409792" y="5190242"/>
                <a:ext cx="286378" cy="525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07" y="18652"/>
                    </a:moveTo>
                    <a:lnTo>
                      <a:pt x="10795" y="12327"/>
                    </a:lnTo>
                    <a:lnTo>
                      <a:pt x="10781" y="12326"/>
                    </a:lnTo>
                    <a:cubicBezTo>
                      <a:pt x="10785" y="12308"/>
                      <a:pt x="10800" y="12292"/>
                      <a:pt x="10800" y="12273"/>
                    </a:cubicBezTo>
                    <a:cubicBezTo>
                      <a:pt x="10800" y="12001"/>
                      <a:pt x="10398" y="11782"/>
                      <a:pt x="9900" y="11782"/>
                    </a:cubicBezTo>
                    <a:lnTo>
                      <a:pt x="2149" y="11782"/>
                    </a:lnTo>
                    <a:lnTo>
                      <a:pt x="8749" y="982"/>
                    </a:lnTo>
                    <a:lnTo>
                      <a:pt x="15850" y="982"/>
                    </a:lnTo>
                    <a:lnTo>
                      <a:pt x="11436" y="8190"/>
                    </a:lnTo>
                    <a:lnTo>
                      <a:pt x="11447" y="8192"/>
                    </a:lnTo>
                    <a:cubicBezTo>
                      <a:pt x="11417" y="8241"/>
                      <a:pt x="11391" y="8292"/>
                      <a:pt x="11391" y="8345"/>
                    </a:cubicBezTo>
                    <a:cubicBezTo>
                      <a:pt x="11391" y="8617"/>
                      <a:pt x="11794" y="8836"/>
                      <a:pt x="12291" y="8836"/>
                    </a:cubicBezTo>
                    <a:lnTo>
                      <a:pt x="19195" y="8836"/>
                    </a:lnTo>
                    <a:cubicBezTo>
                      <a:pt x="19195" y="8836"/>
                      <a:pt x="9507" y="18652"/>
                      <a:pt x="9507" y="18652"/>
                    </a:cubicBezTo>
                    <a:close/>
                    <a:moveTo>
                      <a:pt x="21600" y="8345"/>
                    </a:moveTo>
                    <a:cubicBezTo>
                      <a:pt x="21600" y="8074"/>
                      <a:pt x="21197" y="7855"/>
                      <a:pt x="20700" y="7855"/>
                    </a:cubicBezTo>
                    <a:lnTo>
                      <a:pt x="13541" y="7855"/>
                    </a:lnTo>
                    <a:lnTo>
                      <a:pt x="17954" y="646"/>
                    </a:lnTo>
                    <a:lnTo>
                      <a:pt x="17944" y="644"/>
                    </a:lnTo>
                    <a:cubicBezTo>
                      <a:pt x="17974" y="595"/>
                      <a:pt x="18000" y="546"/>
                      <a:pt x="18000" y="491"/>
                    </a:cubicBezTo>
                    <a:cubicBezTo>
                      <a:pt x="18000" y="221"/>
                      <a:pt x="17598" y="0"/>
                      <a:pt x="17100" y="0"/>
                    </a:cubicBezTo>
                    <a:lnTo>
                      <a:pt x="8101" y="0"/>
                    </a:lnTo>
                    <a:cubicBezTo>
                      <a:pt x="7703" y="0"/>
                      <a:pt x="7376" y="143"/>
                      <a:pt x="7257" y="338"/>
                    </a:cubicBezTo>
                    <a:lnTo>
                      <a:pt x="7246" y="336"/>
                    </a:lnTo>
                    <a:lnTo>
                      <a:pt x="47" y="12117"/>
                    </a:lnTo>
                    <a:lnTo>
                      <a:pt x="57" y="12120"/>
                    </a:lnTo>
                    <a:cubicBezTo>
                      <a:pt x="27" y="12168"/>
                      <a:pt x="0" y="12219"/>
                      <a:pt x="0" y="12273"/>
                    </a:cubicBezTo>
                    <a:cubicBezTo>
                      <a:pt x="0" y="12544"/>
                      <a:pt x="403" y="12764"/>
                      <a:pt x="900" y="12764"/>
                    </a:cubicBezTo>
                    <a:lnTo>
                      <a:pt x="8895" y="12764"/>
                    </a:lnTo>
                    <a:lnTo>
                      <a:pt x="7206" y="21055"/>
                    </a:lnTo>
                    <a:lnTo>
                      <a:pt x="7220" y="21056"/>
                    </a:lnTo>
                    <a:cubicBezTo>
                      <a:pt x="7216" y="21075"/>
                      <a:pt x="7200" y="21091"/>
                      <a:pt x="7200" y="21109"/>
                    </a:cubicBezTo>
                    <a:cubicBezTo>
                      <a:pt x="7200" y="21380"/>
                      <a:pt x="7603" y="21600"/>
                      <a:pt x="8101" y="21600"/>
                    </a:cubicBezTo>
                    <a:cubicBezTo>
                      <a:pt x="8464" y="21600"/>
                      <a:pt x="8761" y="21480"/>
                      <a:pt x="8900" y="21310"/>
                    </a:cubicBezTo>
                    <a:lnTo>
                      <a:pt x="8918" y="21315"/>
                    </a:lnTo>
                    <a:lnTo>
                      <a:pt x="21517" y="8552"/>
                    </a:lnTo>
                    <a:lnTo>
                      <a:pt x="21513" y="8551"/>
                    </a:lnTo>
                    <a:cubicBezTo>
                      <a:pt x="21567" y="8487"/>
                      <a:pt x="21600" y="8419"/>
                      <a:pt x="21600" y="8345"/>
                    </a:cubicBezTo>
                  </a:path>
                </a:pathLst>
              </a:custGeom>
              <a:solidFill>
                <a:srgbClr val="288EB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BE29EC8-0853-24B6-9BCD-D26D175A8F3E}"/>
                </a:ext>
              </a:extLst>
            </p:cNvPr>
            <p:cNvGrpSpPr/>
            <p:nvPr/>
          </p:nvGrpSpPr>
          <p:grpSpPr>
            <a:xfrm>
              <a:off x="561667" y="764445"/>
              <a:ext cx="10972199" cy="5327685"/>
              <a:chOff x="561667" y="764445"/>
              <a:chExt cx="10972199" cy="532768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EB6CBF26-E5D1-C8A2-D27A-A38D64151601}"/>
                  </a:ext>
                </a:extLst>
              </p:cNvPr>
              <p:cNvGrpSpPr/>
              <p:nvPr/>
            </p:nvGrpSpPr>
            <p:grpSpPr>
              <a:xfrm>
                <a:off x="561667" y="2878161"/>
                <a:ext cx="982845" cy="1168621"/>
                <a:chOff x="2526742" y="4521135"/>
                <a:chExt cx="982845" cy="1168621"/>
              </a:xfrm>
            </p:grpSpPr>
            <p:sp>
              <p:nvSpPr>
                <p:cNvPr id="128" name="Shape 3687">
                  <a:extLst>
                    <a:ext uri="{FF2B5EF4-FFF2-40B4-BE49-F238E27FC236}">
                      <a16:creationId xmlns:a16="http://schemas.microsoft.com/office/drawing/2014/main" id="{CA7CEEA3-E7F2-B1AC-0651-0DD0DE90BF17}"/>
                    </a:ext>
                  </a:extLst>
                </p:cNvPr>
                <p:cNvSpPr/>
                <p:nvPr/>
              </p:nvSpPr>
              <p:spPr>
                <a:xfrm>
                  <a:off x="2619339" y="4521135"/>
                  <a:ext cx="797653" cy="79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58" y="17505"/>
                      </a:moveTo>
                      <a:cubicBezTo>
                        <a:pt x="17372" y="16945"/>
                        <a:pt x="16242" y="15946"/>
                        <a:pt x="15117" y="15414"/>
                      </a:cubicBezTo>
                      <a:cubicBezTo>
                        <a:pt x="14189" y="14976"/>
                        <a:pt x="13657" y="14532"/>
                        <a:pt x="13491" y="14057"/>
                      </a:cubicBezTo>
                      <a:cubicBezTo>
                        <a:pt x="13377" y="13728"/>
                        <a:pt x="13428" y="13351"/>
                        <a:pt x="13649" y="12905"/>
                      </a:cubicBezTo>
                      <a:cubicBezTo>
                        <a:pt x="13815" y="12567"/>
                        <a:pt x="13972" y="12287"/>
                        <a:pt x="14117" y="12028"/>
                      </a:cubicBezTo>
                      <a:cubicBezTo>
                        <a:pt x="14730" y="10935"/>
                        <a:pt x="15203" y="10145"/>
                        <a:pt x="15203" y="7348"/>
                      </a:cubicBezTo>
                      <a:cubicBezTo>
                        <a:pt x="15203" y="3163"/>
                        <a:pt x="12787" y="2951"/>
                        <a:pt x="12309" y="2951"/>
                      </a:cubicBezTo>
                      <a:cubicBezTo>
                        <a:pt x="11917" y="2951"/>
                        <a:pt x="11672" y="3038"/>
                        <a:pt x="11435" y="3122"/>
                      </a:cubicBezTo>
                      <a:cubicBezTo>
                        <a:pt x="11175" y="3214"/>
                        <a:pt x="10907" y="3309"/>
                        <a:pt x="10296" y="3319"/>
                      </a:cubicBezTo>
                      <a:cubicBezTo>
                        <a:pt x="9190" y="3338"/>
                        <a:pt x="6873" y="3376"/>
                        <a:pt x="6873" y="7226"/>
                      </a:cubicBezTo>
                      <a:cubicBezTo>
                        <a:pt x="6873" y="9920"/>
                        <a:pt x="7574" y="11157"/>
                        <a:pt x="8125" y="12150"/>
                      </a:cubicBezTo>
                      <a:cubicBezTo>
                        <a:pt x="8266" y="12405"/>
                        <a:pt x="8399" y="12646"/>
                        <a:pt x="8505" y="12885"/>
                      </a:cubicBezTo>
                      <a:cubicBezTo>
                        <a:pt x="8973" y="13949"/>
                        <a:pt x="8631" y="14693"/>
                        <a:pt x="7426" y="15224"/>
                      </a:cubicBezTo>
                      <a:cubicBezTo>
                        <a:pt x="5905" y="15897"/>
                        <a:pt x="5188" y="16247"/>
                        <a:pt x="3693" y="17562"/>
                      </a:cubicBezTo>
                      <a:cubicBezTo>
                        <a:pt x="2017" y="15801"/>
                        <a:pt x="982" y="13423"/>
                        <a:pt x="982" y="10800"/>
                      </a:cubicBezTo>
                      <a:cubicBezTo>
                        <a:pt x="982" y="5378"/>
                        <a:pt x="5377" y="982"/>
                        <a:pt x="10800" y="982"/>
                      </a:cubicBezTo>
                      <a:cubicBezTo>
                        <a:pt x="16223" y="982"/>
                        <a:pt x="20618" y="5378"/>
                        <a:pt x="20618" y="10800"/>
                      </a:cubicBezTo>
                      <a:cubicBezTo>
                        <a:pt x="20618" y="13395"/>
                        <a:pt x="19603" y="15749"/>
                        <a:pt x="17958" y="17505"/>
                      </a:cubicBezTo>
                      <a:moveTo>
                        <a:pt x="10800" y="20618"/>
                      </a:moveTo>
                      <a:cubicBezTo>
                        <a:pt x="8356" y="20618"/>
                        <a:pt x="6125" y="19720"/>
                        <a:pt x="4407" y="18242"/>
                      </a:cubicBezTo>
                      <a:cubicBezTo>
                        <a:pt x="5730" y="17085"/>
                        <a:pt x="6362" y="16768"/>
                        <a:pt x="7823" y="16122"/>
                      </a:cubicBezTo>
                      <a:cubicBezTo>
                        <a:pt x="9515" y="15375"/>
                        <a:pt x="10091" y="14051"/>
                        <a:pt x="9403" y="12489"/>
                      </a:cubicBezTo>
                      <a:cubicBezTo>
                        <a:pt x="9279" y="12208"/>
                        <a:pt x="9136" y="11949"/>
                        <a:pt x="8984" y="11674"/>
                      </a:cubicBezTo>
                      <a:cubicBezTo>
                        <a:pt x="8461" y="10733"/>
                        <a:pt x="7855" y="9666"/>
                        <a:pt x="7855" y="7226"/>
                      </a:cubicBezTo>
                      <a:cubicBezTo>
                        <a:pt x="7855" y="4341"/>
                        <a:pt x="9224" y="4318"/>
                        <a:pt x="10312" y="4300"/>
                      </a:cubicBezTo>
                      <a:cubicBezTo>
                        <a:pt x="11084" y="4288"/>
                        <a:pt x="11461" y="4155"/>
                        <a:pt x="11763" y="4047"/>
                      </a:cubicBezTo>
                      <a:cubicBezTo>
                        <a:pt x="11964" y="3975"/>
                        <a:pt x="12086" y="3933"/>
                        <a:pt x="12309" y="3933"/>
                      </a:cubicBezTo>
                      <a:cubicBezTo>
                        <a:pt x="13218" y="3933"/>
                        <a:pt x="14221" y="4830"/>
                        <a:pt x="14221" y="7348"/>
                      </a:cubicBezTo>
                      <a:cubicBezTo>
                        <a:pt x="14221" y="9889"/>
                        <a:pt x="13840" y="10513"/>
                        <a:pt x="13261" y="11549"/>
                      </a:cubicBezTo>
                      <a:cubicBezTo>
                        <a:pt x="13108" y="11820"/>
                        <a:pt x="12943" y="12115"/>
                        <a:pt x="12768" y="12470"/>
                      </a:cubicBezTo>
                      <a:cubicBezTo>
                        <a:pt x="12430" y="13156"/>
                        <a:pt x="12362" y="13798"/>
                        <a:pt x="12565" y="14380"/>
                      </a:cubicBezTo>
                      <a:cubicBezTo>
                        <a:pt x="12825" y="15126"/>
                        <a:pt x="13502" y="15737"/>
                        <a:pt x="14696" y="16302"/>
                      </a:cubicBezTo>
                      <a:cubicBezTo>
                        <a:pt x="15675" y="16764"/>
                        <a:pt x="16700" y="17667"/>
                        <a:pt x="17251" y="18190"/>
                      </a:cubicBezTo>
                      <a:cubicBezTo>
                        <a:pt x="15525" y="19698"/>
                        <a:pt x="13272" y="20618"/>
                        <a:pt x="10800" y="20618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</a:path>
                  </a:pathLst>
                </a:custGeom>
                <a:solidFill>
                  <a:srgbClr val="71808B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B6C7AC3-B4E3-BFE8-7974-9BD1D6DBD623}"/>
                    </a:ext>
                  </a:extLst>
                </p:cNvPr>
                <p:cNvSpPr txBox="1"/>
                <p:nvPr/>
              </p:nvSpPr>
              <p:spPr>
                <a:xfrm>
                  <a:off x="2526742" y="5319433"/>
                  <a:ext cx="982845" cy="370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1808B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Calibri" panose="020F0502020204030204" pitchFamily="34" charset="0"/>
                      <a:sym typeface="Arial"/>
                    </a:rPr>
                    <a:t>Provider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5D38D86-FFF7-D2D2-8E63-BA94E882ECF4}"/>
                  </a:ext>
                </a:extLst>
              </p:cNvPr>
              <p:cNvGrpSpPr/>
              <p:nvPr/>
            </p:nvGrpSpPr>
            <p:grpSpPr>
              <a:xfrm>
                <a:off x="10551021" y="2875962"/>
                <a:ext cx="982845" cy="1168621"/>
                <a:chOff x="2526742" y="4521135"/>
                <a:chExt cx="982845" cy="1168621"/>
              </a:xfrm>
            </p:grpSpPr>
            <p:sp>
              <p:nvSpPr>
                <p:cNvPr id="126" name="Shape 3687">
                  <a:extLst>
                    <a:ext uri="{FF2B5EF4-FFF2-40B4-BE49-F238E27FC236}">
                      <a16:creationId xmlns:a16="http://schemas.microsoft.com/office/drawing/2014/main" id="{B3396106-CA63-6C0C-22FE-4EF7ECFC9FDB}"/>
                    </a:ext>
                  </a:extLst>
                </p:cNvPr>
                <p:cNvSpPr/>
                <p:nvPr/>
              </p:nvSpPr>
              <p:spPr>
                <a:xfrm>
                  <a:off x="2619339" y="4521135"/>
                  <a:ext cx="797653" cy="79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958" y="17505"/>
                      </a:moveTo>
                      <a:cubicBezTo>
                        <a:pt x="17372" y="16945"/>
                        <a:pt x="16242" y="15946"/>
                        <a:pt x="15117" y="15414"/>
                      </a:cubicBezTo>
                      <a:cubicBezTo>
                        <a:pt x="14189" y="14976"/>
                        <a:pt x="13657" y="14532"/>
                        <a:pt x="13491" y="14057"/>
                      </a:cubicBezTo>
                      <a:cubicBezTo>
                        <a:pt x="13377" y="13728"/>
                        <a:pt x="13428" y="13351"/>
                        <a:pt x="13649" y="12905"/>
                      </a:cubicBezTo>
                      <a:cubicBezTo>
                        <a:pt x="13815" y="12567"/>
                        <a:pt x="13972" y="12287"/>
                        <a:pt x="14117" y="12028"/>
                      </a:cubicBezTo>
                      <a:cubicBezTo>
                        <a:pt x="14730" y="10935"/>
                        <a:pt x="15203" y="10145"/>
                        <a:pt x="15203" y="7348"/>
                      </a:cubicBezTo>
                      <a:cubicBezTo>
                        <a:pt x="15203" y="3163"/>
                        <a:pt x="12787" y="2951"/>
                        <a:pt x="12309" y="2951"/>
                      </a:cubicBezTo>
                      <a:cubicBezTo>
                        <a:pt x="11917" y="2951"/>
                        <a:pt x="11672" y="3038"/>
                        <a:pt x="11435" y="3122"/>
                      </a:cubicBezTo>
                      <a:cubicBezTo>
                        <a:pt x="11175" y="3214"/>
                        <a:pt x="10907" y="3309"/>
                        <a:pt x="10296" y="3319"/>
                      </a:cubicBezTo>
                      <a:cubicBezTo>
                        <a:pt x="9190" y="3338"/>
                        <a:pt x="6873" y="3376"/>
                        <a:pt x="6873" y="7226"/>
                      </a:cubicBezTo>
                      <a:cubicBezTo>
                        <a:pt x="6873" y="9920"/>
                        <a:pt x="7574" y="11157"/>
                        <a:pt x="8125" y="12150"/>
                      </a:cubicBezTo>
                      <a:cubicBezTo>
                        <a:pt x="8266" y="12405"/>
                        <a:pt x="8399" y="12646"/>
                        <a:pt x="8505" y="12885"/>
                      </a:cubicBezTo>
                      <a:cubicBezTo>
                        <a:pt x="8973" y="13949"/>
                        <a:pt x="8631" y="14693"/>
                        <a:pt x="7426" y="15224"/>
                      </a:cubicBezTo>
                      <a:cubicBezTo>
                        <a:pt x="5905" y="15897"/>
                        <a:pt x="5188" y="16247"/>
                        <a:pt x="3693" y="17562"/>
                      </a:cubicBezTo>
                      <a:cubicBezTo>
                        <a:pt x="2017" y="15801"/>
                        <a:pt x="982" y="13423"/>
                        <a:pt x="982" y="10800"/>
                      </a:cubicBezTo>
                      <a:cubicBezTo>
                        <a:pt x="982" y="5378"/>
                        <a:pt x="5377" y="982"/>
                        <a:pt x="10800" y="982"/>
                      </a:cubicBezTo>
                      <a:cubicBezTo>
                        <a:pt x="16223" y="982"/>
                        <a:pt x="20618" y="5378"/>
                        <a:pt x="20618" y="10800"/>
                      </a:cubicBezTo>
                      <a:cubicBezTo>
                        <a:pt x="20618" y="13395"/>
                        <a:pt x="19603" y="15749"/>
                        <a:pt x="17958" y="17505"/>
                      </a:cubicBezTo>
                      <a:moveTo>
                        <a:pt x="10800" y="20618"/>
                      </a:moveTo>
                      <a:cubicBezTo>
                        <a:pt x="8356" y="20618"/>
                        <a:pt x="6125" y="19720"/>
                        <a:pt x="4407" y="18242"/>
                      </a:cubicBezTo>
                      <a:cubicBezTo>
                        <a:pt x="5730" y="17085"/>
                        <a:pt x="6362" y="16768"/>
                        <a:pt x="7823" y="16122"/>
                      </a:cubicBezTo>
                      <a:cubicBezTo>
                        <a:pt x="9515" y="15375"/>
                        <a:pt x="10091" y="14051"/>
                        <a:pt x="9403" y="12489"/>
                      </a:cubicBezTo>
                      <a:cubicBezTo>
                        <a:pt x="9279" y="12208"/>
                        <a:pt x="9136" y="11949"/>
                        <a:pt x="8984" y="11674"/>
                      </a:cubicBezTo>
                      <a:cubicBezTo>
                        <a:pt x="8461" y="10733"/>
                        <a:pt x="7855" y="9666"/>
                        <a:pt x="7855" y="7226"/>
                      </a:cubicBezTo>
                      <a:cubicBezTo>
                        <a:pt x="7855" y="4341"/>
                        <a:pt x="9224" y="4318"/>
                        <a:pt x="10312" y="4300"/>
                      </a:cubicBezTo>
                      <a:cubicBezTo>
                        <a:pt x="11084" y="4288"/>
                        <a:pt x="11461" y="4155"/>
                        <a:pt x="11763" y="4047"/>
                      </a:cubicBezTo>
                      <a:cubicBezTo>
                        <a:pt x="11964" y="3975"/>
                        <a:pt x="12086" y="3933"/>
                        <a:pt x="12309" y="3933"/>
                      </a:cubicBezTo>
                      <a:cubicBezTo>
                        <a:pt x="13218" y="3933"/>
                        <a:pt x="14221" y="4830"/>
                        <a:pt x="14221" y="7348"/>
                      </a:cubicBezTo>
                      <a:cubicBezTo>
                        <a:pt x="14221" y="9889"/>
                        <a:pt x="13840" y="10513"/>
                        <a:pt x="13261" y="11549"/>
                      </a:cubicBezTo>
                      <a:cubicBezTo>
                        <a:pt x="13108" y="11820"/>
                        <a:pt x="12943" y="12115"/>
                        <a:pt x="12768" y="12470"/>
                      </a:cubicBezTo>
                      <a:cubicBezTo>
                        <a:pt x="12430" y="13156"/>
                        <a:pt x="12362" y="13798"/>
                        <a:pt x="12565" y="14380"/>
                      </a:cubicBezTo>
                      <a:cubicBezTo>
                        <a:pt x="12825" y="15126"/>
                        <a:pt x="13502" y="15737"/>
                        <a:pt x="14696" y="16302"/>
                      </a:cubicBezTo>
                      <a:cubicBezTo>
                        <a:pt x="15675" y="16764"/>
                        <a:pt x="16700" y="17667"/>
                        <a:pt x="17251" y="18190"/>
                      </a:cubicBezTo>
                      <a:cubicBezTo>
                        <a:pt x="15525" y="19698"/>
                        <a:pt x="13272" y="20618"/>
                        <a:pt x="10800" y="20618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</a:path>
                  </a:pathLst>
                </a:custGeom>
                <a:solidFill>
                  <a:srgbClr val="71808B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39B270F-81FF-5596-8885-5653D142AFC8}"/>
                    </a:ext>
                  </a:extLst>
                </p:cNvPr>
                <p:cNvSpPr txBox="1"/>
                <p:nvPr/>
              </p:nvSpPr>
              <p:spPr>
                <a:xfrm>
                  <a:off x="2526742" y="5319433"/>
                  <a:ext cx="982845" cy="370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1808B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Calibri" panose="020F0502020204030204" pitchFamily="34" charset="0"/>
                      <a:sym typeface="Arial"/>
                    </a:rPr>
                    <a:t>User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604033B-1B09-14DE-C4D8-A3AB9C08A2F6}"/>
                  </a:ext>
                </a:extLst>
              </p:cNvPr>
              <p:cNvGrpSpPr/>
              <p:nvPr/>
            </p:nvGrpSpPr>
            <p:grpSpPr>
              <a:xfrm>
                <a:off x="4619927" y="4228952"/>
                <a:ext cx="2980331" cy="1863178"/>
                <a:chOff x="4222975" y="4521135"/>
                <a:chExt cx="2980331" cy="1863178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2356BD37-9C32-B948-DD0E-8300EA78F9DC}"/>
                    </a:ext>
                  </a:extLst>
                </p:cNvPr>
                <p:cNvGrpSpPr/>
                <p:nvPr/>
              </p:nvGrpSpPr>
              <p:grpSpPr>
                <a:xfrm>
                  <a:off x="5291053" y="4521135"/>
                  <a:ext cx="797653" cy="797653"/>
                  <a:chOff x="4507137" y="3206272"/>
                  <a:chExt cx="797653" cy="797653"/>
                </a:xfrm>
              </p:grpSpPr>
              <p:sp>
                <p:nvSpPr>
                  <p:cNvPr id="124" name="Shape 3605">
                    <a:extLst>
                      <a:ext uri="{FF2B5EF4-FFF2-40B4-BE49-F238E27FC236}">
                        <a16:creationId xmlns:a16="http://schemas.microsoft.com/office/drawing/2014/main" id="{72310B29-C311-7DD3-9F63-7B1F31330359}"/>
                      </a:ext>
                    </a:extLst>
                  </p:cNvPr>
                  <p:cNvSpPr/>
                  <p:nvPr/>
                </p:nvSpPr>
                <p:spPr>
                  <a:xfrm>
                    <a:off x="4698587" y="3327958"/>
                    <a:ext cx="442252" cy="5405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400" y="5891"/>
                        </a:moveTo>
                        <a:lnTo>
                          <a:pt x="14400" y="982"/>
                        </a:lnTo>
                        <a:lnTo>
                          <a:pt x="15000" y="982"/>
                        </a:lnTo>
                        <a:lnTo>
                          <a:pt x="20400" y="5891"/>
                        </a:lnTo>
                        <a:cubicBezTo>
                          <a:pt x="20400" y="5891"/>
                          <a:pt x="14400" y="5891"/>
                          <a:pt x="14400" y="5891"/>
                        </a:cubicBezTo>
                        <a:close/>
                        <a:moveTo>
                          <a:pt x="20400" y="19636"/>
                        </a:moveTo>
                        <a:cubicBezTo>
                          <a:pt x="20400" y="20179"/>
                          <a:pt x="19862" y="20618"/>
                          <a:pt x="19200" y="20618"/>
                        </a:cubicBezTo>
                        <a:lnTo>
                          <a:pt x="2400" y="20618"/>
                        </a:lnTo>
                        <a:cubicBezTo>
                          <a:pt x="1737" y="20618"/>
                          <a:pt x="1200" y="20179"/>
                          <a:pt x="1200" y="19636"/>
                        </a:cubicBezTo>
                        <a:lnTo>
                          <a:pt x="1200" y="1964"/>
                        </a:lnTo>
                        <a:cubicBezTo>
                          <a:pt x="1200" y="1422"/>
                          <a:pt x="1737" y="982"/>
                          <a:pt x="2400" y="982"/>
                        </a:cubicBezTo>
                        <a:lnTo>
                          <a:pt x="13200" y="982"/>
                        </a:lnTo>
                        <a:lnTo>
                          <a:pt x="13200" y="5891"/>
                        </a:lnTo>
                        <a:cubicBezTo>
                          <a:pt x="13200" y="6433"/>
                          <a:pt x="13738" y="6873"/>
                          <a:pt x="14400" y="6873"/>
                        </a:cubicBezTo>
                        <a:lnTo>
                          <a:pt x="20400" y="6873"/>
                        </a:lnTo>
                        <a:cubicBezTo>
                          <a:pt x="20400" y="6873"/>
                          <a:pt x="20400" y="19636"/>
                          <a:pt x="20400" y="19636"/>
                        </a:cubicBezTo>
                        <a:close/>
                        <a:moveTo>
                          <a:pt x="15600" y="0"/>
                        </a:moveTo>
                        <a:lnTo>
                          <a:pt x="2400" y="0"/>
                        </a:lnTo>
                        <a:cubicBezTo>
                          <a:pt x="1075" y="0"/>
                          <a:pt x="0" y="879"/>
                          <a:pt x="0" y="1964"/>
                        </a:cubicBezTo>
                        <a:lnTo>
                          <a:pt x="0" y="19636"/>
                        </a:lnTo>
                        <a:cubicBezTo>
                          <a:pt x="0" y="20721"/>
                          <a:pt x="1075" y="21600"/>
                          <a:pt x="2400" y="21600"/>
                        </a:cubicBezTo>
                        <a:lnTo>
                          <a:pt x="19200" y="21600"/>
                        </a:lnTo>
                        <a:cubicBezTo>
                          <a:pt x="20525" y="21600"/>
                          <a:pt x="21600" y="20721"/>
                          <a:pt x="21600" y="19636"/>
                        </a:cubicBezTo>
                        <a:lnTo>
                          <a:pt x="21600" y="5400"/>
                        </a:lnTo>
                        <a:cubicBezTo>
                          <a:pt x="21600" y="5400"/>
                          <a:pt x="15600" y="0"/>
                          <a:pt x="15600" y="0"/>
                        </a:cubicBezTo>
                        <a:close/>
                        <a:moveTo>
                          <a:pt x="4800" y="8836"/>
                        </a:moveTo>
                        <a:cubicBezTo>
                          <a:pt x="4800" y="9108"/>
                          <a:pt x="5068" y="9327"/>
                          <a:pt x="5400" y="9327"/>
                        </a:cubicBezTo>
                        <a:lnTo>
                          <a:pt x="16200" y="9327"/>
                        </a:lnTo>
                        <a:cubicBezTo>
                          <a:pt x="16532" y="9327"/>
                          <a:pt x="16800" y="9108"/>
                          <a:pt x="16800" y="8836"/>
                        </a:cubicBezTo>
                        <a:cubicBezTo>
                          <a:pt x="16800" y="8566"/>
                          <a:pt x="16532" y="8345"/>
                          <a:pt x="16200" y="8345"/>
                        </a:cubicBezTo>
                        <a:lnTo>
                          <a:pt x="5400" y="8345"/>
                        </a:lnTo>
                        <a:cubicBezTo>
                          <a:pt x="5068" y="8345"/>
                          <a:pt x="4800" y="8566"/>
                          <a:pt x="4800" y="8836"/>
                        </a:cubicBezTo>
                        <a:moveTo>
                          <a:pt x="16200" y="12273"/>
                        </a:moveTo>
                        <a:lnTo>
                          <a:pt x="5400" y="12273"/>
                        </a:lnTo>
                        <a:cubicBezTo>
                          <a:pt x="5068" y="12273"/>
                          <a:pt x="4800" y="12493"/>
                          <a:pt x="4800" y="12764"/>
                        </a:cubicBezTo>
                        <a:cubicBezTo>
                          <a:pt x="4800" y="13035"/>
                          <a:pt x="5068" y="13255"/>
                          <a:pt x="5400" y="13255"/>
                        </a:cubicBezTo>
                        <a:lnTo>
                          <a:pt x="16200" y="13255"/>
                        </a:lnTo>
                        <a:cubicBezTo>
                          <a:pt x="16532" y="13255"/>
                          <a:pt x="16800" y="13035"/>
                          <a:pt x="16800" y="12764"/>
                        </a:cubicBezTo>
                        <a:cubicBezTo>
                          <a:pt x="16800" y="12493"/>
                          <a:pt x="16532" y="12273"/>
                          <a:pt x="16200" y="12273"/>
                        </a:cubicBezTo>
                        <a:moveTo>
                          <a:pt x="5400" y="5400"/>
                        </a:moveTo>
                        <a:lnTo>
                          <a:pt x="8400" y="5400"/>
                        </a:lnTo>
                        <a:cubicBezTo>
                          <a:pt x="8732" y="5400"/>
                          <a:pt x="9000" y="5181"/>
                          <a:pt x="9000" y="4909"/>
                        </a:cubicBezTo>
                        <a:cubicBezTo>
                          <a:pt x="9000" y="4638"/>
                          <a:pt x="8732" y="4418"/>
                          <a:pt x="8400" y="4418"/>
                        </a:cubicBezTo>
                        <a:lnTo>
                          <a:pt x="5400" y="4418"/>
                        </a:lnTo>
                        <a:cubicBezTo>
                          <a:pt x="5068" y="4418"/>
                          <a:pt x="4800" y="4638"/>
                          <a:pt x="4800" y="4909"/>
                        </a:cubicBezTo>
                        <a:cubicBezTo>
                          <a:pt x="4800" y="5181"/>
                          <a:pt x="5068" y="5400"/>
                          <a:pt x="5400" y="5400"/>
                        </a:cubicBezTo>
                        <a:moveTo>
                          <a:pt x="12600" y="16200"/>
                        </a:moveTo>
                        <a:lnTo>
                          <a:pt x="5400" y="16200"/>
                        </a:lnTo>
                        <a:cubicBezTo>
                          <a:pt x="5068" y="16200"/>
                          <a:pt x="4800" y="16420"/>
                          <a:pt x="4800" y="16691"/>
                        </a:cubicBezTo>
                        <a:cubicBezTo>
                          <a:pt x="4800" y="16962"/>
                          <a:pt x="5068" y="17182"/>
                          <a:pt x="5400" y="17182"/>
                        </a:cubicBezTo>
                        <a:lnTo>
                          <a:pt x="12600" y="17182"/>
                        </a:lnTo>
                        <a:cubicBezTo>
                          <a:pt x="12932" y="17182"/>
                          <a:pt x="13200" y="16962"/>
                          <a:pt x="13200" y="16691"/>
                        </a:cubicBezTo>
                        <a:cubicBezTo>
                          <a:pt x="13200" y="16420"/>
                          <a:pt x="12932" y="16200"/>
                          <a:pt x="12600" y="16200"/>
                        </a:cubicBezTo>
                      </a:path>
                    </a:pathLst>
                  </a:custGeom>
                  <a:solidFill>
                    <a:srgbClr val="011D30"/>
                  </a:solidFill>
                  <a:ln w="12700">
                    <a:solidFill>
                      <a:srgbClr val="011D30"/>
                    </a:solidFill>
                    <a:miter lim="400000"/>
                  </a:ln>
                </p:spPr>
                <p:txBody>
                  <a:bodyPr lIns="38100" tIns="38100" rIns="38100" bIns="3810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2DA4A1FA-1E8A-33F6-FA8F-CF10485ACBBC}"/>
                      </a:ext>
                    </a:extLst>
                  </p:cNvPr>
                  <p:cNvSpPr/>
                  <p:nvPr/>
                </p:nvSpPr>
                <p:spPr>
                  <a:xfrm>
                    <a:off x="4507137" y="3206272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011D3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CCCF17AA-B136-3BF1-048C-9F7F672E0430}"/>
                    </a:ext>
                  </a:extLst>
                </p:cNvPr>
                <p:cNvSpPr txBox="1"/>
                <p:nvPr/>
              </p:nvSpPr>
              <p:spPr>
                <a:xfrm>
                  <a:off x="4222975" y="5338695"/>
                  <a:ext cx="2980331" cy="104561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11D30"/>
                      </a:solidFill>
                      <a:effectLst/>
                      <a:uLnTx/>
                      <a:uFillTx/>
                      <a:ea typeface="Calibri"/>
                      <a:cs typeface="Calibri"/>
                      <a:sym typeface="Arial"/>
                    </a:rPr>
                    <a:t>AI Act</a:t>
                  </a:r>
                </a:p>
                <a:p>
                  <a:pPr algn="ctr" defTabSz="914400">
                    <a:defRPr/>
                  </a:pPr>
                  <a:r>
                    <a:rPr lang="en-GB" sz="1050" kern="0">
                      <a:solidFill>
                        <a:srgbClr val="011D30"/>
                      </a:solidFill>
                      <a:ea typeface="Calibri"/>
                      <a:cs typeface="Calibri"/>
                    </a:rPr>
                    <a:t>Official publication: 12/07/2024</a:t>
                  </a:r>
                </a:p>
                <a:p>
                  <a:pPr algn="ctr" defTabSz="914400">
                    <a:defRPr/>
                  </a:pPr>
                  <a:r>
                    <a:rPr lang="en-GB" sz="1050" kern="0">
                      <a:solidFill>
                        <a:srgbClr val="011D30"/>
                      </a:solidFill>
                      <a:ea typeface="Calibri"/>
                      <a:cs typeface="Calibri"/>
                    </a:rPr>
                    <a:t>Application: 02/08/2025</a:t>
                  </a:r>
                </a:p>
                <a:p>
                  <a:pPr algn="ctr" defTabSz="914400">
                    <a:buFont typeface="Arial"/>
                    <a:defRPr/>
                  </a:pPr>
                  <a:endParaRPr lang="en-GB" sz="1050" b="1" kern="0">
                    <a:solidFill>
                      <a:srgbClr val="011D30"/>
                    </a:solidFill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3AD725C-05DF-B631-A303-06D644D83B03}"/>
                  </a:ext>
                </a:extLst>
              </p:cNvPr>
              <p:cNvGrpSpPr/>
              <p:nvPr/>
            </p:nvGrpSpPr>
            <p:grpSpPr>
              <a:xfrm>
                <a:off x="7829218" y="2194484"/>
                <a:ext cx="1509116" cy="1236843"/>
                <a:chOff x="5353109" y="4726279"/>
                <a:chExt cx="1509116" cy="1236843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AFA491D5-0845-68DF-9502-69ABD9151C8B}"/>
                    </a:ext>
                  </a:extLst>
                </p:cNvPr>
                <p:cNvGrpSpPr/>
                <p:nvPr/>
              </p:nvGrpSpPr>
              <p:grpSpPr>
                <a:xfrm>
                  <a:off x="5353109" y="4726279"/>
                  <a:ext cx="1509116" cy="1236843"/>
                  <a:chOff x="4946988" y="4521135"/>
                  <a:chExt cx="1509116" cy="1236843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DB6656EA-3C52-FB4D-4B79-E3E26BC6E0B4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288EB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6304AFEE-F114-49DD-D5AF-5A021E9756BF}"/>
                      </a:ext>
                    </a:extLst>
                  </p:cNvPr>
                  <p:cNvSpPr txBox="1"/>
                  <p:nvPr/>
                </p:nvSpPr>
                <p:spPr>
                  <a:xfrm>
                    <a:off x="4946988" y="5398548"/>
                    <a:ext cx="1509116" cy="3594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88EBF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Reproducibility</a:t>
                    </a:r>
                  </a:p>
                </p:txBody>
              </p:sp>
            </p:grpSp>
            <p:sp>
              <p:nvSpPr>
                <p:cNvPr id="119" name="Shape 3878">
                  <a:extLst>
                    <a:ext uri="{FF2B5EF4-FFF2-40B4-BE49-F238E27FC236}">
                      <a16:creationId xmlns:a16="http://schemas.microsoft.com/office/drawing/2014/main" id="{00B86097-F392-0AC1-54E7-A92E03CDCFB0}"/>
                    </a:ext>
                  </a:extLst>
                </p:cNvPr>
                <p:cNvSpPr/>
                <p:nvPr/>
              </p:nvSpPr>
              <p:spPr>
                <a:xfrm>
                  <a:off x="5874874" y="4899269"/>
                  <a:ext cx="451671" cy="451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982"/>
                      </a:moveTo>
                      <a:cubicBezTo>
                        <a:pt x="14012" y="982"/>
                        <a:pt x="16860" y="2525"/>
                        <a:pt x="18652" y="4909"/>
                      </a:cubicBezTo>
                      <a:lnTo>
                        <a:pt x="14727" y="4909"/>
                      </a:lnTo>
                      <a:cubicBezTo>
                        <a:pt x="14456" y="4909"/>
                        <a:pt x="14236" y="5130"/>
                        <a:pt x="14236" y="5400"/>
                      </a:cubicBezTo>
                      <a:cubicBezTo>
                        <a:pt x="14236" y="5671"/>
                        <a:pt x="14456" y="5891"/>
                        <a:pt x="14727" y="5891"/>
                      </a:cubicBezTo>
                      <a:lnTo>
                        <a:pt x="19636" y="5891"/>
                      </a:lnTo>
                      <a:cubicBezTo>
                        <a:pt x="19907" y="5891"/>
                        <a:pt x="20127" y="5671"/>
                        <a:pt x="20127" y="5400"/>
                      </a:cubicBezTo>
                      <a:lnTo>
                        <a:pt x="20127" y="491"/>
                      </a:lnTo>
                      <a:cubicBezTo>
                        <a:pt x="20127" y="221"/>
                        <a:pt x="19907" y="0"/>
                        <a:pt x="19636" y="0"/>
                      </a:cubicBezTo>
                      <a:cubicBezTo>
                        <a:pt x="19366" y="0"/>
                        <a:pt x="19145" y="221"/>
                        <a:pt x="19145" y="491"/>
                      </a:cubicBezTo>
                      <a:lnTo>
                        <a:pt x="19145" y="3962"/>
                      </a:lnTo>
                      <a:cubicBezTo>
                        <a:pt x="17166" y="1547"/>
                        <a:pt x="14166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1071"/>
                        <a:pt x="220" y="11291"/>
                        <a:pt x="491" y="11291"/>
                      </a:cubicBezTo>
                      <a:cubicBezTo>
                        <a:pt x="762" y="11291"/>
                        <a:pt x="982" y="11071"/>
                        <a:pt x="982" y="10800"/>
                      </a:cubicBezTo>
                      <a:cubicBezTo>
                        <a:pt x="982" y="5378"/>
                        <a:pt x="5377" y="982"/>
                        <a:pt x="10800" y="982"/>
                      </a:cubicBezTo>
                      <a:moveTo>
                        <a:pt x="21109" y="10309"/>
                      </a:moveTo>
                      <a:cubicBezTo>
                        <a:pt x="20838" y="10309"/>
                        <a:pt x="20618" y="10530"/>
                        <a:pt x="20618" y="10800"/>
                      </a:cubicBezTo>
                      <a:cubicBezTo>
                        <a:pt x="20618" y="16223"/>
                        <a:pt x="16223" y="20618"/>
                        <a:pt x="10800" y="20618"/>
                      </a:cubicBezTo>
                      <a:cubicBezTo>
                        <a:pt x="7588" y="20618"/>
                        <a:pt x="4739" y="19075"/>
                        <a:pt x="2948" y="16691"/>
                      </a:cubicBezTo>
                      <a:lnTo>
                        <a:pt x="6873" y="16691"/>
                      </a:lnTo>
                      <a:cubicBezTo>
                        <a:pt x="7144" y="16691"/>
                        <a:pt x="7364" y="16471"/>
                        <a:pt x="7364" y="16200"/>
                      </a:cubicBezTo>
                      <a:cubicBezTo>
                        <a:pt x="7364" y="15930"/>
                        <a:pt x="7144" y="15709"/>
                        <a:pt x="6873" y="15709"/>
                      </a:cubicBezTo>
                      <a:lnTo>
                        <a:pt x="1964" y="15709"/>
                      </a:lnTo>
                      <a:cubicBezTo>
                        <a:pt x="1693" y="15709"/>
                        <a:pt x="1473" y="15930"/>
                        <a:pt x="1473" y="16200"/>
                      </a:cubicBezTo>
                      <a:lnTo>
                        <a:pt x="1473" y="21109"/>
                      </a:lnTo>
                      <a:cubicBezTo>
                        <a:pt x="1473" y="21380"/>
                        <a:pt x="1693" y="21600"/>
                        <a:pt x="1964" y="21600"/>
                      </a:cubicBezTo>
                      <a:cubicBezTo>
                        <a:pt x="2234" y="21600"/>
                        <a:pt x="2455" y="21380"/>
                        <a:pt x="2455" y="21109"/>
                      </a:cubicBezTo>
                      <a:lnTo>
                        <a:pt x="2455" y="17639"/>
                      </a:lnTo>
                      <a:cubicBezTo>
                        <a:pt x="4434" y="20054"/>
                        <a:pt x="7434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10530"/>
                        <a:pt x="21380" y="10309"/>
                        <a:pt x="21109" y="10309"/>
                      </a:cubicBezTo>
                    </a:path>
                  </a:pathLst>
                </a:custGeom>
                <a:solidFill>
                  <a:srgbClr val="288EBF"/>
                </a:solidFill>
                <a:ln w="12700">
                  <a:solidFill>
                    <a:srgbClr val="288EBF"/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A15BD85-BB06-53A9-6322-8856B29B8C6B}"/>
                  </a:ext>
                </a:extLst>
              </p:cNvPr>
              <p:cNvGrpSpPr/>
              <p:nvPr/>
            </p:nvGrpSpPr>
            <p:grpSpPr>
              <a:xfrm>
                <a:off x="7899651" y="764445"/>
                <a:ext cx="1344915" cy="1168621"/>
                <a:chOff x="6868655" y="1551764"/>
                <a:chExt cx="1344915" cy="1168621"/>
              </a:xfrm>
            </p:grpSpPr>
            <p:sp>
              <p:nvSpPr>
                <p:cNvPr id="114" name="Shape 3644">
                  <a:extLst>
                    <a:ext uri="{FF2B5EF4-FFF2-40B4-BE49-F238E27FC236}">
                      <a16:creationId xmlns:a16="http://schemas.microsoft.com/office/drawing/2014/main" id="{102CBA90-CBA2-0A9E-2846-BFA22E2D26EA}"/>
                    </a:ext>
                  </a:extLst>
                </p:cNvPr>
                <p:cNvSpPr/>
                <p:nvPr/>
              </p:nvSpPr>
              <p:spPr>
                <a:xfrm>
                  <a:off x="7334656" y="1744134"/>
                  <a:ext cx="412911" cy="412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27" y="17673"/>
                      </a:moveTo>
                      <a:cubicBezTo>
                        <a:pt x="4718" y="17673"/>
                        <a:pt x="982" y="13936"/>
                        <a:pt x="982" y="9327"/>
                      </a:cubicBezTo>
                      <a:cubicBezTo>
                        <a:pt x="982" y="4718"/>
                        <a:pt x="4718" y="982"/>
                        <a:pt x="9327" y="982"/>
                      </a:cubicBezTo>
                      <a:cubicBezTo>
                        <a:pt x="13936" y="982"/>
                        <a:pt x="17673" y="4718"/>
                        <a:pt x="17673" y="9327"/>
                      </a:cubicBezTo>
                      <a:cubicBezTo>
                        <a:pt x="17673" y="13936"/>
                        <a:pt x="13936" y="17673"/>
                        <a:pt x="9327" y="17673"/>
                      </a:cubicBezTo>
                      <a:moveTo>
                        <a:pt x="21456" y="20762"/>
                      </a:moveTo>
                      <a:lnTo>
                        <a:pt x="16253" y="15559"/>
                      </a:lnTo>
                      <a:cubicBezTo>
                        <a:pt x="17741" y="13907"/>
                        <a:pt x="18655" y="11726"/>
                        <a:pt x="18655" y="9327"/>
                      </a:cubicBezTo>
                      <a:cubicBezTo>
                        <a:pt x="18655" y="4176"/>
                        <a:pt x="14479" y="0"/>
                        <a:pt x="9327" y="0"/>
                      </a:cubicBezTo>
                      <a:cubicBezTo>
                        <a:pt x="4176" y="0"/>
                        <a:pt x="0" y="4176"/>
                        <a:pt x="0" y="9327"/>
                      </a:cubicBezTo>
                      <a:cubicBezTo>
                        <a:pt x="0" y="14479"/>
                        <a:pt x="4176" y="18655"/>
                        <a:pt x="9327" y="18655"/>
                      </a:cubicBezTo>
                      <a:cubicBezTo>
                        <a:pt x="11726" y="18655"/>
                        <a:pt x="13907" y="17742"/>
                        <a:pt x="15559" y="16253"/>
                      </a:cubicBezTo>
                      <a:lnTo>
                        <a:pt x="20762" y="21456"/>
                      </a:lnTo>
                      <a:cubicBezTo>
                        <a:pt x="20851" y="21546"/>
                        <a:pt x="20973" y="21600"/>
                        <a:pt x="21109" y="21600"/>
                      </a:cubicBezTo>
                      <a:cubicBezTo>
                        <a:pt x="21380" y="21600"/>
                        <a:pt x="21600" y="21381"/>
                        <a:pt x="21600" y="21109"/>
                      </a:cubicBezTo>
                      <a:cubicBezTo>
                        <a:pt x="21600" y="20974"/>
                        <a:pt x="21545" y="20851"/>
                        <a:pt x="21456" y="20762"/>
                      </a:cubicBezTo>
                    </a:path>
                  </a:pathLst>
                </a:custGeom>
                <a:solidFill>
                  <a:srgbClr val="288EBF"/>
                </a:solidFill>
                <a:ln w="12700">
                  <a:solidFill>
                    <a:srgbClr val="288EBF"/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56EEED01-B658-C9E5-2AA4-4C81DCC82A84}"/>
                    </a:ext>
                  </a:extLst>
                </p:cNvPr>
                <p:cNvGrpSpPr/>
                <p:nvPr/>
              </p:nvGrpSpPr>
              <p:grpSpPr>
                <a:xfrm>
                  <a:off x="6868655" y="1551764"/>
                  <a:ext cx="1344915" cy="1168621"/>
                  <a:chOff x="5017421" y="4521135"/>
                  <a:chExt cx="1344915" cy="1168621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CCEE5B0D-C5D9-3D3D-CFDF-E8571DFD763E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288EB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CC14539-81CA-F221-DEF2-44135CB4DF3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7421" y="5319433"/>
                    <a:ext cx="1344915" cy="370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88EBF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Findability</a:t>
                    </a:r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24543FD-E630-9E91-0D7A-B76C433AC57A}"/>
                  </a:ext>
                </a:extLst>
              </p:cNvPr>
              <p:cNvGrpSpPr/>
              <p:nvPr/>
            </p:nvGrpSpPr>
            <p:grpSpPr>
              <a:xfrm>
                <a:off x="5506899" y="1656782"/>
                <a:ext cx="1114262" cy="1175011"/>
                <a:chOff x="6656933" y="1551764"/>
                <a:chExt cx="1114262" cy="1175011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9CCDC367-EABA-B5B3-9BEC-4161B40AB065}"/>
                    </a:ext>
                  </a:extLst>
                </p:cNvPr>
                <p:cNvGrpSpPr/>
                <p:nvPr/>
              </p:nvGrpSpPr>
              <p:grpSpPr>
                <a:xfrm>
                  <a:off x="6656933" y="1551764"/>
                  <a:ext cx="1114262" cy="1175011"/>
                  <a:chOff x="5114529" y="4521135"/>
                  <a:chExt cx="1114262" cy="1175011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B07469DC-2D80-C5C4-2A26-5319F51404BB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011D3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9A2FEC1C-6122-A4B5-01FE-1457B276226B}"/>
                      </a:ext>
                    </a:extLst>
                  </p:cNvPr>
                  <p:cNvSpPr txBox="1"/>
                  <p:nvPr/>
                </p:nvSpPr>
                <p:spPr>
                  <a:xfrm>
                    <a:off x="5114529" y="5336716"/>
                    <a:ext cx="1114262" cy="3594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Platforms</a:t>
                    </a:r>
                  </a:p>
                </p:txBody>
              </p:sp>
            </p:grpSp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6592E94E-D554-7063-91C9-1665A196A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904000" y="1631324"/>
                  <a:ext cx="656565" cy="638532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0C8D74E-AE71-F0BE-B744-56E77DFFFD97}"/>
                  </a:ext>
                </a:extLst>
              </p:cNvPr>
              <p:cNvGrpSpPr/>
              <p:nvPr/>
            </p:nvGrpSpPr>
            <p:grpSpPr>
              <a:xfrm>
                <a:off x="3071556" y="1656782"/>
                <a:ext cx="1114261" cy="1168621"/>
                <a:chOff x="7084179" y="2239448"/>
                <a:chExt cx="1114261" cy="1168621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2F4E707E-D5C5-E0F6-563B-0A386E910B7F}"/>
                    </a:ext>
                  </a:extLst>
                </p:cNvPr>
                <p:cNvGrpSpPr/>
                <p:nvPr/>
              </p:nvGrpSpPr>
              <p:grpSpPr>
                <a:xfrm>
                  <a:off x="7084179" y="2239448"/>
                  <a:ext cx="1114261" cy="1168621"/>
                  <a:chOff x="5132748" y="4521135"/>
                  <a:chExt cx="1114261" cy="1168621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E193BBEE-A012-EF0E-71F9-645EB3386812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075CA8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4793C6C-C7C7-170B-E785-4829C9D67B15}"/>
                      </a:ext>
                    </a:extLst>
                  </p:cNvPr>
                  <p:cNvSpPr txBox="1"/>
                  <p:nvPr/>
                </p:nvSpPr>
                <p:spPr>
                  <a:xfrm>
                    <a:off x="5132748" y="5319433"/>
                    <a:ext cx="1114261" cy="370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75CA8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Publishing</a:t>
                    </a:r>
                  </a:p>
                </p:txBody>
              </p:sp>
            </p:grpSp>
            <p:sp>
              <p:nvSpPr>
                <p:cNvPr id="107" name="Shape 3889">
                  <a:extLst>
                    <a:ext uri="{FF2B5EF4-FFF2-40B4-BE49-F238E27FC236}">
                      <a16:creationId xmlns:a16="http://schemas.microsoft.com/office/drawing/2014/main" id="{C1CCEFA8-B51B-30D6-3B5F-30061C7D2CA2}"/>
                    </a:ext>
                  </a:extLst>
                </p:cNvPr>
                <p:cNvSpPr/>
                <p:nvPr/>
              </p:nvSpPr>
              <p:spPr>
                <a:xfrm>
                  <a:off x="7380910" y="2386201"/>
                  <a:ext cx="456600" cy="502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07" y="20616"/>
                      </a:moveTo>
                      <a:cubicBezTo>
                        <a:pt x="18012" y="20616"/>
                        <a:pt x="17287" y="19956"/>
                        <a:pt x="17287" y="19143"/>
                      </a:cubicBezTo>
                      <a:cubicBezTo>
                        <a:pt x="17287" y="18329"/>
                        <a:pt x="18012" y="17670"/>
                        <a:pt x="18907" y="17670"/>
                      </a:cubicBezTo>
                      <a:cubicBezTo>
                        <a:pt x="19802" y="17670"/>
                        <a:pt x="20528" y="18329"/>
                        <a:pt x="20528" y="19143"/>
                      </a:cubicBezTo>
                      <a:cubicBezTo>
                        <a:pt x="20528" y="19956"/>
                        <a:pt x="19802" y="20616"/>
                        <a:pt x="18907" y="20616"/>
                      </a:cubicBezTo>
                      <a:moveTo>
                        <a:pt x="2703" y="12269"/>
                      </a:moveTo>
                      <a:cubicBezTo>
                        <a:pt x="1808" y="12269"/>
                        <a:pt x="1082" y="11609"/>
                        <a:pt x="1082" y="10796"/>
                      </a:cubicBezTo>
                      <a:cubicBezTo>
                        <a:pt x="1082" y="9981"/>
                        <a:pt x="1808" y="9323"/>
                        <a:pt x="2703" y="9323"/>
                      </a:cubicBezTo>
                      <a:cubicBezTo>
                        <a:pt x="3598" y="9323"/>
                        <a:pt x="4323" y="9981"/>
                        <a:pt x="4323" y="10796"/>
                      </a:cubicBezTo>
                      <a:cubicBezTo>
                        <a:pt x="4323" y="11609"/>
                        <a:pt x="3598" y="12269"/>
                        <a:pt x="2703" y="12269"/>
                      </a:cubicBezTo>
                      <a:moveTo>
                        <a:pt x="18907" y="975"/>
                      </a:moveTo>
                      <a:cubicBezTo>
                        <a:pt x="19802" y="975"/>
                        <a:pt x="20528" y="1634"/>
                        <a:pt x="20528" y="2448"/>
                      </a:cubicBezTo>
                      <a:cubicBezTo>
                        <a:pt x="20528" y="3262"/>
                        <a:pt x="19802" y="3921"/>
                        <a:pt x="18907" y="3921"/>
                      </a:cubicBezTo>
                      <a:cubicBezTo>
                        <a:pt x="18012" y="3921"/>
                        <a:pt x="17287" y="3262"/>
                        <a:pt x="17287" y="2448"/>
                      </a:cubicBezTo>
                      <a:cubicBezTo>
                        <a:pt x="17287" y="1634"/>
                        <a:pt x="18012" y="975"/>
                        <a:pt x="18907" y="975"/>
                      </a:cubicBezTo>
                      <a:moveTo>
                        <a:pt x="18902" y="16695"/>
                      </a:moveTo>
                      <a:cubicBezTo>
                        <a:pt x="18092" y="16695"/>
                        <a:pt x="17374" y="17026"/>
                        <a:pt x="16879" y="17540"/>
                      </a:cubicBezTo>
                      <a:lnTo>
                        <a:pt x="5253" y="11551"/>
                      </a:lnTo>
                      <a:cubicBezTo>
                        <a:pt x="5338" y="11314"/>
                        <a:pt x="5396" y="11064"/>
                        <a:pt x="5396" y="10800"/>
                      </a:cubicBezTo>
                      <a:cubicBezTo>
                        <a:pt x="5396" y="10536"/>
                        <a:pt x="5338" y="10286"/>
                        <a:pt x="5253" y="10048"/>
                      </a:cubicBezTo>
                      <a:lnTo>
                        <a:pt x="16879" y="4060"/>
                      </a:lnTo>
                      <a:cubicBezTo>
                        <a:pt x="17373" y="4574"/>
                        <a:pt x="18092" y="4905"/>
                        <a:pt x="18902" y="4905"/>
                      </a:cubicBezTo>
                      <a:cubicBezTo>
                        <a:pt x="20393" y="4905"/>
                        <a:pt x="21600" y="3807"/>
                        <a:pt x="21600" y="2452"/>
                      </a:cubicBezTo>
                      <a:cubicBezTo>
                        <a:pt x="21600" y="1098"/>
                        <a:pt x="20393" y="0"/>
                        <a:pt x="18902" y="0"/>
                      </a:cubicBezTo>
                      <a:cubicBezTo>
                        <a:pt x="17412" y="0"/>
                        <a:pt x="16204" y="1098"/>
                        <a:pt x="16204" y="2452"/>
                      </a:cubicBezTo>
                      <a:cubicBezTo>
                        <a:pt x="16204" y="2717"/>
                        <a:pt x="16262" y="2966"/>
                        <a:pt x="16347" y="3204"/>
                      </a:cubicBezTo>
                      <a:lnTo>
                        <a:pt x="4722" y="9193"/>
                      </a:lnTo>
                      <a:cubicBezTo>
                        <a:pt x="4227" y="8679"/>
                        <a:pt x="3509" y="8347"/>
                        <a:pt x="2698" y="8347"/>
                      </a:cubicBezTo>
                      <a:cubicBezTo>
                        <a:pt x="1207" y="8347"/>
                        <a:pt x="0" y="9445"/>
                        <a:pt x="0" y="10800"/>
                      </a:cubicBezTo>
                      <a:cubicBezTo>
                        <a:pt x="0" y="12155"/>
                        <a:pt x="1207" y="13253"/>
                        <a:pt x="2698" y="13253"/>
                      </a:cubicBezTo>
                      <a:cubicBezTo>
                        <a:pt x="3509" y="13253"/>
                        <a:pt x="4227" y="12921"/>
                        <a:pt x="4722" y="12407"/>
                      </a:cubicBezTo>
                      <a:lnTo>
                        <a:pt x="16347" y="18395"/>
                      </a:lnTo>
                      <a:cubicBezTo>
                        <a:pt x="16262" y="18634"/>
                        <a:pt x="16204" y="18883"/>
                        <a:pt x="16204" y="19147"/>
                      </a:cubicBezTo>
                      <a:cubicBezTo>
                        <a:pt x="16204" y="20502"/>
                        <a:pt x="17412" y="21600"/>
                        <a:pt x="18902" y="21600"/>
                      </a:cubicBezTo>
                      <a:cubicBezTo>
                        <a:pt x="20393" y="21600"/>
                        <a:pt x="21600" y="20502"/>
                        <a:pt x="21600" y="19147"/>
                      </a:cubicBezTo>
                      <a:cubicBezTo>
                        <a:pt x="21600" y="17793"/>
                        <a:pt x="20393" y="16695"/>
                        <a:pt x="18902" y="16695"/>
                      </a:cubicBezTo>
                    </a:path>
                  </a:pathLst>
                </a:custGeom>
                <a:solidFill>
                  <a:srgbClr val="075CA8"/>
                </a:solidFill>
                <a:ln w="9525">
                  <a:solidFill>
                    <a:srgbClr val="075CA8"/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BA388E7-5A2B-79D1-7EA1-671704E077D5}"/>
                  </a:ext>
                </a:extLst>
              </p:cNvPr>
              <p:cNvGrpSpPr/>
              <p:nvPr/>
            </p:nvGrpSpPr>
            <p:grpSpPr>
              <a:xfrm>
                <a:off x="8080686" y="3624523"/>
                <a:ext cx="982845" cy="1167977"/>
                <a:chOff x="9441108" y="897177"/>
                <a:chExt cx="982845" cy="1167977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EBF7280D-67E4-730A-4BD8-207C265B0690}"/>
                    </a:ext>
                  </a:extLst>
                </p:cNvPr>
                <p:cNvGrpSpPr/>
                <p:nvPr/>
              </p:nvGrpSpPr>
              <p:grpSpPr>
                <a:xfrm>
                  <a:off x="9441108" y="897177"/>
                  <a:ext cx="982845" cy="1167977"/>
                  <a:chOff x="5198455" y="4521135"/>
                  <a:chExt cx="982845" cy="1167977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A9038CBB-3646-7E16-4CDF-CEA72B4CB2DF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288EB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88EB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D88D1806-A61B-C202-F156-B1A43931D53D}"/>
                      </a:ext>
                    </a:extLst>
                  </p:cNvPr>
                  <p:cNvSpPr txBox="1"/>
                  <p:nvPr/>
                </p:nvSpPr>
                <p:spPr>
                  <a:xfrm>
                    <a:off x="5198455" y="5318789"/>
                    <a:ext cx="982845" cy="370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88EBF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Quality</a:t>
                    </a:r>
                  </a:p>
                </p:txBody>
              </p:sp>
            </p:grpSp>
            <p:sp>
              <p:nvSpPr>
                <p:cNvPr id="103" name="Shape 3706">
                  <a:extLst>
                    <a:ext uri="{FF2B5EF4-FFF2-40B4-BE49-F238E27FC236}">
                      <a16:creationId xmlns:a16="http://schemas.microsoft.com/office/drawing/2014/main" id="{3190668C-7344-E0D7-849B-000D89A9C0E6}"/>
                    </a:ext>
                  </a:extLst>
                </p:cNvPr>
                <p:cNvSpPr/>
                <p:nvPr/>
              </p:nvSpPr>
              <p:spPr>
                <a:xfrm>
                  <a:off x="9696717" y="1055316"/>
                  <a:ext cx="471629" cy="471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44" y="18334"/>
                      </a:moveTo>
                      <a:lnTo>
                        <a:pt x="15583" y="6873"/>
                      </a:lnTo>
                      <a:lnTo>
                        <a:pt x="20168" y="6873"/>
                      </a:lnTo>
                      <a:cubicBezTo>
                        <a:pt x="20168" y="6873"/>
                        <a:pt x="12144" y="18334"/>
                        <a:pt x="12144" y="18334"/>
                      </a:cubicBezTo>
                      <a:close/>
                      <a:moveTo>
                        <a:pt x="10800" y="19402"/>
                      </a:moveTo>
                      <a:lnTo>
                        <a:pt x="7041" y="6873"/>
                      </a:lnTo>
                      <a:lnTo>
                        <a:pt x="14559" y="6873"/>
                      </a:lnTo>
                      <a:cubicBezTo>
                        <a:pt x="14559" y="6873"/>
                        <a:pt x="10800" y="19402"/>
                        <a:pt x="10800" y="19402"/>
                      </a:cubicBezTo>
                      <a:close/>
                      <a:moveTo>
                        <a:pt x="1432" y="6873"/>
                      </a:moveTo>
                      <a:lnTo>
                        <a:pt x="6017" y="6873"/>
                      </a:lnTo>
                      <a:lnTo>
                        <a:pt x="9456" y="18334"/>
                      </a:lnTo>
                      <a:cubicBezTo>
                        <a:pt x="9456" y="18334"/>
                        <a:pt x="1432" y="6873"/>
                        <a:pt x="1432" y="6873"/>
                      </a:cubicBezTo>
                      <a:close/>
                      <a:moveTo>
                        <a:pt x="6578" y="982"/>
                      </a:moveTo>
                      <a:lnTo>
                        <a:pt x="8536" y="982"/>
                      </a:lnTo>
                      <a:lnTo>
                        <a:pt x="6082" y="5891"/>
                      </a:lnTo>
                      <a:lnTo>
                        <a:pt x="1669" y="5891"/>
                      </a:lnTo>
                      <a:cubicBezTo>
                        <a:pt x="1669" y="5891"/>
                        <a:pt x="6578" y="982"/>
                        <a:pt x="6578" y="982"/>
                      </a:cubicBezTo>
                      <a:close/>
                      <a:moveTo>
                        <a:pt x="11973" y="982"/>
                      </a:moveTo>
                      <a:lnTo>
                        <a:pt x="14427" y="5891"/>
                      </a:lnTo>
                      <a:lnTo>
                        <a:pt x="7173" y="5891"/>
                      </a:lnTo>
                      <a:lnTo>
                        <a:pt x="9627" y="982"/>
                      </a:lnTo>
                      <a:cubicBezTo>
                        <a:pt x="9627" y="982"/>
                        <a:pt x="11973" y="982"/>
                        <a:pt x="11973" y="982"/>
                      </a:cubicBezTo>
                      <a:close/>
                      <a:moveTo>
                        <a:pt x="15022" y="982"/>
                      </a:moveTo>
                      <a:lnTo>
                        <a:pt x="19931" y="5891"/>
                      </a:lnTo>
                      <a:lnTo>
                        <a:pt x="15518" y="5891"/>
                      </a:lnTo>
                      <a:lnTo>
                        <a:pt x="13064" y="982"/>
                      </a:lnTo>
                      <a:cubicBezTo>
                        <a:pt x="13064" y="982"/>
                        <a:pt x="15022" y="982"/>
                        <a:pt x="15022" y="982"/>
                      </a:cubicBezTo>
                      <a:close/>
                      <a:moveTo>
                        <a:pt x="21600" y="6382"/>
                      </a:moveTo>
                      <a:cubicBezTo>
                        <a:pt x="21600" y="6272"/>
                        <a:pt x="21557" y="6175"/>
                        <a:pt x="21495" y="6093"/>
                      </a:cubicBezTo>
                      <a:lnTo>
                        <a:pt x="21502" y="6087"/>
                      </a:lnTo>
                      <a:lnTo>
                        <a:pt x="21471" y="6057"/>
                      </a:lnTo>
                      <a:cubicBezTo>
                        <a:pt x="21459" y="6043"/>
                        <a:pt x="21448" y="6032"/>
                        <a:pt x="21434" y="6020"/>
                      </a:cubicBezTo>
                      <a:lnTo>
                        <a:pt x="15611" y="197"/>
                      </a:lnTo>
                      <a:lnTo>
                        <a:pt x="15604" y="201"/>
                      </a:lnTo>
                      <a:cubicBezTo>
                        <a:pt x="15514" y="82"/>
                        <a:pt x="15379" y="0"/>
                        <a:pt x="15218" y="0"/>
                      </a:cubicBezTo>
                      <a:lnTo>
                        <a:pt x="6382" y="0"/>
                      </a:lnTo>
                      <a:cubicBezTo>
                        <a:pt x="6221" y="0"/>
                        <a:pt x="6086" y="82"/>
                        <a:pt x="5996" y="201"/>
                      </a:cubicBezTo>
                      <a:lnTo>
                        <a:pt x="5989" y="197"/>
                      </a:lnTo>
                      <a:lnTo>
                        <a:pt x="166" y="6020"/>
                      </a:lnTo>
                      <a:cubicBezTo>
                        <a:pt x="152" y="6032"/>
                        <a:pt x="141" y="6043"/>
                        <a:pt x="129" y="6057"/>
                      </a:cubicBezTo>
                      <a:lnTo>
                        <a:pt x="98" y="6087"/>
                      </a:lnTo>
                      <a:lnTo>
                        <a:pt x="105" y="6093"/>
                      </a:lnTo>
                      <a:cubicBezTo>
                        <a:pt x="43" y="6175"/>
                        <a:pt x="0" y="6272"/>
                        <a:pt x="0" y="6382"/>
                      </a:cubicBezTo>
                      <a:cubicBezTo>
                        <a:pt x="0" y="6499"/>
                        <a:pt x="46" y="6601"/>
                        <a:pt x="115" y="6686"/>
                      </a:cubicBezTo>
                      <a:lnTo>
                        <a:pt x="109" y="6691"/>
                      </a:lnTo>
                      <a:lnTo>
                        <a:pt x="10418" y="21418"/>
                      </a:lnTo>
                      <a:lnTo>
                        <a:pt x="10424" y="21413"/>
                      </a:lnTo>
                      <a:cubicBezTo>
                        <a:pt x="10514" y="21525"/>
                        <a:pt x="10646" y="21600"/>
                        <a:pt x="10800" y="21600"/>
                      </a:cubicBezTo>
                      <a:cubicBezTo>
                        <a:pt x="10954" y="21600"/>
                        <a:pt x="11086" y="21525"/>
                        <a:pt x="11176" y="21413"/>
                      </a:cubicBezTo>
                      <a:lnTo>
                        <a:pt x="11182" y="21418"/>
                      </a:lnTo>
                      <a:lnTo>
                        <a:pt x="21491" y="6691"/>
                      </a:lnTo>
                      <a:lnTo>
                        <a:pt x="21485" y="6686"/>
                      </a:lnTo>
                      <a:cubicBezTo>
                        <a:pt x="21553" y="6601"/>
                        <a:pt x="21600" y="6499"/>
                        <a:pt x="21600" y="6382"/>
                      </a:cubicBezTo>
                    </a:path>
                  </a:pathLst>
                </a:custGeom>
                <a:solidFill>
                  <a:srgbClr val="288EBF"/>
                </a:solidFill>
                <a:ln w="9525">
                  <a:solidFill>
                    <a:srgbClr val="288EBF"/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E4CA055-CF26-3A45-92F8-9E3F3D8279FA}"/>
                  </a:ext>
                </a:extLst>
              </p:cNvPr>
              <p:cNvGrpSpPr/>
              <p:nvPr/>
            </p:nvGrpSpPr>
            <p:grpSpPr>
              <a:xfrm>
                <a:off x="2961274" y="4228952"/>
                <a:ext cx="1362324" cy="1223790"/>
                <a:chOff x="2961274" y="1772459"/>
                <a:chExt cx="1362324" cy="1223790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8BA444E9-BD89-58FC-DB6E-13F722182BC6}"/>
                    </a:ext>
                  </a:extLst>
                </p:cNvPr>
                <p:cNvGrpSpPr/>
                <p:nvPr/>
              </p:nvGrpSpPr>
              <p:grpSpPr>
                <a:xfrm>
                  <a:off x="2961274" y="1772459"/>
                  <a:ext cx="1362324" cy="1223790"/>
                  <a:chOff x="5004465" y="4521135"/>
                  <a:chExt cx="1362324" cy="1223790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0C2A6CA3-4A13-204F-4CE1-90D19060646D}"/>
                      </a:ext>
                    </a:extLst>
                  </p:cNvPr>
                  <p:cNvSpPr/>
                  <p:nvPr/>
                </p:nvSpPr>
                <p:spPr>
                  <a:xfrm>
                    <a:off x="5291053" y="4521135"/>
                    <a:ext cx="797653" cy="797653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075CA8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1117575-8E00-75B2-1A06-87F1F6C2F9F7}"/>
                      </a:ext>
                    </a:extLst>
                  </p:cNvPr>
                  <p:cNvSpPr txBox="1"/>
                  <p:nvPr/>
                </p:nvSpPr>
                <p:spPr>
                  <a:xfrm>
                    <a:off x="5004465" y="5385494"/>
                    <a:ext cx="1362324" cy="3594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GB" sz="105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75CA8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rPr>
                      <a:t>Transparency</a:t>
                    </a:r>
                  </a:p>
                </p:txBody>
              </p:sp>
            </p:grpSp>
            <p:sp>
              <p:nvSpPr>
                <p:cNvPr id="99" name="Shape 3686">
                  <a:extLst>
                    <a:ext uri="{FF2B5EF4-FFF2-40B4-BE49-F238E27FC236}">
                      <a16:creationId xmlns:a16="http://schemas.microsoft.com/office/drawing/2014/main" id="{A7965E69-16FF-2A4B-88E6-6A0A3A326A4A}"/>
                    </a:ext>
                  </a:extLst>
                </p:cNvPr>
                <p:cNvSpPr/>
                <p:nvPr/>
              </p:nvSpPr>
              <p:spPr>
                <a:xfrm>
                  <a:off x="3417724" y="1972340"/>
                  <a:ext cx="449426" cy="449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1965"/>
                      </a:moveTo>
                      <a:lnTo>
                        <a:pt x="10800" y="1965"/>
                      </a:lnTo>
                      <a:cubicBezTo>
                        <a:pt x="8836" y="1964"/>
                        <a:pt x="8836" y="0"/>
                        <a:pt x="6873" y="0"/>
                      </a:cubicBezTo>
                      <a:lnTo>
                        <a:pt x="1964" y="0"/>
                      </a:lnTo>
                      <a:cubicBezTo>
                        <a:pt x="879" y="0"/>
                        <a:pt x="0" y="879"/>
                        <a:pt x="0" y="1965"/>
                      </a:cubicBezTo>
                      <a:lnTo>
                        <a:pt x="0" y="15709"/>
                      </a:lnTo>
                      <a:cubicBezTo>
                        <a:pt x="0" y="16794"/>
                        <a:pt x="879" y="17673"/>
                        <a:pt x="1964" y="17673"/>
                      </a:cubicBezTo>
                      <a:lnTo>
                        <a:pt x="6599" y="17673"/>
                      </a:lnTo>
                      <a:cubicBezTo>
                        <a:pt x="6257" y="17373"/>
                        <a:pt x="5941" y="17047"/>
                        <a:pt x="5656" y="16691"/>
                      </a:cubicBezTo>
                      <a:lnTo>
                        <a:pt x="1964" y="16691"/>
                      </a:lnTo>
                      <a:cubicBezTo>
                        <a:pt x="1422" y="16691"/>
                        <a:pt x="982" y="16252"/>
                        <a:pt x="982" y="15709"/>
                      </a:cubicBezTo>
                      <a:lnTo>
                        <a:pt x="982" y="5891"/>
                      </a:lnTo>
                      <a:lnTo>
                        <a:pt x="6599" y="5891"/>
                      </a:lnTo>
                      <a:cubicBezTo>
                        <a:pt x="7023" y="5518"/>
                        <a:pt x="7484" y="5185"/>
                        <a:pt x="7982" y="4909"/>
                      </a:cubicBezTo>
                      <a:lnTo>
                        <a:pt x="982" y="4909"/>
                      </a:lnTo>
                      <a:lnTo>
                        <a:pt x="982" y="1965"/>
                      </a:lnTo>
                      <a:cubicBezTo>
                        <a:pt x="982" y="1422"/>
                        <a:pt x="1422" y="982"/>
                        <a:pt x="1964" y="982"/>
                      </a:cubicBezTo>
                      <a:lnTo>
                        <a:pt x="6873" y="982"/>
                      </a:lnTo>
                      <a:cubicBezTo>
                        <a:pt x="8345" y="982"/>
                        <a:pt x="8345" y="2946"/>
                        <a:pt x="10800" y="2946"/>
                      </a:cubicBezTo>
                      <a:lnTo>
                        <a:pt x="19636" y="2946"/>
                      </a:lnTo>
                      <a:cubicBezTo>
                        <a:pt x="20178" y="2946"/>
                        <a:pt x="20618" y="3386"/>
                        <a:pt x="20618" y="3927"/>
                      </a:cubicBezTo>
                      <a:lnTo>
                        <a:pt x="20618" y="4909"/>
                      </a:lnTo>
                      <a:lnTo>
                        <a:pt x="15582" y="4909"/>
                      </a:lnTo>
                      <a:cubicBezTo>
                        <a:pt x="16080" y="5185"/>
                        <a:pt x="16541" y="5518"/>
                        <a:pt x="16965" y="5891"/>
                      </a:cubicBezTo>
                      <a:lnTo>
                        <a:pt x="20618" y="5891"/>
                      </a:lnTo>
                      <a:lnTo>
                        <a:pt x="20618" y="15709"/>
                      </a:lnTo>
                      <a:cubicBezTo>
                        <a:pt x="20618" y="16252"/>
                        <a:pt x="20178" y="16691"/>
                        <a:pt x="19636" y="16691"/>
                      </a:cubicBezTo>
                      <a:lnTo>
                        <a:pt x="18766" y="16691"/>
                      </a:lnTo>
                      <a:lnTo>
                        <a:pt x="19738" y="17663"/>
                      </a:lnTo>
                      <a:cubicBezTo>
                        <a:pt x="20774" y="17609"/>
                        <a:pt x="21600" y="16759"/>
                        <a:pt x="21600" y="15709"/>
                      </a:cubicBezTo>
                      <a:lnTo>
                        <a:pt x="21600" y="3927"/>
                      </a:lnTo>
                      <a:cubicBezTo>
                        <a:pt x="21600" y="2843"/>
                        <a:pt x="20721" y="1965"/>
                        <a:pt x="19636" y="1965"/>
                      </a:cubicBezTo>
                      <a:moveTo>
                        <a:pt x="11782" y="17673"/>
                      </a:moveTo>
                      <a:cubicBezTo>
                        <a:pt x="8529" y="17673"/>
                        <a:pt x="5891" y="15036"/>
                        <a:pt x="5891" y="11782"/>
                      </a:cubicBezTo>
                      <a:cubicBezTo>
                        <a:pt x="5891" y="8529"/>
                        <a:pt x="8529" y="5891"/>
                        <a:pt x="11782" y="5891"/>
                      </a:cubicBezTo>
                      <a:cubicBezTo>
                        <a:pt x="15035" y="5891"/>
                        <a:pt x="17673" y="8529"/>
                        <a:pt x="17673" y="11782"/>
                      </a:cubicBezTo>
                      <a:cubicBezTo>
                        <a:pt x="17673" y="15036"/>
                        <a:pt x="15035" y="17673"/>
                        <a:pt x="11782" y="17673"/>
                      </a:cubicBezTo>
                      <a:moveTo>
                        <a:pt x="16972" y="16279"/>
                      </a:moveTo>
                      <a:cubicBezTo>
                        <a:pt x="18018" y="15072"/>
                        <a:pt x="18655" y="13503"/>
                        <a:pt x="18655" y="11782"/>
                      </a:cubicBezTo>
                      <a:cubicBezTo>
                        <a:pt x="18655" y="7987"/>
                        <a:pt x="15578" y="4910"/>
                        <a:pt x="11782" y="4910"/>
                      </a:cubicBezTo>
                      <a:cubicBezTo>
                        <a:pt x="7986" y="4910"/>
                        <a:pt x="4909" y="7987"/>
                        <a:pt x="4909" y="11782"/>
                      </a:cubicBezTo>
                      <a:cubicBezTo>
                        <a:pt x="4909" y="15578"/>
                        <a:pt x="7986" y="18655"/>
                        <a:pt x="11782" y="18655"/>
                      </a:cubicBezTo>
                      <a:cubicBezTo>
                        <a:pt x="13503" y="18655"/>
                        <a:pt x="15072" y="18018"/>
                        <a:pt x="16278" y="16973"/>
                      </a:cubicBezTo>
                      <a:lnTo>
                        <a:pt x="16972" y="17667"/>
                      </a:lnTo>
                      <a:cubicBezTo>
                        <a:pt x="16969" y="17669"/>
                        <a:pt x="16967" y="17671"/>
                        <a:pt x="16965" y="17673"/>
                      </a:cubicBezTo>
                      <a:lnTo>
                        <a:pt x="16979" y="17673"/>
                      </a:lnTo>
                      <a:lnTo>
                        <a:pt x="20762" y="21457"/>
                      </a:lnTo>
                      <a:cubicBezTo>
                        <a:pt x="20851" y="21545"/>
                        <a:pt x="20974" y="21600"/>
                        <a:pt x="21109" y="21600"/>
                      </a:cubicBezTo>
                      <a:cubicBezTo>
                        <a:pt x="21380" y="21600"/>
                        <a:pt x="21600" y="21380"/>
                        <a:pt x="21600" y="21109"/>
                      </a:cubicBezTo>
                      <a:cubicBezTo>
                        <a:pt x="21600" y="20974"/>
                        <a:pt x="21545" y="20851"/>
                        <a:pt x="21456" y="20762"/>
                      </a:cubicBezTo>
                      <a:cubicBezTo>
                        <a:pt x="21456" y="20762"/>
                        <a:pt x="16972" y="16279"/>
                        <a:pt x="16972" y="16279"/>
                      </a:cubicBezTo>
                      <a:close/>
                    </a:path>
                  </a:pathLst>
                </a:custGeom>
                <a:solidFill>
                  <a:srgbClr val="075CA8"/>
                </a:solidFill>
                <a:ln w="12700">
                  <a:solidFill>
                    <a:srgbClr val="075CA8"/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017EA297-9ED5-24B4-002A-BA8C5B3D18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2460" y="2194484"/>
                <a:ext cx="1549096" cy="797653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075CA8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E23CC7D-8C1D-2D16-A948-3EE2C03087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22460" y="3612688"/>
                <a:ext cx="1549096" cy="797653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075CA8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E6835B07-9C34-A6F9-A4A5-E58084DB7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4151" y="2054676"/>
                <a:ext cx="1362325" cy="0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075CA8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A90B7CB2-F474-B8F2-27EC-84B6A13C0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4150" y="4653546"/>
                <a:ext cx="1362325" cy="0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075CA8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C9B2D4A8-7BF4-B3FD-86BA-2C8C009B04D0}"/>
                  </a:ext>
                </a:extLst>
              </p:cNvPr>
              <p:cNvCxnSpPr>
                <a:cxnSpLocks/>
                <a:endCxn id="113" idx="1"/>
              </p:cNvCxnSpPr>
              <p:nvPr/>
            </p:nvCxnSpPr>
            <p:spPr>
              <a:xfrm flipV="1">
                <a:off x="3947838" y="2652079"/>
                <a:ext cx="1559061" cy="1580595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075CA8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2ACC0F77-9FEB-A843-4A25-4921A0F2C0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74085" y="1211123"/>
                <a:ext cx="1465587" cy="751847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F23FA9E-70B9-9A5E-DA7D-407BBB9D8A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9015" y="2087317"/>
                <a:ext cx="1509117" cy="449627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C6BBC5B-CC8A-8B57-C3B6-17D201C6E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4547" y="1203052"/>
                <a:ext cx="1539071" cy="1757632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15820328-5619-A4CE-3CD5-C642328F6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4142" y="2222140"/>
                <a:ext cx="1629141" cy="1481298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D51F091-7FF5-AA63-3BC4-3A4ACE6B2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421" y="4131988"/>
                <a:ext cx="1493265" cy="444076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3641D41E-B5EA-6865-7350-09FA14897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0199" y="4705955"/>
                <a:ext cx="1467933" cy="532938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1F645BD-F5C8-419D-3B6C-2A309EDC7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0602" y="2322661"/>
                <a:ext cx="1728998" cy="2703944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88CF447-050D-15E6-43FE-4BCC441A90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4547" y="2762857"/>
                <a:ext cx="1446474" cy="409080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FAD5A979-C2CD-488A-0324-F65D80E66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3622" y="3412180"/>
                <a:ext cx="1517399" cy="492927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7A9B408C-E650-CD88-B2B1-ADC41BF3F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0936" y="3605475"/>
                <a:ext cx="1698604" cy="1584767"/>
              </a:xfrm>
              <a:prstGeom prst="straightConnector1">
                <a:avLst/>
              </a:prstGeom>
              <a:noFill/>
              <a:ln w="28575" cap="rnd" cmpd="sng" algn="ctr">
                <a:solidFill>
                  <a:srgbClr val="288EBF"/>
                </a:solidFill>
                <a:prstDash val="solid"/>
                <a:tailEnd type="none" w="lg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64739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B617B-BC7E-B574-6B77-517DF983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5666-11BD-17B7-6664-ED0A2476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History of MLDCAT-AP releases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3DC82-6D12-FF22-31D6-33E1AFD6F8D7}"/>
              </a:ext>
            </a:extLst>
          </p:cNvPr>
          <p:cNvSpPr/>
          <p:nvPr/>
        </p:nvSpPr>
        <p:spPr>
          <a:xfrm>
            <a:off x="6310058" y="3901905"/>
            <a:ext cx="2135927" cy="6745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E16EA0B-F69D-9B68-0956-9C2999478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8E25CD-AA07-3697-A522-71EE0CC4F4AF}"/>
              </a:ext>
            </a:extLst>
          </p:cNvPr>
          <p:cNvSpPr/>
          <p:nvPr/>
        </p:nvSpPr>
        <p:spPr>
          <a:xfrm>
            <a:off x="400766" y="1589110"/>
            <a:ext cx="1716960" cy="3083161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MLDCAT-AP 1.0.0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6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Initial release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6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6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Pilot in collaboration with 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OpenML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6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6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Reusing DCAT-AP 2.1.1 concepts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AD6D21B-44B1-E9FA-8313-B445F5D17F9A}"/>
              </a:ext>
            </a:extLst>
          </p:cNvPr>
          <p:cNvSpPr/>
          <p:nvPr/>
        </p:nvSpPr>
        <p:spPr>
          <a:xfrm>
            <a:off x="2600016" y="1585708"/>
            <a:ext cx="1718226" cy="3090882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68580" tIns="34290" rIns="68580" bIns="34290"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MLDCAT-AP 2.0.0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Comparative analysis between repositories of machine learning models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Aligned with DCAT-AP 3.0.0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Inclusion of Paper, Algorithm, Data Quality and Risk in view of the AI Office and AI Act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F2919F-E7A6-233F-1248-330CECD3D144}"/>
              </a:ext>
            </a:extLst>
          </p:cNvPr>
          <p:cNvSpPr/>
          <p:nvPr/>
        </p:nvSpPr>
        <p:spPr>
          <a:xfrm>
            <a:off x="4806071" y="1589110"/>
            <a:ext cx="1712530" cy="3087593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68580" tIns="34290" rIns="68580" bIns="34290"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MLDCAT-AP 2.1.0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Updates to align with AI act annexes XI – XIII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Inclusion of Benchmark, Computer Infrastructure, Hardware, Environmental Impact, ...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B632C7-EBCF-3634-B216-7DCD87839631}"/>
              </a:ext>
            </a:extLst>
          </p:cNvPr>
          <p:cNvSpPr/>
          <p:nvPr/>
        </p:nvSpPr>
        <p:spPr>
          <a:xfrm>
            <a:off x="7005322" y="1585708"/>
            <a:ext cx="1715315" cy="3089238"/>
          </a:xfrm>
          <a:prstGeom prst="roundRect">
            <a:avLst/>
          </a:prstGeom>
          <a:noFill/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68580" tIns="34290" rIns="68580" bIns="34290"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MLDCAT-AP 3.0.0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Aligned with DCAT-AP 3.0.1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128270" marR="0" lvl="0" indent="-12827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1D30"/>
                </a:solidFill>
                <a:effectLst/>
                <a:uLnTx/>
                <a:uFillTx/>
                <a:ea typeface="Calibri"/>
                <a:cs typeface="Calibri"/>
              </a:rPr>
              <a:t>Adding elements to align with the AI Code of Practice, including modality</a:t>
            </a:r>
          </a:p>
        </p:txBody>
      </p:sp>
      <p:sp>
        <p:nvSpPr>
          <p:cNvPr id="25" name="Google Shape;401;p11">
            <a:extLst>
              <a:ext uri="{FF2B5EF4-FFF2-40B4-BE49-F238E27FC236}">
                <a16:creationId xmlns:a16="http://schemas.microsoft.com/office/drawing/2014/main" id="{A3E4391B-E619-420D-CE47-05374059DE00}"/>
              </a:ext>
            </a:extLst>
          </p:cNvPr>
          <p:cNvSpPr/>
          <p:nvPr/>
        </p:nvSpPr>
        <p:spPr>
          <a:xfrm>
            <a:off x="2200901" y="2986313"/>
            <a:ext cx="338185" cy="2730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 algn="ctr">
            <a:solidFill>
              <a:srgbClr val="1758A9"/>
            </a:solidFill>
            <a:prstDash val="solid"/>
            <a:headEnd type="none" w="sm" len="sm"/>
            <a:tailEnd type="none" w="sm" len="sm"/>
          </a:ln>
          <a:effectLst/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45826-1007-C84C-3C73-78F02FF5B171}"/>
              </a:ext>
            </a:extLst>
          </p:cNvPr>
          <p:cNvSpPr txBox="1"/>
          <p:nvPr/>
        </p:nvSpPr>
        <p:spPr>
          <a:xfrm>
            <a:off x="183340" y="915784"/>
            <a:ext cx="982436" cy="22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>
                <a:solidFill>
                  <a:srgbClr val="011D30"/>
                </a:solidFill>
                <a:ea typeface="Calibri"/>
                <a:cs typeface="Calibri"/>
              </a:rPr>
              <a:t>13/01/2023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5EEE75-6774-D056-62B0-8AF73DB415B7}"/>
              </a:ext>
            </a:extLst>
          </p:cNvPr>
          <p:cNvSpPr txBox="1"/>
          <p:nvPr/>
        </p:nvSpPr>
        <p:spPr>
          <a:xfrm>
            <a:off x="3539953" y="915783"/>
            <a:ext cx="1223573" cy="22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>
                <a:solidFill>
                  <a:srgbClr val="011D30"/>
                </a:solidFill>
                <a:ea typeface="Calibri"/>
                <a:cs typeface="Calibri"/>
              </a:rPr>
              <a:t>25/06/2024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69D8C-2647-1F87-EE6F-9828CAE65A75}"/>
              </a:ext>
            </a:extLst>
          </p:cNvPr>
          <p:cNvSpPr txBox="1"/>
          <p:nvPr/>
        </p:nvSpPr>
        <p:spPr>
          <a:xfrm>
            <a:off x="5548457" y="915783"/>
            <a:ext cx="1232942" cy="22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>
                <a:solidFill>
                  <a:srgbClr val="011D30"/>
                </a:solidFill>
                <a:ea typeface="Calibri"/>
                <a:cs typeface="Calibri"/>
              </a:rPr>
              <a:t>18/02/2025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46A51-C8C0-F3C8-835A-5DB80B590DFA}"/>
              </a:ext>
            </a:extLst>
          </p:cNvPr>
          <p:cNvSpPr txBox="1"/>
          <p:nvPr/>
        </p:nvSpPr>
        <p:spPr>
          <a:xfrm>
            <a:off x="7659126" y="915785"/>
            <a:ext cx="1326629" cy="22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>
                <a:solidFill>
                  <a:srgbClr val="011D30"/>
                </a:solidFill>
                <a:ea typeface="Calibri"/>
                <a:cs typeface="Calibri"/>
              </a:rPr>
              <a:t>01/09/2025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E144D8-6FB0-0769-4C29-C7E54D9FAC28}"/>
              </a:ext>
            </a:extLst>
          </p:cNvPr>
          <p:cNvCxnSpPr/>
          <p:nvPr/>
        </p:nvCxnSpPr>
        <p:spPr>
          <a:xfrm>
            <a:off x="555195" y="1347990"/>
            <a:ext cx="8104833" cy="28452"/>
          </a:xfrm>
          <a:prstGeom prst="straightConnector1">
            <a:avLst/>
          </a:prstGeom>
          <a:noFill/>
          <a:ln w="38100" cap="flat" cmpd="sng" algn="ctr">
            <a:solidFill>
              <a:srgbClr val="1758A9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5B215A-40CC-D652-8E65-0E3B19A79B93}"/>
              </a:ext>
            </a:extLst>
          </p:cNvPr>
          <p:cNvCxnSpPr/>
          <p:nvPr/>
        </p:nvCxnSpPr>
        <p:spPr>
          <a:xfrm>
            <a:off x="554590" y="1189267"/>
            <a:ext cx="1794" cy="373669"/>
          </a:xfrm>
          <a:prstGeom prst="straightConnector1">
            <a:avLst/>
          </a:prstGeom>
          <a:noFill/>
          <a:ln w="38100" cap="flat" cmpd="sng" algn="ctr">
            <a:solidFill>
              <a:srgbClr val="1758A9"/>
            </a:solidFill>
            <a:prstDash val="soli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44A5B0-398D-1F65-5285-F16EB207E305}"/>
              </a:ext>
            </a:extLst>
          </p:cNvPr>
          <p:cNvCxnSpPr>
            <a:cxnSpLocks/>
          </p:cNvCxnSpPr>
          <p:nvPr/>
        </p:nvCxnSpPr>
        <p:spPr>
          <a:xfrm>
            <a:off x="3915554" y="1189266"/>
            <a:ext cx="1794" cy="373669"/>
          </a:xfrm>
          <a:prstGeom prst="straightConnector1">
            <a:avLst/>
          </a:prstGeom>
          <a:noFill/>
          <a:ln w="38100" cap="flat" cmpd="sng" algn="ctr">
            <a:solidFill>
              <a:srgbClr val="1758A9"/>
            </a:solidFill>
            <a:prstDash val="soli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6D1032-36F7-510E-B622-0F0EAD1825CE}"/>
              </a:ext>
            </a:extLst>
          </p:cNvPr>
          <p:cNvCxnSpPr>
            <a:cxnSpLocks/>
          </p:cNvCxnSpPr>
          <p:nvPr/>
        </p:nvCxnSpPr>
        <p:spPr>
          <a:xfrm>
            <a:off x="8052125" y="1189266"/>
            <a:ext cx="1794" cy="373669"/>
          </a:xfrm>
          <a:prstGeom prst="straightConnector1">
            <a:avLst/>
          </a:prstGeom>
          <a:noFill/>
          <a:ln w="38100" cap="flat" cmpd="sng" algn="ctr">
            <a:solidFill>
              <a:srgbClr val="1758A9"/>
            </a:solidFill>
            <a:prstDash val="soli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9616E2-D961-3CBF-01C5-24FE3B2B3D62}"/>
              </a:ext>
            </a:extLst>
          </p:cNvPr>
          <p:cNvCxnSpPr>
            <a:cxnSpLocks/>
          </p:cNvCxnSpPr>
          <p:nvPr/>
        </p:nvCxnSpPr>
        <p:spPr>
          <a:xfrm>
            <a:off x="5949820" y="1189265"/>
            <a:ext cx="1794" cy="373669"/>
          </a:xfrm>
          <a:prstGeom prst="straightConnector1">
            <a:avLst/>
          </a:prstGeom>
          <a:noFill/>
          <a:ln w="38100" cap="flat" cmpd="sng" algn="ctr">
            <a:solidFill>
              <a:srgbClr val="1758A9"/>
            </a:solidFill>
            <a:prstDash val="solid"/>
          </a:ln>
          <a:effectLst/>
        </p:spPr>
      </p:cxnSp>
      <p:sp>
        <p:nvSpPr>
          <p:cNvPr id="35" name="Google Shape;401;p11">
            <a:extLst>
              <a:ext uri="{FF2B5EF4-FFF2-40B4-BE49-F238E27FC236}">
                <a16:creationId xmlns:a16="http://schemas.microsoft.com/office/drawing/2014/main" id="{9AE0A215-2F26-31B5-3A44-CC085D593D16}"/>
              </a:ext>
            </a:extLst>
          </p:cNvPr>
          <p:cNvSpPr/>
          <p:nvPr/>
        </p:nvSpPr>
        <p:spPr>
          <a:xfrm>
            <a:off x="4405257" y="2986313"/>
            <a:ext cx="338185" cy="2730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 algn="ctr">
            <a:solidFill>
              <a:srgbClr val="1758A9"/>
            </a:solidFill>
            <a:prstDash val="solid"/>
            <a:headEnd type="none" w="sm" len="sm"/>
            <a:tailEnd type="none" w="sm" len="sm"/>
          </a:ln>
          <a:effectLst/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401;p11">
            <a:extLst>
              <a:ext uri="{FF2B5EF4-FFF2-40B4-BE49-F238E27FC236}">
                <a16:creationId xmlns:a16="http://schemas.microsoft.com/office/drawing/2014/main" id="{A9B3CA85-3789-DA04-D39F-AE2C0F78DE28}"/>
              </a:ext>
            </a:extLst>
          </p:cNvPr>
          <p:cNvSpPr/>
          <p:nvPr/>
        </p:nvSpPr>
        <p:spPr>
          <a:xfrm>
            <a:off x="6589204" y="2986313"/>
            <a:ext cx="338185" cy="27306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 algn="ctr">
            <a:solidFill>
              <a:srgbClr val="1758A9"/>
            </a:solidFill>
            <a:prstDash val="solid"/>
            <a:headEnd type="none" w="sm" len="sm"/>
            <a:tailEnd type="none" w="sm" len="sm"/>
          </a:ln>
          <a:effectLst/>
        </p:spPr>
        <p:txBody>
          <a:bodyPr spcFirstLastPara="1" wrap="square" lIns="68569" tIns="34275" rIns="68569" bIns="3427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98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DBC7DC-700F-AA95-A7C5-A30D1D5C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49" y="1704589"/>
            <a:ext cx="3358206" cy="273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76252-B7B5-A498-1A0C-2BBE51E4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Sources for MLDCAT-AP 3.0.0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15251C-CB81-919F-CC42-9578E28B9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749F8B6-968B-E094-E9EE-F75B9602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D3170-D3C6-08F0-A5B0-BA61177AE555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5A3CF9-A6B2-D3B4-CBA9-C23B54131E96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EC26A5-4E91-22D0-B8ED-EC93E7758B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321" r="-786" b="16346"/>
          <a:stretch>
            <a:fillRect/>
          </a:stretch>
        </p:blipFill>
        <p:spPr>
          <a:xfrm>
            <a:off x="6775680" y="1171796"/>
            <a:ext cx="1546645" cy="17825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4BD253-3465-711F-AB71-96C0607734BA}"/>
              </a:ext>
            </a:extLst>
          </p:cNvPr>
          <p:cNvSpPr txBox="1"/>
          <p:nvPr/>
        </p:nvSpPr>
        <p:spPr>
          <a:xfrm>
            <a:off x="6774751" y="679909"/>
            <a:ext cx="1533316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1350" b="1">
                <a:solidFill>
                  <a:srgbClr val="011D30"/>
                </a:solidFill>
                <a:ea typeface="Calibri"/>
                <a:cs typeface="Calibri"/>
              </a:rPr>
              <a:t>Policy</a:t>
            </a:r>
          </a:p>
          <a:p>
            <a:pPr algn="ctr" defTabSz="685800"/>
            <a:r>
              <a:rPr lang="en-US" sz="1350">
                <a:solidFill>
                  <a:srgbClr val="011D30"/>
                </a:solidFill>
                <a:ea typeface="Calibri"/>
                <a:cs typeface="Calibri"/>
              </a:rPr>
              <a:t>AI Code of Practice</a:t>
            </a:r>
          </a:p>
        </p:txBody>
      </p:sp>
      <p:pic>
        <p:nvPicPr>
          <p:cNvPr id="25" name="Picture 2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F7D4995D-1DCE-CDD0-A6E6-83E0D5C8A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0" r="346" b="10563"/>
          <a:stretch>
            <a:fillRect/>
          </a:stretch>
        </p:blipFill>
        <p:spPr>
          <a:xfrm>
            <a:off x="557375" y="1158665"/>
            <a:ext cx="1729991" cy="1570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047D4D-91B2-F6FF-2029-EB25FAEFE4C3}"/>
              </a:ext>
            </a:extLst>
          </p:cNvPr>
          <p:cNvSpPr txBox="1"/>
          <p:nvPr/>
        </p:nvSpPr>
        <p:spPr>
          <a:xfrm>
            <a:off x="642682" y="679909"/>
            <a:ext cx="1329209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1350" b="1">
                <a:solidFill>
                  <a:srgbClr val="011D30"/>
                </a:solidFill>
                <a:ea typeface="Calibri"/>
                <a:cs typeface="Calibri"/>
              </a:rPr>
              <a:t>Legal</a:t>
            </a:r>
          </a:p>
          <a:p>
            <a:pPr algn="ctr" defTabSz="685800"/>
            <a:r>
              <a:rPr lang="en-US" sz="1350">
                <a:solidFill>
                  <a:srgbClr val="011D30"/>
                </a:solidFill>
                <a:ea typeface="Calibri"/>
                <a:cs typeface="Calibri"/>
              </a:rPr>
              <a:t>AI Act</a:t>
            </a:r>
          </a:p>
        </p:txBody>
      </p:sp>
      <p:pic>
        <p:nvPicPr>
          <p:cNvPr id="27" name="Picture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30D4E8-3263-B17B-47E1-41D0FECEA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14" y="3496255"/>
            <a:ext cx="1726576" cy="1656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758110-D7A4-DEC2-8DB2-3D50FA280E87}"/>
              </a:ext>
            </a:extLst>
          </p:cNvPr>
          <p:cNvSpPr txBox="1"/>
          <p:nvPr/>
        </p:nvSpPr>
        <p:spPr>
          <a:xfrm>
            <a:off x="758622" y="2911945"/>
            <a:ext cx="1329209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1350" b="1">
                <a:solidFill>
                  <a:srgbClr val="011D30"/>
                </a:solidFill>
                <a:ea typeface="Calibri"/>
                <a:cs typeface="Calibri"/>
              </a:rPr>
              <a:t>Data model</a:t>
            </a:r>
          </a:p>
          <a:p>
            <a:pPr algn="ctr" defTabSz="685800"/>
            <a:r>
              <a:rPr lang="en-US" sz="1350">
                <a:solidFill>
                  <a:srgbClr val="011D30"/>
                </a:solidFill>
                <a:ea typeface="Calibri"/>
                <a:cs typeface="Calibri"/>
              </a:rPr>
              <a:t>DCAT-AP 3.0.1</a:t>
            </a: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9E2CE993-CFFE-5F11-6262-B11154AC9C8D}"/>
              </a:ext>
            </a:extLst>
          </p:cNvPr>
          <p:cNvSpPr/>
          <p:nvPr/>
        </p:nvSpPr>
        <p:spPr>
          <a:xfrm rot="16200000" flipH="1">
            <a:off x="5726140" y="796992"/>
            <a:ext cx="606474" cy="1340206"/>
          </a:xfrm>
          <a:prstGeom prst="bentArrow">
            <a:avLst/>
          </a:prstGeom>
          <a:gradFill rotWithShape="1">
            <a:gsLst>
              <a:gs pos="0">
                <a:srgbClr val="1758A9">
                  <a:lumMod val="110000"/>
                  <a:satMod val="105000"/>
                  <a:tint val="67000"/>
                </a:srgbClr>
              </a:gs>
              <a:gs pos="50000">
                <a:srgbClr val="1758A9">
                  <a:lumMod val="105000"/>
                  <a:satMod val="103000"/>
                  <a:tint val="73000"/>
                </a:srgbClr>
              </a:gs>
              <a:gs pos="100000">
                <a:srgbClr val="1758A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1758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ABF7CF15-CA4A-991B-3189-9F4C526331D7}"/>
              </a:ext>
            </a:extLst>
          </p:cNvPr>
          <p:cNvSpPr/>
          <p:nvPr/>
        </p:nvSpPr>
        <p:spPr>
          <a:xfrm rot="16200000">
            <a:off x="5813247" y="3816909"/>
            <a:ext cx="551159" cy="1236754"/>
          </a:xfrm>
          <a:prstGeom prst="bentArrow">
            <a:avLst/>
          </a:prstGeom>
          <a:gradFill rotWithShape="1">
            <a:gsLst>
              <a:gs pos="0">
                <a:srgbClr val="1758A9">
                  <a:lumMod val="110000"/>
                  <a:satMod val="105000"/>
                  <a:tint val="67000"/>
                </a:srgbClr>
              </a:gs>
              <a:gs pos="50000">
                <a:srgbClr val="1758A9">
                  <a:lumMod val="105000"/>
                  <a:satMod val="103000"/>
                  <a:tint val="73000"/>
                </a:srgbClr>
              </a:gs>
              <a:gs pos="100000">
                <a:srgbClr val="1758A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1758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BD71F2FC-87E3-4B1B-F769-02A9E7F7940B}"/>
              </a:ext>
            </a:extLst>
          </p:cNvPr>
          <p:cNvSpPr/>
          <p:nvPr/>
        </p:nvSpPr>
        <p:spPr>
          <a:xfrm rot="5400000" flipH="1">
            <a:off x="2929283" y="3661195"/>
            <a:ext cx="551673" cy="1547669"/>
          </a:xfrm>
          <a:prstGeom prst="bentArrow">
            <a:avLst/>
          </a:prstGeom>
          <a:gradFill rotWithShape="1">
            <a:gsLst>
              <a:gs pos="0">
                <a:srgbClr val="1758A9">
                  <a:lumMod val="110000"/>
                  <a:satMod val="105000"/>
                  <a:tint val="67000"/>
                </a:srgbClr>
              </a:gs>
              <a:gs pos="50000">
                <a:srgbClr val="1758A9">
                  <a:lumMod val="105000"/>
                  <a:satMod val="103000"/>
                  <a:tint val="73000"/>
                </a:srgbClr>
              </a:gs>
              <a:gs pos="100000">
                <a:srgbClr val="1758A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1758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070EBE-5D2D-7B88-C1CB-285E2E929FCF}"/>
              </a:ext>
            </a:extLst>
          </p:cNvPr>
          <p:cNvSpPr txBox="1"/>
          <p:nvPr/>
        </p:nvSpPr>
        <p:spPr>
          <a:xfrm>
            <a:off x="6876814" y="4352794"/>
            <a:ext cx="1329209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1350" b="1">
                <a:solidFill>
                  <a:srgbClr val="011D30"/>
                </a:solidFill>
                <a:ea typeface="Calibri"/>
                <a:cs typeface="Calibri"/>
              </a:rPr>
              <a:t>Data models</a:t>
            </a:r>
            <a:endParaRPr lang="en-US" sz="1350">
              <a:solidFill>
                <a:srgbClr val="011D30"/>
              </a:solidFill>
              <a:ea typeface="Calibri"/>
              <a:cs typeface="Calibri"/>
            </a:endParaRPr>
          </a:p>
          <a:p>
            <a:pPr algn="ctr" defTabSz="685800"/>
            <a:r>
              <a:rPr lang="en-US" sz="1350">
                <a:solidFill>
                  <a:srgbClr val="011D30"/>
                </a:solidFill>
                <a:ea typeface="Calibri"/>
                <a:cs typeface="Calibri"/>
              </a:rPr>
              <a:t>MLS, LPWC, DPV</a:t>
            </a:r>
          </a:p>
        </p:txBody>
      </p:sp>
      <p:sp>
        <p:nvSpPr>
          <p:cNvPr id="34" name="Arrow: Bent 33">
            <a:extLst>
              <a:ext uri="{FF2B5EF4-FFF2-40B4-BE49-F238E27FC236}">
                <a16:creationId xmlns:a16="http://schemas.microsoft.com/office/drawing/2014/main" id="{3B5AD008-197C-B636-A127-955508C190BF}"/>
              </a:ext>
            </a:extLst>
          </p:cNvPr>
          <p:cNvSpPr/>
          <p:nvPr/>
        </p:nvSpPr>
        <p:spPr>
          <a:xfrm rot="16200000" flipH="1" flipV="1">
            <a:off x="2905595" y="714195"/>
            <a:ext cx="614301" cy="1501637"/>
          </a:xfrm>
          <a:prstGeom prst="bentArrow">
            <a:avLst/>
          </a:prstGeom>
          <a:gradFill rotWithShape="1">
            <a:gsLst>
              <a:gs pos="0">
                <a:srgbClr val="1758A9">
                  <a:lumMod val="110000"/>
                  <a:satMod val="105000"/>
                  <a:tint val="67000"/>
                </a:srgbClr>
              </a:gs>
              <a:gs pos="50000">
                <a:srgbClr val="1758A9">
                  <a:lumMod val="105000"/>
                  <a:satMod val="103000"/>
                  <a:tint val="73000"/>
                </a:srgbClr>
              </a:gs>
              <a:gs pos="100000">
                <a:srgbClr val="1758A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1758A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5041-16B0-8945-58ED-B5A9147C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20BB-8776-C5D8-8341-43BF8CFE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AI Act: Relevant Annexes XI - XIII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E2DC989-5121-5C5D-2D88-776F242C1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6D4B8E2-A9A0-3685-36CF-D1E2E9DA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527C43-3B06-7CF6-D168-C08CBE8CA5DA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0FF713-D8B4-E647-456A-5C4BB0FD7352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AED8144-8C92-B0B0-C30F-B9AB4F86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44" y="802099"/>
            <a:ext cx="3272028" cy="30394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91DC09F-09AE-48C4-7818-1A3EFF7E5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44" y="3954787"/>
            <a:ext cx="3272028" cy="741881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89088DB-5799-9B87-CF8A-E7B0BBDDCC7D}"/>
              </a:ext>
            </a:extLst>
          </p:cNvPr>
          <p:cNvSpPr/>
          <p:nvPr/>
        </p:nvSpPr>
        <p:spPr>
          <a:xfrm>
            <a:off x="770640" y="2254348"/>
            <a:ext cx="1782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4D3D0DD-C677-A92A-8F90-DAC6CDCAEC69}"/>
              </a:ext>
            </a:extLst>
          </p:cNvPr>
          <p:cNvSpPr/>
          <p:nvPr/>
        </p:nvSpPr>
        <p:spPr>
          <a:xfrm>
            <a:off x="770640" y="2564126"/>
            <a:ext cx="1377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04D2CB4-4118-C0FE-68CA-162B517989B5}"/>
              </a:ext>
            </a:extLst>
          </p:cNvPr>
          <p:cNvSpPr/>
          <p:nvPr/>
        </p:nvSpPr>
        <p:spPr>
          <a:xfrm>
            <a:off x="770640" y="2738903"/>
            <a:ext cx="1701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89DC177-54B5-BC2A-A24D-4B82E806C29D}"/>
              </a:ext>
            </a:extLst>
          </p:cNvPr>
          <p:cNvSpPr/>
          <p:nvPr/>
        </p:nvSpPr>
        <p:spPr>
          <a:xfrm>
            <a:off x="770640" y="2912972"/>
            <a:ext cx="1539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95B77CE-0BAC-C5B1-728A-3E8C0390926A}"/>
              </a:ext>
            </a:extLst>
          </p:cNvPr>
          <p:cNvSpPr/>
          <p:nvPr/>
        </p:nvSpPr>
        <p:spPr>
          <a:xfrm>
            <a:off x="770640" y="3087041"/>
            <a:ext cx="2322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A64B13E-7EF4-0D9D-3C14-E9957D829C04}"/>
              </a:ext>
            </a:extLst>
          </p:cNvPr>
          <p:cNvSpPr/>
          <p:nvPr/>
        </p:nvSpPr>
        <p:spPr>
          <a:xfrm>
            <a:off x="770640" y="3258296"/>
            <a:ext cx="432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32E5ACD-6A5C-9EAD-3080-3A3668C150FA}"/>
              </a:ext>
            </a:extLst>
          </p:cNvPr>
          <p:cNvSpPr/>
          <p:nvPr/>
        </p:nvSpPr>
        <p:spPr>
          <a:xfrm>
            <a:off x="770640" y="3954786"/>
            <a:ext cx="2673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95E1036-5F4C-E644-5C92-C65965F58B7A}"/>
              </a:ext>
            </a:extLst>
          </p:cNvPr>
          <p:cNvSpPr/>
          <p:nvPr/>
        </p:nvSpPr>
        <p:spPr>
          <a:xfrm>
            <a:off x="3011640" y="4451815"/>
            <a:ext cx="729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F5A1A71-428F-24F6-C487-18F7F8F404AF}"/>
              </a:ext>
            </a:extLst>
          </p:cNvPr>
          <p:cNvSpPr/>
          <p:nvPr/>
        </p:nvSpPr>
        <p:spPr>
          <a:xfrm>
            <a:off x="770640" y="4582756"/>
            <a:ext cx="702000" cy="135000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F462D8-F83A-71C3-55E2-95C699496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945" y="1523999"/>
            <a:ext cx="4283858" cy="3463019"/>
          </a:xfrm>
          <a:prstGeom prst="rect">
            <a:avLst/>
          </a:prstGeom>
        </p:spPr>
      </p:pic>
      <p:pic>
        <p:nvPicPr>
          <p:cNvPr id="65" name="Picture 6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FF224EA-2E05-E023-FB7C-BF140A2D4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239" y="800780"/>
            <a:ext cx="4764881" cy="65722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50BBAF1-167B-D320-EB91-2BBA797BAEF8}"/>
              </a:ext>
            </a:extLst>
          </p:cNvPr>
          <p:cNvSpPr/>
          <p:nvPr/>
        </p:nvSpPr>
        <p:spPr>
          <a:xfrm>
            <a:off x="4478587" y="1710543"/>
            <a:ext cx="4281428" cy="162214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996A778-C42D-3943-EFA1-A7395CB9D1F8}"/>
              </a:ext>
            </a:extLst>
          </p:cNvPr>
          <p:cNvSpPr/>
          <p:nvPr/>
        </p:nvSpPr>
        <p:spPr>
          <a:xfrm>
            <a:off x="4478586" y="1907846"/>
            <a:ext cx="4281428" cy="162214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7D333DA-269E-DE7B-54BB-DF82049EF0A8}"/>
              </a:ext>
            </a:extLst>
          </p:cNvPr>
          <p:cNvSpPr/>
          <p:nvPr/>
        </p:nvSpPr>
        <p:spPr>
          <a:xfrm>
            <a:off x="4478586" y="2086914"/>
            <a:ext cx="4281428" cy="305089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2FE6A0F-5AA9-E5C3-CC70-8BB5C117811C}"/>
              </a:ext>
            </a:extLst>
          </p:cNvPr>
          <p:cNvSpPr/>
          <p:nvPr/>
        </p:nvSpPr>
        <p:spPr>
          <a:xfrm>
            <a:off x="4478585" y="2406682"/>
            <a:ext cx="4281428" cy="332303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780E339-4D44-9069-7821-AA7B63F6B73B}"/>
              </a:ext>
            </a:extLst>
          </p:cNvPr>
          <p:cNvSpPr/>
          <p:nvPr/>
        </p:nvSpPr>
        <p:spPr>
          <a:xfrm>
            <a:off x="4478584" y="2760467"/>
            <a:ext cx="4281428" cy="332303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3063867-93D3-D6FE-7A7A-1B1849B65B93}"/>
              </a:ext>
            </a:extLst>
          </p:cNvPr>
          <p:cNvSpPr/>
          <p:nvPr/>
        </p:nvSpPr>
        <p:spPr>
          <a:xfrm>
            <a:off x="4478584" y="3127859"/>
            <a:ext cx="4281428" cy="332303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C27D15C-5A8C-F1A0-BB5C-30B3B6104AA1}"/>
              </a:ext>
            </a:extLst>
          </p:cNvPr>
          <p:cNvSpPr/>
          <p:nvPr/>
        </p:nvSpPr>
        <p:spPr>
          <a:xfrm>
            <a:off x="4478583" y="3461234"/>
            <a:ext cx="4281428" cy="284678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C74B1F6-C5C2-ACCD-0C53-F62C0A1469FF}"/>
              </a:ext>
            </a:extLst>
          </p:cNvPr>
          <p:cNvSpPr/>
          <p:nvPr/>
        </p:nvSpPr>
        <p:spPr>
          <a:xfrm>
            <a:off x="4478584" y="3787806"/>
            <a:ext cx="4281428" cy="332303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A5AA517-E6C8-F5AF-95D6-9BA11A6E8D6D}"/>
              </a:ext>
            </a:extLst>
          </p:cNvPr>
          <p:cNvSpPr/>
          <p:nvPr/>
        </p:nvSpPr>
        <p:spPr>
          <a:xfrm>
            <a:off x="4475947" y="4734766"/>
            <a:ext cx="4284065" cy="249398"/>
          </a:xfrm>
          <a:prstGeom prst="roundRect">
            <a:avLst>
              <a:gd name="adj" fmla="val 18959"/>
            </a:avLst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2E05F6C-FEC8-2D7F-EA43-E2C0A06B5E1E}"/>
              </a:ext>
            </a:extLst>
          </p:cNvPr>
          <p:cNvSpPr/>
          <p:nvPr/>
        </p:nvSpPr>
        <p:spPr>
          <a:xfrm>
            <a:off x="4478583" y="4137254"/>
            <a:ext cx="4281428" cy="585106"/>
          </a:xfrm>
          <a:prstGeom prst="roundRect">
            <a:avLst/>
          </a:prstGeom>
          <a:noFill/>
          <a:ln w="12700" cap="flat" cmpd="sng" algn="ctr">
            <a:solidFill>
              <a:srgbClr val="F39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2A403AD-BCFF-0BFB-0C61-039F05824ECA}"/>
              </a:ext>
            </a:extLst>
          </p:cNvPr>
          <p:cNvSpPr txBox="1"/>
          <p:nvPr/>
        </p:nvSpPr>
        <p:spPr>
          <a:xfrm>
            <a:off x="4161295" y="2143724"/>
            <a:ext cx="35594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1(b)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8220B6-ACE1-E2B7-CB9E-E8E5347BF14E}"/>
              </a:ext>
            </a:extLst>
          </p:cNvPr>
          <p:cNvSpPr txBox="1"/>
          <p:nvPr/>
        </p:nvSpPr>
        <p:spPr>
          <a:xfrm>
            <a:off x="4152320" y="3211428"/>
            <a:ext cx="3718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1(c)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933C45-02A8-3DDE-B87C-C2D5503A3700}"/>
              </a:ext>
            </a:extLst>
          </p:cNvPr>
          <p:cNvSpPr txBox="1"/>
          <p:nvPr/>
        </p:nvSpPr>
        <p:spPr>
          <a:xfrm>
            <a:off x="4163241" y="3852988"/>
            <a:ext cx="3524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1(d)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D42E53-1A08-022F-CD1C-296DC8DBC545}"/>
              </a:ext>
            </a:extLst>
          </p:cNvPr>
          <p:cNvSpPr txBox="1"/>
          <p:nvPr/>
        </p:nvSpPr>
        <p:spPr>
          <a:xfrm>
            <a:off x="4163242" y="3535093"/>
            <a:ext cx="3524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1(d)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44F4DB8-9C90-9D09-0438-A6E74620D1C8}"/>
              </a:ext>
            </a:extLst>
          </p:cNvPr>
          <p:cNvSpPr txBox="1"/>
          <p:nvPr/>
        </p:nvSpPr>
        <p:spPr>
          <a:xfrm>
            <a:off x="4161295" y="1689786"/>
            <a:ext cx="35594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881FDF-8E60-3897-17A5-FB0FC9803E0C}"/>
              </a:ext>
            </a:extLst>
          </p:cNvPr>
          <p:cNvSpPr txBox="1"/>
          <p:nvPr/>
        </p:nvSpPr>
        <p:spPr>
          <a:xfrm>
            <a:off x="4161295" y="1885662"/>
            <a:ext cx="35594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1(e)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B8EF6D-053D-BEAF-C4FE-C5BE60B032AA}"/>
              </a:ext>
            </a:extLst>
          </p:cNvPr>
          <p:cNvSpPr txBox="1"/>
          <p:nvPr/>
        </p:nvSpPr>
        <p:spPr>
          <a:xfrm>
            <a:off x="4175182" y="2859471"/>
            <a:ext cx="33130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1(f)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A51D8B-8ED7-6DF3-B088-A582FC11E840}"/>
              </a:ext>
            </a:extLst>
          </p:cNvPr>
          <p:cNvSpPr txBox="1"/>
          <p:nvPr/>
        </p:nvSpPr>
        <p:spPr>
          <a:xfrm>
            <a:off x="4161734" y="4352528"/>
            <a:ext cx="3524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2(c)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883559F-8286-CA93-6FBB-BA3FD05C3783}"/>
              </a:ext>
            </a:extLst>
          </p:cNvPr>
          <p:cNvSpPr txBox="1"/>
          <p:nvPr/>
        </p:nvSpPr>
        <p:spPr>
          <a:xfrm>
            <a:off x="4171700" y="4753128"/>
            <a:ext cx="35249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49222"/>
                </a:highlight>
                <a:uLnTx/>
                <a:uFillTx/>
              </a:rPr>
              <a:t>2(c)</a:t>
            </a:r>
          </a:p>
        </p:txBody>
      </p:sp>
    </p:spTree>
    <p:extLst>
      <p:ext uri="{BB962C8B-B14F-4D97-AF65-F5344CB8AC3E}">
        <p14:creationId xmlns:p14="http://schemas.microsoft.com/office/powerpoint/2010/main" val="314252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AA3D-89F2-69B7-7C7D-D99985D51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09DE-58E8-ED0B-F2B6-D4D9B2ED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AI Code of Practice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542F06-B23B-EBD8-79C8-8630CC3F2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4"/>
            <a:ext cx="2774950" cy="265238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MLDCAT-AP: </a:t>
            </a:r>
            <a:r>
              <a:rPr lang="en-US">
                <a:solidFill>
                  <a:srgbClr val="7F7F7F"/>
                </a:solidFill>
                <a:ea typeface="Calibri"/>
                <a:cs typeface="Calibri"/>
              </a:rPr>
              <a:t>An application profile to describe machine learning models</a:t>
            </a:r>
            <a:endParaRPr lang="en-LU">
              <a:solidFill>
                <a:srgbClr val="7F7F7F"/>
              </a:solidFill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147440E-66E7-68C6-26AB-1CB3AA8E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3" y="5866145"/>
            <a:ext cx="4908697" cy="7373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6D0627-9441-0702-BCC9-BEE01B47BD51}"/>
              </a:ext>
            </a:extLst>
          </p:cNvPr>
          <p:cNvSpPr/>
          <p:nvPr/>
        </p:nvSpPr>
        <p:spPr>
          <a:xfrm>
            <a:off x="1759467" y="5921304"/>
            <a:ext cx="2633569" cy="1918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4A2B18-179A-9321-28E9-38C4B8EB05F8}"/>
              </a:ext>
            </a:extLst>
          </p:cNvPr>
          <p:cNvSpPr/>
          <p:nvPr/>
        </p:nvSpPr>
        <p:spPr>
          <a:xfrm>
            <a:off x="436305" y="6334792"/>
            <a:ext cx="1617569" cy="20953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pic>
        <p:nvPicPr>
          <p:cNvPr id="42" name="Picture 41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3A87B55-C7AA-B0A1-BE02-CF8BE4C3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781611"/>
            <a:ext cx="3971798" cy="4235824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0A3D2E5-48F1-168E-A738-6E1B95CAC76A}"/>
              </a:ext>
            </a:extLst>
          </p:cNvPr>
          <p:cNvSpPr/>
          <p:nvPr/>
        </p:nvSpPr>
        <p:spPr>
          <a:xfrm>
            <a:off x="283341" y="3509331"/>
            <a:ext cx="3265266" cy="1510597"/>
          </a:xfrm>
          <a:prstGeom prst="roundRect">
            <a:avLst/>
          </a:prstGeom>
          <a:noFill/>
          <a:ln w="28575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7E365-DC9F-8DB4-020B-5F50E6C2F34E}"/>
              </a:ext>
            </a:extLst>
          </p:cNvPr>
          <p:cNvSpPr/>
          <p:nvPr/>
        </p:nvSpPr>
        <p:spPr>
          <a:xfrm>
            <a:off x="283340" y="781813"/>
            <a:ext cx="3265266" cy="1302412"/>
          </a:xfrm>
          <a:prstGeom prst="roundRect">
            <a:avLst/>
          </a:prstGeom>
          <a:noFill/>
          <a:ln w="28575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1E77646-4D52-800A-F982-9890A17C9634}"/>
              </a:ext>
            </a:extLst>
          </p:cNvPr>
          <p:cNvSpPr/>
          <p:nvPr/>
        </p:nvSpPr>
        <p:spPr>
          <a:xfrm>
            <a:off x="283340" y="2186429"/>
            <a:ext cx="3265267" cy="1185551"/>
          </a:xfrm>
          <a:prstGeom prst="roundRect">
            <a:avLst/>
          </a:prstGeom>
          <a:noFill/>
          <a:ln w="28575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8EA251F-4D53-CF88-316C-9D0285AB00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9" r="-59" b="38978"/>
          <a:stretch>
            <a:fillRect/>
          </a:stretch>
        </p:blipFill>
        <p:spPr>
          <a:xfrm>
            <a:off x="4590928" y="2930667"/>
            <a:ext cx="4395194" cy="544317"/>
          </a:xfrm>
          <a:prstGeom prst="rect">
            <a:avLst/>
          </a:prstGeom>
        </p:spPr>
      </p:pic>
      <p:pic>
        <p:nvPicPr>
          <p:cNvPr id="47" name="Picture 46" descr="A screen shot of a card&#10;&#10;AI-generated content may be incorrect.">
            <a:extLst>
              <a:ext uri="{FF2B5EF4-FFF2-40B4-BE49-F238E27FC236}">
                <a16:creationId xmlns:a16="http://schemas.microsoft.com/office/drawing/2014/main" id="{C6C697E4-9055-B3AF-A63B-C4115556B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634" y="3421892"/>
            <a:ext cx="4388195" cy="1500575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1A0756C-A242-7C63-9913-5029A9E5F26E}"/>
              </a:ext>
            </a:extLst>
          </p:cNvPr>
          <p:cNvSpPr/>
          <p:nvPr/>
        </p:nvSpPr>
        <p:spPr>
          <a:xfrm>
            <a:off x="4589980" y="3593785"/>
            <a:ext cx="4317521" cy="181565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265322-DCCD-8DB0-49C4-591C9E091BF9}"/>
              </a:ext>
            </a:extLst>
          </p:cNvPr>
          <p:cNvSpPr/>
          <p:nvPr/>
        </p:nvSpPr>
        <p:spPr>
          <a:xfrm>
            <a:off x="4597703" y="3995378"/>
            <a:ext cx="4317521" cy="274241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FC73F6E-4C5B-B190-2F17-30750F7121BE}"/>
              </a:ext>
            </a:extLst>
          </p:cNvPr>
          <p:cNvSpPr/>
          <p:nvPr/>
        </p:nvSpPr>
        <p:spPr>
          <a:xfrm>
            <a:off x="4597703" y="4675000"/>
            <a:ext cx="4317521" cy="181565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8537F55-A40E-6950-590E-441CD0091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520" y="444327"/>
            <a:ext cx="4396808" cy="567078"/>
          </a:xfrm>
          <a:prstGeom prst="rect">
            <a:avLst/>
          </a:prstGeom>
        </p:spPr>
      </p:pic>
      <p:pic>
        <p:nvPicPr>
          <p:cNvPr id="52" name="Picture 5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2D226A-77D0-4288-1CC4-A81A59988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6465" y="971874"/>
            <a:ext cx="4398849" cy="1881869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1315D17-DC27-A947-28C9-66DC973F4037}"/>
              </a:ext>
            </a:extLst>
          </p:cNvPr>
          <p:cNvSpPr/>
          <p:nvPr/>
        </p:nvSpPr>
        <p:spPr>
          <a:xfrm>
            <a:off x="4583289" y="1111365"/>
            <a:ext cx="4400542" cy="297225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C8E858F-BC96-3F09-20C0-12F38D93D3C2}"/>
              </a:ext>
            </a:extLst>
          </p:cNvPr>
          <p:cNvSpPr/>
          <p:nvPr/>
        </p:nvSpPr>
        <p:spPr>
          <a:xfrm>
            <a:off x="4583289" y="1410722"/>
            <a:ext cx="4400542" cy="494529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1686CFD-0D72-6062-BF01-BAAE1638B4A1}"/>
              </a:ext>
            </a:extLst>
          </p:cNvPr>
          <p:cNvSpPr/>
          <p:nvPr/>
        </p:nvSpPr>
        <p:spPr>
          <a:xfrm>
            <a:off x="4583287" y="2274775"/>
            <a:ext cx="4400542" cy="569368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9DADDC9-943D-0E38-0CDC-316F24A162A4}"/>
              </a:ext>
            </a:extLst>
          </p:cNvPr>
          <p:cNvSpPr/>
          <p:nvPr/>
        </p:nvSpPr>
        <p:spPr>
          <a:xfrm>
            <a:off x="4583287" y="1907383"/>
            <a:ext cx="4400542" cy="188369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BA7486-ADF5-B887-B9C0-88FC27C0BE72}"/>
              </a:ext>
            </a:extLst>
          </p:cNvPr>
          <p:cNvSpPr/>
          <p:nvPr/>
        </p:nvSpPr>
        <p:spPr>
          <a:xfrm>
            <a:off x="4583286" y="2097881"/>
            <a:ext cx="4400543" cy="174763"/>
          </a:xfrm>
          <a:prstGeom prst="roundRect">
            <a:avLst/>
          </a:prstGeom>
          <a:noFill/>
          <a:ln w="19050" cap="flat" cmpd="sng" algn="ctr">
            <a:solidFill>
              <a:srgbClr val="43BFB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11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A410FE-437A-1AE7-BD05-602C7B0B0CE2}"/>
              </a:ext>
            </a:extLst>
          </p:cNvPr>
          <p:cNvSpPr txBox="1"/>
          <p:nvPr/>
        </p:nvSpPr>
        <p:spPr>
          <a:xfrm>
            <a:off x="20526" y="809604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1.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D682A6-D54A-0ECD-3726-921CFC709019}"/>
              </a:ext>
            </a:extLst>
          </p:cNvPr>
          <p:cNvSpPr txBox="1"/>
          <p:nvPr/>
        </p:nvSpPr>
        <p:spPr>
          <a:xfrm>
            <a:off x="4331698" y="1917117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1.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4F38D2F-725A-2CD1-2827-056CCE7F3F25}"/>
              </a:ext>
            </a:extLst>
          </p:cNvPr>
          <p:cNvSpPr txBox="1"/>
          <p:nvPr/>
        </p:nvSpPr>
        <p:spPr>
          <a:xfrm>
            <a:off x="4331698" y="2075819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1.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AF2527-BC5F-4A7F-9DE4-7B6A80BE62C0}"/>
              </a:ext>
            </a:extLst>
          </p:cNvPr>
          <p:cNvSpPr txBox="1"/>
          <p:nvPr/>
        </p:nvSpPr>
        <p:spPr>
          <a:xfrm>
            <a:off x="20526" y="1111365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2.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01379D-0EE3-E02E-C190-063DADFE7784}"/>
              </a:ext>
            </a:extLst>
          </p:cNvPr>
          <p:cNvSpPr txBox="1"/>
          <p:nvPr/>
        </p:nvSpPr>
        <p:spPr>
          <a:xfrm>
            <a:off x="4331698" y="1545354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3ED27B-5DB7-DDF2-974F-14CBB97A7036}"/>
              </a:ext>
            </a:extLst>
          </p:cNvPr>
          <p:cNvSpPr txBox="1"/>
          <p:nvPr/>
        </p:nvSpPr>
        <p:spPr>
          <a:xfrm>
            <a:off x="20526" y="1463553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3.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A7CAC9-B91B-8F8C-7923-9A070A125BAE}"/>
              </a:ext>
            </a:extLst>
          </p:cNvPr>
          <p:cNvSpPr txBox="1"/>
          <p:nvPr/>
        </p:nvSpPr>
        <p:spPr>
          <a:xfrm>
            <a:off x="20526" y="1829031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4.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D3E63C-7ACB-EEF6-7641-D6DAEA6D0849}"/>
              </a:ext>
            </a:extLst>
          </p:cNvPr>
          <p:cNvSpPr txBox="1"/>
          <p:nvPr/>
        </p:nvSpPr>
        <p:spPr>
          <a:xfrm>
            <a:off x="20526" y="2219088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5.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962EB7-0ADF-1F05-6CC2-5A4351E0A8C3}"/>
              </a:ext>
            </a:extLst>
          </p:cNvPr>
          <p:cNvSpPr txBox="1"/>
          <p:nvPr/>
        </p:nvSpPr>
        <p:spPr>
          <a:xfrm>
            <a:off x="20526" y="3603747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6.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2548A7-6872-BC05-1D11-2262752BB4A4}"/>
              </a:ext>
            </a:extLst>
          </p:cNvPr>
          <p:cNvSpPr txBox="1"/>
          <p:nvPr/>
        </p:nvSpPr>
        <p:spPr>
          <a:xfrm>
            <a:off x="20526" y="4521794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7.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B4F01-08E0-5029-B7D8-D6A522901EA5}"/>
              </a:ext>
            </a:extLst>
          </p:cNvPr>
          <p:cNvSpPr txBox="1"/>
          <p:nvPr/>
        </p:nvSpPr>
        <p:spPr>
          <a:xfrm>
            <a:off x="4331698" y="2466454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3.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BA9473-9768-50AE-2A85-ED249A86488C}"/>
              </a:ext>
            </a:extLst>
          </p:cNvPr>
          <p:cNvSpPr txBox="1"/>
          <p:nvPr/>
        </p:nvSpPr>
        <p:spPr>
          <a:xfrm>
            <a:off x="4331698" y="1172499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4.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68942B-872E-E989-5D95-E5CE787299BC}"/>
              </a:ext>
            </a:extLst>
          </p:cNvPr>
          <p:cNvSpPr txBox="1"/>
          <p:nvPr/>
        </p:nvSpPr>
        <p:spPr>
          <a:xfrm>
            <a:off x="4331698" y="4678419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5.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C36FD1-BA4C-BC1B-E1AF-E3FE9BC4822C}"/>
              </a:ext>
            </a:extLst>
          </p:cNvPr>
          <p:cNvSpPr txBox="1"/>
          <p:nvPr/>
        </p:nvSpPr>
        <p:spPr>
          <a:xfrm>
            <a:off x="4331698" y="4055861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6.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2AF00B-D00F-4330-50BA-401B248D9F3C}"/>
              </a:ext>
            </a:extLst>
          </p:cNvPr>
          <p:cNvSpPr txBox="1"/>
          <p:nvPr/>
        </p:nvSpPr>
        <p:spPr>
          <a:xfrm>
            <a:off x="4331698" y="3608365"/>
            <a:ext cx="31073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43C0BA"/>
                </a:highlight>
                <a:uLnTx/>
                <a:uFillTx/>
              </a:rPr>
              <a:t> 7.</a:t>
            </a:r>
          </a:p>
        </p:txBody>
      </p:sp>
    </p:spTree>
    <p:extLst>
      <p:ext uri="{BB962C8B-B14F-4D97-AF65-F5344CB8AC3E}">
        <p14:creationId xmlns:p14="http://schemas.microsoft.com/office/powerpoint/2010/main" val="16988619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IOP EU Custom">
      <a:dk1>
        <a:srgbClr val="011D30"/>
      </a:dk1>
      <a:lt1>
        <a:srgbClr val="FFFFFF"/>
      </a:lt1>
      <a:dk2>
        <a:srgbClr val="011D30"/>
      </a:dk2>
      <a:lt2>
        <a:srgbClr val="FFFFFF"/>
      </a:lt2>
      <a:accent1>
        <a:srgbClr val="1758A9"/>
      </a:accent1>
      <a:accent2>
        <a:srgbClr val="288EBE"/>
      </a:accent2>
      <a:accent3>
        <a:srgbClr val="43BFBA"/>
      </a:accent3>
      <a:accent4>
        <a:srgbClr val="C2DA63"/>
      </a:accent4>
      <a:accent5>
        <a:srgbClr val="F39222"/>
      </a:accent5>
      <a:accent6>
        <a:srgbClr val="011D30"/>
      </a:accent6>
      <a:hlink>
        <a:srgbClr val="0563C1"/>
      </a:hlink>
      <a:folHlink>
        <a:srgbClr val="F3922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5A726-DCD6-4DBE-BC54-3B296DE63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127cd07f-9ffd-4ce8-b21a-e01c9ecdfd33"/>
    <ds:schemaRef ds:uri="288cc632-68ed-4cb9-bd7e-1777f429e640"/>
    <ds:schemaRef ds:uri="96fa203b-66ba-4265-9a07-2a8a00c58bc8"/>
    <ds:schemaRef ds:uri="fe920753-c448-4b18-b0e8-18b73856b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2cb77ed-5211-499c-a421-328a2af7d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45</TotalTime>
  <Words>871</Words>
  <Application>Microsoft Office PowerPoint</Application>
  <PresentationFormat>On-screen Show (16:9)</PresentationFormat>
  <Paragraphs>204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EC Square Sans Cond Pro</vt:lpstr>
      <vt:lpstr>Titillium</vt:lpstr>
      <vt:lpstr>Cover</vt:lpstr>
      <vt:lpstr>Custom Design</vt:lpstr>
      <vt:lpstr>Last Page</vt:lpstr>
      <vt:lpstr>office theme</vt:lpstr>
      <vt:lpstr>Office Theme</vt:lpstr>
      <vt:lpstr>Georges Lobo, Emidio Stani, Ine Weyts</vt:lpstr>
      <vt:lpstr>Dataset cataloguing and DCAT-AP</vt:lpstr>
      <vt:lpstr>DCAT-AP ecosystem and MLDCAT-AP</vt:lpstr>
      <vt:lpstr>The need for MLDCAT-AP</vt:lpstr>
      <vt:lpstr>Dataset cataloguing and DCAT-AP</vt:lpstr>
      <vt:lpstr>History of MLDCAT-AP releases</vt:lpstr>
      <vt:lpstr>Sources for MLDCAT-AP 3.0.0</vt:lpstr>
      <vt:lpstr>The AI Act: Relevant Annexes XI - XIII</vt:lpstr>
      <vt:lpstr>The AI Code of Practice</vt:lpstr>
      <vt:lpstr>DCAT-AP 3.0.1</vt:lpstr>
      <vt:lpstr>PowerPoint Presentation</vt:lpstr>
      <vt:lpstr>MLDCAT-AP as a solution</vt:lpstr>
      <vt:lpstr>Domain of MLDCAT-AP</vt:lpstr>
      <vt:lpstr>MLDCAT-AP 3.0.0</vt:lpstr>
      <vt:lpstr>MLDCAT-AP – Machine Learning Model</vt:lpstr>
      <vt:lpstr>MLDCAT-AP – Validator</vt:lpstr>
      <vt:lpstr>PowerPoint Presentation</vt:lpstr>
      <vt:lpstr>Next steps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49</cp:revision>
  <dcterms:created xsi:type="dcterms:W3CDTF">2024-09-10T09:32:00Z</dcterms:created>
  <dcterms:modified xsi:type="dcterms:W3CDTF">2025-10-08T07:35:20Z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