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3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8" r:id="rId4"/>
    <p:sldMasterId id="2147484020" r:id="rId5"/>
    <p:sldMasterId id="2147484032" r:id="rId6"/>
  </p:sldMasterIdLst>
  <p:notesMasterIdLst>
    <p:notesMasterId r:id="rId31"/>
  </p:notesMasterIdLst>
  <p:handoutMasterIdLst>
    <p:handoutMasterId r:id="rId32"/>
  </p:handoutMasterIdLst>
  <p:sldIdLst>
    <p:sldId id="256" r:id="rId7"/>
    <p:sldId id="331" r:id="rId8"/>
    <p:sldId id="333" r:id="rId9"/>
    <p:sldId id="334" r:id="rId10"/>
    <p:sldId id="336" r:id="rId11"/>
    <p:sldId id="343" r:id="rId12"/>
    <p:sldId id="344" r:id="rId13"/>
    <p:sldId id="268" r:id="rId14"/>
    <p:sldId id="271" r:id="rId15"/>
    <p:sldId id="276" r:id="rId16"/>
    <p:sldId id="324" r:id="rId17"/>
    <p:sldId id="278" r:id="rId18"/>
    <p:sldId id="279" r:id="rId19"/>
    <p:sldId id="297" r:id="rId20"/>
    <p:sldId id="304" r:id="rId21"/>
    <p:sldId id="307" r:id="rId22"/>
    <p:sldId id="322" r:id="rId23"/>
    <p:sldId id="318" r:id="rId24"/>
    <p:sldId id="321" r:id="rId25"/>
    <p:sldId id="317" r:id="rId26"/>
    <p:sldId id="340" r:id="rId27"/>
    <p:sldId id="339" r:id="rId28"/>
    <p:sldId id="323" r:id="rId29"/>
    <p:sldId id="264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B216FE-45F2-CA95-0EBD-4F5DFC12C535}" name="SKOTARCZAK Dominik (OP)" initials="DS" userId="S::Dominik.SKOTARCZAK@ec.europa.eu::45121a3a-4f7f-462f-ba69-864ca1b3d5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00"/>
    <a:srgbClr val="F15A24"/>
    <a:srgbClr val="8BE47C"/>
    <a:srgbClr val="F4EA6C"/>
    <a:srgbClr val="FFFFFF"/>
    <a:srgbClr val="FFFFCC"/>
    <a:srgbClr val="DC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FD6D1-9ECD-EF35-BD2A-44C53919E088}" v="2" dt="2025-09-30T12:16:27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36" autoAdjust="0"/>
  </p:normalViewPr>
  <p:slideViewPr>
    <p:cSldViewPr snapToGrid="0">
      <p:cViewPr varScale="1">
        <p:scale>
          <a:sx n="83" d="100"/>
          <a:sy n="83" d="100"/>
        </p:scale>
        <p:origin x="800" y="4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N Viktoria (OP)" userId="S::viktoria.hein@ec.europa.eu::d29360ee-7574-423e-bba4-07b05cf218ac" providerId="AD" clId="Web-{ADCFD6D1-9ECD-EF35-BD2A-44C53919E088}"/>
    <pc:docChg chg="modSld">
      <pc:chgData name="HEIN Viktoria (OP)" userId="S::viktoria.hein@ec.europa.eu::d29360ee-7574-423e-bba4-07b05cf218ac" providerId="AD" clId="Web-{ADCFD6D1-9ECD-EF35-BD2A-44C53919E088}" dt="2025-09-30T12:16:27.820" v="1" actId="1076"/>
      <pc:docMkLst>
        <pc:docMk/>
      </pc:docMkLst>
      <pc:sldChg chg="modSp">
        <pc:chgData name="HEIN Viktoria (OP)" userId="S::viktoria.hein@ec.europa.eu::d29360ee-7574-423e-bba4-07b05cf218ac" providerId="AD" clId="Web-{ADCFD6D1-9ECD-EF35-BD2A-44C53919E088}" dt="2025-09-30T12:16:27.820" v="1" actId="1076"/>
        <pc:sldMkLst>
          <pc:docMk/>
          <pc:sldMk cId="2544207169" sldId="321"/>
        </pc:sldMkLst>
        <pc:inkChg chg="mod">
          <ac:chgData name="HEIN Viktoria (OP)" userId="S::viktoria.hein@ec.europa.eu::d29360ee-7574-423e-bba4-07b05cf218ac" providerId="AD" clId="Web-{ADCFD6D1-9ECD-EF35-BD2A-44C53919E088}" dt="2025-09-30T12:16:27.820" v="1" actId="1076"/>
          <ac:inkMkLst>
            <pc:docMk/>
            <pc:sldMk cId="2544207169" sldId="321"/>
            <ac:inkMk id="30" creationId="{B0394AB3-E4F7-2824-112B-9A7E6B73CD05}"/>
          </ac:inkMkLst>
        </pc:inkChg>
      </pc:sldChg>
    </pc:docChg>
  </pc:docChgLst>
  <pc:docChgLst>
    <pc:chgData name="WALHAIN Lucy (OP)" userId="4480abb1-5ce2-4c1b-87d5-374f64f5e734" providerId="ADAL" clId="{EC735739-B9AB-417F-B2E8-11D96ED44C7E}"/>
    <pc:docChg chg="modSld">
      <pc:chgData name="WALHAIN Lucy (OP)" userId="4480abb1-5ce2-4c1b-87d5-374f64f5e734" providerId="ADAL" clId="{EC735739-B9AB-417F-B2E8-11D96ED44C7E}" dt="2025-09-26T06:43:45.960" v="0" actId="20577"/>
      <pc:docMkLst>
        <pc:docMk/>
      </pc:docMkLst>
      <pc:sldChg chg="modSp">
        <pc:chgData name="WALHAIN Lucy (OP)" userId="4480abb1-5ce2-4c1b-87d5-374f64f5e734" providerId="ADAL" clId="{EC735739-B9AB-417F-B2E8-11D96ED44C7E}" dt="2025-09-26T06:43:45.960" v="0" actId="20577"/>
        <pc:sldMkLst>
          <pc:docMk/>
          <pc:sldMk cId="2544207169" sldId="321"/>
        </pc:sldMkLst>
        <pc:spChg chg="mod">
          <ac:chgData name="WALHAIN Lucy (OP)" userId="4480abb1-5ce2-4c1b-87d5-374f64f5e734" providerId="ADAL" clId="{EC735739-B9AB-417F-B2E8-11D96ED44C7E}" dt="2025-09-26T06:43:45.960" v="0" actId="20577"/>
          <ac:spMkLst>
            <pc:docMk/>
            <pc:sldMk cId="2544207169" sldId="321"/>
            <ac:spMk id="48" creationId="{28330DF3-3816-F04F-9A22-FCA8AD108EA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Provision Requirement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1E-4F30-BBCB-822E75BB0CB4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1E-4F30-BBCB-822E75BB0CB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71E-4F30-BBCB-822E75BB0C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1E-4F30-BBCB-822E75BB0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Providing Entity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Provision Requirement</c:v>
                </c:pt>
              </c:strCache>
            </c:strRef>
          </c:tx>
          <c:spPr>
            <a:solidFill>
              <a:srgbClr val="D49F2C"/>
            </a:solidFill>
          </c:spPr>
          <c:dPt>
            <c:idx val="0"/>
            <c:bubble3D val="0"/>
            <c:spPr>
              <a:solidFill>
                <a:srgbClr val="F4EA6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4F-48F1-809D-F1C6B8EA207C}"/>
              </c:ext>
            </c:extLst>
          </c:dPt>
          <c:dPt>
            <c:idx val="1"/>
            <c:bubble3D val="0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4F-48F1-809D-F1C6B8EA207C}"/>
              </c:ext>
            </c:extLst>
          </c:dPt>
          <c:dLbls>
            <c:dLbl>
              <c:idx val="1"/>
              <c:layout>
                <c:manualLayout>
                  <c:x val="8.8606938239938107E-2"/>
                  <c:y val="0.1686939301967300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4F-48F1-809D-F1C6B8EA20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91.8</c:v>
                </c:pt>
                <c:pt idx="1">
                  <c:v>8.2000000000000028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F-48F1-809D-F1C6B8EA2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Target Entity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Target Requirement</c:v>
                </c:pt>
              </c:strCache>
            </c:strRef>
          </c:tx>
          <c:spPr>
            <a:solidFill>
              <a:srgbClr val="D49F2C"/>
            </a:solidFill>
          </c:spPr>
          <c:dPt>
            <c:idx val="0"/>
            <c:bubble3D val="0"/>
            <c:spPr>
              <a:solidFill>
                <a:srgbClr val="72BCE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6A-47E4-B7BD-E89F6CC7E3DB}"/>
              </c:ext>
            </c:extLst>
          </c:dPt>
          <c:dPt>
            <c:idx val="1"/>
            <c:bubble3D val="0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6A-47E4-B7BD-E89F6CC7E3DB}"/>
              </c:ext>
            </c:extLst>
          </c:dPt>
          <c:dLbls>
            <c:dLbl>
              <c:idx val="1"/>
              <c:layout>
                <c:manualLayout>
                  <c:x val="0.11954164320191116"/>
                  <c:y val="0.145070783418967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6A-47E4-B7BD-E89F6CC7E3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86.9</c:v>
                </c:pt>
                <c:pt idx="1">
                  <c:v>13.099999999999994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6A-47E4-B7BD-E89F6CC7E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Frequency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rgbClr val="D49F2C"/>
            </a:solidFill>
          </c:spPr>
          <c:dPt>
            <c:idx val="0"/>
            <c:bubble3D val="0"/>
            <c:spPr>
              <a:solidFill>
                <a:srgbClr val="8BE47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16-4183-8E26-435363D19F94}"/>
              </c:ext>
            </c:extLst>
          </c:dPt>
          <c:dPt>
            <c:idx val="1"/>
            <c:bubble3D val="0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16-4183-8E26-435363D19F94}"/>
              </c:ext>
            </c:extLst>
          </c:dPt>
          <c:dLbls>
            <c:dLbl>
              <c:idx val="0"/>
              <c:layout>
                <c:manualLayout>
                  <c:x val="-0.2143954886772354"/>
                  <c:y val="-0.204368658637803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16-4183-8E26-435363D19F94}"/>
                </c:ext>
              </c:extLst>
            </c:dLbl>
            <c:dLbl>
              <c:idx val="1"/>
              <c:layout>
                <c:manualLayout>
                  <c:x val="0.19512307807642887"/>
                  <c:y val="7.128580381794462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16-4183-8E26-435363D19F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57.7</c:v>
                </c:pt>
                <c:pt idx="1">
                  <c:v>42.3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16-4183-8E26-435363D19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Deadline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Deadline</c:v>
                </c:pt>
              </c:strCache>
            </c:strRef>
          </c:tx>
          <c:spPr>
            <a:solidFill>
              <a:srgbClr val="D49F2C"/>
            </a:solidFill>
          </c:spPr>
          <c:dPt>
            <c:idx val="0"/>
            <c:bubble3D val="0"/>
            <c:spPr>
              <a:solidFill>
                <a:srgbClr val="EC74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50-4984-A439-4BD2FE9A525E}"/>
              </c:ext>
            </c:extLst>
          </c:dPt>
          <c:dPt>
            <c:idx val="1"/>
            <c:bubble3D val="0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50-4984-A439-4BD2FE9A525E}"/>
              </c:ext>
            </c:extLst>
          </c:dPt>
          <c:dLbls>
            <c:dLbl>
              <c:idx val="0"/>
              <c:layout>
                <c:manualLayout>
                  <c:x val="-0.20156987965040571"/>
                  <c:y val="-0.2272282636312820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50-4984-A439-4BD2FE9A525E}"/>
                </c:ext>
              </c:extLst>
            </c:dLbl>
            <c:dLbl>
              <c:idx val="1"/>
              <c:layout>
                <c:manualLayout>
                  <c:x val="0.17587289632291281"/>
                  <c:y val="0.1080556473059267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50-4984-A439-4BD2FE9A52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62.7</c:v>
                </c:pt>
                <c:pt idx="1">
                  <c:v>37.299999999999997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50-4984-A439-4BD2FE9A5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E930-651F-344E-8314-180208C21109}" type="datetime1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22795-F49E-234E-94D2-EFBA1D25E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48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31:34.414"/>
    </inkml:context>
    <inkml:brush xml:id="br0">
      <inkml:brushProperty name="width" value="0.3" units="cm"/>
      <inkml:brushProperty name="height" value="0.6" units="cm"/>
      <inkml:brushProperty name="color" value="#EC74B3"/>
      <inkml:brushProperty name="tip" value="rectangle"/>
      <inkml:brushProperty name="rasterOp" value="maskPen"/>
      <inkml:brushProperty name="ignorePressure" value="1"/>
    </inkml:brush>
  </inkml:definitions>
  <inkml:trace contextRef="#ctx0" brushRef="#br0">4500 36,'-90'14,"-312"-9,231-6,-598 1,541 8,128-3,-103-3,8-20,67 6,-31-3,-75-2,151 13,-407 2,335 10,-136 1,150-10,-171 2,197 7,-80 2,156-10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42:12.617"/>
    </inkml:context>
    <inkml:brush xml:id="br0">
      <inkml:brushProperty name="width" value="0.3" units="cm"/>
      <inkml:brushProperty name="height" value="0.6" units="cm"/>
      <inkml:brushProperty name="color" value="#EC74B3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4,'69'-2,"73"4,-46 14,-61-12,50 11,-57-9,1-2,0 0,31 1,818-7,-856 1,41-7,-39 4,37-1,59-4,8 0,-32 10,-80-1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42:35.083"/>
    </inkml:context>
    <inkml:brush xml:id="br0">
      <inkml:brushProperty name="width" value="0.3" units="cm"/>
      <inkml:brushProperty name="height" value="0.6" units="cm"/>
      <inkml:brushProperty name="color" value="#F4EA6C"/>
      <inkml:brushProperty name="tip" value="rectangle"/>
      <inkml:brushProperty name="rasterOp" value="maskPen"/>
      <inkml:brushProperty name="ignorePressure" value="1"/>
    </inkml:brush>
  </inkml:definitions>
  <inkml:trace contextRef="#ctx0" brushRef="#br0">1 54,'497'0,"-472"-1,45-7,-46 4,45-2,271 9,190-5,-363-5,165-3,-207 11,294-3,-258-6,66-2,-145 10,-3 3,108 16,-140-13,67 1,-52-4,-40 0,2 0,-2 1,41 13,-44-11,0-1,2-1,-1 0,0-1,22 2,-3-5,-12 1,0-1,39-4,-60 2,-1-2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43:09.266"/>
    </inkml:context>
    <inkml:brush xml:id="br0">
      <inkml:brushProperty name="width" value="0.3" units="cm"/>
      <inkml:brushProperty name="height" value="0.6" units="cm"/>
      <inkml:brushProperty name="color" value="#72BCE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0,'251'14,"-126"-7,25 4,74 26,-173-33,76-3,29 3,393 9,-358-15,132 16,-235-8,147-8,-151-7,-52 5,44-1,-46 3,47-7,-19 2,-5 1,127-6,-59 12,-103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0:01:05.537"/>
    </inkml:context>
    <inkml:brush xml:id="br0">
      <inkml:brushProperty name="width" value="0.3" units="cm"/>
      <inkml:brushProperty name="height" value="0.6" units="cm"/>
      <inkml:brushProperty name="color" value="#8BE47C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2,'150'-2,"157"4,-160 8,-15-1,107 1,-127-12,130 4,-196 2,72 2,-26-9,-45 1,3 2,-1 1,87 13,-125-12,-1 1,-1-2,1 1,0-2,-1 1,2-1,-1-1,0 1,0-1,-1-1,2 1,-1-1,0-1,9-4,47-11,-26 9,-22 6,1 0,-1 1,2 1,-2 1,35 2,5 0,-4 0,-45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0:05:22.389"/>
    </inkml:context>
    <inkml:brush xml:id="br0">
      <inkml:brushProperty name="width" value="0.3" units="cm"/>
      <inkml:brushProperty name="height" value="0.6" units="cm"/>
      <inkml:brushProperty name="color" value="#F4EA6C"/>
      <inkml:brushProperty name="tip" value="rectangle"/>
      <inkml:brushProperty name="rasterOp" value="maskPen"/>
      <inkml:brushProperty name="ignorePressure" value="1"/>
    </inkml:brush>
  </inkml:definitions>
  <inkml:trace contextRef="#ctx0" brushRef="#br0">1 54,'522'0,"-496"-1,48-7,-49 4,47-2,285 9,200-5,-382-5,174-3,-218 11,309-3,-271-6,69-2,-152 10,-3 3,114 16,-148-13,71 1,-55-4,-42 0,2 0,-2 1,43 13,-46-11,0-1,2-1,-1 0,0-1,23 2,-3-5,-12 1,-1-1,41-4,-62 2,-2-2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1:11:37.029"/>
    </inkml:context>
    <inkml:brush xml:id="br0">
      <inkml:brushProperty name="width" value="0.3" units="cm"/>
      <inkml:brushProperty name="height" value="0.6" units="cm"/>
      <inkml:brushProperty name="color" value="#8BE47C"/>
      <inkml:brushProperty name="tip" value="rectangle"/>
      <inkml:brushProperty name="rasterOp" value="maskPen"/>
      <inkml:brushProperty name="ignorePressure" value="1"/>
    </inkml:brush>
  </inkml:definitions>
  <inkml:trace contextRef="#ctx0" brushRef="#br0">1999 1,'-1968'0,"1937"0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1:11:43.539"/>
    </inkml:context>
    <inkml:brush xml:id="br0">
      <inkml:brushProperty name="width" value="0.3" units="cm"/>
      <inkml:brushProperty name="height" value="0.6" units="cm"/>
      <inkml:brushProperty name="color" value="#EC74B3"/>
      <inkml:brushProperty name="tip" value="rectangle"/>
      <inkml:brushProperty name="rasterOp" value="maskPen"/>
      <inkml:brushProperty name="ignorePressure" value="1"/>
    </inkml:brush>
  </inkml:definitions>
  <inkml:trace contextRef="#ctx0" brushRef="#br0">1705 1,'-71'3,"1"4,-132 27,122-19,-17 0,-137 1,154-12,-440 4,458-9,35 0,1-2,-1-1,1-1,-34-11,-16-3,50 12,5-1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1:12:01.872"/>
    </inkml:context>
    <inkml:brush xml:id="br0">
      <inkml:brushProperty name="width" value="0.3" units="cm"/>
      <inkml:brushProperty name="height" value="0.6" units="cm"/>
      <inkml:brushProperty name="color" value="#F4EA6C"/>
      <inkml:brushProperty name="tip" value="rectangle"/>
      <inkml:brushProperty name="rasterOp" value="maskPen"/>
      <inkml:brushProperty name="ignorePressure" value="1"/>
    </inkml:brush>
  </inkml:definitions>
  <inkml:trace contextRef="#ctx0" brushRef="#br0">1906 54,'-227'1,"-243"-3,215-24,-41 0,-32 43,235-13,61-3,-1 0,0 2,-37 9,20 7,31-11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1:15:33.371"/>
    </inkml:context>
    <inkml:brush xml:id="br0">
      <inkml:brushProperty name="width" value="0.3" units="cm"/>
      <inkml:brushProperty name="height" value="0.6" units="cm"/>
      <inkml:brushProperty name="color" value="#72BCEE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26,'552'0,"-444"-7,-51 2,3-1,-37 3,1 0,0 2,0 0,0 1,0 1,0 0,48 8,20 7,-70-13,2 1,-1 0,33 11,-46-12,0-1,0 0,1 0,-2 0,3-1,-3 0,2 0,0-1,-1 0,1-1,0 0,-1 0,17-4,-17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8:52:36.48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2399 0,'-662'0,"638"2,2-1,-30 6,27-3,-41 2,27-4,1 2,-61 12,86-14,-37 9,26-6,1 0,1-2,-47 3,-445-6,225 0,206 0,-93-1,111-9,21 2,93 9,-32-2,0 1,30 3,47 15,-55-10,-7 0,1-2,-1-2,2 0,36 0,-15-4,169 6,-75 3,-64-5,-15 4,-50-5,40 3,220-7,-186-7,-56 3,45 0,-35 6,-30-1,1 1,-1-2,0 1,0-2,21-3,177-36,-186 37,0 2,35 0,-45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32:23.681"/>
    </inkml:context>
    <inkml:brush xml:id="br0">
      <inkml:brushProperty name="width" value="0.3" units="cm"/>
      <inkml:brushProperty name="height" value="0.6" units="cm"/>
      <inkml:brushProperty name="color" value="#F4EA6C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37,'849'0,"-821"-1,1-1,29-4,-29 2,55-2,404 7,-468-2,-1 0,34-6,32-2,-52 8,141 1,-149 2,-2-1,1 1,-1 2,0 0,27 7,-32-7,-2 0,1-1,-1-1,1-1,27 2,92-5,-46 0,-36 2,5-1,-1 2,94 9,-45 2,3-4,159-2,-232-7,1 1,-1 2,0 1,-1 0,61 12,-60-9,0-1,2-1,0-2,0-1,73-4,-5 1,559 2,-636-1,58-7,22-2,-56 8,87-14,-93 10,3 1,68-2,-2 10,147-5,-186-6,-55 4,2 2,29-2,1510 3,-727 3,-779-4,111-14,-111 8,112-3,2252 13,-2393-2,56 9,-54-6,54 3,-46-6,27 0,115 10,-93-4,0-1,120-7,-58 0,257 2,-382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3T08:36:37.715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2747 3,'-162'-3,"-179"7,20 32,183-23,-175 8,226-21,-164 20,135-8,-1-5,-132-9,76-1,-270 4,408-1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3T08:37:16.465"/>
    </inkml:context>
    <inkml:brush xml:id="br0">
      <inkml:brushProperty name="width" value="0.3" units="cm"/>
      <inkml:brushProperty name="height" value="0.6" units="cm"/>
      <inkml:brushProperty name="color" value="#8BE47C"/>
      <inkml:brushProperty name="tip" value="rectangle"/>
      <inkml:brushProperty name="rasterOp" value="maskPen"/>
      <inkml:brushProperty name="ignorePressure" value="1"/>
    </inkml:brush>
  </inkml:definitions>
  <inkml:trace contextRef="#ctx0" brushRef="#br0">400 1,'-394'0,"388"0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3T08:37:16.466"/>
    </inkml:context>
    <inkml:brush xml:id="br0">
      <inkml:brushProperty name="width" value="0.3" units="cm"/>
      <inkml:brushProperty name="height" value="0.6" units="cm"/>
      <inkml:brushProperty name="color" value="#EC74B3"/>
      <inkml:brushProperty name="tip" value="rectangle"/>
      <inkml:brushProperty name="rasterOp" value="maskPen"/>
      <inkml:brushProperty name="ignorePressure" value="1"/>
    </inkml:brush>
  </inkml:definitions>
  <inkml:trace contextRef="#ctx0" brushRef="#br0">400 1,'-17'4,"1"5,-32 37,30-26,-5-1,-32 3,36-17,-103 6,108-12,8-1,-1-2,1-1,0-2,-8-14,-4-5,12 17,1-1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3T08:37:16.467"/>
    </inkml:context>
    <inkml:brush xml:id="br0">
      <inkml:brushProperty name="width" value="0.3" units="cm"/>
      <inkml:brushProperty name="height" value="0.6" units="cm"/>
      <inkml:brushProperty name="color" value="#F4EA6C"/>
      <inkml:brushProperty name="tip" value="rectangle"/>
      <inkml:brushProperty name="rasterOp" value="maskPen"/>
      <inkml:brushProperty name="ignorePressure" value="1"/>
    </inkml:brush>
  </inkml:definitions>
  <inkml:trace contextRef="#ctx0" brushRef="#br0">400 71,'-48'2,"-51"-5,46-31,-9-1,-7 57,50-16,12-5,0 1,0 2,-8 12,5 9,6-14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3T08:37:16.468"/>
    </inkml:context>
    <inkml:brush xml:id="br0">
      <inkml:brushProperty name="width" value="0.3" units="cm"/>
      <inkml:brushProperty name="height" value="0.6" units="cm"/>
      <inkml:brushProperty name="color" value="#72BCEE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35,'157'0,"-126"-10,-15 3,1 0,-10 3,-1 0,1 2,0 1,0 1,0 1,0 1,13 10,6 9,-19-17,-1 1,1 1,9 13,-13-15,0-1,-1 0,2 0,-2-1,1 0,0-1,0 0,0-1,0 0,1-1,-2 0,1-1,5-4,-5 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6T10:26:55.07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1135 231,'-2'3,"-51"53,-197 230,108-127,-10-14,109-105,-115 114,-3 2,-8-12,168-144,1 0,0 0,0 1,0-1,0 0,-1 1,1-1,0 0,-1 0,1 0,0 1,0-1,0 0,0 1,-1-1,1 1,0-1,0 0,0 0,-1 1,1-1,0 1,0 0,0-1,0 0,1 0,0 0,-1 0,1 1,-1-1,1 0,-1 0,0 1,1-1,0 0,0 0,-1 0,1 0,0 0,0-1,-1 1,1 0,0 0,-1 0,0-1,2 1,174-58,-3-15,229-136,-282 142,183-116,-79 44,-48 33,-171 104,-4 3,-5 1,-240 159,8 20,-287 270,365-296,-11 10,117-118,-78 54,118-93,6-3,1-1,-1 1,-1-2,0 1,0-1,1 0,-11 2,16-5,1 0,8-9,373-374,111-98,-381 373,186-175,38-37,-174 182,-81 74,-68 54,-6 6,-1-1,2 1,-2-1,0-1,1 1,-2 0,6-11,-9 16,-1 0,0 0,0 0,0 0,0 0,0 0,0 0,0 0,0 0,0 0,0 0,0 0,0 0,0 0,0 0,0 0,0 0,0 0,0 0,0 0,0-1,0 1,0 0,0 0,0 0,0 0,0 0,0 0,0 0,0 0,0 0,0 0,0-1,0 1,0 0,-1 0,1 0,0 0,0 0,0 0,0 0,0 0,0 0,0 0,0 0,0 0,0 0,-1 0,1 0,0 0,0 0,0 0,0 0,0 0,-9 4,-68 49,-422 348,-9 73,224-230,189-167,-12 17,-97 110,196-197,-8 10,15-16,1 0,-1 0,1 1,-1-2,0 2,0-2,1 2,-1-1,0 1,1-1,-1 0,1 0,0 2,0-3,0 0,0 1,0-1,0 0,0 0,0 1,0-1,0 0,0 1,0-1,0 0,0 0,1 0,-1 0,0 0,0 1,0-1,1 0,-1 0,0 0,0 1,1-1,-1 0,0 0,0 0,0 0,0 0,0 0,1 0,-1 0,1 0,0 0,-1 0,1 0,0 0,-1 0,2 0,-1 0,-1 0,1-1,1 1,-2-1,1 1,-1 0,2-2,444-299,-122 76,327-165,-581 350,89-47,129-80,-286 167,-9 6,-20 15,-213 181,7 12,156-142,-626 589,274-277,326-302,144-108,421-322,32-19,-396 298,470-335,-350 241,223-173,-430 328,-6 2,1 3,-1-1,0 1,9-5,-14 8,0 0,0 0,0 0,0 0,0 0,0 0,0 0,0 0,0 0,0 0,0 0,0 0,0 0,0-1,0 1,0 0,0 0,1 0,-1 0,0 0,0 0,0 0,0 0,0 0,1 0,-1 0,0 1,0-1,0 0,0 0,0 0,0 0,0 0,0 0,0 0,0 0,0 0,0 0,0 0,0 0,0 0,0 0,1 0,-1 0,0 0,0 0,0 0,0 1,-8 9,-124 117,-192 189,-161 152,7-9,214-222,233-211,-6 9,0 0,-59 81,-5-1,38-45,55-59,8-11,0 0,0 0,1 0,-1 1,0-1,0 0,0 0,0 0,0 0,0 0,0 0,0 0,0 0,0 0,1 0,-1 0,0 0,0 0,0 0,0 0,0 0,0 0,0 0,0 0,0 0,0 0,0 0,0 0,0 0,0 0,0 0,1 0,-1 0,0 0,0 0,0 0,0 0,0 0,0 0,0 0,0 0,0 0,0 0,0 0,0 0,0 0,0 0,0 0,0 0,0 0,0-1,0 1,0 0,0 0,1 0,-1 0,0 0,0 0,0-1,22-15,-15 12,733-612,-720 598,387-329,75-10,-404 297,104-102,-148 131,1 2,1 0,1 2,66-34,-106 64,-1-2,1 2,-1-1,1 1,-4 4,-5 3,-449 386,223-191,87-72,-169 139,283-242,-189 149,-7-11,224-162,-138 96,123-82,-1 0,2 3,-32 37,55-60,-1 2,10-4,171-96,-3-14,-161 101,335-250,-15-23,-50 39,479-355,-676 539,184-91,-260 147,-8 5,-6 5,-1-4,0 1,-1 1,1-2,-1 0,2 2,-6 0,-7 6,-326 261,20 28,171-158,-468 442,309-317,44-39,217-182,-4-4,-100 63,124-88,12-7,0 0,0 2,2 0,-1 0,-17 17,31-27,0 1,-1-1,0 1,1-1,-1 0,1 0,0 1,0 0,-1-1,1 1,-1 0,1 0,0-1,-1 0,1 1,0 0,0 0,0-1,0 0,0 2,0-2,0 1,0-1,1 1,-1-1,1 0,-1 1,1-1,-1 0,0 0,0 0,1 1,-1-1,1 0,-1 0,1 0,-1 1,0-1,0 0,0 0,1 0,0 0,-1 0,1 0,4 0,-2 0,2-1,-1 0,-1 1,6-3,23-7,-1-4,0 1,29-19,86-60,-85 51,120-78,132-82,224-141,143-96,-532 361,-77 41,94-61,-153 90,-7 3,-1 1,1 0,-1-1,1 1,-1-2,6-5,-17 15,-207 144,-160 114,-95 65,410-289,-249 153,232-151,3 5,-128 104,56-30,-145 133,285-248,4-4,-1 0,0 0,1 0,0 0,0 2,-1-2,1 1,0-1,0 0,-1 5,3-6,-1 0,0 0,0 0,0 0,1 0,0 0,-1 0,1 0,-1 0,0 0,1 0,-1 0,1 0,0 0,-1 0,0 0,1 0,-1 0,1 0,-1-1,0 1,0 0,0-1,1 1,-1-1,0 1,1 0,0 0,311-183,-18 10,131-61,144-112,-338 194,257-125,-462 264,-10 4,1 1,24-9,-43 17,-1 1,0 1,1-1,-1 1,1-1,-3 2,-9 7,-315 192,8 16,290-198,-151 111,-105 68,24-17,-91 100,346-275,-158 136,161-136,5-4,8-7,310-192,211-131,-107 108,-6 2,-204 108,-72 39,-128 64,-4 2,0 0,-1 0,10-8,-17 11,-9 6,-215 143,7 15,33-24,-48 16,10-8,-120 79,324-214,-94 61,91-58,1 2,0 1,-18 20,38-38,0 1,0-1,-1 0,1 1,0-1,-1 0,1 0,0 1,0-1,0 0,-1 0,1 0,0 1,0-1,0 0,0 1,0-1,0 1,0-1,0 1,0-1,0 0,0 0,0 1,0-1,1 1,-1-1,0 1,0-1,0 0,1 0,-1 0,0 1,1-1,-1 0,0 1,1-1,0 0,-1 0,0 1,1-1,0 1,0-1,-1 0,1 0,0 1,0-1,0 0,0 0,-1 0,0 0,1 0,0-1,0 1,-1 0,1 0,0-1,1 0,36-13,-1-3,47-28,69-53,-129 82,431-290,-132 122,-176 105,42-24,8 15,-193 87,21-8,-23 9,-2-1,1 1,0 0,0 0,1 0,-1 0,0 0,0 0,0 0,0 0,0 0,0 0,0 0,1 1,-1-1,0 1,-1-1,3 1,-3-1,0 1,1-1,-1 1,0-1,0 0,0 0,0 0,1 0,-1 1,0-1,0 1,0-1,0 1,1-1,-1 0,0 0,0 0,0 0,0 1,0-1,0 1,0-1,0 0,0 0,0 0,0 1,-1-1,1 1,0-1,0 1,0-1,-1 0,1 0,0 0,0 1,0-1,0 1,0-1,-1 0,1 1,0-1,-1 0,1 0,-1 0,1 0,0 0,-19 10,12-6,-222 143,148-91,-349 256,352-249,-3-2,-111 60,82-58,-134 104,177-119,67-48,0 0,0 0,0 0,0 0,0 0,-1 0,1 0,0 0,0 0,0 0,0 0,-1 0,1 0,0 0,0 0,0 0,0 0,0 0,0 0,0 0,-1 0,1 0,0 0,0 0,0 0,0 1,0-1,0 0,0 0,0 0,0 0,0 1,0-1,0 0,0 0,0 0,0 0,0 0,0 0,0 0,0 0,0 0,0 0,0 1,0-1,1 0,-1 0,0 0,0 0,0 0,0 1,0-1,0 0,0 0,1 0,-1 0,0 0,11 1,13-5,20-5,-1-5,1 1,72-37,116-77,-24 12,-29 28,77-39,-196 94,151-80,-9-16,-196 124,-3 3,-2-1,2 1,0 0,-2-1,1 1,0-2,0 2,-1 0,3-5,-13 9,-278 143,-54 31,214-93,-102 56,206-127,-100 51,92-45,-52 40,-94 97,172-152,4-3,-2 1,1-1,1 2,-1-1,1-1,-1 1,0 0,0 3,3-4,6-3,238-77,-63 21,59-15,-11 5,-159 45,165-61,-211 73,-2-2,1 0,-1-1,0-2,0 0,-3-2,21-20,-38 34,-1 3,0 0,-1-1,0 0,0 1,1-1,-1 1,1-1,-1-1,0 3,-1-2,1-4,-1 6,-5 2,2-1,-73 42,-261 133,123-73,182-85,1 1,1 2,1 1,-38 38,54-44,8-11,1 0,0-1,-1 1,0-1,0 0,0 0,-9 5,8-10,6 0,6-1,266-66,-250 62,1-1,35-14,42-28,-41 20,10-3,-22 11,72-44,-99 51,-19 11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6T10:19:03.56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509 925,'306'-341,"221"-243,-554 616,-233 275,85-96,-240 291,160-190,138-171,102-123,3-3,-1 0,1 1,1 1,-15 28,26-44,-3 8,5-5,6-6,266-130,-218 105,188-104,401-287,-401 211,-232 195,-2 3,0 0,-1 0,2 1,11-8,-19 15,-9 8,-66 65,-228 245,-210 310,483-593,-9 11,3 1,-39 67,70-110,1-1,10-8,-9 5,258-241,-18-23,128-199,-33-24,-270 392,-65 96,1-2,-10 10,-238 244,152-152,-46 49,-200 200,228-254,91-77,-2-3,0 0,-27 12,43-22,-1-2,1 0,-18 4,24-7,0 1,0-1,0 0,0 1,0-1,0 0,0-1,0 1,0 0,-1-1,2 1,-1 0,-1-1,2 0,-1 0,0 1,0-2,0 1,1 0,-1 0,0 0,-1-3,2 3,1 0,-1 0,0-1,1 1,-1 0,1 0,0-1,0 1,0 0,-1-1,1 1,0-1,0 2,0-2,1 1,-1-1,0 1,0 0,0-1,1 1,-1 0,1 0,0 0,0-2,0 1,12-30,2 1,39-59,-27 48,44-71,5 4,5 3,98-98,11 16,-134 139,95-67,-137 107,-8 4,0 1,0 0,1 0,-1 0,0 1,2 0,-1 0,13-3,-14 8,-7-1,1-1,0 1,-1 0,1 0,0-1,0 0,-1 1,1 0,-1-1,1 1,-1-1,1 0,0 1,-1 0,0-1,0 1,1-1,-527 486,496-453,-156 156,-13-17,191-166,7-4,0 1,-1-1,0-1,1 2,-1-2,0 1,-6 1,8-4,6-7,-3 5,193-291,-3 2,-72 138,-90 120,0 1,48-36,-73 64,19-12,-23 16,1 0,-1 0,1 0,0 0,0 1,0 0,-1-1,1 0,0 1,0 0,0-1,2 1,-4 0,1 1,0-1,0 0,-1 1,1-1,0 1,0-1,-1 0,1 0,0 1,-1 0,1-1,-1 1,1-1,-1 0,1 1,0 0,-1 0,0-1,0 1,1 0,-1 0,0-1,1 1,-1 0,0 0,0-1,1 2,-1 2,0 0,1 1,-1-1,-1 7,-2 9,0-1,-1 1,-1-1,-9 20,14-39,-153 384,126-321,-397 808,358-752,-87 166,138-252,15-30,6-6,3-4,570-472,-28-43,-187 140,-26 26,-290 306,-443 502,344-390,-415 521,-14 17,-60-14,517-566,16-13,5-5,4-3,558-493,-26-38,-187 153,-251 272,-7 12,3 5,171-129,-255 213,-7 4,2 1,-1-1,-1 0,2 0,-1 1,0 0,0 0,1-1,0 1,-1 1,0-1,0 0,4 0,-3 3,-7 6,-110 147,28-42,-384 547,72-98,210-298,-90 122,252-351,8-9,-1 0,-1-2,-26 24,43-47,11-11,110-117,1275-1350,-723 778,-665 695,332-322,-313 307,-22 19,-11 10,-386 431,-117 202,19 19,122-162,181-253,-16-14,198-223,5-7,1 0,-1 0,0-1,0 1,0-1,0 0,0 1,-1-1,-4 2,8-4,0 0,0 0,-1 0,1 0,0 1,0-1,0 0,0 0,0 0,0 0,0 0,0 0,0 0,-1 0,1 0,0 0,0 0,0 0,0 0,0 0,0 0,0 0,0 0,-1 0,1 0,0 0,0 0,0 0,0 0,0-1,0 1,0 0,0 0,0 0,0 0,0 0,0 0,0 0,0 0,0 0,0 0,0 0,0 0,0 0,0 0,0 0,0 0,0 0,0 0,0 0,0 0,0 0,0 0,0-1,6-10,95-114,0 2,504-654,-188 236,96-62,-495 583,-2 2,1 1,0 1,0 0,36-23,-53 39,2 0,-1-1,0 0,1 0,-1 1,1 0,-2 0,2-1,-1 1,1 0,-1-1,2 1,-3 1,1-1,-1 0,0 0,1 0,-1 0,0 0,1 0,-1 1,0-1,0 0,0 0,0 0,0 0,0 0,1 0,-1 0,0 1,0-1,0 0,0 1,1-1,-1 0,0 0,0 1,0-1,0 0,0 0,0 0,0 0,0 1,-5 15,-58 94,-8 0,-431 591,-38-20,313-395,-113 136,322-402,-6 9,0 0,-3-2,-33 26,41-42,10-9,9-2,-1-1,1 1,0 0,0 0,-1 0,1-1,0 1,0 0,0 0,0 0,0 0,0 0,0-1,0 1,0 0,0-1,-1 1,1 0,0-1,0 1,0 0,0 0,0 0,0 0,0 0,0-1,0 1,0 0,0-1,0 1,1 0,-1-1,6-8,112-101,4-2,34-37,34-35,1346-1473,-1450 1553,32-36,-117 140,-3 5,-6 14,-92 178,-17-1,105-177,-93 149,-365 532,-19-10,-142 187,610-847,-67 88,66-93,0 1,-32 26,15-22,35-28,0 0,0 0,0 1,0-2,0 1,0-1,-1 0,-6 1,10-2,-7 1,7-5,6-4,87-95,-48 57,87-98,961-1106,-943 1064,-23 20,104-125,-220 279,42-45,-46 53,-1-1,1 0,0 1,0 0,0 0,1 0,12-3,-17 6,0 1,0-1,1 1,-1 0,0 0,0 0,4 0,-6 0,0 0,0 1,0-1,1 0,-1 0,1 0,-1 0,1 0,-1 1,0-1,0 0,0 1,1-1,-1 0,0 0,1 0,-1 0,0 1,1-1,-1 0,0 1,0-1,0 1,0-1,0 1,0 0,0 0,0-1,0 1,0 0,0 0,0-1,0 1,-1 0,1 0,-1-1,1 1,-1 0,1-1,0 1,-1-1,-1 2,-83 105,-517 624,-16-6,181-214,400-467,-184 200,212-235,6-6,0 1,0-1,0 0,-1 0,1-1,0 1,-1 0,0-1,0-1,-6 4,10-5,0 1,0-1,0 0,0 0,0 0,0 0,-1 0,1 0,0 0,0 0,0 0,0 0,0 0,0 0,-1 0,1 0,0 0,0 0,0 0,0 0,0 0,0 0,0 0,0 0,0-1,0 1,0 0,0 0,0 0,0 0,0 0,-1 0,1 0,0 0,0 0,0-1,0 1,0 0,0 0,0 0,0 0,0 0,0 0,0-1,0 1,0 0,0 0,0 0,0 0,0 0,0 0,0 0,0 0,0 0,6-11,64-92,5-7,29-40,788-1091,-658 921,151-225,-115 161,-257 366,139-199,-155 220,-1 2,1-1,0 0,-1 0,0 0,-5 4,-13 11,-332 350,15 21,237-273,-363 434,-228 260,589-693,-107 118,209-235,3-2,6-5,19-21,569-615,-538 578,861-1012,-774 904,399-427,-484 543,67-50,-94 82,1 3,1 0,0 2,43-16,-74 33,8-2,0 0,12-2,-21 5,0 0,1 1,0 0,-1 0,0 0,0 0,1 0,-1 0,0 0,1 0,-1 1,1 0,-1 0,0-1,0 1,4 2,-6-3,0 0,0 1,0-1,1 0,-1 1,0-1,0 0,1 0,-1 0,0 1,1-1,-1 1,0-1,0 0,0 1,0-1,0 0,0 0,0 1,0-1,0 1,0-1,0 1,0-1,0 1,-2 7,1 1,-2 0,0 0,0-1,-7 14,6-13,-199 362,195-357,-373 581,-24-15,261-376,-388 545,285-424,-22-25,251-282,16-16,4-4,37-35,50-46,43-44,344-368,-11-20,474-586,-831 963,77-105,-184 240,8-6,-16 27,5-15,-63 136,-11 1,-122 195,-308 397,-328 238,737-868,-242 242,325-331,9-6,-1-2,1 1,-2 0,1-1,-1-1,0 1,0-1,0 0,-9 4,2-8,14 0,-1 0,1 0,0 0,0 0,0-1,0 1,0 0,-1 0,1 0,0 0,0 0,-1-1,1 1,0 0,0 0,-1 0,1-1,0 1,0 0,0 0,0 0,0 0,0 0,0 0,0-1,0 1,0 0,0-1,0 0,0 1,0-1,0 0,0 0,1 1,-1-1,1 0,-1 0,1 1,-1-1,0 1,1-1,-1 0,2 0,83-85,-33 37,85-87,37-36,475-494,-27-24,-464 501,-35 36,-32 32,43-52,-132 170,0 1,0 0,0 0,0 0,0 0,0 0,5-2,-7 4,1 0,-1 0,0 0,0 0,0 0,0 0,0 0,0 0,0 0,0 0,1 0,-1 0,0 0,0 0,0 0,1 0,-1 0,0 0,0 0,0 0,1 0,-1 0,0 0,0 0,0 1,0-1,0 0,0 0,0 0,0 0,0 0,0 0,0 0,0 0,0 0,1 0,-1 1,0-1,0 0,0 1,-1 13,-2 3,-3-1,1 1,-14 27,12-29,-46 92,-117 195,-277 370,-272 239,99-199,236-331,483-471,-54 45,90-87,36-38,644-712,-36-36,-432 513,20 26,-366 379,98-90,-79 75,0 0,1 0,28-12,-45 25,-2 1,0-1,1 1,-1 0,1 0,-1 0,0 1,1-1,0 0,0 0,-1 1,5 0,-7 0,3 3,-10 6,-769 953,-16-6,189-231,584-700,13-17,0 0,0-1,-1 1,0-1,-11 8,17-15,11-12,128-145,-12 14,711-779,20 11,-838 890,56-53,-74 74,0-1,-1 1,1-1,-1 0,1 0,0 1,0 0,0-1,0 1,0-1,-1 1,1-1,0 1,0 0,0 0,1 0,-1 6,-8 10,-74 118,-234 331,-390 437,705-901,-373 429,-27-29,385-387,11-10,1 0,-1 0,-1 0,1-1,-1 0,1 0,-1 0,0 0,-6 2,11-5,-3 0,14-12,167-151,-12 8,1126-1175,-1119 1132,400-473,-557 651,40-45,-46 58,-9 10,-7 9,-79 122,-371 477,-39-18,223-272,-290 351,141-200,237-271,231-241,40-44,48-45,36-39,889-922,-909 932,541-532,-684 683,138-121,-121 109,0 1,2 1,0 2,33-15,-60 30,6-3,2 0,-1 1,12-3,-17 5,-2-1,1 1,1 0,-2 0,1-1,1 1,-2 0,1 0,1 0,-2 0,1 1,0-1,0 0,0 0,0 1,0-1,0 1,0-1,0 0,-1 1,1-1,0 1,0 0,0-1,0 1,-1 0,1 0,-1-1,1 1,0 0,-1 0,1-1,-1 1,0 0,1 0,0 2,-1-2,0 1,0-1,0 1,0-1,0 1,-1-1,1 1,-1-1,1 1,0-1,-1 1,0-1,0 1,1-1,-1 0,0 0,-1 2,-3 6,-40 66,-77 95,-68 60,-828 899,824-918,-10 5,-81 89,19 15,260-312,5-6,6-7,2-4,109-111,-7 5,1470-1582,-1544 1659,157-170,9 18,-197 188,12-13,1 1,0 1,1 1,1 0,22-9,-38 19,0 1,0 0,0 0,0 0,0 1,6-2,-8 2,0 0,-1 0,1 0,-1 0,1 0,0 0,0 1,-1-1,0 0,1 0,0 1,0-1,-1 0,0 0,1 0,-1 1,1-1,0 1,-1-1,0 1,1-1,-1 0,1 1,-1-1,1 1,-1 0,0-1,0 0,0 1,1 0,-1-1,0 1,0-1,1 1,-1 0,0 0,0-1,0 2,-4 8,-45 66,32-52,-559 729,-68-52,-48 31,673-709,13-15,-1 0,0 0,1-1,-2 0,0 0,-15 10,19-15,9-10,114-99,12-15,40-38,1246-1262,-1366 1369,163-169,10 19,-224 202,80-60,-64 50,0 1,1 0,18-6,-31 13,1 2,0-1,0 1,0 0,7 0,-11 0,-1 1,2 0,-1 0,-1 0,1 0,0 0,0 0,-1 0,1 0,0 0,0 1,-1-1,1 0,0 0,0 0,-1 1,1-1,0 1,0-1,-1 1,1-1,-1 0,1 1,0 0,-1 0,0-1,1 1,0-1,-1 1,1 0,-1-1,0 1,0 0,0 0,1-1,-1 1,0 1,0-2,0 2,-4 8,-41 62,30-50,-540 699,-56-37,58-68,501-556,-30 36,-117 108,190-197,5-2,-1 0,-1-1,1 1,-1-1,0-1,0 1,-11 4,17-8,-1 0,1 0,0 0,-1 0,1 1,0-1,0 0,0 0,-1 0,1 0,0 0,-1 0,1 0,-1 0,1 0,0 0,0-1,0 1,-1 0,1 0,0 0,-1 0,1 0,0 0,-1 0,1 0,0-1,0 1,0 0,0 0,-1-1,1 0,0 1,0-1,0 0,0 0,0 1,1-1,-1 0,0 0,0 1,0 0,0-1,0 0,1 0,-1 1,1-1,-1 1,1-1,-1 0,0 1,2-1,71-79,-51 58,85-87,1343-1431,-1413 1499,101-110,7 16,-142 132,49-37,-45 35,0 1,1 0,-1 0,1 1,13-4,-20 7,2-1,-1 1,0 0,0-1,0 1,0 0,0 1,1-1,-1 0,-1 1,5 0,-6-1,1 1,-1-1,1 1,0-1,-1 1,1-1,-1 0,1 1,0-1,-1 1,0 0,1-1,-1 0,1 1,-1 0,1 0,-1-1,0 1,0 0,0 0,0-1,1 1,-1 0,0 0,0-1,0 1,0 0,0-1,0 1,0-1,-1 1,1 0,0 0,0-1,0 1,0 0,-1 0,1-1,0 1,-2 0,-23 50,-49 70,44-72,-193 274,-19-11,-359 398,576-682,-245 275,-15-20,262-261,10-10,0 0,-1 0,0-2,-26 16,37-25,9-7,106-110,-2-2,33-34,876-981,-966 1069,151-171,-134 163,81-69,-147 138,9-9,0 1,2 1,0 0,0 0,25-11,-38 20,-1 1,1-1,-1 1,1-1,-1 1,1-1,-1 1,1 0,-1 0,1 0,-1 0,1 0,-1 0,1 0,-1 1,1-1,-1 1,1-1,1 1,-2 1,0-1,0-1,0 2,0-1,0 0,-1 0,1 0,-1 0,1 1,0-2,-1 2,0-1,0 1,1-1,-1 0,0 1,0-1,0 0,0 0,0 1,0-1,0 0,-1 1,1 1,-3 11,-1-1,0 0,-9 19,-21 41,-76 117,89-158,-298 438,-25-15,-186 138,520-582,8-8,0 0,-1 0,0-1,1 1,-1-1,-1 0,1 1,0-1,-5 2,8-4,-3 0,9-9,95-96,1-5,967-1070,-1025 1130,152-169,-142 164,108-85,-155 135,40-28,-41 30,0 0,-1 1,1-1,0 0,0 2,10-3,-14 3,-1 1,0 0,1 0,-2 0,2 0,-1 0,0 0,1 0,-2 0,2 1,-1-1,0 1,1-1,-2 1,2-1,-1 0,-1 1,2 0,-1 0,-1-1,3 3,-2-2,1 1,-2-1,1 1,1 0,-2 0,1 0,0 0,-1-1,1 2,-1-2,1 5,-1 3,0 0,0-1,-1 1,0 0,-2 9,-6 16,-2 0,-27 60,-44 64,61-121,-113 194,-263 343,-218 173,563-685,-82 93,-9-12,136-136,1-2,1 0,-1-1,1 1,-13 6,11-10,6-3,7-6,84-94,173-192,452-503,-671 749,166-175,-149 164,106-81,-159 133,-2 3,1-1,-1 1,1-1,-1 2,1-1,1 1,-2 0,12-3,-18 6,1 0,0 0,-1-1,1 1,-1 0,1 0,0 0,0 0,-1 0,1 0,0 0,-1 0,1 0,-1 1,1-1,0 0,0 0,-1 1,0-1,1 0,0 0,0 1,-1-1,0 1,1-1,-1 1,1-1,0 0,-1 1,0 0,0-1,1 1,-1-1,0 1,1 0,-1-1,0 1,1-1,-1 1,0 0,0 0,0-1,0 1,0-1,0 1,0 0,0-1,0 1,-1 1,0 4,0 0,0-1,-1 1,-4 8,-32 70,-52 82,66-124,-279 424,-41-31,323-411,-17 23,-3-2,-72 62,107-102,3-2,0-1,0 1,-1-1,1 0,-1 1,1-1,-1-1,0 1,0-1,-7 3,10-4,-3-1,4 1,0-1,0 1,0-1,0 0,0 1,0 0,0 0,1-1,-1 0,0 1,0-1,0 1,0 0,0 0,0-1,1 1,-1-1,0 1,1-1,-1 1,1 0,76-97,188-214,-129 152,545-568,-670 716,-2 3,-2 1,1 0,14-10,-21 17,-1 0,0 0,1 0,-1 0,0 0,0-1,1 1,-1 0,0 0,1-1,-1 1,1 0,-1 0,0 0,0 0,1 0,-1 0,1 0,-1 0,1 0,-1 0,0 0,0 0,1 0,-1 0,1 1,-1-1,1 0,-1 0,0 0,0 1,0-1,1 0,-1 0,1 0,-1 0,0 1,1-1,-1 0,0 1,0-1,0 1,0-1,0 0,1 2,-1-1,1 1,-1-1,0 2,0-2,0 1,0-1,0 1,0-1,-1 1,1-1,-1 4,-14 37,-3-2,-26 49,-53 73,-36 40,-223 264,161-231,-21 23,-14-12,268-290,279-347,-14-15,28-38,-255 346,140-175,-198 252,0 2,41-35,-52 49,1-1,-1 2,1 0,0 0,12-5,-15 8,0 0,0 0,0 0,0 0,0 1,0-1,0 1,0 1,0-1,8 2,-11-2,-2 1,2-1,-1 0,0 1,0-1,0 1,0-1,1 0,-2 0,1 1,1 0,-2 0,1-1,1 1,-2 0,1 0,0-1,0 1,-1 1,1-2,0 1,0 1,-1-2,0 2,1-1,-1-1,1 2,-1-1,0 0,1 1,-1-2,0 2,0 1,-1 2,0 0,0 0,-1 0,1 0,-1 0,-3 6,1-3,-150 278,141-265,-265 380,186-278,28-36,-173 231,-18-15,237-284,7-6,-1 0,0-1,-1-1,-14 10,27-21,-3 1,9-7,287-345,-110 127,-29 39,108-126,12 14,-255 278,19-20,2 1,54-38,-93 74,0 2,0 0,0-1,0 0,0 0,1 1,-1 0,0-1,0 1,0-1,3 1,-4 0,0 0,0 0,0 0,0 0,1 0,-1 0,0 0,0 0,0 1,0-1,0 0,0 0,0 0,0 0,0 0,0 0,0 1,0-1,0 0,0 0,0 0,0 0,0 0,0 0,0 0,0 0,0 0,0 0,0 1,0-1,0 0,0 0,0 0,0 0,0 1,0-1,0 0,0 0,0 0,0 1,-7 11,-376 542,152-247,-13-10,223-273,1 0,-31 39,-88 81,119-129,20-15,-1 0,1 0,0 0,-1 0,1 0,-1 0,1 0,0 1,0-1,0 0,-1 0,1 0,-1 0,1 0,-1 0,1 0,0 0,0 0,-1 0,1-1,0 1,-1 0,0 0,1 0,0-1,0 1,0-1,0 0,0 1,0 0,0 0,0-1,-1 0,1 1,0-1,0 1,0 0,1-1,-1 1,0-1,0 0,0 1,0 0,0-1,1-3,1 1,-2 0,2 0,-1 0,1 0,-1 1,5-5,4-9,366-568,-147 239,-187 278,68-100,-78 122,60-64,-87 105,-4 2,0 1,1-1,-2 1,2 0,-1 0,0 0,1-1,-1 2,1-1,-1 0,3-1,-9 16,-41 107,5 2,-36 181,75-292,1-9,0 0,0 1,1 0,-1 0,1-1,-1 1,1 0,1 0,0 3,-1-6,2 1,4-6,47-42,160-128,-204 169,-9 5,0 0,0 0,0 0,0 0,0 0,0 0,0 0,0 0,0 0,0 0,0 0,0 0,-1 0,1 0,0 0,0 0,0 0,0 0,0 0,0 0,0 0,0 0,0 0,0 0,0 0,0 0,0 0,0 0,0 0,0 0,0 0,0 0,0 0,0 0,0 0,0 0,0 1,0-1,0 0,0 0,0 0,0 0,0 0,0 0,0 0,0 0,0 0,0 0,0 0,1 0,-1 0,0 0,0 0,0 0,0 1,0-1,0 0,0 0,0 0,0 0,0 0,0 0,0 0,0 0,0 0,0 0,0 0,-13 16,5-7,-224 306,211-285,-2-2,-1-1,-1 0,-1-2,-37 28,51-44,15-11,0 0,0-1,0 2,1-1,5-2,8-4,31-16,-3-2,2 4,74-27,-120 49,0 0,-1-1,1 1,-1-1,1 1,-1 0,1 0,0 0,-1 0,0 0,1 0,0 0,0 0,-1 0,0 0,1 0,0 0,0 0,-1 0,0 0,1 0,0 0,-1 1,1-1,-6 13,3-8,0-1,-52 84,49-81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32:34.865"/>
    </inkml:context>
    <inkml:brush xml:id="br0">
      <inkml:brushProperty name="width" value="0.3" units="cm"/>
      <inkml:brushProperty name="height" value="0.6" units="cm"/>
      <inkml:brushProperty name="color" value="#8BE47C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1,'436'17,"-321"1,-83-12,-2-2,1 0,46 1,458-6,-516 1,-1-2,0 0,-1-1,37-8,35-7,-8 10,126-1,313 9,-500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33:10.199"/>
    </inkml:context>
    <inkml:brush xml:id="br0">
      <inkml:brushProperty name="width" value="0.3" units="cm"/>
      <inkml:brushProperty name="height" value="0.6" units="cm"/>
      <inkml:brushProperty name="color" value="#72BCEE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20,'231'-14,"59"8,-168 8,-91 1,-19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33:15.115"/>
    </inkml:context>
    <inkml:brush xml:id="br0">
      <inkml:brushProperty name="width" value="0.3" units="cm"/>
      <inkml:brushProperty name="height" value="0.6" units="cm"/>
      <inkml:brushProperty name="color" value="#72BCEE"/>
      <inkml:brushProperty name="tip" value="rectangle"/>
      <inkml:brushProperty name="rasterOp" value="maskPen"/>
      <inkml:brushProperty name="ignorePressure" value="1"/>
    </inkml:brush>
  </inkml:definitions>
  <inkml:trace contextRef="#ctx0" brushRef="#br0">2900 57,'-52'1,"0"2,-50 7,24-1,-3-2,2-3,-1-3,0-2,1-4,-84-13,-266-39,368 51,1 3,0 1,-72 7,36 3,-30 1,99-7,3 0,-1 1,-26 8,21-6,-46 6,-80 8,3 0,137-18,-326 15,177-17,141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42:12.617"/>
    </inkml:context>
    <inkml:brush xml:id="br0">
      <inkml:brushProperty name="width" value="0.3" units="cm"/>
      <inkml:brushProperty name="height" value="0.6" units="cm"/>
      <inkml:brushProperty name="color" value="#EC74B3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4,'76'-2,"82"4,-51 14,-69-12,57 11,-64-9,1-2,1 0,33 1,909-7,-950 1,45-7,-44 4,42-1,65-4,10 0,-37 10,-88-1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42:35.083"/>
    </inkml:context>
    <inkml:brush xml:id="br0">
      <inkml:brushProperty name="width" value="0.3" units="cm"/>
      <inkml:brushProperty name="height" value="0.6" units="cm"/>
      <inkml:brushProperty name="color" value="#F4EA6C"/>
      <inkml:brushProperty name="tip" value="rectangle"/>
      <inkml:brushProperty name="rasterOp" value="maskPen"/>
      <inkml:brushProperty name="ignorePressure" value="1"/>
    </inkml:brush>
  </inkml:definitions>
  <inkml:trace contextRef="#ctx0" brushRef="#br0">1 54,'572'0,"-544"-1,52-7,-52 4,51-2,313 9,217-5,-418-5,192-3,-239 11,338-3,-297-6,76-2,-168 10,-1 3,124 16,-163-13,78 1,-59-4,-46 0,0 0,0 1,46 13,-51-11,2-1,1-1,-1 0,-1-1,28 2,-6-5,-13 1,-1-1,47-4,-69 2,-3-2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09:43:09.266"/>
    </inkml:context>
    <inkml:brush xml:id="br0">
      <inkml:brushProperty name="width" value="0.3" units="cm"/>
      <inkml:brushProperty name="height" value="0.6" units="cm"/>
      <inkml:brushProperty name="color" value="#72BCE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0,'282'14,"-141"-7,28 4,83 26,-195-33,86-3,33 3,441 9,-402-15,149 16,-266-8,167-8,-171-7,-58 5,50-1,-52 3,51-7,-18 2,-8 1,143-6,-65 12,-117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0:01:05.537"/>
    </inkml:context>
    <inkml:brush xml:id="br0">
      <inkml:brushProperty name="width" value="0.3" units="cm"/>
      <inkml:brushProperty name="height" value="0.6" units="cm"/>
      <inkml:brushProperty name="color" value="#8BE47C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2,'175'-2,"184"4,-187 8,-20-1,129 1,-150-12,151 4,-230 2,87 2,-33-9,-49 1,0 2,1 1,101 13,-149-12,2 1,-1-2,1 1,0-2,-2 1,2-1,0-1,0 1,0-1,0-1,0 1,-1-1,0-1,12-4,55-11,-33 9,-22 6,-2 0,1 1,0 1,0 1,39 2,7 0,-6 0,-50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CB54-21F8-FC40-B512-B346BF09AF08}" type="datetime1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EB767-81C4-2B41-AC6B-7B72DAF6D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97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3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F32D0-DB44-4C33-9AFC-F50A6A138417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231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F32D0-DB44-4C33-9AFC-F50A6A138417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6468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F32D0-DB44-4C33-9AFC-F50A6A138417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2388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60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79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68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F32D0-DB44-4C33-9AFC-F50A6A138417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8264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0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F32D0-DB44-4C33-9AFC-F50A6A138417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589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22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9BAB5-2BCF-1B57-1627-C5AB3D007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2BD55-F8F4-71B3-E482-16EC8F288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79178-5A6D-898C-C3A0-BCF424439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155E1-5720-771B-2EAB-CD569509A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F32D0-DB44-4C33-9AFC-F50A6A138417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1820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F32D0-DB44-4C33-9AFC-F50A6A138417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3094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F32D0-DB44-4C33-9AFC-F50A6A138417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1457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21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71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EB767-81C4-2B41-AC6B-7B72DAF6DC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1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4161-0B77-AD32-5359-00F827B042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1067" y="58715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Name</a:t>
            </a:r>
            <a:endParaRPr lang="en-L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3894A-10D7-ACCD-9EA4-7CCC43E5C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0538" y="85977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info</a:t>
            </a:r>
            <a:endParaRPr lang="en-L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2FD9F-8318-6EAD-FA51-B6131C11A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1343024"/>
            <a:ext cx="4697927" cy="1672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TITLE OF THE PRESENTATION</a:t>
            </a:r>
            <a:endParaRPr lang="en-L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73ACA66-20AA-037B-99C3-2C5C7E35E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0538" y="3122614"/>
            <a:ext cx="6081712" cy="279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subtitle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28821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16EF-C0E9-424D-8F08-CD0F8397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147BE-15DC-F642-9318-443D077B3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653ED-9633-6A43-BDA5-C47EB7985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114D-77D9-4949-98C6-38D0B334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t>10/08/2025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CA752-7345-7F49-BC8D-C05A2AA3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01737-4DD4-BB41-8944-59C82252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83836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FBAC-DE93-F844-95F3-30AB7E2F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67CE2E-BE24-854C-B714-915A9B5D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96DD-5958-CB49-B505-4DF394E596EA}" type="datetimeFigureOut">
              <a:rPr lang="en-LU" smtClean="0"/>
              <a:pPr/>
              <a:t>10/08/2025</a:t>
            </a:fld>
            <a:endParaRPr lang="en-L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65E98-6DB3-5D45-B179-0B28BF6D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7D241-0C09-EF40-BDD4-8F1F3E2A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4BBC-BB84-A046-AB44-125112278BC9}" type="slidenum">
              <a:rPr lang="en-LU" smtClean="0"/>
              <a:pPr/>
              <a:t>‹#›</a:t>
            </a:fld>
            <a:endParaRPr lang="en-L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00F1C4-C3F0-1E42-96E2-CF97375B7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1354016"/>
            <a:ext cx="7873604" cy="3165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62079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59A0-D610-2D91-4597-D3930D0B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8514" y="1297526"/>
            <a:ext cx="3106442" cy="6862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5A24"/>
                </a:solidFill>
              </a:defRPr>
            </a:lvl1pPr>
          </a:lstStyle>
          <a:p>
            <a:r>
              <a:rPr lang="en-GB"/>
              <a:t>Thanks!</a:t>
            </a:r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47130-F8CE-01F1-72F6-1ECB5F9FA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8488" y="2092271"/>
            <a:ext cx="6624584" cy="898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add info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086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9C2F-5D28-A54A-50E0-A4833437E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11" y="1908311"/>
            <a:ext cx="7831537" cy="1241425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99031-1086-D01F-D348-6DCC81170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12" y="3260035"/>
            <a:ext cx="7831536" cy="6833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F2F3C-0F34-8277-D84E-22364585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88910" y="4767264"/>
            <a:ext cx="826439" cy="164386"/>
          </a:xfrm>
        </p:spPr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CF6E5A-5943-665E-2FE0-9FE8B8549E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10215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D908-A0D1-D5E5-F832-59C5C0FD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49DC9-B3EF-48E8-4FB6-A275F9BAF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0848C-7C5F-FB69-368D-81B60EE2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60C3C1B-EA5B-92F9-967F-4D0BDD4535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5784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24BB82-A13F-7C3F-1F51-FDFCD1CF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729035"/>
            <a:ext cx="5009322" cy="318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E576D-8368-D988-268C-B7C5FCE59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557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BBEDA-4468-14FF-93EA-3E2BB54E7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C4E1B-32BD-5181-1D47-FFB86224E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92AD8-EA3B-99E0-A0F9-4ADA0647C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963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5F0DC51F-A68F-E5E7-EA43-BCC3669E72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728783"/>
            <a:ext cx="4572000" cy="318599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17422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576D-8368-D988-268C-B7C5FCE59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BBEDA-4468-14FF-93EA-3E2BB54E7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C4E1B-32BD-5181-1D47-FFB86224E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92AD8-EA3B-99E0-A0F9-4ADA0647C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2020E-5DEC-3DC4-EC6C-629CB6E583B1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0AB515-4280-CF6B-A580-EC2D57DE345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89761" y="541338"/>
            <a:ext cx="3736478" cy="3760787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3886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E6B3-010F-DD09-798B-9B0673EA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117DF-268B-9AE4-0352-80145A003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62ABD-3F34-1C44-9C58-FB1CDDBE9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F218A-A2C8-FE06-A78F-A116E25F8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5BB12-4435-AB55-4224-FBBB266FC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41713-18F8-9368-1AB9-6B756B2A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5BB221-3826-6CD1-A8B0-57351E17A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4540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58DA-9633-A419-9175-69A438A6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CEF16-2079-7A62-2E14-200A4908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AC1479A-A4F1-508A-C419-807EB18CB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26339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08A63-3242-929F-9BCE-7C365F84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084E4B1-50DF-5FA9-B73D-29A37B83E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2824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3608-4B0D-40BF-A439-7BF3CE82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040" y="741363"/>
            <a:ext cx="4316897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24F59-D944-01C5-8E6D-EEE9C679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C9509BE-F720-ADCB-B3F1-CF5D9B27B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B1D257-B025-B885-922C-97A322BB5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9CB858E-DBBD-00EB-DDB2-5F5317FC5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329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1E0C78-176F-35FA-9600-ED2CC5AE2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395654"/>
            <a:ext cx="9144000" cy="3104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E4AE4-3313-F8F8-90E6-07BA52E341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4DC9A-26FB-F3FF-CAA8-BC361702DC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60535" y="3958307"/>
            <a:ext cx="5969977" cy="9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3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BB65F-2D78-DF4F-2045-4DFB8E08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D873-08AA-B05E-EEF2-26580979A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16000"/>
            <a:ext cx="788670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46212-B238-640A-F74A-CA77B643E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85B63-11E9-0513-CDFE-D20C89768AC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28650" y="4767263"/>
            <a:ext cx="834571" cy="1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30" r:id="rId3"/>
    <p:sldLayoutId id="2147484031" r:id="rId4"/>
    <p:sldLayoutId id="2147484025" r:id="rId5"/>
    <p:sldLayoutId id="2147484026" r:id="rId6"/>
    <p:sldLayoutId id="2147484027" r:id="rId7"/>
    <p:sldLayoutId id="2147484028" r:id="rId8"/>
    <p:sldLayoutId id="2147484033" r:id="rId9"/>
    <p:sldLayoutId id="21474840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15A24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ACDA12-1464-5D1D-DCCF-ED99826CC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4842706"/>
            <a:ext cx="9144000" cy="394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DDCBE-744B-C878-9DD2-4ACC0AFAE3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49BB6-4E04-4B91-8C67-02527A402E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9537" y="2836106"/>
            <a:ext cx="2822973" cy="200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24EC4-1F33-6E1E-A87A-1D10CC80CC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134" y="1341373"/>
            <a:ext cx="545831" cy="606479"/>
          </a:xfrm>
          <a:prstGeom prst="rect">
            <a:avLst/>
          </a:prstGeom>
        </p:spPr>
      </p:pic>
      <p:pic>
        <p:nvPicPr>
          <p:cNvPr id="3" name="Picture 2" descr="A green and yellow gradient word&#10;&#10;Description automatically generated">
            <a:extLst>
              <a:ext uri="{FF2B5EF4-FFF2-40B4-BE49-F238E27FC236}">
                <a16:creationId xmlns:a16="http://schemas.microsoft.com/office/drawing/2014/main" id="{0A63C88C-BF7A-A438-02BD-A5B043BB81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58818" y="3703012"/>
            <a:ext cx="2398786" cy="6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11" Type="http://schemas.openxmlformats.org/officeDocument/2006/relationships/customXml" Target="../ink/ink19.xml"/><Relationship Id="rId5" Type="http://schemas.openxmlformats.org/officeDocument/2006/relationships/customXml" Target="../ink/ink16.xml"/><Relationship Id="rId10" Type="http://schemas.openxmlformats.org/officeDocument/2006/relationships/image" Target="../media/image31.png"/><Relationship Id="rId4" Type="http://schemas.openxmlformats.org/officeDocument/2006/relationships/image" Target="../media/image280.png"/><Relationship Id="rId9" Type="http://schemas.openxmlformats.org/officeDocument/2006/relationships/customXml" Target="../ink/ink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38.sv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customXml" Target="../ink/ink21.xml"/><Relationship Id="rId18" Type="http://schemas.openxmlformats.org/officeDocument/2006/relationships/image" Target="../media/image58.png"/><Relationship Id="rId3" Type="http://schemas.openxmlformats.org/officeDocument/2006/relationships/image" Target="../media/image37.png"/><Relationship Id="rId21" Type="http://schemas.openxmlformats.org/officeDocument/2006/relationships/image" Target="../media/image39.png"/><Relationship Id="rId7" Type="http://schemas.openxmlformats.org/officeDocument/2006/relationships/image" Target="../media/image33.png"/><Relationship Id="rId12" Type="http://schemas.openxmlformats.org/officeDocument/2006/relationships/image" Target="../media/image55.png"/><Relationship Id="rId17" Type="http://schemas.openxmlformats.org/officeDocument/2006/relationships/customXml" Target="../ink/ink23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svg"/><Relationship Id="rId11" Type="http://schemas.openxmlformats.org/officeDocument/2006/relationships/customXml" Target="../ink/ink20.xml"/><Relationship Id="rId5" Type="http://schemas.openxmlformats.org/officeDocument/2006/relationships/image" Target="../media/image41.png"/><Relationship Id="rId15" Type="http://schemas.openxmlformats.org/officeDocument/2006/relationships/customXml" Target="../ink/ink22.xml"/><Relationship Id="rId10" Type="http://schemas.openxmlformats.org/officeDocument/2006/relationships/image" Target="../media/image36.svg"/><Relationship Id="rId19" Type="http://schemas.openxmlformats.org/officeDocument/2006/relationships/customXml" Target="../ink/ink24.xml"/><Relationship Id="rId4" Type="http://schemas.openxmlformats.org/officeDocument/2006/relationships/image" Target="../media/image38.svg"/><Relationship Id="rId9" Type="http://schemas.openxmlformats.org/officeDocument/2006/relationships/image" Target="../media/image35.png"/><Relationship Id="rId14" Type="http://schemas.openxmlformats.org/officeDocument/2006/relationships/image" Target="../media/image56.png"/><Relationship Id="rId22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5.png"/><Relationship Id="rId3" Type="http://schemas.openxmlformats.org/officeDocument/2006/relationships/customXml" Target="../ink/ink25.xml"/><Relationship Id="rId7" Type="http://schemas.openxmlformats.org/officeDocument/2006/relationships/image" Target="../media/image3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customXml" Target="../ink/ink26.xml"/><Relationship Id="rId1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akub.Piskorski@ec.europa.e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hyperlink" Target="mailto:Dominik.Skotarczak@ec.europa.e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0.png"/><Relationship Id="rId18" Type="http://schemas.openxmlformats.org/officeDocument/2006/relationships/customXml" Target="../ink/ink9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customXml" Target="../ink/ink6.xml"/><Relationship Id="rId17" Type="http://schemas.openxmlformats.org/officeDocument/2006/relationships/image" Target="../media/image22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3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customXml" Target="../ink/ink5.xml"/><Relationship Id="rId19" Type="http://schemas.openxmlformats.org/officeDocument/2006/relationships/image" Target="../media/image23.png"/><Relationship Id="rId4" Type="http://schemas.openxmlformats.org/officeDocument/2006/relationships/customXml" Target="../ink/ink2.xml"/><Relationship Id="rId9" Type="http://schemas.openxmlformats.org/officeDocument/2006/relationships/image" Target="../media/image18.png"/><Relationship Id="rId1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customXml" Target="../ink/ink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AD77-04E3-75D6-B255-9193D2294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Jakub </a:t>
            </a:r>
            <a:r>
              <a:rPr lang="en-US" err="1"/>
              <a:t>Piskorski</a:t>
            </a:r>
            <a:r>
              <a:rPr lang="en-US"/>
              <a:t> &amp; Dominik </a:t>
            </a:r>
            <a:r>
              <a:rPr lang="en-US" err="1"/>
              <a:t>Skotarczak</a:t>
            </a:r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1C4CC-7246-3823-FC5A-F5D194F27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0538" y="1343024"/>
            <a:ext cx="6151292" cy="1672025"/>
          </a:xfrm>
        </p:spPr>
        <p:txBody>
          <a:bodyPr/>
          <a:lstStyle/>
          <a:p>
            <a:r>
              <a:rPr lang="en-US" sz="3200" dirty="0"/>
              <a:t>Extracting Structured Information from EU acquis on Information Provision Activity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36F00-6925-93A8-A6DE-1AB596A63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0538" y="3149995"/>
            <a:ext cx="6081712" cy="279614"/>
          </a:xfrm>
        </p:spPr>
        <p:txBody>
          <a:bodyPr/>
          <a:lstStyle/>
          <a:p>
            <a:r>
              <a:rPr lang="en-US" dirty="0"/>
              <a:t>How much CO2 do you need to get the job done?</a:t>
            </a:r>
            <a:endParaRPr lang="en-L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18ED44-66E9-DE93-C7B8-555CBE497E5A}"/>
              </a:ext>
            </a:extLst>
          </p:cNvPr>
          <p:cNvSpPr txBox="1">
            <a:spLocks/>
          </p:cNvSpPr>
          <p:nvPr/>
        </p:nvSpPr>
        <p:spPr>
          <a:xfrm>
            <a:off x="1691265" y="1052667"/>
            <a:ext cx="6858000" cy="58071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L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7B2D49-12C7-E8F2-9587-0ADA46A835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949830"/>
            <a:ext cx="6858000" cy="208492"/>
          </a:xfrm>
        </p:spPr>
        <p:txBody>
          <a:bodyPr/>
          <a:lstStyle/>
          <a:p>
            <a:pPr>
              <a:lnSpc>
                <a:spcPct val="0"/>
              </a:lnSpc>
            </a:pPr>
            <a:r>
              <a:rPr lang="en-US" dirty="0"/>
              <a:t>Publications Office of the European Union</a:t>
            </a:r>
          </a:p>
          <a:p>
            <a:pPr>
              <a:lnSpc>
                <a:spcPct val="0"/>
              </a:lnSpc>
            </a:pPr>
            <a:r>
              <a:rPr lang="en-US" dirty="0"/>
              <a:t>Directorate A: Data, Information and Knowledge Management Services and Artificial Intelligence Exploitation</a:t>
            </a:r>
          </a:p>
        </p:txBody>
      </p:sp>
    </p:spTree>
    <p:extLst>
      <p:ext uri="{BB962C8B-B14F-4D97-AF65-F5344CB8AC3E}">
        <p14:creationId xmlns:p14="http://schemas.microsoft.com/office/powerpoint/2010/main" val="418155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02F5A3-ED96-0841-9B9A-288D98E9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How do </a:t>
            </a:r>
            <a:r>
              <a:rPr lang="pl-PL" err="1"/>
              <a:t>you</a:t>
            </a:r>
            <a:r>
              <a:rPr lang="pl-PL"/>
              <a:t> run </a:t>
            </a:r>
            <a:r>
              <a:rPr lang="pl-PL" err="1"/>
              <a:t>an</a:t>
            </a:r>
            <a:r>
              <a:rPr lang="pl-PL"/>
              <a:t> IPARE?</a:t>
            </a:r>
            <a:endParaRPr lang="en-L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B32FE-30C6-550F-7F81-AE721B2AEB7C}"/>
              </a:ext>
            </a:extLst>
          </p:cNvPr>
          <p:cNvSpPr txBox="1"/>
          <p:nvPr/>
        </p:nvSpPr>
        <p:spPr>
          <a:xfrm>
            <a:off x="1785631" y="1554481"/>
            <a:ext cx="5559552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Detection (subtask 1)</a:t>
            </a:r>
            <a:endParaRPr lang="pl-PL" b="1" dirty="0"/>
          </a:p>
          <a:p>
            <a:pPr algn="ctr"/>
            <a:r>
              <a:rPr lang="en-US" sz="1600" dirty="0"/>
              <a:t>Given a text fragment, determine whether it contains a mention of information provision activity, and more precisely mentions of primary information.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F470CCB-8ADF-50B2-0B3B-D76DCC8CC816}"/>
              </a:ext>
            </a:extLst>
          </p:cNvPr>
          <p:cNvSpPr/>
          <p:nvPr/>
        </p:nvSpPr>
        <p:spPr>
          <a:xfrm rot="5400000">
            <a:off x="4282990" y="2806149"/>
            <a:ext cx="578019" cy="545425"/>
          </a:xfrm>
          <a:prstGeom prst="rightArrow">
            <a:avLst/>
          </a:prstGeom>
          <a:solidFill>
            <a:srgbClr val="D49F2C"/>
          </a:solidFill>
          <a:ln>
            <a:solidFill>
              <a:srgbClr val="D49F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E81848-344B-19F9-2BFB-93F5D26F94A8}"/>
              </a:ext>
            </a:extLst>
          </p:cNvPr>
          <p:cNvGrpSpPr/>
          <p:nvPr/>
        </p:nvGrpSpPr>
        <p:grpSpPr>
          <a:xfrm>
            <a:off x="1792224" y="3459834"/>
            <a:ext cx="5580000" cy="1077218"/>
            <a:chOff x="2389632" y="4613111"/>
            <a:chExt cx="7412736" cy="14362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4F7242-2B6F-2D21-BED5-9D1EBCD080ED}"/>
                </a:ext>
              </a:extLst>
            </p:cNvPr>
            <p:cNvSpPr txBox="1"/>
            <p:nvPr/>
          </p:nvSpPr>
          <p:spPr>
            <a:xfrm>
              <a:off x="2389632" y="4613111"/>
              <a:ext cx="7412736" cy="14362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pl-PL" sz="1600" b="1" dirty="0" err="1"/>
                <a:t>Extraction</a:t>
              </a:r>
              <a:r>
                <a:rPr lang="en-US" sz="1600" b="1" dirty="0"/>
                <a:t> (subtask </a:t>
              </a:r>
              <a:r>
                <a:rPr lang="pl-PL" sz="1600" b="1" dirty="0"/>
                <a:t>2</a:t>
              </a:r>
              <a:r>
                <a:rPr lang="en-US" sz="1600" b="1" dirty="0"/>
                <a:t>)</a:t>
              </a:r>
              <a:endParaRPr lang="pl-PL" sz="1600" b="1" dirty="0"/>
            </a:p>
            <a:p>
              <a:pPr algn="ctr"/>
              <a:r>
                <a:rPr lang="en-IE" sz="1600" dirty="0">
                  <a:ea typeface="MS Mincho" panose="02020609040205080304" pitchFamily="49" charset="-128"/>
                </a:rPr>
                <a:t>Given a text fragment mentioning information provision activity, extract primary information on the providing and target </a:t>
              </a:r>
              <a:r>
                <a:rPr lang="en-US" sz="1600" dirty="0" err="1">
                  <a:ea typeface="MS Mincho" panose="02020609040205080304" pitchFamily="49" charset="-128"/>
                </a:rPr>
                <a:t>entit</a:t>
              </a:r>
              <a:r>
                <a:rPr lang="pl-PL" sz="1600" dirty="0" err="1">
                  <a:ea typeface="MS Mincho" panose="02020609040205080304" pitchFamily="49" charset="-128"/>
                </a:rPr>
                <a:t>ies</a:t>
              </a:r>
              <a:r>
                <a:rPr lang="en-IE" sz="1600" dirty="0">
                  <a:ea typeface="MS Mincho" panose="02020609040205080304" pitchFamily="49" charset="-128"/>
                </a:rPr>
                <a:t>, frequency, and deadline if present in the text.</a:t>
              </a:r>
              <a:endParaRPr lang="en-US" sz="160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1CB6DC9-BD05-7BA0-9EB4-70FBC1FD1E65}"/>
                    </a:ext>
                  </a:extLst>
                </p14:cNvPr>
                <p14:cNvContentPartPr/>
                <p14:nvPr/>
              </p14:nvContentPartPr>
              <p14:xfrm>
                <a:off x="3681661" y="5817715"/>
                <a:ext cx="956482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1CB6DC9-BD05-7BA0-9EB4-70FBC1FD1E6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09925" y="5709715"/>
                  <a:ext cx="1099476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2D028D5-882B-B68B-9231-7D93FC5B3F6B}"/>
                    </a:ext>
                  </a:extLst>
                </p14:cNvPr>
                <p14:cNvContentPartPr/>
                <p14:nvPr/>
              </p14:nvContentPartPr>
              <p14:xfrm>
                <a:off x="5374280" y="5773554"/>
                <a:ext cx="816000" cy="49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2D028D5-882B-B68B-9231-7D93FC5B3F6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02533" y="5629904"/>
                  <a:ext cx="959015" cy="3361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AFA6591-9A11-D3D5-F8F6-42AC0E6479D1}"/>
                    </a:ext>
                  </a:extLst>
                </p14:cNvPr>
                <p14:cNvContentPartPr/>
                <p14:nvPr/>
              </p14:nvContentPartPr>
              <p14:xfrm>
                <a:off x="6522814" y="5508094"/>
                <a:ext cx="912000" cy="32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AFA6591-9A11-D3D5-F8F6-42AC0E6479D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51078" y="5362458"/>
                  <a:ext cx="1054993" cy="322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958FD08-5C8E-A6DF-E064-36128D7DCBCA}"/>
                    </a:ext>
                  </a:extLst>
                </p14:cNvPr>
                <p14:cNvContentPartPr/>
                <p14:nvPr/>
              </p14:nvContentPartPr>
              <p14:xfrm>
                <a:off x="8811595" y="5505689"/>
                <a:ext cx="672000" cy="32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958FD08-5C8E-A6DF-E064-36128D7DCBC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39902" y="5362748"/>
                  <a:ext cx="814908" cy="31780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9F2DEE-EDFC-6D13-9042-DEB74CCDB475}"/>
                  </a:ext>
                </a:extLst>
              </p14:cNvPr>
              <p14:cNvContentPartPr/>
              <p14:nvPr/>
            </p14:nvContentPartPr>
            <p14:xfrm>
              <a:off x="3585483" y="1732036"/>
              <a:ext cx="864000" cy="5265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9F2DEE-EDFC-6D13-9042-DEB74CCDB47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31483" y="1624587"/>
                <a:ext cx="971640" cy="2671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99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F941C-90EF-7738-189C-8492F988F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8B172-B01F-20DB-5110-EF5C4674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What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the benchmark for IPARE?</a:t>
            </a:r>
            <a:endParaRPr lang="en-L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F1E25-CBF4-4AA2-49C2-8FD28AA4F2FE}"/>
              </a:ext>
            </a:extLst>
          </p:cNvPr>
          <p:cNvSpPr txBox="1"/>
          <p:nvPr/>
        </p:nvSpPr>
        <p:spPr>
          <a:xfrm>
            <a:off x="717792" y="2257048"/>
            <a:ext cx="12189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1212</a:t>
            </a:r>
            <a:r>
              <a:rPr lang="pl-PL" dirty="0"/>
              <a:t> </a:t>
            </a:r>
          </a:p>
          <a:p>
            <a:pPr algn="ctr"/>
            <a:r>
              <a:rPr lang="pl-PL" sz="1600" dirty="0" err="1"/>
              <a:t>sentences</a:t>
            </a:r>
            <a:r>
              <a:rPr lang="pl-PL" dirty="0"/>
              <a:t> </a:t>
            </a:r>
            <a:endParaRPr lang="en-US" dirty="0"/>
          </a:p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E0C36-3591-939A-6775-2D9815F60C0B}"/>
              </a:ext>
            </a:extLst>
          </p:cNvPr>
          <p:cNvSpPr txBox="1"/>
          <p:nvPr/>
        </p:nvSpPr>
        <p:spPr>
          <a:xfrm>
            <a:off x="1936230" y="2257048"/>
            <a:ext cx="22592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~40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l-PL" sz="1600" u="sng" dirty="0" err="1"/>
              <a:t>average</a:t>
            </a:r>
            <a:r>
              <a:rPr lang="en-US" sz="1600" u="sng" dirty="0"/>
              <a:t> </a:t>
            </a:r>
            <a:r>
              <a:rPr lang="pl-PL" sz="1600" dirty="0" err="1"/>
              <a:t>sentence</a:t>
            </a:r>
            <a:r>
              <a:rPr lang="pl-PL" sz="1600" dirty="0"/>
              <a:t> </a:t>
            </a:r>
            <a:r>
              <a:rPr lang="pl-PL" sz="1600" dirty="0" err="1"/>
              <a:t>length</a:t>
            </a:r>
            <a:endParaRPr lang="en-US" sz="1600" dirty="0"/>
          </a:p>
          <a:p>
            <a:pPr algn="ctr"/>
            <a:r>
              <a:rPr lang="en-US" sz="1600" dirty="0"/>
              <a:t>(in words)</a:t>
            </a:r>
            <a:endParaRPr lang="pl-PL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8F6A78-ECEB-F032-C984-49AF80D89D77}"/>
              </a:ext>
            </a:extLst>
          </p:cNvPr>
          <p:cNvSpPr txBox="1"/>
          <p:nvPr/>
        </p:nvSpPr>
        <p:spPr>
          <a:xfrm>
            <a:off x="5435500" y="2237043"/>
            <a:ext cx="18412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>
                <a:latin typeface="Arial" panose="020B0604020202020204" pitchFamily="34" charset="0"/>
                <a:cs typeface="Arial" panose="020B0604020202020204" pitchFamily="34" charset="0"/>
              </a:rPr>
              <a:t>43.2%</a:t>
            </a:r>
            <a:r>
              <a:rPr lang="pl-PL"/>
              <a:t> </a:t>
            </a:r>
          </a:p>
          <a:p>
            <a:pPr algn="ctr"/>
            <a:r>
              <a:rPr lang="en-US" sz="1600"/>
              <a:t>k</a:t>
            </a:r>
            <a:r>
              <a:rPr lang="pl-PL" sz="1600" err="1"/>
              <a:t>eyword</a:t>
            </a:r>
            <a:r>
              <a:rPr lang="pl-PL" sz="1600"/>
              <a:t> + deadline/</a:t>
            </a:r>
            <a:r>
              <a:rPr lang="pl-PL" sz="1600" err="1"/>
              <a:t>frequency</a:t>
            </a:r>
            <a:r>
              <a:rPr lang="pl-PL"/>
              <a:t> </a:t>
            </a:r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F10F9-1414-EEC3-C3F0-AB2D450AD519}"/>
              </a:ext>
            </a:extLst>
          </p:cNvPr>
          <p:cNvSpPr txBox="1"/>
          <p:nvPr/>
        </p:nvSpPr>
        <p:spPr>
          <a:xfrm>
            <a:off x="6960913" y="2237043"/>
            <a:ext cx="1692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>
                <a:latin typeface="Arial" panose="020B0604020202020204" pitchFamily="34" charset="0"/>
                <a:cs typeface="Arial" panose="020B0604020202020204" pitchFamily="34" charset="0"/>
              </a:rPr>
              <a:t>19.7</a:t>
            </a:r>
            <a:r>
              <a:rPr lang="pl-PL" sz="3200" b="1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IE" sz="1600"/>
              <a:t>no keyword</a:t>
            </a:r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453C5-31EF-A16C-4ECC-F3C3F21A9E5F}"/>
              </a:ext>
            </a:extLst>
          </p:cNvPr>
          <p:cNvSpPr txBox="1"/>
          <p:nvPr/>
        </p:nvSpPr>
        <p:spPr>
          <a:xfrm>
            <a:off x="3889853" y="2268589"/>
            <a:ext cx="169252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pl-PL" sz="3200" b="1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pl-PL"/>
              <a:t> </a:t>
            </a:r>
          </a:p>
          <a:p>
            <a:pPr algn="ctr"/>
            <a:r>
              <a:rPr lang="en-US"/>
              <a:t>annotator</a:t>
            </a:r>
          </a:p>
          <a:p>
            <a:pPr algn="ctr"/>
            <a:r>
              <a:rPr lang="en-US"/>
              <a:t>agreement 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2856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What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the benchmark for IPARE?</a:t>
            </a:r>
            <a:endParaRPr lang="en-LU"/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A38C6A3-DE9F-7B6B-1478-51FCCEFC5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7354364"/>
              </p:ext>
            </p:extLst>
          </p:nvPr>
        </p:nvGraphicFramePr>
        <p:xfrm>
          <a:off x="554177" y="1177634"/>
          <a:ext cx="3230344" cy="2806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D97B8732-EFBE-E752-226A-B4DE97594E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327679"/>
              </p:ext>
            </p:extLst>
          </p:nvPr>
        </p:nvGraphicFramePr>
        <p:xfrm>
          <a:off x="4006474" y="821473"/>
          <a:ext cx="2294316" cy="188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27753602-91EB-934C-0754-D8704E9A2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821802"/>
              </p:ext>
            </p:extLst>
          </p:nvPr>
        </p:nvGraphicFramePr>
        <p:xfrm>
          <a:off x="6055786" y="821472"/>
          <a:ext cx="2294316" cy="188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062845F-C948-D1EE-5194-E013176F1F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870766"/>
              </p:ext>
            </p:extLst>
          </p:nvPr>
        </p:nvGraphicFramePr>
        <p:xfrm>
          <a:off x="4006474" y="2979677"/>
          <a:ext cx="2294316" cy="188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4F5F9033-E699-9632-C17D-93B4547E6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8511875"/>
              </p:ext>
            </p:extLst>
          </p:nvPr>
        </p:nvGraphicFramePr>
        <p:xfrm>
          <a:off x="6055786" y="2962544"/>
          <a:ext cx="2294316" cy="188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5802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err="1"/>
              <a:t>Which</a:t>
            </a:r>
            <a:r>
              <a:rPr lang="pl-PL" sz="2800"/>
              <a:t> </a:t>
            </a:r>
            <a:r>
              <a:rPr lang="pl-PL" sz="2800" err="1"/>
              <a:t>technologies</a:t>
            </a:r>
            <a:r>
              <a:rPr lang="pl-PL" sz="2800"/>
              <a:t> </a:t>
            </a:r>
            <a:r>
              <a:rPr lang="pl-PL" sz="2800" err="1"/>
              <a:t>did</a:t>
            </a:r>
            <a:r>
              <a:rPr lang="pl-PL" sz="2800"/>
              <a:t> we </a:t>
            </a:r>
            <a:r>
              <a:rPr lang="pl-PL" sz="2800" err="1"/>
              <a:t>compare</a:t>
            </a:r>
            <a:r>
              <a:rPr lang="pl-PL" sz="2800"/>
              <a:t> for IPARE?</a:t>
            </a:r>
            <a:endParaRPr lang="en-LU" sz="2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850EFF-C8CB-C137-2BDC-54DC9849CCD4}"/>
              </a:ext>
            </a:extLst>
          </p:cNvPr>
          <p:cNvSpPr/>
          <p:nvPr/>
        </p:nvSpPr>
        <p:spPr>
          <a:xfrm>
            <a:off x="4541674" y="1524725"/>
            <a:ext cx="0" cy="297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86787F-647F-C6CA-E83A-783EC48D0D06}"/>
              </a:ext>
            </a:extLst>
          </p:cNvPr>
          <p:cNvSpPr txBox="1"/>
          <p:nvPr/>
        </p:nvSpPr>
        <p:spPr>
          <a:xfrm>
            <a:off x="1842153" y="1383527"/>
            <a:ext cx="159965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50" b="1" err="1"/>
              <a:t>Detection</a:t>
            </a:r>
            <a:endParaRPr lang="en-IE" sz="135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E0A4F-2CAE-94AA-C464-61790E201943}"/>
              </a:ext>
            </a:extLst>
          </p:cNvPr>
          <p:cNvSpPr txBox="1"/>
          <p:nvPr/>
        </p:nvSpPr>
        <p:spPr>
          <a:xfrm>
            <a:off x="6057485" y="1390146"/>
            <a:ext cx="16466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50" b="1"/>
              <a:t>Extraction</a:t>
            </a:r>
            <a:endParaRPr lang="en-IE" sz="1350" b="1"/>
          </a:p>
        </p:txBody>
      </p:sp>
      <p:pic>
        <p:nvPicPr>
          <p:cNvPr id="29" name="Graphic 28" descr="Abacus outline">
            <a:extLst>
              <a:ext uri="{FF2B5EF4-FFF2-40B4-BE49-F238E27FC236}">
                <a16:creationId xmlns:a16="http://schemas.microsoft.com/office/drawing/2014/main" id="{B0EA5FF0-D369-4B38-FCAE-0202C9313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6186" y="1971194"/>
            <a:ext cx="685800" cy="685800"/>
          </a:xfrm>
          <a:prstGeom prst="rect">
            <a:avLst/>
          </a:prstGeom>
        </p:spPr>
      </p:pic>
      <p:pic>
        <p:nvPicPr>
          <p:cNvPr id="31" name="Graphic 30" descr="Plug outline">
            <a:extLst>
              <a:ext uri="{FF2B5EF4-FFF2-40B4-BE49-F238E27FC236}">
                <a16:creationId xmlns:a16="http://schemas.microsoft.com/office/drawing/2014/main" id="{0AEF09D3-9CAF-6168-DDC9-F8C2B60C8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3823" y="3241132"/>
            <a:ext cx="685800" cy="685800"/>
          </a:xfrm>
          <a:prstGeom prst="rect">
            <a:avLst/>
          </a:prstGeom>
        </p:spPr>
      </p:pic>
      <p:pic>
        <p:nvPicPr>
          <p:cNvPr id="33" name="Graphic 32" descr="Robot outline">
            <a:extLst>
              <a:ext uri="{FF2B5EF4-FFF2-40B4-BE49-F238E27FC236}">
                <a16:creationId xmlns:a16="http://schemas.microsoft.com/office/drawing/2014/main" id="{C44C34D0-2C69-3484-6360-BB3F805B8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0835" y="3243197"/>
            <a:ext cx="685800" cy="685800"/>
          </a:xfrm>
          <a:prstGeom prst="rect">
            <a:avLst/>
          </a:prstGeom>
        </p:spPr>
      </p:pic>
      <p:pic>
        <p:nvPicPr>
          <p:cNvPr id="34" name="Graphic 33" descr="Storytelling outline">
            <a:extLst>
              <a:ext uri="{FF2B5EF4-FFF2-40B4-BE49-F238E27FC236}">
                <a16:creationId xmlns:a16="http://schemas.microsoft.com/office/drawing/2014/main" id="{278BF913-5376-F8D5-13B4-23FCA9147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934" y="2033543"/>
            <a:ext cx="685800" cy="685800"/>
          </a:xfrm>
          <a:prstGeom prst="rect">
            <a:avLst/>
          </a:prstGeom>
        </p:spPr>
      </p:pic>
      <p:pic>
        <p:nvPicPr>
          <p:cNvPr id="37" name="Graphic 36" descr="Robot outline">
            <a:extLst>
              <a:ext uri="{FF2B5EF4-FFF2-40B4-BE49-F238E27FC236}">
                <a16:creationId xmlns:a16="http://schemas.microsoft.com/office/drawing/2014/main" id="{59DED6AB-613C-5C50-6EB0-1FB8484F3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6001" y="2035608"/>
            <a:ext cx="685800" cy="6858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C6A74F7-7E15-329D-64B3-9ABCB76E9C4F}"/>
              </a:ext>
            </a:extLst>
          </p:cNvPr>
          <p:cNvSpPr txBox="1"/>
          <p:nvPr/>
        </p:nvSpPr>
        <p:spPr>
          <a:xfrm>
            <a:off x="1724046" y="2883956"/>
            <a:ext cx="14882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Baseline</a:t>
            </a:r>
            <a:endParaRPr lang="en-IE" sz="135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0DEBC1-711A-3C0D-7466-C72CA553EF90}"/>
              </a:ext>
            </a:extLst>
          </p:cNvPr>
          <p:cNvSpPr txBox="1"/>
          <p:nvPr/>
        </p:nvSpPr>
        <p:spPr>
          <a:xfrm>
            <a:off x="2712158" y="2911405"/>
            <a:ext cx="11457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err="1"/>
              <a:t>Classical</a:t>
            </a:r>
            <a:r>
              <a:rPr lang="pl-PL" sz="1350"/>
              <a:t> ML</a:t>
            </a:r>
            <a:endParaRPr lang="en-IE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ACF892-5BE6-E440-AC6C-8385D36022CB}"/>
              </a:ext>
            </a:extLst>
          </p:cNvPr>
          <p:cNvSpPr txBox="1"/>
          <p:nvPr/>
        </p:nvSpPr>
        <p:spPr>
          <a:xfrm>
            <a:off x="1640399" y="4159209"/>
            <a:ext cx="1145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err="1"/>
              <a:t>Transformers</a:t>
            </a:r>
            <a:endParaRPr lang="en-IE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BED6BB-9288-A488-EED0-224D3FA65B47}"/>
              </a:ext>
            </a:extLst>
          </p:cNvPr>
          <p:cNvSpPr txBox="1"/>
          <p:nvPr/>
        </p:nvSpPr>
        <p:spPr>
          <a:xfrm>
            <a:off x="2997583" y="4183408"/>
            <a:ext cx="6857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err="1"/>
              <a:t>LLMs</a:t>
            </a:r>
            <a:endParaRPr lang="en-IE" sz="135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8DF7FE-9D29-5191-C20F-129AC504E408}"/>
              </a:ext>
            </a:extLst>
          </p:cNvPr>
          <p:cNvSpPr txBox="1"/>
          <p:nvPr/>
        </p:nvSpPr>
        <p:spPr>
          <a:xfrm>
            <a:off x="5559300" y="2914671"/>
            <a:ext cx="14882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/>
              <a:t>Knowledge-</a:t>
            </a:r>
            <a:r>
              <a:rPr lang="pl-PL" sz="1350" err="1"/>
              <a:t>based</a:t>
            </a:r>
            <a:endParaRPr lang="en-IE"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337B81-20CD-649C-528B-E82727462025}"/>
              </a:ext>
            </a:extLst>
          </p:cNvPr>
          <p:cNvSpPr txBox="1"/>
          <p:nvPr/>
        </p:nvSpPr>
        <p:spPr>
          <a:xfrm>
            <a:off x="7335600" y="2928118"/>
            <a:ext cx="586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err="1"/>
              <a:t>LLMs</a:t>
            </a:r>
            <a:endParaRPr lang="en-IE" sz="1350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57D3E49E-AB98-1472-5DA8-98AFA708D2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64114" y="1969128"/>
            <a:ext cx="685800" cy="685800"/>
          </a:xfrm>
          <a:prstGeom prst="rect">
            <a:avLst/>
          </a:prstGeom>
        </p:spPr>
      </p:pic>
      <p:pic>
        <p:nvPicPr>
          <p:cNvPr id="6" name="Graphic 5" descr="Abacus outline">
            <a:extLst>
              <a:ext uri="{FF2B5EF4-FFF2-40B4-BE49-F238E27FC236}">
                <a16:creationId xmlns:a16="http://schemas.microsoft.com/office/drawing/2014/main" id="{6F5AF594-F824-C500-9127-6C4AF8416D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47416" y="3377125"/>
            <a:ext cx="685800" cy="685800"/>
          </a:xfrm>
          <a:prstGeom prst="rect">
            <a:avLst/>
          </a:prstGeom>
        </p:spPr>
      </p:pic>
      <p:pic>
        <p:nvPicPr>
          <p:cNvPr id="7" name="Graphic 6" descr="Plug outline">
            <a:extLst>
              <a:ext uri="{FF2B5EF4-FFF2-40B4-BE49-F238E27FC236}">
                <a16:creationId xmlns:a16="http://schemas.microsoft.com/office/drawing/2014/main" id="{EF3048BB-3A6B-ABCB-7694-4C463C58D8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82167" y="3358126"/>
            <a:ext cx="685800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50EE7-4557-0753-6A29-3E1B4F8FE215}"/>
              </a:ext>
            </a:extLst>
          </p:cNvPr>
          <p:cNvSpPr txBox="1"/>
          <p:nvPr/>
        </p:nvSpPr>
        <p:spPr>
          <a:xfrm>
            <a:off x="5805617" y="4280947"/>
            <a:ext cx="11133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err="1">
                <a:solidFill>
                  <a:schemeClr val="bg1">
                    <a:lumMod val="75000"/>
                  </a:schemeClr>
                </a:solidFill>
              </a:rPr>
              <a:t>Classical</a:t>
            </a:r>
            <a:r>
              <a:rPr lang="pl-PL" sz="1350">
                <a:solidFill>
                  <a:schemeClr val="bg1">
                    <a:lumMod val="75000"/>
                  </a:schemeClr>
                </a:solidFill>
              </a:rPr>
              <a:t> ML</a:t>
            </a:r>
            <a:endParaRPr lang="en-IE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4C2C8-643A-A09F-AB0F-ACEBAEF80D6A}"/>
              </a:ext>
            </a:extLst>
          </p:cNvPr>
          <p:cNvSpPr txBox="1"/>
          <p:nvPr/>
        </p:nvSpPr>
        <p:spPr>
          <a:xfrm>
            <a:off x="7076317" y="4276203"/>
            <a:ext cx="11671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 err="1">
                <a:solidFill>
                  <a:schemeClr val="bg1">
                    <a:lumMod val="75000"/>
                  </a:schemeClr>
                </a:solidFill>
              </a:rPr>
              <a:t>Transformers</a:t>
            </a:r>
            <a:endParaRPr lang="en-IE" sz="135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9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err="1"/>
              <a:t>Wh</a:t>
            </a:r>
            <a:r>
              <a:rPr lang="en-IE" sz="2400"/>
              <a:t>ich technology might be the most suitable</a:t>
            </a:r>
            <a:r>
              <a:rPr lang="pl-PL" sz="2400"/>
              <a:t> for </a:t>
            </a:r>
            <a:r>
              <a:rPr lang="pl-PL" sz="2400" err="1"/>
              <a:t>detection</a:t>
            </a:r>
            <a:r>
              <a:rPr lang="pl-PL" sz="2400"/>
              <a:t>?</a:t>
            </a:r>
            <a:endParaRPr lang="en-LU" sz="2400"/>
          </a:p>
        </p:txBody>
      </p:sp>
      <p:pic>
        <p:nvPicPr>
          <p:cNvPr id="7" name="Graphic 6" descr="Abacus outline">
            <a:extLst>
              <a:ext uri="{FF2B5EF4-FFF2-40B4-BE49-F238E27FC236}">
                <a16:creationId xmlns:a16="http://schemas.microsoft.com/office/drawing/2014/main" id="{2AAA7C57-1E45-7BD8-AEC9-BC5EFC5BC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594" y="1750885"/>
            <a:ext cx="1711472" cy="1711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710536-D28E-C382-0B39-51C0B5118287}"/>
              </a:ext>
            </a:extLst>
          </p:cNvPr>
          <p:cNvSpPr txBox="1"/>
          <p:nvPr/>
        </p:nvSpPr>
        <p:spPr>
          <a:xfrm>
            <a:off x="1028214" y="3562705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Classical</a:t>
            </a:r>
            <a:r>
              <a:rPr lang="pl-PL" dirty="0"/>
              <a:t> ML</a:t>
            </a:r>
            <a:endParaRPr lang="en-I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7FC08-35B2-3837-8535-5C6AB3A0D4EA}"/>
              </a:ext>
            </a:extLst>
          </p:cNvPr>
          <p:cNvSpPr txBox="1"/>
          <p:nvPr/>
        </p:nvSpPr>
        <p:spPr>
          <a:xfrm>
            <a:off x="2953951" y="1500538"/>
            <a:ext cx="5561399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c</a:t>
            </a:r>
            <a:r>
              <a:rPr lang="pl-PL" dirty="0" err="1"/>
              <a:t>lassical</a:t>
            </a:r>
            <a:r>
              <a:rPr lang="pl-PL" dirty="0"/>
              <a:t> ML was a </a:t>
            </a:r>
            <a:r>
              <a:rPr lang="pl-PL" dirty="0" err="1"/>
              <a:t>close</a:t>
            </a:r>
            <a:r>
              <a:rPr lang="pl-PL" dirty="0"/>
              <a:t> </a:t>
            </a:r>
            <a:r>
              <a:rPr lang="en-US" dirty="0"/>
              <a:t>runner-up</a:t>
            </a:r>
            <a:r>
              <a:rPr lang="pl-PL" dirty="0"/>
              <a:t> in </a:t>
            </a:r>
            <a:r>
              <a:rPr lang="pl-PL" dirty="0" err="1"/>
              <a:t>terms</a:t>
            </a:r>
            <a:r>
              <a:rPr lang="pl-PL" dirty="0"/>
              <a:t> of performance (</a:t>
            </a:r>
            <a:r>
              <a:rPr lang="en-US" i="1" dirty="0"/>
              <a:t>F1-score 0.93 vs best LLM 0.95</a:t>
            </a:r>
            <a:r>
              <a:rPr lang="pl-PL" dirty="0"/>
              <a:t>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/>
              <a:t>f</a:t>
            </a:r>
            <a:r>
              <a:rPr lang="pl-PL" b="1" dirty="0"/>
              <a:t>aster and </a:t>
            </a:r>
            <a:r>
              <a:rPr lang="pl-PL" b="1" dirty="0" err="1"/>
              <a:t>easier</a:t>
            </a:r>
            <a:r>
              <a:rPr lang="pl-PL" b="1" dirty="0"/>
              <a:t> to </a:t>
            </a:r>
            <a:r>
              <a:rPr lang="pl-PL" b="1" dirty="0" err="1"/>
              <a:t>maintain</a:t>
            </a:r>
            <a:endParaRPr lang="en-IE" b="1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c</a:t>
            </a:r>
            <a:r>
              <a:rPr lang="pl-PL" dirty="0" err="1"/>
              <a:t>an</a:t>
            </a:r>
            <a:r>
              <a:rPr lang="pl-PL" dirty="0"/>
              <a:t> be </a:t>
            </a:r>
            <a:r>
              <a:rPr lang="pl-PL" dirty="0" err="1"/>
              <a:t>improved</a:t>
            </a:r>
            <a:r>
              <a:rPr lang="pl-PL" dirty="0"/>
              <a:t> with </a:t>
            </a:r>
            <a:r>
              <a:rPr lang="pl-PL" u="sng" dirty="0" err="1"/>
              <a:t>more</a:t>
            </a:r>
            <a:r>
              <a:rPr lang="pl-PL" u="sng" dirty="0"/>
              <a:t> </a:t>
            </a:r>
            <a:r>
              <a:rPr lang="pl-PL" u="sng" dirty="0" err="1"/>
              <a:t>annotated</a:t>
            </a:r>
            <a:r>
              <a:rPr lang="pl-PL" u="sng" dirty="0"/>
              <a:t> data</a:t>
            </a:r>
            <a:endParaRPr lang="en-IE" u="sng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can also be improved with </a:t>
            </a:r>
            <a:r>
              <a:rPr lang="en-US" u="sng" dirty="0"/>
              <a:t>more sophisticated features</a:t>
            </a:r>
            <a:endParaRPr lang="pl-PL" u="sng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c</a:t>
            </a:r>
            <a:r>
              <a:rPr lang="pl-PL" dirty="0" err="1"/>
              <a:t>an</a:t>
            </a:r>
            <a:r>
              <a:rPr lang="pl-PL" dirty="0"/>
              <a:t> be </a:t>
            </a:r>
            <a:r>
              <a:rPr lang="pl-PL" dirty="0" err="1"/>
              <a:t>hosted</a:t>
            </a:r>
            <a:r>
              <a:rPr lang="pl-PL" dirty="0"/>
              <a:t> </a:t>
            </a:r>
            <a:r>
              <a:rPr lang="pl-PL" dirty="0" err="1"/>
              <a:t>locally</a:t>
            </a:r>
            <a:endParaRPr lang="pl-P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E881A5-49D5-A961-54A6-8F94A022483D}"/>
              </a:ext>
            </a:extLst>
          </p:cNvPr>
          <p:cNvGrpSpPr/>
          <p:nvPr/>
        </p:nvGrpSpPr>
        <p:grpSpPr>
          <a:xfrm>
            <a:off x="1684707" y="1294779"/>
            <a:ext cx="715795" cy="708374"/>
            <a:chOff x="2264206" y="1726372"/>
            <a:chExt cx="954393" cy="944498"/>
          </a:xfrm>
        </p:grpSpPr>
        <p:pic>
          <p:nvPicPr>
            <p:cNvPr id="4" name="Graphic 3" descr="Crown with solid fill">
              <a:extLst>
                <a:ext uri="{FF2B5EF4-FFF2-40B4-BE49-F238E27FC236}">
                  <a16:creationId xmlns:a16="http://schemas.microsoft.com/office/drawing/2014/main" id="{27BEEBA9-2036-01D6-7F23-27818A32B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">
              <a:off x="2264206" y="1726372"/>
              <a:ext cx="954393" cy="944498"/>
            </a:xfrm>
            <a:prstGeom prst="rect">
              <a:avLst/>
            </a:prstGeom>
          </p:spPr>
        </p:pic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A5C4AE90-3DE9-E22E-92F6-32B3F768EAB2}"/>
                </a:ext>
              </a:extLst>
            </p:cNvPr>
            <p:cNvSpPr/>
            <p:nvPr/>
          </p:nvSpPr>
          <p:spPr>
            <a:xfrm rot="480000">
              <a:off x="2691739" y="2206831"/>
              <a:ext cx="98961" cy="158337"/>
            </a:xfrm>
            <a:prstGeom prst="diamond">
              <a:avLst/>
            </a:prstGeom>
            <a:solidFill>
              <a:srgbClr val="F15A24"/>
            </a:solidFill>
            <a:ln>
              <a:solidFill>
                <a:srgbClr val="DC3A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283997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8164368" cy="574448"/>
          </a:xfrm>
        </p:spPr>
        <p:txBody>
          <a:bodyPr/>
          <a:lstStyle/>
          <a:p>
            <a:r>
              <a:rPr lang="pl-PL" sz="2800" dirty="0" err="1"/>
              <a:t>Wh</a:t>
            </a:r>
            <a:r>
              <a:rPr lang="en-IE" sz="2800" dirty="0"/>
              <a:t>ich technology is the most suitable </a:t>
            </a:r>
            <a:r>
              <a:rPr lang="pl-PL" sz="2800" dirty="0"/>
              <a:t>for </a:t>
            </a:r>
            <a:r>
              <a:rPr lang="en-US" sz="2800" dirty="0"/>
              <a:t>extraction</a:t>
            </a:r>
            <a:r>
              <a:rPr lang="pl-PL" sz="2800" dirty="0"/>
              <a:t>?</a:t>
            </a:r>
            <a:endParaRPr lang="en-L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388B6-1C53-87D2-A7F8-9E560BDE89F7}"/>
              </a:ext>
            </a:extLst>
          </p:cNvPr>
          <p:cNvSpPr txBox="1"/>
          <p:nvPr/>
        </p:nvSpPr>
        <p:spPr>
          <a:xfrm>
            <a:off x="5765368" y="3691676"/>
            <a:ext cx="106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LLMs</a:t>
            </a:r>
            <a:endParaRPr lang="en-IE"/>
          </a:p>
        </p:txBody>
      </p:sp>
      <p:pic>
        <p:nvPicPr>
          <p:cNvPr id="12" name="Graphic 11" descr="Robot outline">
            <a:extLst>
              <a:ext uri="{FF2B5EF4-FFF2-40B4-BE49-F238E27FC236}">
                <a16:creationId xmlns:a16="http://schemas.microsoft.com/office/drawing/2014/main" id="{B5023506-A8C8-9DB0-905B-28FFDB340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8944" y="1618162"/>
            <a:ext cx="1907177" cy="1907177"/>
          </a:xfrm>
          <a:prstGeom prst="rect">
            <a:avLst/>
          </a:prstGeom>
        </p:spPr>
      </p:pic>
      <p:pic>
        <p:nvPicPr>
          <p:cNvPr id="18" name="Graphic 17" descr="Storytelling outline">
            <a:extLst>
              <a:ext uri="{FF2B5EF4-FFF2-40B4-BE49-F238E27FC236}">
                <a16:creationId xmlns:a16="http://schemas.microsoft.com/office/drawing/2014/main" id="{2B4191C1-8E66-2539-E57B-1061324E3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8800" y="1804574"/>
            <a:ext cx="1608028" cy="16080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742BFF-E022-A044-F522-1AE23EB2F8B1}"/>
              </a:ext>
            </a:extLst>
          </p:cNvPr>
          <p:cNvSpPr txBox="1"/>
          <p:nvPr/>
        </p:nvSpPr>
        <p:spPr>
          <a:xfrm>
            <a:off x="1743892" y="3691676"/>
            <a:ext cx="196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Knowledge-</a:t>
            </a:r>
            <a:r>
              <a:rPr lang="pl-PL" err="1"/>
              <a:t>based</a:t>
            </a:r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C3331-1435-CA5D-89E6-C5160C7F4500}"/>
              </a:ext>
            </a:extLst>
          </p:cNvPr>
          <p:cNvSpPr txBox="1"/>
          <p:nvPr/>
        </p:nvSpPr>
        <p:spPr>
          <a:xfrm>
            <a:off x="4278088" y="2410098"/>
            <a:ext cx="35922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50" b="1"/>
              <a:t>+</a:t>
            </a:r>
            <a:endParaRPr lang="en-IE" sz="4050" b="1"/>
          </a:p>
        </p:txBody>
      </p:sp>
    </p:spTree>
    <p:extLst>
      <p:ext uri="{BB962C8B-B14F-4D97-AF65-F5344CB8AC3E}">
        <p14:creationId xmlns:p14="http://schemas.microsoft.com/office/powerpoint/2010/main" val="3702017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err="1"/>
              <a:t>Why</a:t>
            </a:r>
            <a:r>
              <a:rPr lang="pl-PL" sz="3200"/>
              <a:t> the </a:t>
            </a:r>
            <a:r>
              <a:rPr lang="pl-PL" sz="3200" err="1"/>
              <a:t>hybrid</a:t>
            </a:r>
            <a:r>
              <a:rPr lang="pl-PL" sz="3200"/>
              <a:t> </a:t>
            </a:r>
            <a:r>
              <a:rPr lang="pl-PL" sz="3200" err="1"/>
              <a:t>technology</a:t>
            </a:r>
            <a:r>
              <a:rPr lang="pl-PL" sz="3200"/>
              <a:t> for </a:t>
            </a:r>
            <a:r>
              <a:rPr lang="pl-PL" sz="3200" err="1"/>
              <a:t>extraction</a:t>
            </a:r>
            <a:r>
              <a:rPr lang="pl-PL" sz="3200"/>
              <a:t>?</a:t>
            </a:r>
            <a:endParaRPr lang="en-LU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388B6-1C53-87D2-A7F8-9E560BDE89F7}"/>
              </a:ext>
            </a:extLst>
          </p:cNvPr>
          <p:cNvSpPr txBox="1"/>
          <p:nvPr/>
        </p:nvSpPr>
        <p:spPr>
          <a:xfrm>
            <a:off x="8300344" y="4589584"/>
            <a:ext cx="60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err="1"/>
              <a:t>LLMs</a:t>
            </a:r>
            <a:endParaRPr lang="en-IE" sz="1200"/>
          </a:p>
        </p:txBody>
      </p:sp>
      <p:pic>
        <p:nvPicPr>
          <p:cNvPr id="12" name="Graphic 11" descr="Robot outline">
            <a:extLst>
              <a:ext uri="{FF2B5EF4-FFF2-40B4-BE49-F238E27FC236}">
                <a16:creationId xmlns:a16="http://schemas.microsoft.com/office/drawing/2014/main" id="{B5023506-A8C8-9DB0-905B-28FFDB340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3199" y="3723880"/>
            <a:ext cx="777926" cy="777926"/>
          </a:xfrm>
          <a:prstGeom prst="rect">
            <a:avLst/>
          </a:prstGeom>
        </p:spPr>
      </p:pic>
      <p:pic>
        <p:nvPicPr>
          <p:cNvPr id="18" name="Graphic 17" descr="Storytelling outline">
            <a:extLst>
              <a:ext uri="{FF2B5EF4-FFF2-40B4-BE49-F238E27FC236}">
                <a16:creationId xmlns:a16="http://schemas.microsoft.com/office/drawing/2014/main" id="{2B4191C1-8E66-2539-E57B-1061324E3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7711" y="3845900"/>
            <a:ext cx="655905" cy="6559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742BFF-E022-A044-F522-1AE23EB2F8B1}"/>
              </a:ext>
            </a:extLst>
          </p:cNvPr>
          <p:cNvSpPr txBox="1"/>
          <p:nvPr/>
        </p:nvSpPr>
        <p:spPr>
          <a:xfrm>
            <a:off x="6590905" y="4589584"/>
            <a:ext cx="141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Knowledge-</a:t>
            </a:r>
            <a:r>
              <a:rPr lang="pl-PL" sz="1200" err="1"/>
              <a:t>based</a:t>
            </a:r>
            <a:endParaRPr lang="en-IE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C3331-1435-CA5D-89E6-C5160C7F4500}"/>
              </a:ext>
            </a:extLst>
          </p:cNvPr>
          <p:cNvSpPr txBox="1"/>
          <p:nvPr/>
        </p:nvSpPr>
        <p:spPr>
          <a:xfrm>
            <a:off x="7705965" y="3970891"/>
            <a:ext cx="90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/>
              <a:t>+</a:t>
            </a:r>
            <a:endParaRPr lang="en-IE" sz="30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B14AF-A49C-8A96-AFBB-CC86CCF40BC9}"/>
              </a:ext>
            </a:extLst>
          </p:cNvPr>
          <p:cNvSpPr txBox="1"/>
          <p:nvPr/>
        </p:nvSpPr>
        <p:spPr>
          <a:xfrm>
            <a:off x="575838" y="726754"/>
            <a:ext cx="737888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dirty="0"/>
              <a:t>The </a:t>
            </a:r>
            <a:r>
              <a:rPr lang="pl-PL" dirty="0" err="1"/>
              <a:t>knowledge-based</a:t>
            </a:r>
            <a:r>
              <a:rPr lang="pl-PL" dirty="0"/>
              <a:t> </a:t>
            </a:r>
            <a:r>
              <a:rPr lang="en-US" dirty="0"/>
              <a:t>approach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u="sng" dirty="0" err="1"/>
              <a:t>more</a:t>
            </a:r>
            <a:r>
              <a:rPr lang="pl-PL" u="sng" dirty="0"/>
              <a:t> </a:t>
            </a:r>
            <a:r>
              <a:rPr lang="pl-PL" u="sng" dirty="0" err="1"/>
              <a:t>precise</a:t>
            </a:r>
            <a:r>
              <a:rPr lang="pl-PL" u="sng" dirty="0"/>
              <a:t> </a:t>
            </a:r>
            <a:r>
              <a:rPr lang="pl-PL" dirty="0"/>
              <a:t>in </a:t>
            </a:r>
            <a:r>
              <a:rPr lang="pl-PL" dirty="0" err="1"/>
              <a:t>judgment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but </a:t>
            </a:r>
            <a:r>
              <a:rPr lang="pl-PL" dirty="0" err="1"/>
              <a:t>might</a:t>
            </a:r>
            <a:r>
              <a:rPr lang="pl-PL" dirty="0"/>
              <a:t> miss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fields</a:t>
            </a:r>
            <a:r>
              <a:rPr lang="pl-PL" dirty="0"/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dirty="0" err="1"/>
              <a:t>LLMs</a:t>
            </a:r>
            <a:r>
              <a:rPr lang="pl-PL" dirty="0"/>
              <a:t> </a:t>
            </a:r>
            <a:r>
              <a:rPr lang="pl-PL" dirty="0" err="1"/>
              <a:t>might</a:t>
            </a:r>
            <a:r>
              <a:rPr lang="pl-PL" dirty="0"/>
              <a:t> </a:t>
            </a:r>
            <a:r>
              <a:rPr lang="pl-PL" dirty="0" err="1"/>
              <a:t>struggle</a:t>
            </a:r>
            <a:r>
              <a:rPr lang="pl-PL" dirty="0"/>
              <a:t> with </a:t>
            </a:r>
            <a:r>
              <a:rPr lang="pl-PL" u="sng" dirty="0" err="1"/>
              <a:t>standardization</a:t>
            </a:r>
            <a:r>
              <a:rPr lang="pl-PL" u="sng" dirty="0"/>
              <a:t>/</a:t>
            </a:r>
            <a:r>
              <a:rPr lang="pl-PL" u="sng" dirty="0" err="1"/>
              <a:t>formatting</a:t>
            </a:r>
            <a:r>
              <a:rPr lang="pl-PL" u="sng" dirty="0"/>
              <a:t> </a:t>
            </a:r>
            <a:r>
              <a:rPr lang="en-US" dirty="0"/>
              <a:t>which is crucial for interoperability </a:t>
            </a:r>
            <a:r>
              <a:rPr lang="pl-PL" dirty="0"/>
              <a:t>(</a:t>
            </a:r>
            <a:r>
              <a:rPr lang="pl-PL" dirty="0" err="1"/>
              <a:t>e.g</a:t>
            </a:r>
            <a:r>
              <a:rPr lang="pl-PL" dirty="0"/>
              <a:t>., </a:t>
            </a:r>
            <a:r>
              <a:rPr lang="pl-PL" i="1" dirty="0"/>
              <a:t>no </a:t>
            </a:r>
            <a:r>
              <a:rPr lang="pl-PL" i="1" dirty="0" err="1"/>
              <a:t>later</a:t>
            </a:r>
            <a:r>
              <a:rPr lang="pl-PL" i="1" dirty="0"/>
              <a:t> </a:t>
            </a:r>
            <a:r>
              <a:rPr lang="pl-PL" i="1" dirty="0" err="1"/>
              <a:t>than</a:t>
            </a:r>
            <a:r>
              <a:rPr lang="pl-PL" i="1" dirty="0"/>
              <a:t> 15 January</a:t>
            </a:r>
            <a:r>
              <a:rPr lang="pl-PL" dirty="0"/>
              <a:t> -&gt; 15-01-?)</a:t>
            </a:r>
            <a:r>
              <a:rPr lang="en-US" dirty="0"/>
              <a:t>.</a:t>
            </a:r>
            <a:endParaRPr lang="en-US" i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There should be a </a:t>
            </a:r>
            <a:r>
              <a:rPr lang="en-US" u="sng" dirty="0"/>
              <a:t>combination of the two.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Alternatively, </a:t>
            </a:r>
            <a:r>
              <a:rPr lang="pl-PL" dirty="0"/>
              <a:t>the </a:t>
            </a:r>
            <a:r>
              <a:rPr lang="pl-PL" dirty="0" err="1"/>
              <a:t>approach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 </a:t>
            </a:r>
            <a:r>
              <a:rPr lang="pl-PL" u="sng" dirty="0" err="1"/>
              <a:t>selected</a:t>
            </a:r>
            <a:r>
              <a:rPr lang="pl-PL" u="sng" dirty="0"/>
              <a:t> </a:t>
            </a:r>
            <a:r>
              <a:rPr lang="pl-PL" u="sng" dirty="0" err="1"/>
              <a:t>based</a:t>
            </a:r>
            <a:r>
              <a:rPr lang="pl-PL" u="sng" dirty="0"/>
              <a:t> on the </a:t>
            </a:r>
            <a:r>
              <a:rPr lang="pl-PL" u="sng" dirty="0" err="1"/>
              <a:t>use</a:t>
            </a:r>
            <a:r>
              <a:rPr lang="pl-PL" u="sng" dirty="0"/>
              <a:t> </a:t>
            </a:r>
            <a:r>
              <a:rPr lang="pl-PL" u="sng" dirty="0" err="1"/>
              <a:t>case</a:t>
            </a:r>
            <a:r>
              <a:rPr lang="en-US" dirty="0"/>
              <a:t>, after considering the desired metric, speed, cost, environmental footprint etc.</a:t>
            </a:r>
            <a:endParaRPr lang="pl-PL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497600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How much energy do LLMs consume</a:t>
            </a:r>
            <a:r>
              <a:rPr lang="pl-PL" sz="3600"/>
              <a:t>?</a:t>
            </a:r>
            <a:endParaRPr lang="en-LU" sz="3600"/>
          </a:p>
        </p:txBody>
      </p:sp>
      <p:pic>
        <p:nvPicPr>
          <p:cNvPr id="6" name="Graphic 5" descr="Robot outline">
            <a:extLst>
              <a:ext uri="{FF2B5EF4-FFF2-40B4-BE49-F238E27FC236}">
                <a16:creationId xmlns:a16="http://schemas.microsoft.com/office/drawing/2014/main" id="{72148DBE-6539-4701-0189-F2BA967C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1335" y="2604752"/>
            <a:ext cx="1747326" cy="1747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90378-4366-351F-019B-ECA8478126EF}"/>
              </a:ext>
            </a:extLst>
          </p:cNvPr>
          <p:cNvSpPr txBox="1"/>
          <p:nvPr/>
        </p:nvSpPr>
        <p:spPr>
          <a:xfrm>
            <a:off x="810637" y="1170091"/>
            <a:ext cx="75290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Luccioni et al. also reported that generating an average of 10 tokens (~7 words) 1000 times across 6 tasks consumed ~0.047-0.049 kWh, on average. An </a:t>
            </a:r>
            <a:r>
              <a:rPr lang="en-US" u="sng" dirty="0"/>
              <a:t>equivalent of </a:t>
            </a:r>
            <a:r>
              <a:rPr lang="pl-PL" u="sng" dirty="0"/>
              <a:t>(</a:t>
            </a:r>
            <a:r>
              <a:rPr lang="pl-PL" u="sng" dirty="0" err="1"/>
              <a:t>over</a:t>
            </a:r>
            <a:r>
              <a:rPr lang="pl-PL" u="sng" dirty="0"/>
              <a:t>) </a:t>
            </a:r>
            <a:r>
              <a:rPr lang="en-US" u="sng" dirty="0"/>
              <a:t>two average, fully charged smartphones </a:t>
            </a:r>
            <a:r>
              <a:rPr lang="en-US" dirty="0"/>
              <a:t>[1].</a:t>
            </a:r>
          </a:p>
        </p:txBody>
      </p:sp>
      <p:pic>
        <p:nvPicPr>
          <p:cNvPr id="4" name="Graphic 3" descr="Chat bubble outline">
            <a:extLst>
              <a:ext uri="{FF2B5EF4-FFF2-40B4-BE49-F238E27FC236}">
                <a16:creationId xmlns:a16="http://schemas.microsoft.com/office/drawing/2014/main" id="{D2BE733F-E275-E589-12AB-B56729E61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191933" y="2263274"/>
            <a:ext cx="931333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12A4BD-7CD0-F404-37CF-4FBAD03BB819}"/>
              </a:ext>
            </a:extLst>
          </p:cNvPr>
          <p:cNvSpPr txBox="1"/>
          <p:nvPr/>
        </p:nvSpPr>
        <p:spPr>
          <a:xfrm>
            <a:off x="4024861" y="2462090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x 1000</a:t>
            </a:r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65CD8-DF80-85C4-B3F1-2F193918378B}"/>
              </a:ext>
            </a:extLst>
          </p:cNvPr>
          <p:cNvSpPr txBox="1"/>
          <p:nvPr/>
        </p:nvSpPr>
        <p:spPr>
          <a:xfrm>
            <a:off x="4530332" y="3215221"/>
            <a:ext cx="379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≈</a:t>
            </a:r>
            <a:endParaRPr lang="en-IE" sz="3200" b="1"/>
          </a:p>
        </p:txBody>
      </p:sp>
      <p:pic>
        <p:nvPicPr>
          <p:cNvPr id="11" name="Graphic 10" descr="Full battery with solid fill">
            <a:extLst>
              <a:ext uri="{FF2B5EF4-FFF2-40B4-BE49-F238E27FC236}">
                <a16:creationId xmlns:a16="http://schemas.microsoft.com/office/drawing/2014/main" id="{3C9C5C84-3D0A-EBA2-BF63-9DE22281B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6332" y="2928039"/>
            <a:ext cx="914400" cy="914400"/>
          </a:xfrm>
          <a:prstGeom prst="rect">
            <a:avLst/>
          </a:prstGeom>
        </p:spPr>
      </p:pic>
      <p:pic>
        <p:nvPicPr>
          <p:cNvPr id="12" name="Graphic 11" descr="Full battery with solid fill">
            <a:extLst>
              <a:ext uri="{FF2B5EF4-FFF2-40B4-BE49-F238E27FC236}">
                <a16:creationId xmlns:a16="http://schemas.microsoft.com/office/drawing/2014/main" id="{CBC407B5-621E-4B07-8785-F285D02C2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6332" y="3526976"/>
            <a:ext cx="914400" cy="914400"/>
          </a:xfrm>
          <a:prstGeom prst="rect">
            <a:avLst/>
          </a:prstGeom>
        </p:spPr>
      </p:pic>
      <p:pic>
        <p:nvPicPr>
          <p:cNvPr id="14" name="Graphic 13" descr="Empty battery with solid fill">
            <a:extLst>
              <a:ext uri="{FF2B5EF4-FFF2-40B4-BE49-F238E27FC236}">
                <a16:creationId xmlns:a16="http://schemas.microsoft.com/office/drawing/2014/main" id="{565CF11D-5304-E185-B35F-C23563446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6332" y="2335452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82AD4E-4C28-783F-F141-CE01134EF639}"/>
              </a:ext>
            </a:extLst>
          </p:cNvPr>
          <p:cNvSpPr txBox="1"/>
          <p:nvPr/>
        </p:nvSpPr>
        <p:spPr>
          <a:xfrm>
            <a:off x="3414100" y="2358320"/>
            <a:ext cx="408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.</a:t>
            </a:r>
            <a:endParaRPr lang="en-IE" sz="32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67E38-2A82-B864-802D-5A48168D4C83}"/>
              </a:ext>
            </a:extLst>
          </p:cNvPr>
          <p:cNvSpPr txBox="1"/>
          <p:nvPr/>
        </p:nvSpPr>
        <p:spPr>
          <a:xfrm>
            <a:off x="3583434" y="2349853"/>
            <a:ext cx="408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.</a:t>
            </a:r>
            <a:endParaRPr lang="en-IE" sz="32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D2300-7C79-97D9-61C4-ADD60117E06F}"/>
              </a:ext>
            </a:extLst>
          </p:cNvPr>
          <p:cNvSpPr txBox="1"/>
          <p:nvPr/>
        </p:nvSpPr>
        <p:spPr>
          <a:xfrm>
            <a:off x="3583434" y="2138180"/>
            <a:ext cx="408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.</a:t>
            </a:r>
            <a:endParaRPr lang="en-IE" sz="3200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985ECA-C7FE-B55E-3B80-FA6E77EDB77E}"/>
              </a:ext>
            </a:extLst>
          </p:cNvPr>
          <p:cNvSpPr txBox="1"/>
          <p:nvPr/>
        </p:nvSpPr>
        <p:spPr>
          <a:xfrm>
            <a:off x="3431033" y="2146651"/>
            <a:ext cx="408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.</a:t>
            </a:r>
            <a:endParaRPr lang="en-IE" sz="3200" b="1"/>
          </a:p>
        </p:txBody>
      </p:sp>
    </p:spTree>
    <p:extLst>
      <p:ext uri="{BB962C8B-B14F-4D97-AF65-F5344CB8AC3E}">
        <p14:creationId xmlns:p14="http://schemas.microsoft.com/office/powerpoint/2010/main" val="40631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How much energy do LLMs consume</a:t>
            </a:r>
            <a:r>
              <a:rPr lang="pl-PL" sz="3600"/>
              <a:t>?</a:t>
            </a:r>
            <a:endParaRPr lang="en-LU" sz="3600"/>
          </a:p>
        </p:txBody>
      </p:sp>
      <p:pic>
        <p:nvPicPr>
          <p:cNvPr id="6" name="Graphic 5" descr="Robot outline">
            <a:extLst>
              <a:ext uri="{FF2B5EF4-FFF2-40B4-BE49-F238E27FC236}">
                <a16:creationId xmlns:a16="http://schemas.microsoft.com/office/drawing/2014/main" id="{72148DBE-6539-4701-0189-F2BA967C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3200" y="3758635"/>
            <a:ext cx="1136034" cy="1136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90378-4366-351F-019B-ECA8478126EF}"/>
              </a:ext>
            </a:extLst>
          </p:cNvPr>
          <p:cNvSpPr txBox="1"/>
          <p:nvPr/>
        </p:nvSpPr>
        <p:spPr>
          <a:xfrm>
            <a:off x="628650" y="1286155"/>
            <a:ext cx="7456571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u="sng" dirty="0"/>
              <a:t>Very difficult </a:t>
            </a:r>
            <a:r>
              <a:rPr lang="en-US" dirty="0"/>
              <a:t>to estimate (training + inference consumption) [1][2][3]</a:t>
            </a:r>
            <a:endParaRPr lang="pl-PL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dirty="0"/>
              <a:t>More aspects of LLM consumption (additional 15% for Mistral Large 2) [3]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dirty="0"/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dirty="0"/>
              <a:t>Generative tasks require </a:t>
            </a:r>
            <a:r>
              <a:rPr lang="en-US" u="sng" dirty="0"/>
              <a:t>more energy </a:t>
            </a:r>
            <a:r>
              <a:rPr lang="en-US" dirty="0"/>
              <a:t>than discriminative tasks (e.g., IPARE detection) [1].</a:t>
            </a:r>
            <a:endParaRPr lang="pl-PL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dirty="0"/>
              <a:t>Multi-purpose models require </a:t>
            </a:r>
            <a:r>
              <a:rPr lang="en-US" u="sng" dirty="0"/>
              <a:t>more energy </a:t>
            </a:r>
            <a:r>
              <a:rPr lang="en-US" dirty="0"/>
              <a:t>than single-task models</a:t>
            </a:r>
            <a:br>
              <a:rPr lang="en-US" dirty="0"/>
            </a:br>
            <a:r>
              <a:rPr lang="en-US" dirty="0"/>
              <a:t>(30 times more for text classification per 1000 queries) [1][2].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sz="1800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96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DAB5CFE-11E1-105A-8FCC-4AD86902ACAF}"/>
              </a:ext>
            </a:extLst>
          </p:cNvPr>
          <p:cNvSpPr txBox="1"/>
          <p:nvPr/>
        </p:nvSpPr>
        <p:spPr>
          <a:xfrm>
            <a:off x="3689459" y="1859133"/>
            <a:ext cx="1159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Detection</a:t>
            </a:r>
            <a:endParaRPr lang="en-I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23E3B8-299F-8285-CA00-58A208818216}"/>
              </a:ext>
            </a:extLst>
          </p:cNvPr>
          <p:cNvSpPr txBox="1"/>
          <p:nvPr/>
        </p:nvSpPr>
        <p:spPr>
          <a:xfrm>
            <a:off x="5558580" y="1870846"/>
            <a:ext cx="1188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err="1"/>
              <a:t>Extraction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about energy consumption for IPARE</a:t>
            </a:r>
            <a:r>
              <a:rPr lang="pl-PL" sz="2800" dirty="0"/>
              <a:t>?</a:t>
            </a:r>
            <a:endParaRPr lang="en-LU" sz="2800" dirty="0"/>
          </a:p>
        </p:txBody>
      </p:sp>
      <p:pic>
        <p:nvPicPr>
          <p:cNvPr id="33" name="Graphic 32" descr="Robot outline">
            <a:extLst>
              <a:ext uri="{FF2B5EF4-FFF2-40B4-BE49-F238E27FC236}">
                <a16:creationId xmlns:a16="http://schemas.microsoft.com/office/drawing/2014/main" id="{C44C34D0-2C69-3484-6360-BB3F805B8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4887" y="3004993"/>
            <a:ext cx="685800" cy="6858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C6A74F7-7E15-329D-64B3-9ABCB76E9C4F}"/>
              </a:ext>
            </a:extLst>
          </p:cNvPr>
          <p:cNvSpPr txBox="1"/>
          <p:nvPr/>
        </p:nvSpPr>
        <p:spPr>
          <a:xfrm>
            <a:off x="2442187" y="3834170"/>
            <a:ext cx="8645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Baseline</a:t>
            </a:r>
            <a:endParaRPr lang="en-IE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BED6BB-9288-A488-EED0-224D3FA65B47}"/>
              </a:ext>
            </a:extLst>
          </p:cNvPr>
          <p:cNvSpPr txBox="1"/>
          <p:nvPr/>
        </p:nvSpPr>
        <p:spPr>
          <a:xfrm>
            <a:off x="7941626" y="3783740"/>
            <a:ext cx="6857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err="1"/>
              <a:t>LLMs</a:t>
            </a:r>
            <a:endParaRPr lang="en-IE" sz="1350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57D3E49E-AB98-1472-5DA8-98AFA708D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4094" y="3013260"/>
            <a:ext cx="685800" cy="685800"/>
          </a:xfrm>
          <a:prstGeom prst="rect">
            <a:avLst/>
          </a:prstGeom>
        </p:spPr>
      </p:pic>
      <p:pic>
        <p:nvPicPr>
          <p:cNvPr id="3" name="Graphic 2" descr="Abacus outline">
            <a:extLst>
              <a:ext uri="{FF2B5EF4-FFF2-40B4-BE49-F238E27FC236}">
                <a16:creationId xmlns:a16="http://schemas.microsoft.com/office/drawing/2014/main" id="{B0EA5FF0-D369-4B38-FCAE-0202C9313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50428" y="3036874"/>
            <a:ext cx="685800" cy="685800"/>
          </a:xfrm>
          <a:prstGeom prst="rect">
            <a:avLst/>
          </a:prstGeom>
        </p:spPr>
      </p:pic>
      <p:pic>
        <p:nvPicPr>
          <p:cNvPr id="5" name="Graphic 4" descr="Plug outline">
            <a:extLst>
              <a:ext uri="{FF2B5EF4-FFF2-40B4-BE49-F238E27FC236}">
                <a16:creationId xmlns:a16="http://schemas.microsoft.com/office/drawing/2014/main" id="{0AEF09D3-9CAF-6168-DDC9-F8C2B60C8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54716" y="3013260"/>
            <a:ext cx="685800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0DEBC1-711A-3C0D-7466-C72CA553EF90}"/>
              </a:ext>
            </a:extLst>
          </p:cNvPr>
          <p:cNvSpPr txBox="1"/>
          <p:nvPr/>
        </p:nvSpPr>
        <p:spPr>
          <a:xfrm>
            <a:off x="4768736" y="3823183"/>
            <a:ext cx="11133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err="1"/>
              <a:t>Classical</a:t>
            </a:r>
            <a:r>
              <a:rPr lang="pl-PL" sz="1350"/>
              <a:t> ML</a:t>
            </a:r>
            <a:endParaRPr lang="en-IE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ACF892-5BE6-E440-AC6C-8385D36022CB}"/>
              </a:ext>
            </a:extLst>
          </p:cNvPr>
          <p:cNvSpPr txBox="1"/>
          <p:nvPr/>
        </p:nvSpPr>
        <p:spPr>
          <a:xfrm>
            <a:off x="6142434" y="3836030"/>
            <a:ext cx="11133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err="1"/>
              <a:t>Transformers</a:t>
            </a:r>
            <a:endParaRPr lang="en-IE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E9C2E77-5FEF-B65F-8DD5-35D90214B6ED}"/>
                  </a:ext>
                </a:extLst>
              </p14:cNvPr>
              <p14:cNvContentPartPr/>
              <p14:nvPr/>
            </p14:nvContentPartPr>
            <p14:xfrm>
              <a:off x="3769971" y="2034992"/>
              <a:ext cx="989280" cy="41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E9C2E77-5FEF-B65F-8DD5-35D90214B6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15951" y="1926992"/>
                <a:ext cx="1096959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87AAF11-2BF6-65C0-85BA-67A907D66CCC}"/>
                  </a:ext>
                </a:extLst>
              </p14:cNvPr>
              <p14:cNvContentPartPr/>
              <p14:nvPr/>
            </p14:nvContentPartPr>
            <p14:xfrm>
              <a:off x="6149909" y="2078925"/>
              <a:ext cx="14400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87AAF11-2BF6-65C0-85BA-67A907D66CC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96044" y="1970925"/>
                <a:ext cx="251372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4A1F276-19AD-E897-A7F9-E81AE6007CCE}"/>
                  </a:ext>
                </a:extLst>
              </p14:cNvPr>
              <p14:cNvContentPartPr/>
              <p14:nvPr/>
            </p14:nvContentPartPr>
            <p14:xfrm>
              <a:off x="6393831" y="2038535"/>
              <a:ext cx="144000" cy="49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4A1F276-19AD-E897-A7F9-E81AE6007CC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39966" y="1930535"/>
                <a:ext cx="251372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0394AB3-E4F7-2824-112B-9A7E6B73CD05}"/>
                  </a:ext>
                </a:extLst>
              </p14:cNvPr>
              <p14:cNvContentPartPr/>
              <p14:nvPr/>
            </p14:nvContentPartPr>
            <p14:xfrm>
              <a:off x="5651957" y="2043570"/>
              <a:ext cx="144000" cy="3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0394AB3-E4F7-2824-112B-9A7E6B73CD0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98092" y="1934343"/>
                <a:ext cx="251372" cy="2501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CB4CCC-069D-3EAD-DDCB-8DCDE43168D2}"/>
                  </a:ext>
                </a:extLst>
              </p14:cNvPr>
              <p14:cNvContentPartPr/>
              <p14:nvPr/>
            </p14:nvContentPartPr>
            <p14:xfrm>
              <a:off x="5900869" y="2064055"/>
              <a:ext cx="144000" cy="3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CB4CCC-069D-3EAD-DDCB-8DCDE43168D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47004" y="1956055"/>
                <a:ext cx="251372" cy="24804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501CD619-FBAA-A424-BE7F-C7FC31D82C19}"/>
              </a:ext>
            </a:extLst>
          </p:cNvPr>
          <p:cNvSpPr txBox="1"/>
          <p:nvPr/>
        </p:nvSpPr>
        <p:spPr>
          <a:xfrm>
            <a:off x="5062738" y="1890944"/>
            <a:ext cx="37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&lt;</a:t>
            </a:r>
            <a:endParaRPr lang="en-IE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F3113-B111-1D37-FEF4-37626B4C2CC3}"/>
              </a:ext>
            </a:extLst>
          </p:cNvPr>
          <p:cNvSpPr txBox="1"/>
          <p:nvPr/>
        </p:nvSpPr>
        <p:spPr>
          <a:xfrm>
            <a:off x="4510808" y="3212574"/>
            <a:ext cx="37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≈</a:t>
            </a:r>
            <a:endParaRPr lang="en-IE" b="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CDFFB4-363A-FD0D-0E46-42E735864F72}"/>
              </a:ext>
            </a:extLst>
          </p:cNvPr>
          <p:cNvSpPr txBox="1"/>
          <p:nvPr/>
        </p:nvSpPr>
        <p:spPr>
          <a:xfrm>
            <a:off x="5772165" y="3211779"/>
            <a:ext cx="37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&lt;</a:t>
            </a:r>
            <a:endParaRPr lang="en-IE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D3734C-06E9-DB29-D62A-2EF34DECCEA0}"/>
              </a:ext>
            </a:extLst>
          </p:cNvPr>
          <p:cNvSpPr txBox="1"/>
          <p:nvPr/>
        </p:nvSpPr>
        <p:spPr>
          <a:xfrm>
            <a:off x="7233210" y="3208664"/>
            <a:ext cx="37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&lt;</a:t>
            </a:r>
            <a:endParaRPr lang="en-IE" b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330DF3-3816-F04F-9A22-FCA8AD108EAC}"/>
              </a:ext>
            </a:extLst>
          </p:cNvPr>
          <p:cNvSpPr txBox="1"/>
          <p:nvPr/>
        </p:nvSpPr>
        <p:spPr>
          <a:xfrm>
            <a:off x="836175" y="1820385"/>
            <a:ext cx="166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Observation</a:t>
            </a:r>
            <a:r>
              <a:rPr lang="en-US" b="1" dirty="0"/>
              <a:t> 1</a:t>
            </a:r>
            <a:endParaRPr lang="en-IE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458103-DCBB-DA3B-E49F-B6B1AD65835E}"/>
              </a:ext>
            </a:extLst>
          </p:cNvPr>
          <p:cNvSpPr txBox="1"/>
          <p:nvPr/>
        </p:nvSpPr>
        <p:spPr>
          <a:xfrm>
            <a:off x="836174" y="3262462"/>
            <a:ext cx="151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Observation</a:t>
            </a:r>
            <a:r>
              <a:rPr lang="en-US" b="1" dirty="0"/>
              <a:t> 2</a:t>
            </a:r>
            <a:endParaRPr lang="en-IE" b="1" dirty="0"/>
          </a:p>
        </p:txBody>
      </p:sp>
      <p:pic>
        <p:nvPicPr>
          <p:cNvPr id="50" name="Graphic 49" descr="Storytelling outline">
            <a:extLst>
              <a:ext uri="{FF2B5EF4-FFF2-40B4-BE49-F238E27FC236}">
                <a16:creationId xmlns:a16="http://schemas.microsoft.com/office/drawing/2014/main" id="{A0AAAC87-4428-A08D-2D37-CDC72E8249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72003" y="3004993"/>
            <a:ext cx="685800" cy="6858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169E8FD-75DF-AB4E-6D59-44FD128CD42F}"/>
              </a:ext>
            </a:extLst>
          </p:cNvPr>
          <p:cNvSpPr txBox="1"/>
          <p:nvPr/>
        </p:nvSpPr>
        <p:spPr>
          <a:xfrm>
            <a:off x="3270797" y="3823183"/>
            <a:ext cx="14882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/>
              <a:t>Knowledge-</a:t>
            </a:r>
            <a:r>
              <a:rPr lang="pl-PL" sz="1350" err="1"/>
              <a:t>based</a:t>
            </a:r>
            <a:endParaRPr lang="en-IE" sz="135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EFE569-6C96-DB8B-B25E-3C290E779FF1}"/>
              </a:ext>
            </a:extLst>
          </p:cNvPr>
          <p:cNvSpPr txBox="1"/>
          <p:nvPr/>
        </p:nvSpPr>
        <p:spPr>
          <a:xfrm>
            <a:off x="3303402" y="3212797"/>
            <a:ext cx="37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≈</a:t>
            </a:r>
            <a:endParaRPr lang="en-IE" b="1"/>
          </a:p>
        </p:txBody>
      </p:sp>
    </p:spTree>
    <p:extLst>
      <p:ext uri="{BB962C8B-B14F-4D97-AF65-F5344CB8AC3E}">
        <p14:creationId xmlns:p14="http://schemas.microsoft.com/office/powerpoint/2010/main" val="25442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  <p:bldP spid="38" grpId="0"/>
      <p:bldP spid="41" grpId="0"/>
      <p:bldP spid="10" grpId="0"/>
      <p:bldP spid="11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44D39-4F7B-65C7-5020-96AD72912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FD4E9EF-E6FA-8956-2F1D-6823DF663A29}"/>
              </a:ext>
            </a:extLst>
          </p:cNvPr>
          <p:cNvGrpSpPr/>
          <p:nvPr/>
        </p:nvGrpSpPr>
        <p:grpSpPr>
          <a:xfrm>
            <a:off x="580041" y="1624426"/>
            <a:ext cx="8290874" cy="2615763"/>
            <a:chOff x="454563" y="0"/>
            <a:chExt cx="6768426" cy="19760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57F3E8-9BB7-2811-FB39-0C9CD59B3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7384"/>
            <a:stretch/>
          </p:blipFill>
          <p:spPr>
            <a:xfrm>
              <a:off x="454563" y="0"/>
              <a:ext cx="6768426" cy="17519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68B3D7-95C5-F75A-6912-5B3010F36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9260"/>
            <a:stretch/>
          </p:blipFill>
          <p:spPr>
            <a:xfrm>
              <a:off x="539921" y="1728436"/>
              <a:ext cx="6337289" cy="24766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BD6C8F1-C2CB-8D37-4613-8A0C4F13C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99" y="769229"/>
            <a:ext cx="2254366" cy="6540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5CCB8FE-468A-E48D-CCB9-03366A7FC16A}"/>
              </a:ext>
            </a:extLst>
          </p:cNvPr>
          <p:cNvGrpSpPr/>
          <p:nvPr/>
        </p:nvGrpSpPr>
        <p:grpSpPr>
          <a:xfrm>
            <a:off x="7705870" y="769229"/>
            <a:ext cx="660562" cy="289231"/>
            <a:chOff x="4200526" y="849087"/>
            <a:chExt cx="808504" cy="366776"/>
          </a:xfrm>
        </p:grpSpPr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FDA32E65-2B9C-FF30-F821-1E407401862C}"/>
                </a:ext>
              </a:extLst>
            </p:cNvPr>
            <p:cNvSpPr/>
            <p:nvPr/>
          </p:nvSpPr>
          <p:spPr>
            <a:xfrm>
              <a:off x="4200526" y="849087"/>
              <a:ext cx="808504" cy="366776"/>
            </a:xfrm>
            <a:prstGeom prst="flowChartTerminator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8AFD662F-F832-0EF2-EF5B-72AEAC5147B5}"/>
                </a:ext>
              </a:extLst>
            </p:cNvPr>
            <p:cNvSpPr/>
            <p:nvPr/>
          </p:nvSpPr>
          <p:spPr>
            <a:xfrm>
              <a:off x="4249960" y="874110"/>
              <a:ext cx="308789" cy="310833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381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A224E2F-8F31-3B56-761D-A88A3710E66D}"/>
              </a:ext>
            </a:extLst>
          </p:cNvPr>
          <p:cNvSpPr txBox="1"/>
          <p:nvPr/>
        </p:nvSpPr>
        <p:spPr>
          <a:xfrm>
            <a:off x="7678319" y="472536"/>
            <a:ext cx="844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>
                <a:solidFill>
                  <a:srgbClr val="F15A24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</a:t>
            </a:r>
            <a:r>
              <a:rPr lang="pl-PL" sz="1400" b="1">
                <a:solidFill>
                  <a:srgbClr val="F393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</a:t>
            </a:r>
            <a:r>
              <a:rPr lang="pl-PL" sz="1400" b="1">
                <a:solidFill>
                  <a:srgbClr val="F15A24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AR</a:t>
            </a:r>
            <a:r>
              <a:rPr lang="pl-PL" sz="1400" b="1">
                <a:solidFill>
                  <a:srgbClr val="F393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</a:t>
            </a:r>
            <a:endParaRPr lang="en-IE" sz="1400" b="1">
              <a:solidFill>
                <a:srgbClr val="F393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7C92E-3E0F-2393-56F1-D89E5F56E634}"/>
              </a:ext>
            </a:extLst>
          </p:cNvPr>
          <p:cNvSpPr/>
          <p:nvPr/>
        </p:nvSpPr>
        <p:spPr>
          <a:xfrm>
            <a:off x="696641" y="3677821"/>
            <a:ext cx="8250972" cy="83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0993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53B30ED-99FE-4037-4E36-E5B77B53492D}"/>
                  </a:ext>
                </a:extLst>
              </p14:cNvPr>
              <p14:cNvContentPartPr/>
              <p14:nvPr/>
            </p14:nvContentPartPr>
            <p14:xfrm>
              <a:off x="7109168" y="3172933"/>
              <a:ext cx="1392994" cy="9611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53B30ED-99FE-4037-4E36-E5B77B5349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5176" y="3064935"/>
                <a:ext cx="1500618" cy="117681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can we minimize IPARE inference costs? </a:t>
            </a:r>
            <a:endParaRPr lang="en-LU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8F23BA-F313-F7C5-A049-3D1662684E1D}"/>
              </a:ext>
            </a:extLst>
          </p:cNvPr>
          <p:cNvGrpSpPr/>
          <p:nvPr/>
        </p:nvGrpSpPr>
        <p:grpSpPr>
          <a:xfrm>
            <a:off x="3687937" y="1300038"/>
            <a:ext cx="4912718" cy="3277503"/>
            <a:chOff x="631496" y="2019631"/>
            <a:chExt cx="6550290" cy="43700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D53ABF-6C40-F6EA-5FFA-21CB2ED323D9}"/>
                </a:ext>
              </a:extLst>
            </p:cNvPr>
            <p:cNvGrpSpPr/>
            <p:nvPr/>
          </p:nvGrpSpPr>
          <p:grpSpPr>
            <a:xfrm>
              <a:off x="1872223" y="2019631"/>
              <a:ext cx="5178240" cy="3971599"/>
              <a:chOff x="1172508" y="1626321"/>
              <a:chExt cx="5423235" cy="4722718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2BFE1C1-E977-D227-2037-E21F301A98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2306" y="1626321"/>
                <a:ext cx="0" cy="4720691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4D33067-554E-91CF-971F-FB623BBD22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2508" y="6349039"/>
                <a:ext cx="542323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364F89-72BA-8572-0010-CAFB09314C8C}"/>
                </a:ext>
              </a:extLst>
            </p:cNvPr>
            <p:cNvSpPr txBox="1"/>
            <p:nvPr/>
          </p:nvSpPr>
          <p:spPr>
            <a:xfrm>
              <a:off x="631496" y="2067340"/>
              <a:ext cx="13458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350"/>
                <a:t>c</a:t>
              </a:r>
              <a:r>
                <a:rPr lang="en-IE" sz="1350" err="1"/>
                <a:t>ost</a:t>
              </a:r>
              <a:r>
                <a:rPr lang="pl-PL" sz="1350"/>
                <a:t>s* </a:t>
              </a:r>
              <a:r>
                <a:rPr lang="en-IE" sz="1350"/>
                <a:t>in production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AB0E79-A9D7-FB60-9C9B-C5BE3A65A65F}"/>
                </a:ext>
              </a:extLst>
            </p:cNvPr>
            <p:cNvSpPr txBox="1"/>
            <p:nvPr/>
          </p:nvSpPr>
          <p:spPr>
            <a:xfrm>
              <a:off x="5375531" y="5989526"/>
              <a:ext cx="180625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0"/>
                <a:t>annotated data</a:t>
              </a:r>
            </a:p>
          </p:txBody>
        </p:sp>
      </p:grpSp>
      <p:pic>
        <p:nvPicPr>
          <p:cNvPr id="18" name="Graphic 17" descr="Robot outline">
            <a:extLst>
              <a:ext uri="{FF2B5EF4-FFF2-40B4-BE49-F238E27FC236}">
                <a16:creationId xmlns:a16="http://schemas.microsoft.com/office/drawing/2014/main" id="{8B002686-BC98-4003-E149-BB2B9F295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5639" y="1406718"/>
            <a:ext cx="656648" cy="656648"/>
          </a:xfrm>
          <a:prstGeom prst="rect">
            <a:avLst/>
          </a:prstGeom>
        </p:spPr>
      </p:pic>
      <p:pic>
        <p:nvPicPr>
          <p:cNvPr id="20" name="Graphic 19" descr="Storytelling outline">
            <a:extLst>
              <a:ext uri="{FF2B5EF4-FFF2-40B4-BE49-F238E27FC236}">
                <a16:creationId xmlns:a16="http://schemas.microsoft.com/office/drawing/2014/main" id="{A9D638CB-4E84-65A3-ABB0-1ACB11964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94266" y="2313480"/>
            <a:ext cx="564583" cy="5645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4527E55-576B-C7E1-873D-11E86D0EDBB2}"/>
                  </a:ext>
                </a:extLst>
              </p14:cNvPr>
              <p14:cNvContentPartPr/>
              <p14:nvPr/>
            </p14:nvContentPartPr>
            <p14:xfrm>
              <a:off x="4838239" y="1206135"/>
              <a:ext cx="2443230" cy="20903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4527E55-576B-C7E1-873D-11E86D0EDB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84233" y="1098163"/>
                <a:ext cx="2550882" cy="2305924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Graphic 18" descr="Robot outline">
            <a:extLst>
              <a:ext uri="{FF2B5EF4-FFF2-40B4-BE49-F238E27FC236}">
                <a16:creationId xmlns:a16="http://schemas.microsoft.com/office/drawing/2014/main" id="{BA44EC7F-D01F-6311-F489-8D0EBCC86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4425" y="2236586"/>
            <a:ext cx="710925" cy="710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A31330-F2A5-0137-3A59-855287176970}"/>
              </a:ext>
            </a:extLst>
          </p:cNvPr>
          <p:cNvSpPr txBox="1"/>
          <p:nvPr/>
        </p:nvSpPr>
        <p:spPr>
          <a:xfrm>
            <a:off x="6284366" y="2532719"/>
            <a:ext cx="2494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350" b="1"/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75F746-AC6F-637F-2FAA-D61C95B42E0D}"/>
              </a:ext>
            </a:extLst>
          </p:cNvPr>
          <p:cNvSpPr txBox="1"/>
          <p:nvPr/>
        </p:nvSpPr>
        <p:spPr>
          <a:xfrm>
            <a:off x="570621" y="1187928"/>
            <a:ext cx="3117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 sz="1600" dirty="0"/>
              <a:t>A hybrid solution can lower the </a:t>
            </a:r>
            <a:r>
              <a:rPr lang="pl-PL" sz="1600" u="sng" dirty="0" err="1"/>
              <a:t>financial</a:t>
            </a:r>
            <a:r>
              <a:rPr lang="pl-PL" sz="1600" u="sng" dirty="0"/>
              <a:t> </a:t>
            </a:r>
            <a:r>
              <a:rPr lang="pl-PL" sz="1600" u="sng" dirty="0" err="1"/>
              <a:t>cost</a:t>
            </a:r>
            <a:r>
              <a:rPr lang="pl-PL" sz="1600" u="sng" dirty="0"/>
              <a:t>, </a:t>
            </a:r>
            <a:r>
              <a:rPr lang="pl-PL" sz="1600" u="sng" dirty="0" err="1"/>
              <a:t>speed</a:t>
            </a:r>
            <a:r>
              <a:rPr lang="pl-PL" sz="1600" u="sng" dirty="0"/>
              <a:t>, and </a:t>
            </a:r>
            <a:r>
              <a:rPr lang="pl-PL" sz="1600" u="sng" dirty="0" err="1"/>
              <a:t>carbon</a:t>
            </a:r>
            <a:r>
              <a:rPr lang="pl-PL" sz="1600" u="sng" dirty="0"/>
              <a:t> </a:t>
            </a:r>
            <a:r>
              <a:rPr lang="pl-PL" sz="1600" u="sng" dirty="0" err="1"/>
              <a:t>footprint</a:t>
            </a:r>
            <a:r>
              <a:rPr lang="pl-PL" sz="1600" dirty="0"/>
              <a:t>*</a:t>
            </a:r>
            <a:r>
              <a:rPr lang="en-IE" sz="1600" dirty="0"/>
              <a:t> in production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IE" sz="1600" u="sng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416733-EC20-01FD-E9ED-69C8A1F5FED3}"/>
              </a:ext>
            </a:extLst>
          </p:cNvPr>
          <p:cNvSpPr txBox="1"/>
          <p:nvPr/>
        </p:nvSpPr>
        <p:spPr>
          <a:xfrm>
            <a:off x="647460" y="3004097"/>
            <a:ext cx="2918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 sz="1600" dirty="0"/>
              <a:t>Classic ML is cheaper</a:t>
            </a:r>
            <a:r>
              <a:rPr lang="pl-PL" sz="1600" dirty="0"/>
              <a:t> and </a:t>
            </a:r>
            <a:r>
              <a:rPr lang="en-US" sz="1600" dirty="0"/>
              <a:t>consumes</a:t>
            </a:r>
            <a:r>
              <a:rPr lang="pl-PL" sz="1600" dirty="0"/>
              <a:t> less </a:t>
            </a:r>
            <a:r>
              <a:rPr lang="pl-PL" sz="1600" dirty="0" err="1"/>
              <a:t>power</a:t>
            </a:r>
            <a:r>
              <a:rPr lang="en-IE" sz="1600" dirty="0"/>
              <a:t> in production but requires </a:t>
            </a:r>
            <a:r>
              <a:rPr lang="en-IE" sz="1600" u="sng" dirty="0"/>
              <a:t>more data annotation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3204C8-85D4-D364-45E2-C39A09BED3A6}"/>
              </a:ext>
            </a:extLst>
          </p:cNvPr>
          <p:cNvGrpSpPr/>
          <p:nvPr/>
        </p:nvGrpSpPr>
        <p:grpSpPr>
          <a:xfrm>
            <a:off x="7429705" y="3465500"/>
            <a:ext cx="922836" cy="536240"/>
            <a:chOff x="9906273" y="4760308"/>
            <a:chExt cx="1150686" cy="57534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2FB5D3-FD1C-6A86-4D56-25A870D018EF}"/>
                </a:ext>
              </a:extLst>
            </p:cNvPr>
            <p:cNvSpPr txBox="1"/>
            <p:nvPr/>
          </p:nvSpPr>
          <p:spPr>
            <a:xfrm>
              <a:off x="10945372" y="4887288"/>
              <a:ext cx="1115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IE" sz="1350" b="1"/>
            </a:p>
          </p:txBody>
        </p:sp>
        <p:pic>
          <p:nvPicPr>
            <p:cNvPr id="52" name="Graphic 51" descr="Abacus outline">
              <a:extLst>
                <a:ext uri="{FF2B5EF4-FFF2-40B4-BE49-F238E27FC236}">
                  <a16:creationId xmlns:a16="http://schemas.microsoft.com/office/drawing/2014/main" id="{59019829-17AF-D327-8837-57367A91B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906273" y="4760308"/>
              <a:ext cx="575343" cy="575343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3784559-0C86-5BA9-DEC8-0D751FC04C26}"/>
              </a:ext>
            </a:extLst>
          </p:cNvPr>
          <p:cNvSpPr txBox="1"/>
          <p:nvPr/>
        </p:nvSpPr>
        <p:spPr>
          <a:xfrm>
            <a:off x="628650" y="2156251"/>
            <a:ext cx="2918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 sz="1600" dirty="0"/>
              <a:t>LLM inference is expensive but requires </a:t>
            </a:r>
            <a:r>
              <a:rPr lang="en-IE" sz="1600" u="sng" dirty="0"/>
              <a:t>less annotated data</a:t>
            </a:r>
          </a:p>
        </p:txBody>
      </p:sp>
      <p:pic>
        <p:nvPicPr>
          <p:cNvPr id="4" name="Graphic 3" descr="Plug outline">
            <a:extLst>
              <a:ext uri="{FF2B5EF4-FFF2-40B4-BE49-F238E27FC236}">
                <a16:creationId xmlns:a16="http://schemas.microsoft.com/office/drawing/2014/main" id="{A8EE6DEC-B085-FEEA-28E2-7C34EEECCB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69863" y="3449054"/>
            <a:ext cx="587430" cy="611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1D8AE-D0D2-28D0-D747-8357B4B0B8B0}"/>
              </a:ext>
            </a:extLst>
          </p:cNvPr>
          <p:cNvSpPr txBox="1"/>
          <p:nvPr/>
        </p:nvSpPr>
        <p:spPr>
          <a:xfrm>
            <a:off x="659393" y="4098164"/>
            <a:ext cx="4037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0F141A"/>
                </a:solidFill>
              </a:rPr>
              <a:t>Annotation takes time</a:t>
            </a:r>
          </a:p>
        </p:txBody>
      </p:sp>
    </p:spTree>
    <p:extLst>
      <p:ext uri="{BB962C8B-B14F-4D97-AF65-F5344CB8AC3E}">
        <p14:creationId xmlns:p14="http://schemas.microsoft.com/office/powerpoint/2010/main" val="39395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5" grpId="0"/>
      <p:bldP spid="59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25D88-6602-C363-A7D3-75205D8DF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CC96-9337-5FDE-0CE2-DDD7952D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Full Technical Report</a:t>
            </a:r>
            <a:endParaRPr lang="en-LU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7B051-6D66-ABC0-1610-802E7E5D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81" y="768927"/>
            <a:ext cx="2961521" cy="40999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B232E-BDAD-C0CC-ACAF-74508CF2C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226" y="768927"/>
            <a:ext cx="2989427" cy="4078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4F3E65-8D19-D135-D1D4-796DC3F45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477" y="4701853"/>
            <a:ext cx="847843" cy="22863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D4CB09-16A7-3745-5F59-4A0211FDA865}"/>
              </a:ext>
            </a:extLst>
          </p:cNvPr>
          <p:cNvSpPr/>
          <p:nvPr/>
        </p:nvSpPr>
        <p:spPr>
          <a:xfrm>
            <a:off x="529937" y="4530436"/>
            <a:ext cx="937192" cy="574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3635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81B7-FB11-7ED7-88C5-85DA96751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A12C7-C165-8804-7525-3E8E12F1A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Use Case Demo</a:t>
            </a:r>
            <a:endParaRPr lang="en-LU" sz="2800" dirty="0"/>
          </a:p>
        </p:txBody>
      </p:sp>
      <p:pic>
        <p:nvPicPr>
          <p:cNvPr id="5" name="bowser_extension_demo_v0.3.1">
            <a:hlinkClick r:id="" action="ppaction://media"/>
            <a:extLst>
              <a:ext uri="{FF2B5EF4-FFF2-40B4-BE49-F238E27FC236}">
                <a16:creationId xmlns:a16="http://schemas.microsoft.com/office/drawing/2014/main" id="{CD2A53A6-D78A-A195-5AA9-57D970471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3876" r="12857" b="3893"/>
          <a:stretch/>
        </p:blipFill>
        <p:spPr>
          <a:xfrm>
            <a:off x="225961" y="-260"/>
            <a:ext cx="8640024" cy="51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FE2F-D878-5348-A8C1-3021B788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err="1"/>
              <a:t>Sources</a:t>
            </a:r>
            <a:endParaRPr lang="en-LU" sz="3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26DC8-5568-E86A-0BC2-F48C95A62583}"/>
              </a:ext>
            </a:extLst>
          </p:cNvPr>
          <p:cNvSpPr txBox="1"/>
          <p:nvPr/>
        </p:nvSpPr>
        <p:spPr>
          <a:xfrm>
            <a:off x="880388" y="1382994"/>
            <a:ext cx="76349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/>
              <a:t>[1]</a:t>
            </a:r>
            <a:r>
              <a:rPr lang="pl-PL"/>
              <a:t> </a:t>
            </a:r>
            <a:r>
              <a:rPr lang="en-IE"/>
              <a:t>Luccioni, </a:t>
            </a:r>
            <a:r>
              <a:rPr lang="pl-PL"/>
              <a:t>S.</a:t>
            </a:r>
            <a:r>
              <a:rPr lang="en-IE"/>
              <a:t> and </a:t>
            </a:r>
            <a:r>
              <a:rPr lang="en-IE" err="1"/>
              <a:t>Jernite</a:t>
            </a:r>
            <a:r>
              <a:rPr lang="en-IE"/>
              <a:t>, Y</a:t>
            </a:r>
            <a:r>
              <a:rPr lang="pl-PL"/>
              <a:t>.</a:t>
            </a:r>
            <a:r>
              <a:rPr lang="en-IE"/>
              <a:t> and </a:t>
            </a:r>
            <a:r>
              <a:rPr lang="en-IE" err="1"/>
              <a:t>Strubell</a:t>
            </a:r>
            <a:r>
              <a:rPr lang="en-IE"/>
              <a:t>, E. </a:t>
            </a:r>
            <a:r>
              <a:rPr lang="en-IE" i="1"/>
              <a:t>Power Hungry Processing: Watts Driving the Cost of AI Deployment?. </a:t>
            </a:r>
            <a:r>
              <a:rPr lang="en-IE"/>
              <a:t>Association for Computing Machines. 2024. </a:t>
            </a:r>
            <a:endParaRPr lang="pl-PL"/>
          </a:p>
          <a:p>
            <a:endParaRPr lang="en-IE"/>
          </a:p>
          <a:p>
            <a:r>
              <a:rPr lang="en-IE"/>
              <a:t>[2]</a:t>
            </a:r>
            <a:r>
              <a:rPr lang="pl-PL"/>
              <a:t> </a:t>
            </a:r>
            <a:r>
              <a:rPr lang="en-IE"/>
              <a:t>S. Luccioni, B. </a:t>
            </a:r>
            <a:r>
              <a:rPr lang="en-IE" err="1"/>
              <a:t>Gamazaychikov</a:t>
            </a:r>
            <a:r>
              <a:rPr lang="en-IE"/>
              <a:t>, S. Hooker, R. Pierrard, E. </a:t>
            </a:r>
            <a:r>
              <a:rPr lang="en-IE" err="1"/>
              <a:t>Strubell</a:t>
            </a:r>
            <a:r>
              <a:rPr lang="en-IE"/>
              <a:t>, Y. </a:t>
            </a:r>
            <a:r>
              <a:rPr lang="en-IE" err="1"/>
              <a:t>Jernite</a:t>
            </a:r>
            <a:r>
              <a:rPr lang="en-IE"/>
              <a:t> &amp; C.-J. Wu. </a:t>
            </a:r>
            <a:r>
              <a:rPr lang="en-IE" i="1"/>
              <a:t>Light bulbs have energy ratings — so why can’t AI chatbots? </a:t>
            </a:r>
            <a:r>
              <a:rPr lang="en-IE"/>
              <a:t>Nature, 2024.</a:t>
            </a:r>
          </a:p>
          <a:p>
            <a:endParaRPr lang="en-IE"/>
          </a:p>
          <a:p>
            <a:r>
              <a:rPr lang="en-IE"/>
              <a:t>[3] Mistral AI. </a:t>
            </a:r>
            <a:r>
              <a:rPr lang="en-US" i="1"/>
              <a:t>Our contribution to a global environmental standard for AI</a:t>
            </a:r>
            <a:r>
              <a:rPr lang="en-US"/>
              <a:t>. 2025. Retrieved from </a:t>
            </a:r>
            <a:r>
              <a:rPr lang="en-IE"/>
              <a:t>https://mistral.ai/news/our-contribution-to-a-global-environmental-standard-for-ai on 3 September 2025.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3016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EA3A-8807-0FA5-1132-CF598B63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!</a:t>
            </a:r>
            <a:br>
              <a:rPr lang="pl-PL" dirty="0"/>
            </a:b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400E6-697D-6858-5DE3-DCE23506DD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dirty="0">
                <a:hlinkClick r:id="rId3"/>
              </a:rPr>
              <a:t>Jakub.Piskorski@ec.europa.eu</a:t>
            </a:r>
            <a:endParaRPr lang="en-GB" sz="2000" dirty="0"/>
          </a:p>
          <a:p>
            <a:r>
              <a:rPr lang="en-GB" sz="2000" dirty="0">
                <a:hlinkClick r:id="rId4"/>
              </a:rPr>
              <a:t>Dominik.Skotarczak@ec.europa.eu</a:t>
            </a:r>
            <a:endParaRPr lang="en-LU" sz="2000" dirty="0"/>
          </a:p>
          <a:p>
            <a:endParaRPr lang="en-L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0267B-B9AE-A8A3-1DE1-C2B5C824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543" y="706013"/>
            <a:ext cx="2638667" cy="2638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A358BF-ED5F-699B-685B-5B5E8D28A1AC}"/>
              </a:ext>
            </a:extLst>
          </p:cNvPr>
          <p:cNvSpPr txBox="1"/>
          <p:nvPr/>
        </p:nvSpPr>
        <p:spPr>
          <a:xfrm>
            <a:off x="6207072" y="479783"/>
            <a:ext cx="2105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F15A24"/>
                </a:solidFill>
                <a:latin typeface="Calibri Light" panose="020F0302020204030204"/>
                <a:ea typeface="+mj-ea"/>
                <a:cs typeface="+mj-cs"/>
              </a:rPr>
              <a:t>Full Technical Report </a:t>
            </a:r>
            <a:endParaRPr lang="en-IE" sz="900" dirty="0"/>
          </a:p>
        </p:txBody>
      </p:sp>
    </p:spTree>
    <p:extLst>
      <p:ext uri="{BB962C8B-B14F-4D97-AF65-F5344CB8AC3E}">
        <p14:creationId xmlns:p14="http://schemas.microsoft.com/office/powerpoint/2010/main" val="187039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4D711-27D8-1538-F612-988FE93EE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BC641CD-F619-1851-7B58-ADEC02F81973}"/>
              </a:ext>
            </a:extLst>
          </p:cNvPr>
          <p:cNvGrpSpPr/>
          <p:nvPr/>
        </p:nvGrpSpPr>
        <p:grpSpPr>
          <a:xfrm>
            <a:off x="7705870" y="769229"/>
            <a:ext cx="660562" cy="288000"/>
            <a:chOff x="4200526" y="849087"/>
            <a:chExt cx="808504" cy="366776"/>
          </a:xfrm>
        </p:grpSpPr>
        <p:sp>
          <p:nvSpPr>
            <p:cNvPr id="17" name="Flowchart: Terminator 16">
              <a:extLst>
                <a:ext uri="{FF2B5EF4-FFF2-40B4-BE49-F238E27FC236}">
                  <a16:creationId xmlns:a16="http://schemas.microsoft.com/office/drawing/2014/main" id="{11FA9396-5D8E-3FD5-C585-FA30960F4762}"/>
                </a:ext>
              </a:extLst>
            </p:cNvPr>
            <p:cNvSpPr/>
            <p:nvPr/>
          </p:nvSpPr>
          <p:spPr>
            <a:xfrm>
              <a:off x="4200526" y="849087"/>
              <a:ext cx="808504" cy="366776"/>
            </a:xfrm>
            <a:prstGeom prst="flowChartTerminator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587281C0-ED30-924B-526C-EA71782FFCEB}"/>
                </a:ext>
              </a:extLst>
            </p:cNvPr>
            <p:cNvSpPr/>
            <p:nvPr/>
          </p:nvSpPr>
          <p:spPr>
            <a:xfrm>
              <a:off x="4647043" y="873650"/>
              <a:ext cx="308789" cy="31083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381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C7474-08DD-81DE-34F1-902701A8E073}"/>
              </a:ext>
            </a:extLst>
          </p:cNvPr>
          <p:cNvGrpSpPr/>
          <p:nvPr/>
        </p:nvGrpSpPr>
        <p:grpSpPr>
          <a:xfrm>
            <a:off x="580041" y="1624426"/>
            <a:ext cx="8290874" cy="2615763"/>
            <a:chOff x="454563" y="0"/>
            <a:chExt cx="6768426" cy="19760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3D1742-D353-912E-06C0-7A3DF474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7384"/>
            <a:stretch/>
          </p:blipFill>
          <p:spPr>
            <a:xfrm>
              <a:off x="454563" y="0"/>
              <a:ext cx="6768426" cy="17519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180650-B119-E7BB-06ED-891EEDD17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9260"/>
            <a:stretch/>
          </p:blipFill>
          <p:spPr>
            <a:xfrm>
              <a:off x="539921" y="1728436"/>
              <a:ext cx="6337289" cy="24766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390A366-FE6B-96AD-00CB-830109BE6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99" y="769229"/>
            <a:ext cx="2254366" cy="6540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0235B7-A114-C38F-E682-5D770C6436F4}"/>
              </a:ext>
            </a:extLst>
          </p:cNvPr>
          <p:cNvSpPr txBox="1"/>
          <p:nvPr/>
        </p:nvSpPr>
        <p:spPr>
          <a:xfrm>
            <a:off x="7678319" y="472536"/>
            <a:ext cx="844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>
                <a:solidFill>
                  <a:srgbClr val="F15A24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</a:t>
            </a:r>
            <a:r>
              <a:rPr lang="pl-PL" sz="1400" b="1">
                <a:solidFill>
                  <a:srgbClr val="F393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</a:t>
            </a:r>
            <a:r>
              <a:rPr lang="pl-PL" sz="1400" b="1">
                <a:solidFill>
                  <a:srgbClr val="F15A24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AR</a:t>
            </a:r>
            <a:r>
              <a:rPr lang="pl-PL" sz="1400" b="1">
                <a:solidFill>
                  <a:srgbClr val="F393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</a:t>
            </a:r>
            <a:endParaRPr lang="en-IE" sz="1400" b="1">
              <a:solidFill>
                <a:srgbClr val="F393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87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316D8-FA6F-5762-1778-5C10757D9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AA66BFF-AC5A-6DC2-6C9D-DCDF308E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9" y="769229"/>
            <a:ext cx="2254366" cy="6540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C8205C-AFB8-F349-220E-FEF89371FC67}"/>
              </a:ext>
            </a:extLst>
          </p:cNvPr>
          <p:cNvGrpSpPr/>
          <p:nvPr/>
        </p:nvGrpSpPr>
        <p:grpSpPr>
          <a:xfrm>
            <a:off x="7705870" y="769229"/>
            <a:ext cx="660562" cy="289231"/>
            <a:chOff x="4200526" y="849087"/>
            <a:chExt cx="808504" cy="366776"/>
          </a:xfrm>
        </p:grpSpPr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DD759860-A49B-9826-32D2-0F19290D7A5E}"/>
                </a:ext>
              </a:extLst>
            </p:cNvPr>
            <p:cNvSpPr/>
            <p:nvPr/>
          </p:nvSpPr>
          <p:spPr>
            <a:xfrm>
              <a:off x="4200526" y="849087"/>
              <a:ext cx="808504" cy="366776"/>
            </a:xfrm>
            <a:prstGeom prst="flowChartTerminator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6FA4C7CF-D448-E5BA-2E20-77453470C422}"/>
                </a:ext>
              </a:extLst>
            </p:cNvPr>
            <p:cNvSpPr/>
            <p:nvPr/>
          </p:nvSpPr>
          <p:spPr>
            <a:xfrm>
              <a:off x="4249960" y="874110"/>
              <a:ext cx="308789" cy="310833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381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4EE8612-311E-25CD-C27A-6DE28A0A3571}"/>
              </a:ext>
            </a:extLst>
          </p:cNvPr>
          <p:cNvSpPr txBox="1"/>
          <p:nvPr/>
        </p:nvSpPr>
        <p:spPr>
          <a:xfrm>
            <a:off x="7678319" y="472536"/>
            <a:ext cx="844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>
                <a:solidFill>
                  <a:srgbClr val="F15A24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</a:t>
            </a:r>
            <a:r>
              <a:rPr lang="pl-PL" sz="1400" b="1">
                <a:solidFill>
                  <a:srgbClr val="F393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</a:t>
            </a:r>
            <a:r>
              <a:rPr lang="pl-PL" sz="1400" b="1">
                <a:solidFill>
                  <a:srgbClr val="F15A24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AR</a:t>
            </a:r>
            <a:r>
              <a:rPr lang="pl-PL" sz="1400" b="1">
                <a:solidFill>
                  <a:srgbClr val="F393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</a:t>
            </a:r>
            <a:endParaRPr lang="en-IE" sz="1400" b="1">
              <a:solidFill>
                <a:srgbClr val="F393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229A9-FF50-EA13-0DB1-7548C2241271}"/>
              </a:ext>
            </a:extLst>
          </p:cNvPr>
          <p:cNvSpPr/>
          <p:nvPr/>
        </p:nvSpPr>
        <p:spPr>
          <a:xfrm>
            <a:off x="696641" y="3677821"/>
            <a:ext cx="8250972" cy="83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CD217-AC4D-78F1-EF11-D887CBCD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487"/>
          <a:stretch/>
        </p:blipFill>
        <p:spPr>
          <a:xfrm>
            <a:off x="889482" y="4114584"/>
            <a:ext cx="7701038" cy="537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B7390-0C91-A9D7-1B49-4E85378A12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1599"/>
          <a:stretch/>
        </p:blipFill>
        <p:spPr>
          <a:xfrm>
            <a:off x="789786" y="1355008"/>
            <a:ext cx="7800734" cy="491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969E2A-C576-ED32-33E4-A7259FD31135}"/>
              </a:ext>
            </a:extLst>
          </p:cNvPr>
          <p:cNvSpPr txBox="1"/>
          <p:nvPr/>
        </p:nvSpPr>
        <p:spPr>
          <a:xfrm>
            <a:off x="4564038" y="1948417"/>
            <a:ext cx="51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[…]</a:t>
            </a:r>
            <a:endParaRPr lang="en-IE" sz="140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0C6A51-E708-A3CA-EFA8-AC04363C857A}"/>
              </a:ext>
            </a:extLst>
          </p:cNvPr>
          <p:cNvCxnSpPr/>
          <p:nvPr/>
        </p:nvCxnSpPr>
        <p:spPr>
          <a:xfrm>
            <a:off x="1145260" y="4311396"/>
            <a:ext cx="979005" cy="0"/>
          </a:xfrm>
          <a:prstGeom prst="line">
            <a:avLst/>
          </a:prstGeom>
          <a:ln w="38100">
            <a:solidFill>
              <a:srgbClr val="F4EA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A9B487-1293-AF92-F8A4-BC47C8596A92}"/>
              </a:ext>
            </a:extLst>
          </p:cNvPr>
          <p:cNvCxnSpPr>
            <a:cxnSpLocks/>
          </p:cNvCxnSpPr>
          <p:nvPr/>
        </p:nvCxnSpPr>
        <p:spPr>
          <a:xfrm>
            <a:off x="1633109" y="4518007"/>
            <a:ext cx="906120" cy="0"/>
          </a:xfrm>
          <a:prstGeom prst="line">
            <a:avLst/>
          </a:prstGeom>
          <a:ln w="38100">
            <a:solidFill>
              <a:srgbClr val="8BE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A1B373-ACFE-1E66-2DCD-F88CA8DCB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82" y="2419237"/>
            <a:ext cx="7569589" cy="1644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A2AA3-2F96-528B-A466-3CFFB497DB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2910"/>
          <a:stretch/>
        </p:blipFill>
        <p:spPr>
          <a:xfrm>
            <a:off x="889482" y="4114584"/>
            <a:ext cx="7633165" cy="4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1488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4130C-B6F4-B5BE-95F6-875BF579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B9693C0-EAF8-FA5D-D219-43D42449D577}"/>
              </a:ext>
            </a:extLst>
          </p:cNvPr>
          <p:cNvGrpSpPr/>
          <p:nvPr/>
        </p:nvGrpSpPr>
        <p:grpSpPr>
          <a:xfrm>
            <a:off x="7705870" y="769229"/>
            <a:ext cx="660562" cy="288000"/>
            <a:chOff x="4200526" y="849087"/>
            <a:chExt cx="808504" cy="366776"/>
          </a:xfrm>
        </p:grpSpPr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0DD3525A-4FAA-9501-E21E-73CE1B0FBC93}"/>
                </a:ext>
              </a:extLst>
            </p:cNvPr>
            <p:cNvSpPr/>
            <p:nvPr/>
          </p:nvSpPr>
          <p:spPr>
            <a:xfrm>
              <a:off x="4200526" y="849087"/>
              <a:ext cx="808504" cy="366776"/>
            </a:xfrm>
            <a:prstGeom prst="flowChartTerminator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AD7016A2-9C89-9D88-73AE-A30E66B0F451}"/>
                </a:ext>
              </a:extLst>
            </p:cNvPr>
            <p:cNvSpPr/>
            <p:nvPr/>
          </p:nvSpPr>
          <p:spPr>
            <a:xfrm>
              <a:off x="4647043" y="873650"/>
              <a:ext cx="308789" cy="31083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381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CC4164E-F9EF-34AC-2E1B-4DA80376D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9" y="769229"/>
            <a:ext cx="2254366" cy="6540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B4A197-4BC5-9D8A-8FB7-F3B4BB9E4AC2}"/>
              </a:ext>
            </a:extLst>
          </p:cNvPr>
          <p:cNvSpPr txBox="1"/>
          <p:nvPr/>
        </p:nvSpPr>
        <p:spPr>
          <a:xfrm>
            <a:off x="7678319" y="472536"/>
            <a:ext cx="844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>
                <a:solidFill>
                  <a:srgbClr val="F15A24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</a:t>
            </a:r>
            <a:r>
              <a:rPr lang="pl-PL" sz="1400" b="1">
                <a:solidFill>
                  <a:srgbClr val="F393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</a:t>
            </a:r>
            <a:r>
              <a:rPr lang="pl-PL" sz="1400" b="1">
                <a:solidFill>
                  <a:srgbClr val="F15A24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AR</a:t>
            </a:r>
            <a:r>
              <a:rPr lang="pl-PL" sz="1400" b="1">
                <a:solidFill>
                  <a:srgbClr val="F393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</a:t>
            </a:r>
            <a:endParaRPr lang="en-IE" sz="1400" b="1">
              <a:solidFill>
                <a:srgbClr val="F393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4B357C-2CDF-B4C6-BA94-122B1662466D}"/>
              </a:ext>
            </a:extLst>
          </p:cNvPr>
          <p:cNvSpPr/>
          <p:nvPr/>
        </p:nvSpPr>
        <p:spPr>
          <a:xfrm>
            <a:off x="696641" y="3677821"/>
            <a:ext cx="8250972" cy="83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F1240-4375-0348-CA2E-729C3EEE6B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487"/>
          <a:stretch/>
        </p:blipFill>
        <p:spPr>
          <a:xfrm>
            <a:off x="889482" y="4114584"/>
            <a:ext cx="7701038" cy="537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A0DAB-7F13-9B67-1D08-DD49AE226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1599"/>
          <a:stretch/>
        </p:blipFill>
        <p:spPr>
          <a:xfrm>
            <a:off x="789786" y="1355008"/>
            <a:ext cx="7800734" cy="491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CFBDC6-4F52-7E3B-0C4D-7D5189530457}"/>
              </a:ext>
            </a:extLst>
          </p:cNvPr>
          <p:cNvSpPr txBox="1"/>
          <p:nvPr/>
        </p:nvSpPr>
        <p:spPr>
          <a:xfrm>
            <a:off x="4564038" y="1948417"/>
            <a:ext cx="51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[…]</a:t>
            </a:r>
            <a:endParaRPr lang="en-IE" sz="140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ED890A-502E-2FBF-1CD3-096B2E67370C}"/>
              </a:ext>
            </a:extLst>
          </p:cNvPr>
          <p:cNvCxnSpPr/>
          <p:nvPr/>
        </p:nvCxnSpPr>
        <p:spPr>
          <a:xfrm>
            <a:off x="1145260" y="4311396"/>
            <a:ext cx="979005" cy="0"/>
          </a:xfrm>
          <a:prstGeom prst="line">
            <a:avLst/>
          </a:prstGeom>
          <a:ln w="38100">
            <a:solidFill>
              <a:srgbClr val="F4EA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CA505A-728C-6AE6-9348-6DB9BAB4740F}"/>
              </a:ext>
            </a:extLst>
          </p:cNvPr>
          <p:cNvCxnSpPr>
            <a:cxnSpLocks/>
          </p:cNvCxnSpPr>
          <p:nvPr/>
        </p:nvCxnSpPr>
        <p:spPr>
          <a:xfrm>
            <a:off x="1633109" y="4518007"/>
            <a:ext cx="906120" cy="0"/>
          </a:xfrm>
          <a:prstGeom prst="line">
            <a:avLst/>
          </a:prstGeom>
          <a:ln w="38100">
            <a:solidFill>
              <a:srgbClr val="8BE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6BCC999-852D-D11E-CFD1-174C30E45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82" y="2419237"/>
            <a:ext cx="7569589" cy="16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94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A1560-756C-4ED2-DFA7-ADF856F1B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BEAE9F-D4CB-DF23-BE37-B5BDFB548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What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IPARE?</a:t>
            </a:r>
            <a:endParaRPr lang="en-L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470682-35D5-B6B7-14A1-42C5F5CF1010}"/>
              </a:ext>
            </a:extLst>
          </p:cNvPr>
          <p:cNvSpPr txBox="1"/>
          <p:nvPr/>
        </p:nvSpPr>
        <p:spPr>
          <a:xfrm>
            <a:off x="879898" y="1501682"/>
            <a:ext cx="7384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pl-PL" dirty="0"/>
              <a:t>	. . .</a:t>
            </a:r>
            <a:r>
              <a:rPr lang="en-US" dirty="0"/>
              <a:t> or any evidence considered by the said authorities to be equivalent thereto. 3. The</a:t>
            </a:r>
            <a:r>
              <a:rPr lang="pl-PL" dirty="0"/>
              <a:t> </a:t>
            </a:r>
            <a:r>
              <a:rPr lang="en-US" dirty="0"/>
              <a:t>competent authorities of the Member States shall notify the Commission before 15 January</a:t>
            </a:r>
            <a:r>
              <a:rPr lang="pl-PL" dirty="0"/>
              <a:t> </a:t>
            </a:r>
            <a:r>
              <a:rPr lang="en-US" dirty="0"/>
              <a:t>each year of the total quantities, per</a:t>
            </a:r>
            <a:br>
              <a:rPr lang="en-US" dirty="0"/>
            </a:br>
            <a:r>
              <a:rPr lang="en-US" dirty="0"/>
              <a:t>category and third country, which are allocated to</a:t>
            </a:r>
            <a:r>
              <a:rPr lang="pl-PL" dirty="0"/>
              <a:t> </a:t>
            </a:r>
            <a:r>
              <a:rPr lang="en-US" dirty="0"/>
              <a:t>beneficiaries </a:t>
            </a:r>
            <a:r>
              <a:rPr lang="pl-PL" dirty="0"/>
              <a:t>. . 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70921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75CEF-E457-59B5-9777-2004EB72C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EF1E58-CFAF-6EBB-581C-5747739D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What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IPARE?</a:t>
            </a:r>
            <a:endParaRPr lang="en-L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07BCF-D05D-46C9-6C59-9F8E517DC68B}"/>
              </a:ext>
            </a:extLst>
          </p:cNvPr>
          <p:cNvSpPr txBox="1"/>
          <p:nvPr/>
        </p:nvSpPr>
        <p:spPr>
          <a:xfrm>
            <a:off x="879898" y="1501682"/>
            <a:ext cx="7384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pl-PL" dirty="0"/>
              <a:t>	. . .</a:t>
            </a:r>
            <a:r>
              <a:rPr lang="en-US" dirty="0"/>
              <a:t> or any evidence considered by the said authorities to be equivalent thereto. 3. </a:t>
            </a:r>
            <a:r>
              <a:rPr lang="en-US" b="1" dirty="0"/>
              <a:t>The</a:t>
            </a:r>
            <a:r>
              <a:rPr lang="pl-PL" b="1" dirty="0"/>
              <a:t> </a:t>
            </a:r>
            <a:r>
              <a:rPr lang="en-US" b="1" dirty="0"/>
              <a:t>competent authorities of the Member States shall notify the Commission before 15 January</a:t>
            </a:r>
            <a:r>
              <a:rPr lang="pl-PL" b="1" dirty="0"/>
              <a:t> </a:t>
            </a:r>
            <a:r>
              <a:rPr lang="en-US" b="1" dirty="0"/>
              <a:t>each year </a:t>
            </a:r>
            <a:r>
              <a:rPr lang="en-US" dirty="0"/>
              <a:t>of the total quantities, per category and third country, which are allocated to</a:t>
            </a:r>
            <a:r>
              <a:rPr lang="pl-PL" dirty="0"/>
              <a:t> </a:t>
            </a:r>
            <a:r>
              <a:rPr lang="en-US" dirty="0"/>
              <a:t>beneficiaries </a:t>
            </a:r>
            <a:r>
              <a:rPr lang="pl-PL" dirty="0"/>
              <a:t>. . 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89223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02F5A3-ED96-0841-9B9A-288D98E9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What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IPARE?</a:t>
            </a:r>
            <a:endParaRPr lang="en-L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81C81-0487-64C6-C216-83F4A0D04E14}"/>
              </a:ext>
            </a:extLst>
          </p:cNvPr>
          <p:cNvSpPr txBox="1"/>
          <p:nvPr/>
        </p:nvSpPr>
        <p:spPr>
          <a:xfrm>
            <a:off x="879898" y="1501682"/>
            <a:ext cx="7384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pl-PL" dirty="0"/>
              <a:t>	. . .</a:t>
            </a:r>
            <a:r>
              <a:rPr lang="en-US" dirty="0"/>
              <a:t> or any evidence considered by the said authorities to be equivalent thereto. 3. </a:t>
            </a:r>
            <a:r>
              <a:rPr lang="en-US" b="1" dirty="0"/>
              <a:t>The</a:t>
            </a:r>
            <a:r>
              <a:rPr lang="pl-PL" b="1" dirty="0"/>
              <a:t> </a:t>
            </a:r>
            <a:r>
              <a:rPr lang="en-US" b="1" dirty="0"/>
              <a:t>competent authorities of the Member States shall notify the Commission before 15 January</a:t>
            </a:r>
            <a:r>
              <a:rPr lang="pl-PL" b="1" dirty="0"/>
              <a:t> </a:t>
            </a:r>
            <a:r>
              <a:rPr lang="en-US" b="1" dirty="0"/>
              <a:t>each year </a:t>
            </a:r>
            <a:r>
              <a:rPr lang="en-US" dirty="0"/>
              <a:t>of the total quantities, per category and third country, which are allocated to</a:t>
            </a:r>
            <a:r>
              <a:rPr lang="pl-PL" dirty="0"/>
              <a:t> </a:t>
            </a:r>
            <a:r>
              <a:rPr lang="en-US" dirty="0"/>
              <a:t>beneficiaries </a:t>
            </a:r>
            <a:r>
              <a:rPr lang="pl-PL" dirty="0"/>
              <a:t>. . .</a:t>
            </a:r>
            <a:endParaRPr lang="en-I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FAFE51D-FAEA-67B5-39D2-65A8CB104072}"/>
                  </a:ext>
                </a:extLst>
              </p14:cNvPr>
              <p14:cNvContentPartPr/>
              <p14:nvPr/>
            </p14:nvContentPartPr>
            <p14:xfrm>
              <a:off x="2222121" y="2224285"/>
              <a:ext cx="1620000" cy="24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FAFE51D-FAEA-67B5-39D2-65A8CB1040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8133" y="2116285"/>
                <a:ext cx="1727616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8EE788D-96F7-2A99-EDCF-95EB3536B850}"/>
                  </a:ext>
                </a:extLst>
              </p14:cNvPr>
              <p14:cNvContentPartPr/>
              <p14:nvPr/>
            </p14:nvContentPartPr>
            <p14:xfrm>
              <a:off x="2050777" y="1930577"/>
              <a:ext cx="4536000" cy="41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8EE788D-96F7-2A99-EDCF-95EB3536B8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6781" y="1822577"/>
                <a:ext cx="4643631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94C7C05-220A-9CF2-5178-6F1940E102ED}"/>
                  </a:ext>
                </a:extLst>
              </p14:cNvPr>
              <p14:cNvContentPartPr/>
              <p14:nvPr/>
            </p14:nvContentPartPr>
            <p14:xfrm>
              <a:off x="3985139" y="2244400"/>
              <a:ext cx="828000" cy="199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94C7C05-220A-9CF2-5178-6F1940E102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1139" y="2135418"/>
                <a:ext cx="935640" cy="237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D9DDDC9-D5E4-3038-32BB-8C7E2F1D5529}"/>
                  </a:ext>
                </a:extLst>
              </p14:cNvPr>
              <p14:cNvContentPartPr/>
              <p14:nvPr/>
            </p14:nvContentPartPr>
            <p14:xfrm>
              <a:off x="7822657" y="1951097"/>
              <a:ext cx="247050" cy="729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D9DDDC9-D5E4-3038-32BB-8C7E2F1D55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68716" y="1846954"/>
                <a:ext cx="354572" cy="2152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23B07E8-3EF5-1E27-FB4C-0D6BA494C28D}"/>
                  </a:ext>
                </a:extLst>
              </p14:cNvPr>
              <p14:cNvContentPartPr/>
              <p14:nvPr/>
            </p14:nvContentPartPr>
            <p14:xfrm>
              <a:off x="1014784" y="2204170"/>
              <a:ext cx="1044000" cy="4023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23B07E8-3EF5-1E27-FB4C-0D6BA494C2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0784" y="2096411"/>
                <a:ext cx="1151640" cy="255389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544F820-2794-EF1D-669C-1BCC02345763}"/>
              </a:ext>
            </a:extLst>
          </p:cNvPr>
          <p:cNvSpPr txBox="1"/>
          <p:nvPr/>
        </p:nvSpPr>
        <p:spPr>
          <a:xfrm>
            <a:off x="1715312" y="3084575"/>
            <a:ext cx="6697168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/>
              <a:t>PROVIDING ENTITY: </a:t>
            </a:r>
            <a:r>
              <a:rPr lang="pl-PL" dirty="0"/>
              <a:t>the </a:t>
            </a:r>
            <a:r>
              <a:rPr lang="en-US" dirty="0"/>
              <a:t>competent authorities of the Member States</a:t>
            </a:r>
          </a:p>
          <a:p>
            <a:r>
              <a:rPr lang="en-US" dirty="0"/>
              <a:t>TARGET ENTITY: the Commission</a:t>
            </a:r>
          </a:p>
          <a:p>
            <a:r>
              <a:rPr lang="en-US" dirty="0"/>
              <a:t>DEADLINE: 15-01-?</a:t>
            </a:r>
          </a:p>
          <a:p>
            <a:r>
              <a:rPr lang="en-US" dirty="0"/>
              <a:t>FREQUENCY: annually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DABFF2-6E43-57BB-AE97-11AAD157D21F}"/>
                  </a:ext>
                </a:extLst>
              </p14:cNvPr>
              <p14:cNvContentPartPr/>
              <p14:nvPr/>
            </p14:nvContentPartPr>
            <p14:xfrm>
              <a:off x="1885700" y="3807301"/>
              <a:ext cx="792000" cy="199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DABFF2-6E43-57BB-AE97-11AAD157D2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31725" y="3702143"/>
                <a:ext cx="899591" cy="229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B7CBC37-7832-BD05-ACDA-8458F13479C3}"/>
                  </a:ext>
                </a:extLst>
              </p14:cNvPr>
              <p14:cNvContentPartPr/>
              <p14:nvPr/>
            </p14:nvContentPartPr>
            <p14:xfrm>
              <a:off x="1853944" y="3242750"/>
              <a:ext cx="1656000" cy="3375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B7CBC37-7832-BD05-ACDA-8458F13479C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99944" y="3135037"/>
                <a:ext cx="1763640" cy="248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8606821-C365-4060-C58D-450AB9982094}"/>
                  </a:ext>
                </a:extLst>
              </p14:cNvPr>
              <p14:cNvContentPartPr/>
              <p14:nvPr/>
            </p14:nvContentPartPr>
            <p14:xfrm>
              <a:off x="1853944" y="3548108"/>
              <a:ext cx="1296000" cy="3915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8606821-C365-4060-C58D-450AB99820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99944" y="3441335"/>
                <a:ext cx="1403640" cy="252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FBEC7CD-E45A-40A4-0200-F02F9A29AB10}"/>
                  </a:ext>
                </a:extLst>
              </p14:cNvPr>
              <p14:cNvContentPartPr/>
              <p14:nvPr/>
            </p14:nvContentPartPr>
            <p14:xfrm>
              <a:off x="1885700" y="4087284"/>
              <a:ext cx="1008000" cy="2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FBEC7CD-E45A-40A4-0200-F02F9A29AB1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31719" y="3981054"/>
                <a:ext cx="1115602" cy="2337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7141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02F5A3-ED96-0841-9B9A-288D98E9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IPARE?</a:t>
            </a:r>
            <a:endParaRPr lang="en-L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0873A8-35F5-79F5-BBF4-26E4F869A85B}"/>
              </a:ext>
            </a:extLst>
          </p:cNvPr>
          <p:cNvGrpSpPr/>
          <p:nvPr/>
        </p:nvGrpSpPr>
        <p:grpSpPr>
          <a:xfrm>
            <a:off x="342091" y="1295039"/>
            <a:ext cx="8444449" cy="2554545"/>
            <a:chOff x="822962" y="1668745"/>
            <a:chExt cx="10515599" cy="34060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D336B9-8E06-4251-ACAC-BDFDA5164FB9}"/>
                </a:ext>
              </a:extLst>
            </p:cNvPr>
            <p:cNvSpPr txBox="1"/>
            <p:nvPr/>
          </p:nvSpPr>
          <p:spPr>
            <a:xfrm>
              <a:off x="822962" y="1668745"/>
              <a:ext cx="10515599" cy="3406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>
                  <a:ea typeface="MS Mincho" panose="02020609040205080304" pitchFamily="49" charset="-128"/>
                </a:rPr>
                <a:t>Information provision activity is how a </a:t>
              </a:r>
              <a:r>
                <a:rPr lang="pl-PL" sz="1600" dirty="0">
                  <a:ea typeface="MS Mincho" panose="02020609040205080304" pitchFamily="49" charset="-128"/>
                </a:rPr>
                <a:t>PROVIDING ENTITY </a:t>
              </a:r>
              <a:r>
                <a:rPr lang="en-IE" sz="1600" dirty="0">
                  <a:ea typeface="MS Mincho" panose="02020609040205080304" pitchFamily="49" charset="-128"/>
                </a:rPr>
                <a:t>communicates or provides information to a </a:t>
              </a:r>
              <a:r>
                <a:rPr lang="pl-PL" sz="1600" dirty="0">
                  <a:ea typeface="MS Mincho" panose="02020609040205080304" pitchFamily="49" charset="-128"/>
                </a:rPr>
                <a:t>TARGET ENTITY</a:t>
              </a:r>
              <a:r>
                <a:rPr lang="en-IE" sz="1600" dirty="0">
                  <a:ea typeface="MS Mincho" panose="02020609040205080304" pitchFamily="49" charset="-128"/>
                </a:rPr>
                <a:t>. The </a:t>
              </a:r>
              <a:r>
                <a:rPr lang="pl-PL" sz="1600" dirty="0">
                  <a:ea typeface="MS Mincho" panose="02020609040205080304" pitchFamily="49" charset="-128"/>
                </a:rPr>
                <a:t>PROVIDING ENTITY </a:t>
              </a:r>
              <a:r>
                <a:rPr lang="en-IE" sz="1600" dirty="0">
                  <a:ea typeface="MS Mincho" panose="02020609040205080304" pitchFamily="49" charset="-128"/>
                </a:rPr>
                <a:t>is (or may be) obliged to perform an information-providing activity, which involves systematic or one-time actions such as reporting, disclosing, notifying, providing, certifying, publishing or transferring information. We distinguish between </a:t>
              </a:r>
              <a:r>
                <a:rPr lang="en-IE" sz="1600" i="1" dirty="0">
                  <a:ea typeface="MS Mincho" panose="02020609040205080304" pitchFamily="49" charset="-128"/>
                </a:rPr>
                <a:t>primary</a:t>
              </a:r>
              <a:r>
                <a:rPr lang="en-IE" sz="1600" dirty="0">
                  <a:ea typeface="MS Mincho" panose="02020609040205080304" pitchFamily="49" charset="-128"/>
                </a:rPr>
                <a:t> and </a:t>
              </a:r>
              <a:r>
                <a:rPr lang="en-IE" sz="1600" i="1" dirty="0">
                  <a:ea typeface="MS Mincho" panose="02020609040205080304" pitchFamily="49" charset="-128"/>
                </a:rPr>
                <a:t>secondary</a:t>
              </a:r>
              <a:r>
                <a:rPr lang="en-IE" sz="1600" dirty="0">
                  <a:ea typeface="MS Mincho" panose="02020609040205080304" pitchFamily="49" charset="-128"/>
                </a:rPr>
                <a:t> information, where the former includes information on the key actors involved, information/activity type, and activity-related </a:t>
              </a:r>
              <a:r>
                <a:rPr lang="pl-PL" sz="1600" dirty="0">
                  <a:ea typeface="MS Mincho" panose="02020609040205080304" pitchFamily="49" charset="-128"/>
                </a:rPr>
                <a:t>DEADLINE</a:t>
              </a:r>
              <a:r>
                <a:rPr lang="pl-PL" sz="1600" b="1" dirty="0">
                  <a:ea typeface="MS Mincho" panose="02020609040205080304" pitchFamily="49" charset="-128"/>
                </a:rPr>
                <a:t> </a:t>
              </a:r>
              <a:r>
                <a:rPr lang="en-IE" sz="1600" dirty="0">
                  <a:ea typeface="MS Mincho" panose="02020609040205080304" pitchFamily="49" charset="-128"/>
                </a:rPr>
                <a:t>and </a:t>
              </a:r>
              <a:r>
                <a:rPr lang="pl-PL" sz="1600" dirty="0">
                  <a:ea typeface="MS Mincho" panose="02020609040205080304" pitchFamily="49" charset="-128"/>
                </a:rPr>
                <a:t>FREQUENCY</a:t>
              </a:r>
              <a:r>
                <a:rPr lang="en-IE" sz="1600" dirty="0">
                  <a:ea typeface="MS Mincho" panose="02020609040205080304" pitchFamily="49" charset="-128"/>
                </a:rPr>
                <a:t>, whereas the latter encompasses details such as language and format of information, information process-related technicalities, detailed descriptions of the to-be-provided information that go beyond primary information, etc. </a:t>
              </a:r>
            </a:p>
            <a:p>
              <a:endParaRPr lang="en-IE" sz="160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4DABFF2-6E43-57BB-AE97-11AAD157D21F}"/>
                    </a:ext>
                  </a:extLst>
                </p14:cNvPr>
                <p14:cNvContentPartPr/>
                <p14:nvPr/>
              </p14:nvContentPartPr>
              <p14:xfrm>
                <a:off x="6941449" y="3526892"/>
                <a:ext cx="888120" cy="26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4DABFF2-6E43-57BB-AE97-11AAD157D21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74235" y="3386681"/>
                  <a:ext cx="1022100" cy="306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B7CBC37-7832-BD05-ACDA-8458F13479C3}"/>
                    </a:ext>
                  </a:extLst>
                </p14:cNvPr>
                <p14:cNvContentPartPr/>
                <p14:nvPr/>
              </p14:nvContentPartPr>
              <p14:xfrm>
                <a:off x="5156919" y="1830889"/>
                <a:ext cx="1793185" cy="45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B7CBC37-7832-BD05-ACDA-8458F13479C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89675" y="1687272"/>
                  <a:ext cx="1927226" cy="3317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8606821-C365-4060-C58D-450AB9982094}"/>
                    </a:ext>
                  </a:extLst>
                </p14:cNvPr>
                <p14:cNvContentPartPr/>
                <p14:nvPr/>
              </p14:nvContentPartPr>
              <p14:xfrm>
                <a:off x="1773064" y="2176046"/>
                <a:ext cx="1434548" cy="52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8606821-C365-4060-C58D-450AB998209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05820" y="2033682"/>
                  <a:ext cx="1568589" cy="3364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FBEC7CD-E45A-40A4-0200-F02F9A29AB10}"/>
                    </a:ext>
                  </a:extLst>
                </p14:cNvPr>
                <p14:cNvContentPartPr/>
                <p14:nvPr/>
              </p14:nvContentPartPr>
              <p14:xfrm>
                <a:off x="8487079" y="3533762"/>
                <a:ext cx="1075911" cy="28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FBEC7CD-E45A-40A4-0200-F02F9A29AB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19835" y="3392123"/>
                  <a:ext cx="1209952" cy="3116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6072148-0D4F-80AB-2712-BA3EC24DE5AE}"/>
                    </a:ext>
                  </a:extLst>
                </p14:cNvPr>
                <p14:cNvContentPartPr/>
                <p14:nvPr/>
              </p14:nvContentPartPr>
              <p14:xfrm>
                <a:off x="3891842" y="2157146"/>
                <a:ext cx="1882845" cy="45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6072148-0D4F-80AB-2712-BA3EC24DE5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24598" y="2013529"/>
                  <a:ext cx="2016886" cy="33175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623622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B3481B62-461B-594B-8D2F-9AEEA2B0B925}"/>
    </a:ext>
  </a:extLst>
</a:theme>
</file>

<file path=ppt/theme/theme2.xml><?xml version="1.0" encoding="utf-8"?>
<a:theme xmlns:a="http://schemas.openxmlformats.org/drawingml/2006/main" name="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2915585B-38F4-A94E-9D3B-6EEF8714BCBE}"/>
    </a:ext>
  </a:extLst>
</a:theme>
</file>

<file path=ppt/theme/theme3.xml><?xml version="1.0" encoding="utf-8"?>
<a:theme xmlns:a="http://schemas.openxmlformats.org/drawingml/2006/main" name="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D7894B99-85F8-8542-9965-3C9DA1FEA2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8" ma:contentTypeDescription="Create a new document." ma:contentTypeScope="" ma:versionID="77426a4b2dfa88a4b38ef40e1961a455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4947f317ca74a4ab02f3aa833be0be0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E801C7-AB9C-482D-91D6-D7B026F0966B}">
  <ds:schemaRefs>
    <ds:schemaRef ds:uri="62cb77ed-5211-499c-a421-328a2af7da45"/>
    <ds:schemaRef ds:uri="ae14bd2b-5038-48de-9538-b8c9dc93ef0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F7E4BA-BFD9-41B3-A35E-45F0F6A16F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5B1C7-1614-4897-8671-36DF1665E1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b77ed-5211-499c-a421-328a2af7da45"/>
    <ds:schemaRef ds:uri="ae14bd2b-5038-48de-9538-b8c9dc93ef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1794</TotalTime>
  <Words>1078</Words>
  <Application>Microsoft Office PowerPoint</Application>
  <PresentationFormat>On-screen Show (16:9)</PresentationFormat>
  <Paragraphs>161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MS Mincho</vt:lpstr>
      <vt:lpstr>Arial</vt:lpstr>
      <vt:lpstr>Calibri</vt:lpstr>
      <vt:lpstr>Calibri Light</vt:lpstr>
      <vt:lpstr>Roboto</vt:lpstr>
      <vt:lpstr>Segoe UI</vt:lpstr>
      <vt:lpstr>Cover</vt:lpstr>
      <vt:lpstr>Custom Design</vt:lpstr>
      <vt:lpstr>Last Page</vt:lpstr>
      <vt:lpstr>Jakub Piskorski &amp; Dominik Skotarczak</vt:lpstr>
      <vt:lpstr>PowerPoint Presentation</vt:lpstr>
      <vt:lpstr>PowerPoint Presentation</vt:lpstr>
      <vt:lpstr>PowerPoint Presentation</vt:lpstr>
      <vt:lpstr>PowerPoint Presentation</vt:lpstr>
      <vt:lpstr>What is IPARE?</vt:lpstr>
      <vt:lpstr>What is IPARE?</vt:lpstr>
      <vt:lpstr>What is IPARE?</vt:lpstr>
      <vt:lpstr>What is IPARE?</vt:lpstr>
      <vt:lpstr>How do you run an IPARE?</vt:lpstr>
      <vt:lpstr>What is the benchmark for IPARE?</vt:lpstr>
      <vt:lpstr>What is the benchmark for IPARE?</vt:lpstr>
      <vt:lpstr>Which technologies did we compare for IPARE?</vt:lpstr>
      <vt:lpstr>Which technology might be the most suitable for detection?</vt:lpstr>
      <vt:lpstr>Which technology is the most suitable for extraction?</vt:lpstr>
      <vt:lpstr>Why the hybrid technology for extraction?</vt:lpstr>
      <vt:lpstr>How much energy do LLMs consume?</vt:lpstr>
      <vt:lpstr>How much energy do LLMs consume?</vt:lpstr>
      <vt:lpstr>What about energy consumption for IPARE?</vt:lpstr>
      <vt:lpstr>How can we minimize IPARE inference costs? </vt:lpstr>
      <vt:lpstr>Full Technical Report</vt:lpstr>
      <vt:lpstr>Use Case Demo</vt:lpstr>
      <vt:lpstr>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CHIAPPARICCI Renato (OP)</dc:creator>
  <cp:lastModifiedBy>MOLNAR Bence (OP-EXT)</cp:lastModifiedBy>
  <cp:revision>11</cp:revision>
  <dcterms:created xsi:type="dcterms:W3CDTF">2024-09-10T09:32:00Z</dcterms:created>
  <dcterms:modified xsi:type="dcterms:W3CDTF">2025-10-08T07:33:19Z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2022-07-20T16:22:54Z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0e8e67ba-bd66-4d2e-8346-f51307ec5fc8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