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18" r:id="rId4"/>
    <p:sldMasterId id="2147484020" r:id="rId5"/>
    <p:sldMasterId id="2147484032" r:id="rId6"/>
  </p:sldMasterIdLst>
  <p:notesMasterIdLst>
    <p:notesMasterId r:id="rId21"/>
  </p:notesMasterIdLst>
  <p:handoutMasterIdLst>
    <p:handoutMasterId r:id="rId22"/>
  </p:handoutMasterIdLst>
  <p:sldIdLst>
    <p:sldId id="256" r:id="rId7"/>
    <p:sldId id="267" r:id="rId8"/>
    <p:sldId id="259" r:id="rId9"/>
    <p:sldId id="262" r:id="rId10"/>
    <p:sldId id="268" r:id="rId11"/>
    <p:sldId id="269" r:id="rId12"/>
    <p:sldId id="270" r:id="rId13"/>
    <p:sldId id="2162" r:id="rId14"/>
    <p:sldId id="2167" r:id="rId15"/>
    <p:sldId id="2168" r:id="rId16"/>
    <p:sldId id="2163" r:id="rId17"/>
    <p:sldId id="2172" r:id="rId18"/>
    <p:sldId id="2173" r:id="rId19"/>
    <p:sldId id="26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F55B8D-A468-6327-A745-476797336000}" name="Dominik Jany" initials="" userId="S::Dominik.Jany@gleif.onmicrosoft.com::d7dfd19a-a01a-45de-9245-299eb24bcb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1B44"/>
    <a:srgbClr val="F15A24"/>
    <a:srgbClr val="FF9400"/>
    <a:srgbClr val="FF8400"/>
    <a:srgbClr val="EE8100"/>
    <a:srgbClr val="F39300"/>
    <a:srgbClr val="FF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23" autoAdjust="0"/>
    <p:restoredTop sz="84944" autoAdjust="0"/>
  </p:normalViewPr>
  <p:slideViewPr>
    <p:cSldViewPr snapToGrid="0" snapToObjects="1">
      <p:cViewPr varScale="1">
        <p:scale>
          <a:sx n="83" d="100"/>
          <a:sy n="83" d="100"/>
        </p:scale>
        <p:origin x="456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E839B-3820-E749-8DCC-00890F337A03}" type="doc">
      <dgm:prSet loTypeId="urn:microsoft.com/office/officeart/2005/8/layout/hChevron3" loCatId="" qsTypeId="urn:microsoft.com/office/officeart/2005/8/quickstyle/simple1" qsCatId="simple" csTypeId="urn:microsoft.com/office/officeart/2005/8/colors/accent0_3" csCatId="mainScheme" phldr="1"/>
      <dgm:spPr/>
    </dgm:pt>
    <dgm:pt modelId="{28D9D526-8843-AA48-9877-97CD5FE2C21E}">
      <dgm:prSet phldrT="[Text]" custT="1"/>
      <dgm:spPr>
        <a:solidFill>
          <a:srgbClr val="F15A24"/>
        </a:solidFill>
      </dgm:spPr>
      <dgm:t>
        <a:bodyPr/>
        <a:lstStyle/>
        <a:p>
          <a:pPr>
            <a:buNone/>
          </a:pPr>
          <a:br>
            <a:rPr lang="en-GB" sz="1600" dirty="0"/>
          </a:br>
          <a:r>
            <a:rPr lang="en-GB" sz="1600" dirty="0"/>
            <a:t>Feature Extraction</a:t>
          </a:r>
        </a:p>
      </dgm:t>
    </dgm:pt>
    <dgm:pt modelId="{B0983131-F7E2-034F-9AEB-2D0FEAC295D0}" type="parTrans" cxnId="{749CEB06-67A0-ED4E-9C79-50B5BCD1E7D9}">
      <dgm:prSet/>
      <dgm:spPr/>
      <dgm:t>
        <a:bodyPr/>
        <a:lstStyle/>
        <a:p>
          <a:endParaRPr lang="en-GB" sz="1600"/>
        </a:p>
      </dgm:t>
    </dgm:pt>
    <dgm:pt modelId="{13DEA014-4ED0-0343-BF05-F27B0BA4F8C2}" type="sibTrans" cxnId="{749CEB06-67A0-ED4E-9C79-50B5BCD1E7D9}">
      <dgm:prSet/>
      <dgm:spPr/>
      <dgm:t>
        <a:bodyPr/>
        <a:lstStyle/>
        <a:p>
          <a:endParaRPr lang="en-GB" sz="1600"/>
        </a:p>
      </dgm:t>
    </dgm:pt>
    <dgm:pt modelId="{C0C46337-BBFF-0B4E-9520-275F96047DDA}">
      <dgm:prSet phldrT="[Text]" custT="1"/>
      <dgm:spPr>
        <a:solidFill>
          <a:srgbClr val="F15A24"/>
        </a:solidFill>
      </dgm:spPr>
      <dgm:t>
        <a:bodyPr/>
        <a:lstStyle/>
        <a:p>
          <a:pPr>
            <a:buNone/>
          </a:pPr>
          <a:br>
            <a:rPr lang="en-GB" sz="1600" dirty="0"/>
          </a:br>
          <a:r>
            <a:rPr lang="en-GB" sz="1600" dirty="0"/>
            <a:t>Train Classifier</a:t>
          </a:r>
        </a:p>
      </dgm:t>
    </dgm:pt>
    <dgm:pt modelId="{77053B2A-E43D-B843-9BC4-ACE87AD0BF81}" type="parTrans" cxnId="{DEEEFB14-2FB6-E14D-A4C2-0E118D621B3C}">
      <dgm:prSet/>
      <dgm:spPr/>
      <dgm:t>
        <a:bodyPr/>
        <a:lstStyle/>
        <a:p>
          <a:endParaRPr lang="en-GB" sz="1600"/>
        </a:p>
      </dgm:t>
    </dgm:pt>
    <dgm:pt modelId="{0A3983D3-CC5A-1742-BCF8-8538A71236BA}" type="sibTrans" cxnId="{DEEEFB14-2FB6-E14D-A4C2-0E118D621B3C}">
      <dgm:prSet/>
      <dgm:spPr/>
      <dgm:t>
        <a:bodyPr/>
        <a:lstStyle/>
        <a:p>
          <a:endParaRPr lang="en-GB" sz="1600"/>
        </a:p>
      </dgm:t>
    </dgm:pt>
    <dgm:pt modelId="{9164B937-9962-7045-9C38-E836EB65046F}">
      <dgm:prSet phldrT="[Text]" custT="1"/>
      <dgm:spPr>
        <a:solidFill>
          <a:srgbClr val="F15A24"/>
        </a:solidFill>
      </dgm:spPr>
      <dgm:t>
        <a:bodyPr/>
        <a:lstStyle/>
        <a:p>
          <a:pPr>
            <a:buNone/>
          </a:pPr>
          <a:br>
            <a:rPr lang="en-GB" sz="1600" dirty="0"/>
          </a:br>
          <a:r>
            <a:rPr lang="en-GB" sz="1600" dirty="0"/>
            <a:t>Evaluation</a:t>
          </a:r>
        </a:p>
      </dgm:t>
    </dgm:pt>
    <dgm:pt modelId="{A07335A2-F314-204B-91B2-BC715571F32B}" type="parTrans" cxnId="{ED3411B5-ED64-6F4B-93AE-E147C1ED3246}">
      <dgm:prSet/>
      <dgm:spPr/>
      <dgm:t>
        <a:bodyPr/>
        <a:lstStyle/>
        <a:p>
          <a:endParaRPr lang="en-GB" sz="1600"/>
        </a:p>
      </dgm:t>
    </dgm:pt>
    <dgm:pt modelId="{1AEB19D0-614C-9149-AA7F-7C747A17AF2E}" type="sibTrans" cxnId="{ED3411B5-ED64-6F4B-93AE-E147C1ED3246}">
      <dgm:prSet/>
      <dgm:spPr/>
      <dgm:t>
        <a:bodyPr/>
        <a:lstStyle/>
        <a:p>
          <a:endParaRPr lang="en-GB" sz="1600"/>
        </a:p>
      </dgm:t>
    </dgm:pt>
    <dgm:pt modelId="{0418B749-64D6-9342-9F64-0F02B0BF9ABA}">
      <dgm:prSet phldrT="[Text]" custT="1"/>
      <dgm:spPr>
        <a:solidFill>
          <a:srgbClr val="F15A24"/>
        </a:solidFill>
      </dgm:spPr>
      <dgm:t>
        <a:bodyPr/>
        <a:lstStyle/>
        <a:p>
          <a:pPr>
            <a:buFont typeface="Wingdings" pitchFamily="2" charset="2"/>
            <a:buChar char="§"/>
          </a:pPr>
          <a:r>
            <a:rPr lang="en-GB" sz="1600"/>
            <a:t>Name harmonization</a:t>
          </a:r>
        </a:p>
      </dgm:t>
    </dgm:pt>
    <dgm:pt modelId="{BBB6FAE4-2202-C84C-9759-53FAF38BB657}" type="parTrans" cxnId="{BC2E0DF8-548D-8543-BC4F-4EF08BE8895E}">
      <dgm:prSet/>
      <dgm:spPr/>
      <dgm:t>
        <a:bodyPr/>
        <a:lstStyle/>
        <a:p>
          <a:endParaRPr lang="en-GB" sz="1600"/>
        </a:p>
      </dgm:t>
    </dgm:pt>
    <dgm:pt modelId="{D1652390-65B1-8544-B3D9-BA78765E171E}" type="sibTrans" cxnId="{BC2E0DF8-548D-8543-BC4F-4EF08BE8895E}">
      <dgm:prSet/>
      <dgm:spPr/>
      <dgm:t>
        <a:bodyPr/>
        <a:lstStyle/>
        <a:p>
          <a:endParaRPr lang="en-GB" sz="1600"/>
        </a:p>
      </dgm:t>
    </dgm:pt>
    <dgm:pt modelId="{2B165346-C843-2442-B10C-9C3A66F4E8B5}">
      <dgm:prSet phldrT="[Text]" custT="1"/>
      <dgm:spPr>
        <a:solidFill>
          <a:srgbClr val="F15A24"/>
        </a:solidFill>
      </dgm:spPr>
      <dgm:t>
        <a:bodyPr/>
        <a:lstStyle/>
        <a:p>
          <a:pPr>
            <a:buFont typeface="Wingdings" pitchFamily="2" charset="2"/>
            <a:buChar char="§"/>
          </a:pPr>
          <a:r>
            <a:rPr lang="en-GB" sz="1600"/>
            <a:t>Tokenizing</a:t>
          </a:r>
        </a:p>
      </dgm:t>
    </dgm:pt>
    <dgm:pt modelId="{02262DF4-4209-544A-B38D-B6EF67D7D9F8}" type="parTrans" cxnId="{897804D0-5A40-4047-B30E-84D0E9655815}">
      <dgm:prSet/>
      <dgm:spPr/>
      <dgm:t>
        <a:bodyPr/>
        <a:lstStyle/>
        <a:p>
          <a:endParaRPr lang="en-GB" sz="1600"/>
        </a:p>
      </dgm:t>
    </dgm:pt>
    <dgm:pt modelId="{039E24CF-C8A9-8747-B93F-416C1D3F2637}" type="sibTrans" cxnId="{897804D0-5A40-4047-B30E-84D0E9655815}">
      <dgm:prSet/>
      <dgm:spPr/>
      <dgm:t>
        <a:bodyPr/>
        <a:lstStyle/>
        <a:p>
          <a:endParaRPr lang="en-GB" sz="1600"/>
        </a:p>
      </dgm:t>
    </dgm:pt>
    <dgm:pt modelId="{21839ADD-BECF-404F-A34D-E1BD300A41ED}">
      <dgm:prSet phldrT="[Text]" custT="1"/>
      <dgm:spPr>
        <a:solidFill>
          <a:srgbClr val="F15A24"/>
        </a:solidFill>
      </dgm:spPr>
      <dgm:t>
        <a:bodyPr/>
        <a:lstStyle/>
        <a:p>
          <a:pPr>
            <a:buFont typeface="Wingdings" pitchFamily="2" charset="2"/>
            <a:buChar char="§"/>
          </a:pPr>
          <a:r>
            <a:rPr lang="en-GB" sz="1600"/>
            <a:t>Legal Form Abbreviations</a:t>
          </a:r>
        </a:p>
      </dgm:t>
    </dgm:pt>
    <dgm:pt modelId="{7848E9F6-1507-0143-B123-5852E11CDC5E}" type="parTrans" cxnId="{9EF2295B-2C00-5649-9E22-72A6F4F3376A}">
      <dgm:prSet/>
      <dgm:spPr/>
      <dgm:t>
        <a:bodyPr/>
        <a:lstStyle/>
        <a:p>
          <a:endParaRPr lang="en-GB" sz="1600"/>
        </a:p>
      </dgm:t>
    </dgm:pt>
    <dgm:pt modelId="{DD47FC2B-DBCF-8C4A-B6E2-F87698E96DEE}" type="sibTrans" cxnId="{9EF2295B-2C00-5649-9E22-72A6F4F3376A}">
      <dgm:prSet/>
      <dgm:spPr/>
      <dgm:t>
        <a:bodyPr/>
        <a:lstStyle/>
        <a:p>
          <a:endParaRPr lang="en-GB" sz="1600"/>
        </a:p>
      </dgm:t>
    </dgm:pt>
    <dgm:pt modelId="{FC10B522-88A3-DD4B-8EB8-087B95CE8750}">
      <dgm:prSet phldrT="[Text]" custT="1"/>
      <dgm:spPr>
        <a:solidFill>
          <a:srgbClr val="F15A24"/>
        </a:solidFill>
      </dgm:spPr>
      <dgm:t>
        <a:bodyPr/>
        <a:lstStyle/>
        <a:p>
          <a:pPr>
            <a:buFont typeface="Wingdings" pitchFamily="2" charset="2"/>
            <a:buChar char="§"/>
          </a:pPr>
          <a:r>
            <a:rPr lang="en-GB" sz="1600"/>
            <a:t>10-fold Cross-Validation</a:t>
          </a:r>
        </a:p>
      </dgm:t>
    </dgm:pt>
    <dgm:pt modelId="{04945D6B-E028-3443-8B9A-003BE8E32DF9}" type="parTrans" cxnId="{A7F1A3AC-4D38-7A4C-B282-E654F7B43A6F}">
      <dgm:prSet/>
      <dgm:spPr/>
      <dgm:t>
        <a:bodyPr/>
        <a:lstStyle/>
        <a:p>
          <a:endParaRPr lang="en-GB" sz="1600"/>
        </a:p>
      </dgm:t>
    </dgm:pt>
    <dgm:pt modelId="{6F79A616-0CD9-2440-A565-A97AF170DCA9}" type="sibTrans" cxnId="{A7F1A3AC-4D38-7A4C-B282-E654F7B43A6F}">
      <dgm:prSet/>
      <dgm:spPr/>
      <dgm:t>
        <a:bodyPr/>
        <a:lstStyle/>
        <a:p>
          <a:endParaRPr lang="en-GB" sz="1600"/>
        </a:p>
      </dgm:t>
    </dgm:pt>
    <dgm:pt modelId="{242A7392-A93E-9E48-819B-2613198F88AA}">
      <dgm:prSet phldrT="[Text]" custT="1"/>
      <dgm:spPr>
        <a:solidFill>
          <a:srgbClr val="F15A24"/>
        </a:solidFill>
      </dgm:spPr>
      <dgm:t>
        <a:bodyPr/>
        <a:lstStyle/>
        <a:p>
          <a:pPr>
            <a:buFont typeface="Wingdings" pitchFamily="2" charset="2"/>
            <a:buChar char="§"/>
          </a:pPr>
          <a:r>
            <a:rPr lang="en-GB" sz="1600"/>
            <a:t>Stratified shuffling</a:t>
          </a:r>
        </a:p>
      </dgm:t>
    </dgm:pt>
    <dgm:pt modelId="{D717299C-1662-E842-8418-C3A73A3B62DB}" type="parTrans" cxnId="{3FB3851F-072E-474D-B5E3-95D9B59D867D}">
      <dgm:prSet/>
      <dgm:spPr/>
      <dgm:t>
        <a:bodyPr/>
        <a:lstStyle/>
        <a:p>
          <a:endParaRPr lang="en-GB" sz="1600"/>
        </a:p>
      </dgm:t>
    </dgm:pt>
    <dgm:pt modelId="{C96E4DE4-3650-1247-85D2-AEBC7E4B7DD4}" type="sibTrans" cxnId="{3FB3851F-072E-474D-B5E3-95D9B59D867D}">
      <dgm:prSet/>
      <dgm:spPr/>
      <dgm:t>
        <a:bodyPr/>
        <a:lstStyle/>
        <a:p>
          <a:endParaRPr lang="en-GB" sz="1600"/>
        </a:p>
      </dgm:t>
    </dgm:pt>
    <dgm:pt modelId="{B7689C3B-B3D4-DD41-8D3F-F72DEDB44C0F}">
      <dgm:prSet phldrT="[Text]" custT="1"/>
      <dgm:spPr>
        <a:solidFill>
          <a:srgbClr val="F15A24"/>
        </a:solidFill>
      </dgm:spPr>
      <dgm:t>
        <a:bodyPr/>
        <a:lstStyle/>
        <a:p>
          <a:pPr>
            <a:buFont typeface="Wingdings" pitchFamily="2" charset="2"/>
            <a:buChar char="§"/>
          </a:pPr>
          <a:r>
            <a:rPr lang="en-GB" sz="1600" dirty="0"/>
            <a:t>train-test 70% - 30%</a:t>
          </a:r>
        </a:p>
      </dgm:t>
    </dgm:pt>
    <dgm:pt modelId="{A14E39C5-AD25-6940-A972-4FB98AE5FCA6}" type="parTrans" cxnId="{FCB303E4-8C0A-9A49-BEA9-813BC2B6FEDD}">
      <dgm:prSet/>
      <dgm:spPr/>
      <dgm:t>
        <a:bodyPr/>
        <a:lstStyle/>
        <a:p>
          <a:endParaRPr lang="en-GB" sz="1600"/>
        </a:p>
      </dgm:t>
    </dgm:pt>
    <dgm:pt modelId="{B15D633D-751F-D142-8211-18F32B1C6A44}" type="sibTrans" cxnId="{FCB303E4-8C0A-9A49-BEA9-813BC2B6FEDD}">
      <dgm:prSet/>
      <dgm:spPr/>
      <dgm:t>
        <a:bodyPr/>
        <a:lstStyle/>
        <a:p>
          <a:endParaRPr lang="en-GB" sz="1600"/>
        </a:p>
      </dgm:t>
    </dgm:pt>
    <dgm:pt modelId="{EB78F644-AD9D-5442-B6EE-885E09C9B79E}">
      <dgm:prSet phldrT="[Text]" custT="1"/>
      <dgm:spPr>
        <a:solidFill>
          <a:srgbClr val="F15A24"/>
        </a:solidFill>
      </dgm:spPr>
      <dgm:t>
        <a:bodyPr/>
        <a:lstStyle/>
        <a:p>
          <a:pPr>
            <a:buFont typeface="Wingdings" pitchFamily="2" charset="2"/>
            <a:buChar char="§"/>
          </a:pPr>
          <a:r>
            <a:rPr lang="en-GB" sz="1600"/>
            <a:t>Naive Bayes</a:t>
          </a:r>
        </a:p>
      </dgm:t>
    </dgm:pt>
    <dgm:pt modelId="{A33CC5F1-4E8A-1649-BF62-5EC85667CCBF}" type="parTrans" cxnId="{72C738D5-1110-A742-8903-CE6E43DAFF81}">
      <dgm:prSet/>
      <dgm:spPr/>
      <dgm:t>
        <a:bodyPr/>
        <a:lstStyle/>
        <a:p>
          <a:endParaRPr lang="en-GB" sz="1600"/>
        </a:p>
      </dgm:t>
    </dgm:pt>
    <dgm:pt modelId="{C718C933-E967-0C49-ABD3-AC1E8BD37D0C}" type="sibTrans" cxnId="{72C738D5-1110-A742-8903-CE6E43DAFF81}">
      <dgm:prSet/>
      <dgm:spPr/>
      <dgm:t>
        <a:bodyPr/>
        <a:lstStyle/>
        <a:p>
          <a:endParaRPr lang="en-GB" sz="1600"/>
        </a:p>
      </dgm:t>
    </dgm:pt>
    <dgm:pt modelId="{463BC5CB-9B3D-C542-88BA-87DBF7897FFD}">
      <dgm:prSet phldrT="[Text]" custT="1"/>
      <dgm:spPr>
        <a:solidFill>
          <a:srgbClr val="F15A24"/>
        </a:solidFill>
      </dgm:spPr>
      <dgm:t>
        <a:bodyPr/>
        <a:lstStyle/>
        <a:p>
          <a:pPr>
            <a:buFont typeface="Wingdings" pitchFamily="2" charset="2"/>
            <a:buChar char="§"/>
          </a:pPr>
          <a:r>
            <a:rPr lang="en-GB" sz="1600"/>
            <a:t>Decision Tree</a:t>
          </a:r>
        </a:p>
      </dgm:t>
    </dgm:pt>
    <dgm:pt modelId="{EFC14A7B-7E62-6B47-BF60-DCC136C17002}" type="parTrans" cxnId="{C3AE4514-CACC-184C-B54D-B06933936964}">
      <dgm:prSet/>
      <dgm:spPr/>
      <dgm:t>
        <a:bodyPr/>
        <a:lstStyle/>
        <a:p>
          <a:endParaRPr lang="en-GB" sz="1600"/>
        </a:p>
      </dgm:t>
    </dgm:pt>
    <dgm:pt modelId="{CCEA2517-B945-AD40-8E7D-115DC35F759E}" type="sibTrans" cxnId="{C3AE4514-CACC-184C-B54D-B06933936964}">
      <dgm:prSet/>
      <dgm:spPr/>
      <dgm:t>
        <a:bodyPr/>
        <a:lstStyle/>
        <a:p>
          <a:endParaRPr lang="en-GB" sz="1600"/>
        </a:p>
      </dgm:t>
    </dgm:pt>
    <dgm:pt modelId="{6BE6C76B-32F6-3045-92D1-F939E8979A4D}">
      <dgm:prSet phldrT="[Text]" custT="1"/>
      <dgm:spPr>
        <a:solidFill>
          <a:srgbClr val="F15A24"/>
        </a:solidFill>
      </dgm:spPr>
      <dgm:t>
        <a:bodyPr/>
        <a:lstStyle/>
        <a:p>
          <a:pPr>
            <a:buFont typeface="Wingdings" pitchFamily="2" charset="2"/>
            <a:buChar char="§"/>
          </a:pPr>
          <a:r>
            <a:rPr lang="en-GB" sz="1600"/>
            <a:t>Rule Based</a:t>
          </a:r>
        </a:p>
      </dgm:t>
    </dgm:pt>
    <dgm:pt modelId="{A3AD6002-5DFE-594D-8F09-88107430BB53}" type="parTrans" cxnId="{B2F7A7A5-EC44-5F40-96F4-B79C1D1FB97D}">
      <dgm:prSet/>
      <dgm:spPr/>
      <dgm:t>
        <a:bodyPr/>
        <a:lstStyle/>
        <a:p>
          <a:endParaRPr lang="en-GB" sz="1600"/>
        </a:p>
      </dgm:t>
    </dgm:pt>
    <dgm:pt modelId="{2EF304C6-C64A-3A4B-BBF1-0F79EA9DDA34}" type="sibTrans" cxnId="{B2F7A7A5-EC44-5F40-96F4-B79C1D1FB97D}">
      <dgm:prSet/>
      <dgm:spPr/>
      <dgm:t>
        <a:bodyPr/>
        <a:lstStyle/>
        <a:p>
          <a:endParaRPr lang="en-GB" sz="1600"/>
        </a:p>
      </dgm:t>
    </dgm:pt>
    <dgm:pt modelId="{DC9C1DC1-E7B9-9849-B48F-EEE00F08FF48}">
      <dgm:prSet phldrT="[Text]" custT="1"/>
      <dgm:spPr>
        <a:solidFill>
          <a:srgbClr val="F15A24"/>
        </a:solidFill>
      </dgm:spPr>
      <dgm:t>
        <a:bodyPr/>
        <a:lstStyle/>
        <a:p>
          <a:pPr>
            <a:buFont typeface="Wingdings" pitchFamily="2" charset="2"/>
            <a:buChar char="§"/>
          </a:pPr>
          <a:r>
            <a:rPr lang="en-GB" sz="1600"/>
            <a:t>Neural Network</a:t>
          </a:r>
        </a:p>
      </dgm:t>
    </dgm:pt>
    <dgm:pt modelId="{E4FACACF-B024-BC49-9D9D-C719E20C7001}" type="parTrans" cxnId="{845F352A-714C-3A48-971A-A1585192346D}">
      <dgm:prSet/>
      <dgm:spPr/>
      <dgm:t>
        <a:bodyPr/>
        <a:lstStyle/>
        <a:p>
          <a:endParaRPr lang="en-GB" sz="1600"/>
        </a:p>
      </dgm:t>
    </dgm:pt>
    <dgm:pt modelId="{75BF8721-EF0E-F343-B28F-F58A266332AF}" type="sibTrans" cxnId="{845F352A-714C-3A48-971A-A1585192346D}">
      <dgm:prSet/>
      <dgm:spPr/>
      <dgm:t>
        <a:bodyPr/>
        <a:lstStyle/>
        <a:p>
          <a:endParaRPr lang="en-GB" sz="1600"/>
        </a:p>
      </dgm:t>
    </dgm:pt>
    <dgm:pt modelId="{EBC4D8D5-022A-C94E-8227-9CD4CDD73F8E}" type="pres">
      <dgm:prSet presAssocID="{E42E839B-3820-E749-8DCC-00890F337A03}" presName="Name0" presStyleCnt="0">
        <dgm:presLayoutVars>
          <dgm:dir/>
          <dgm:resizeHandles val="exact"/>
        </dgm:presLayoutVars>
      </dgm:prSet>
      <dgm:spPr/>
    </dgm:pt>
    <dgm:pt modelId="{EAFE412B-C941-D54C-8E67-4A1C44894F3E}" type="pres">
      <dgm:prSet presAssocID="{28D9D526-8843-AA48-9877-97CD5FE2C21E}" presName="parAndChTx" presStyleLbl="node1" presStyleIdx="0" presStyleCnt="3" custScaleY="62483" custLinFactNeighborY="0">
        <dgm:presLayoutVars>
          <dgm:bulletEnabled val="1"/>
        </dgm:presLayoutVars>
      </dgm:prSet>
      <dgm:spPr/>
    </dgm:pt>
    <dgm:pt modelId="{344A9202-726E-9143-A39B-9468148134BA}" type="pres">
      <dgm:prSet presAssocID="{13DEA014-4ED0-0343-BF05-F27B0BA4F8C2}" presName="parAndChSpace" presStyleCnt="0"/>
      <dgm:spPr/>
    </dgm:pt>
    <dgm:pt modelId="{467C2864-99AD-E949-9A54-E87BD84BBEEF}" type="pres">
      <dgm:prSet presAssocID="{C0C46337-BBFF-0B4E-9520-275F96047DDA}" presName="parAndChTx" presStyleLbl="node1" presStyleIdx="1" presStyleCnt="3" custScaleY="62483">
        <dgm:presLayoutVars>
          <dgm:bulletEnabled val="1"/>
        </dgm:presLayoutVars>
      </dgm:prSet>
      <dgm:spPr/>
    </dgm:pt>
    <dgm:pt modelId="{0B009F40-1A40-FB43-94FC-3CBE1A42D042}" type="pres">
      <dgm:prSet presAssocID="{0A3983D3-CC5A-1742-BCF8-8538A71236BA}" presName="parAndChSpace" presStyleCnt="0"/>
      <dgm:spPr/>
    </dgm:pt>
    <dgm:pt modelId="{80C7C8CC-34FD-3B44-AA8E-2557A40231D0}" type="pres">
      <dgm:prSet presAssocID="{9164B937-9962-7045-9C38-E836EB65046F}" presName="parAndChTx" presStyleLbl="node1" presStyleIdx="2" presStyleCnt="3" custScaleY="62483">
        <dgm:presLayoutVars>
          <dgm:bulletEnabled val="1"/>
        </dgm:presLayoutVars>
      </dgm:prSet>
      <dgm:spPr/>
    </dgm:pt>
  </dgm:ptLst>
  <dgm:cxnLst>
    <dgm:cxn modelId="{749CEB06-67A0-ED4E-9C79-50B5BCD1E7D9}" srcId="{E42E839B-3820-E749-8DCC-00890F337A03}" destId="{28D9D526-8843-AA48-9877-97CD5FE2C21E}" srcOrd="0" destOrd="0" parTransId="{B0983131-F7E2-034F-9AEB-2D0FEAC295D0}" sibTransId="{13DEA014-4ED0-0343-BF05-F27B0BA4F8C2}"/>
    <dgm:cxn modelId="{C3AE4514-CACC-184C-B54D-B06933936964}" srcId="{C0C46337-BBFF-0B4E-9520-275F96047DDA}" destId="{463BC5CB-9B3D-C542-88BA-87DBF7897FFD}" srcOrd="2" destOrd="0" parTransId="{EFC14A7B-7E62-6B47-BF60-DCC136C17002}" sibTransId="{CCEA2517-B945-AD40-8E7D-115DC35F759E}"/>
    <dgm:cxn modelId="{DEEEFB14-2FB6-E14D-A4C2-0E118D621B3C}" srcId="{E42E839B-3820-E749-8DCC-00890F337A03}" destId="{C0C46337-BBFF-0B4E-9520-275F96047DDA}" srcOrd="1" destOrd="0" parTransId="{77053B2A-E43D-B843-9BC4-ACE87AD0BF81}" sibTransId="{0A3983D3-CC5A-1742-BCF8-8538A71236BA}"/>
    <dgm:cxn modelId="{58F0A817-8D2C-B649-A364-BE1F156F84B1}" type="presOf" srcId="{21839ADD-BECF-404F-A34D-E1BD300A41ED}" destId="{EAFE412B-C941-D54C-8E67-4A1C44894F3E}" srcOrd="0" destOrd="3" presId="urn:microsoft.com/office/officeart/2005/8/layout/hChevron3"/>
    <dgm:cxn modelId="{3FB3851F-072E-474D-B5E3-95D9B59D867D}" srcId="{9164B937-9962-7045-9C38-E836EB65046F}" destId="{242A7392-A93E-9E48-819B-2613198F88AA}" srcOrd="1" destOrd="0" parTransId="{D717299C-1662-E842-8418-C3A73A3B62DB}" sibTransId="{C96E4DE4-3650-1247-85D2-AEBC7E4B7DD4}"/>
    <dgm:cxn modelId="{845F352A-714C-3A48-971A-A1585192346D}" srcId="{C0C46337-BBFF-0B4E-9520-275F96047DDA}" destId="{DC9C1DC1-E7B9-9849-B48F-EEE00F08FF48}" srcOrd="3" destOrd="0" parTransId="{E4FACACF-B024-BC49-9D9D-C719E20C7001}" sibTransId="{75BF8721-EF0E-F343-B28F-F58A266332AF}"/>
    <dgm:cxn modelId="{9EF2295B-2C00-5649-9E22-72A6F4F3376A}" srcId="{28D9D526-8843-AA48-9877-97CD5FE2C21E}" destId="{21839ADD-BECF-404F-A34D-E1BD300A41ED}" srcOrd="2" destOrd="0" parTransId="{7848E9F6-1507-0143-B123-5852E11CDC5E}" sibTransId="{DD47FC2B-DBCF-8C4A-B6E2-F87698E96DEE}"/>
    <dgm:cxn modelId="{69F16D5C-BFA2-9F49-8BFA-843EBF984D90}" type="presOf" srcId="{C0C46337-BBFF-0B4E-9520-275F96047DDA}" destId="{467C2864-99AD-E949-9A54-E87BD84BBEEF}" srcOrd="0" destOrd="0" presId="urn:microsoft.com/office/officeart/2005/8/layout/hChevron3"/>
    <dgm:cxn modelId="{3C1B2B47-260F-3C4A-BAD9-ECCCED3AE930}" type="presOf" srcId="{9164B937-9962-7045-9C38-E836EB65046F}" destId="{80C7C8CC-34FD-3B44-AA8E-2557A40231D0}" srcOrd="0" destOrd="0" presId="urn:microsoft.com/office/officeart/2005/8/layout/hChevron3"/>
    <dgm:cxn modelId="{69E13F4D-0905-E74C-9FE4-4B3FE7A7FF91}" type="presOf" srcId="{EB78F644-AD9D-5442-B6EE-885E09C9B79E}" destId="{467C2864-99AD-E949-9A54-E87BD84BBEEF}" srcOrd="0" destOrd="2" presId="urn:microsoft.com/office/officeart/2005/8/layout/hChevron3"/>
    <dgm:cxn modelId="{AA06A958-E85F-4243-87E1-41F673251BDE}" type="presOf" srcId="{FC10B522-88A3-DD4B-8EB8-087B95CE8750}" destId="{80C7C8CC-34FD-3B44-AA8E-2557A40231D0}" srcOrd="0" destOrd="1" presId="urn:microsoft.com/office/officeart/2005/8/layout/hChevron3"/>
    <dgm:cxn modelId="{05EDB37B-116D-C440-A5FB-E3A1D400D889}" type="presOf" srcId="{DC9C1DC1-E7B9-9849-B48F-EEE00F08FF48}" destId="{467C2864-99AD-E949-9A54-E87BD84BBEEF}" srcOrd="0" destOrd="4" presId="urn:microsoft.com/office/officeart/2005/8/layout/hChevron3"/>
    <dgm:cxn modelId="{9AF46394-4509-6649-8AC1-9DBF842E9369}" type="presOf" srcId="{6BE6C76B-32F6-3045-92D1-F939E8979A4D}" destId="{467C2864-99AD-E949-9A54-E87BD84BBEEF}" srcOrd="0" destOrd="1" presId="urn:microsoft.com/office/officeart/2005/8/layout/hChevron3"/>
    <dgm:cxn modelId="{B2F7A7A5-EC44-5F40-96F4-B79C1D1FB97D}" srcId="{C0C46337-BBFF-0B4E-9520-275F96047DDA}" destId="{6BE6C76B-32F6-3045-92D1-F939E8979A4D}" srcOrd="0" destOrd="0" parTransId="{A3AD6002-5DFE-594D-8F09-88107430BB53}" sibTransId="{2EF304C6-C64A-3A4B-BBF1-0F79EA9DDA34}"/>
    <dgm:cxn modelId="{A7F1A3AC-4D38-7A4C-B282-E654F7B43A6F}" srcId="{9164B937-9962-7045-9C38-E836EB65046F}" destId="{FC10B522-88A3-DD4B-8EB8-087B95CE8750}" srcOrd="0" destOrd="0" parTransId="{04945D6B-E028-3443-8B9A-003BE8E32DF9}" sibTransId="{6F79A616-0CD9-2440-A565-A97AF170DCA9}"/>
    <dgm:cxn modelId="{3A6229B3-DF33-C343-AAB7-F1C42811334F}" type="presOf" srcId="{463BC5CB-9B3D-C542-88BA-87DBF7897FFD}" destId="{467C2864-99AD-E949-9A54-E87BD84BBEEF}" srcOrd="0" destOrd="3" presId="urn:microsoft.com/office/officeart/2005/8/layout/hChevron3"/>
    <dgm:cxn modelId="{ED3411B5-ED64-6F4B-93AE-E147C1ED3246}" srcId="{E42E839B-3820-E749-8DCC-00890F337A03}" destId="{9164B937-9962-7045-9C38-E836EB65046F}" srcOrd="2" destOrd="0" parTransId="{A07335A2-F314-204B-91B2-BC715571F32B}" sibTransId="{1AEB19D0-614C-9149-AA7F-7C747A17AF2E}"/>
    <dgm:cxn modelId="{276A8BC5-8C46-F444-AFF7-7999389EF28C}" type="presOf" srcId="{2B165346-C843-2442-B10C-9C3A66F4E8B5}" destId="{EAFE412B-C941-D54C-8E67-4A1C44894F3E}" srcOrd="0" destOrd="2" presId="urn:microsoft.com/office/officeart/2005/8/layout/hChevron3"/>
    <dgm:cxn modelId="{B173B3CB-6187-AE49-94FD-C3CCC6AA025C}" type="presOf" srcId="{0418B749-64D6-9342-9F64-0F02B0BF9ABA}" destId="{EAFE412B-C941-D54C-8E67-4A1C44894F3E}" srcOrd="0" destOrd="1" presId="urn:microsoft.com/office/officeart/2005/8/layout/hChevron3"/>
    <dgm:cxn modelId="{897804D0-5A40-4047-B30E-84D0E9655815}" srcId="{28D9D526-8843-AA48-9877-97CD5FE2C21E}" destId="{2B165346-C843-2442-B10C-9C3A66F4E8B5}" srcOrd="1" destOrd="0" parTransId="{02262DF4-4209-544A-B38D-B6EF67D7D9F8}" sibTransId="{039E24CF-C8A9-8747-B93F-416C1D3F2637}"/>
    <dgm:cxn modelId="{72C738D5-1110-A742-8903-CE6E43DAFF81}" srcId="{C0C46337-BBFF-0B4E-9520-275F96047DDA}" destId="{EB78F644-AD9D-5442-B6EE-885E09C9B79E}" srcOrd="1" destOrd="0" parTransId="{A33CC5F1-4E8A-1649-BF62-5EC85667CCBF}" sibTransId="{C718C933-E967-0C49-ABD3-AC1E8BD37D0C}"/>
    <dgm:cxn modelId="{5A2789D8-F25D-474C-B0B4-E1C4BE523F1C}" type="presOf" srcId="{242A7392-A93E-9E48-819B-2613198F88AA}" destId="{80C7C8CC-34FD-3B44-AA8E-2557A40231D0}" srcOrd="0" destOrd="2" presId="urn:microsoft.com/office/officeart/2005/8/layout/hChevron3"/>
    <dgm:cxn modelId="{5A9653E2-3125-C342-8C8D-7CA9EA368EE7}" type="presOf" srcId="{28D9D526-8843-AA48-9877-97CD5FE2C21E}" destId="{EAFE412B-C941-D54C-8E67-4A1C44894F3E}" srcOrd="0" destOrd="0" presId="urn:microsoft.com/office/officeart/2005/8/layout/hChevron3"/>
    <dgm:cxn modelId="{FCB303E4-8C0A-9A49-BEA9-813BC2B6FEDD}" srcId="{9164B937-9962-7045-9C38-E836EB65046F}" destId="{B7689C3B-B3D4-DD41-8D3F-F72DEDB44C0F}" srcOrd="2" destOrd="0" parTransId="{A14E39C5-AD25-6940-A972-4FB98AE5FCA6}" sibTransId="{B15D633D-751F-D142-8211-18F32B1C6A44}"/>
    <dgm:cxn modelId="{B44E73F1-C73C-2046-9762-6D70DC5F31E9}" type="presOf" srcId="{B7689C3B-B3D4-DD41-8D3F-F72DEDB44C0F}" destId="{80C7C8CC-34FD-3B44-AA8E-2557A40231D0}" srcOrd="0" destOrd="3" presId="urn:microsoft.com/office/officeart/2005/8/layout/hChevron3"/>
    <dgm:cxn modelId="{BC2E0DF8-548D-8543-BC4F-4EF08BE8895E}" srcId="{28D9D526-8843-AA48-9877-97CD5FE2C21E}" destId="{0418B749-64D6-9342-9F64-0F02B0BF9ABA}" srcOrd="0" destOrd="0" parTransId="{BBB6FAE4-2202-C84C-9759-53FAF38BB657}" sibTransId="{D1652390-65B1-8544-B3D9-BA78765E171E}"/>
    <dgm:cxn modelId="{093C09FD-1F71-FA4D-BFD9-CF87BDCBAFA9}" type="presOf" srcId="{E42E839B-3820-E749-8DCC-00890F337A03}" destId="{EBC4D8D5-022A-C94E-8227-9CD4CDD73F8E}" srcOrd="0" destOrd="0" presId="urn:microsoft.com/office/officeart/2005/8/layout/hChevron3"/>
    <dgm:cxn modelId="{C8357A13-B59B-5D47-9269-4F8612EC14B8}" type="presParOf" srcId="{EBC4D8D5-022A-C94E-8227-9CD4CDD73F8E}" destId="{EAFE412B-C941-D54C-8E67-4A1C44894F3E}" srcOrd="0" destOrd="0" presId="urn:microsoft.com/office/officeart/2005/8/layout/hChevron3"/>
    <dgm:cxn modelId="{9ACF313A-0868-6D46-85B8-CDEB9453E8D8}" type="presParOf" srcId="{EBC4D8D5-022A-C94E-8227-9CD4CDD73F8E}" destId="{344A9202-726E-9143-A39B-9468148134BA}" srcOrd="1" destOrd="0" presId="urn:microsoft.com/office/officeart/2005/8/layout/hChevron3"/>
    <dgm:cxn modelId="{2EAA6974-DBE6-D846-8486-D7A6DD4924F2}" type="presParOf" srcId="{EBC4D8D5-022A-C94E-8227-9CD4CDD73F8E}" destId="{467C2864-99AD-E949-9A54-E87BD84BBEEF}" srcOrd="2" destOrd="0" presId="urn:microsoft.com/office/officeart/2005/8/layout/hChevron3"/>
    <dgm:cxn modelId="{09151A3C-D823-4943-B15D-08B1CA4CFC25}" type="presParOf" srcId="{EBC4D8D5-022A-C94E-8227-9CD4CDD73F8E}" destId="{0B009F40-1A40-FB43-94FC-3CBE1A42D042}" srcOrd="3" destOrd="0" presId="urn:microsoft.com/office/officeart/2005/8/layout/hChevron3"/>
    <dgm:cxn modelId="{03AA8D62-0002-D540-922B-96118F68EB91}" type="presParOf" srcId="{EBC4D8D5-022A-C94E-8227-9CD4CDD73F8E}" destId="{80C7C8CC-34FD-3B44-AA8E-2557A40231D0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6DF789-0D5F-0D4C-8EC6-988035B24E51}" type="doc">
      <dgm:prSet loTypeId="urn:microsoft.com/office/officeart/2005/8/layout/cycle1" loCatId="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E0F458F5-C0B5-F947-AAEC-06404D12CDE6}">
      <dgm:prSet phldrT="[Text]" custT="1"/>
      <dgm:spPr/>
      <dgm:t>
        <a:bodyPr/>
        <a:lstStyle/>
        <a:p>
          <a:r>
            <a:rPr lang="en-GB" sz="2000" dirty="0">
              <a:solidFill>
                <a:schemeClr val="tx2"/>
              </a:solidFill>
            </a:rPr>
            <a:t>Train and Test Classifier</a:t>
          </a:r>
        </a:p>
      </dgm:t>
    </dgm:pt>
    <dgm:pt modelId="{E5FC8E6B-A38F-9B43-A623-438F4B523A8D}" type="parTrans" cxnId="{E002FCF4-C4D0-B94B-BE43-6D5DCF2653E2}">
      <dgm:prSet/>
      <dgm:spPr/>
      <dgm:t>
        <a:bodyPr/>
        <a:lstStyle/>
        <a:p>
          <a:endParaRPr lang="en-GB" sz="1600">
            <a:solidFill>
              <a:schemeClr val="tx2"/>
            </a:solidFill>
          </a:endParaRPr>
        </a:p>
      </dgm:t>
    </dgm:pt>
    <dgm:pt modelId="{2118229B-4D7F-2E45-B1D6-4AE64A621714}" type="sibTrans" cxnId="{E002FCF4-C4D0-B94B-BE43-6D5DCF2653E2}">
      <dgm:prSet/>
      <dgm:spPr>
        <a:solidFill>
          <a:schemeClr val="tx2"/>
        </a:solidFill>
        <a:ln>
          <a:noFill/>
        </a:ln>
      </dgm:spPr>
      <dgm:t>
        <a:bodyPr/>
        <a:lstStyle/>
        <a:p>
          <a:endParaRPr lang="en-GB" sz="1600">
            <a:solidFill>
              <a:schemeClr val="tx2"/>
            </a:solidFill>
          </a:endParaRPr>
        </a:p>
      </dgm:t>
    </dgm:pt>
    <dgm:pt modelId="{3F9E2715-FF0B-5047-A48B-382754CD3034}">
      <dgm:prSet phldrT="[Text]" custT="1"/>
      <dgm:spPr/>
      <dgm:t>
        <a:bodyPr/>
        <a:lstStyle/>
        <a:p>
          <a:r>
            <a:rPr lang="en-GB" sz="2000" dirty="0">
              <a:solidFill>
                <a:schemeClr val="tx2"/>
              </a:solidFill>
            </a:rPr>
            <a:t>Inspect Confusion Matrix</a:t>
          </a:r>
        </a:p>
      </dgm:t>
    </dgm:pt>
    <dgm:pt modelId="{F8CE3BC2-A895-4547-9804-3EC3A81A1C51}" type="parTrans" cxnId="{4C301515-5A79-3543-AC76-1DA40385F927}">
      <dgm:prSet/>
      <dgm:spPr/>
      <dgm:t>
        <a:bodyPr/>
        <a:lstStyle/>
        <a:p>
          <a:endParaRPr lang="en-GB" sz="1600">
            <a:solidFill>
              <a:schemeClr val="tx2"/>
            </a:solidFill>
          </a:endParaRPr>
        </a:p>
      </dgm:t>
    </dgm:pt>
    <dgm:pt modelId="{4EAF20B3-8862-AB40-BF2F-BA73782F3D0B}" type="sibTrans" cxnId="{4C301515-5A79-3543-AC76-1DA40385F927}">
      <dgm:prSet/>
      <dgm:spPr>
        <a:solidFill>
          <a:schemeClr val="tx2"/>
        </a:solidFill>
        <a:ln>
          <a:noFill/>
        </a:ln>
      </dgm:spPr>
      <dgm:t>
        <a:bodyPr/>
        <a:lstStyle/>
        <a:p>
          <a:endParaRPr lang="en-GB" sz="1600">
            <a:solidFill>
              <a:schemeClr val="tx2"/>
            </a:solidFill>
          </a:endParaRPr>
        </a:p>
      </dgm:t>
    </dgm:pt>
    <dgm:pt modelId="{5AA368B4-DC0F-F14D-9151-1367D4461384}">
      <dgm:prSet phldrT="[Text]" custT="1"/>
      <dgm:spPr/>
      <dgm:t>
        <a:bodyPr/>
        <a:lstStyle/>
        <a:p>
          <a:r>
            <a:rPr lang="en-GB" sz="2000" dirty="0">
              <a:solidFill>
                <a:schemeClr val="tx2"/>
              </a:solidFill>
            </a:rPr>
            <a:t>Identify </a:t>
          </a:r>
          <a:br>
            <a:rPr lang="en-GB" sz="2000" dirty="0">
              <a:solidFill>
                <a:schemeClr val="tx2"/>
              </a:solidFill>
            </a:rPr>
          </a:br>
          <a:r>
            <a:rPr lang="en-GB" sz="2000" dirty="0">
              <a:solidFill>
                <a:schemeClr val="tx2"/>
              </a:solidFill>
            </a:rPr>
            <a:t>LEI data Challenges</a:t>
          </a:r>
        </a:p>
      </dgm:t>
    </dgm:pt>
    <dgm:pt modelId="{F199A6E3-0285-DE4C-AABA-823B74D4882F}" type="parTrans" cxnId="{1264297A-F977-324C-B150-C0450AF87BE4}">
      <dgm:prSet/>
      <dgm:spPr/>
      <dgm:t>
        <a:bodyPr/>
        <a:lstStyle/>
        <a:p>
          <a:endParaRPr lang="en-GB" sz="1600">
            <a:solidFill>
              <a:schemeClr val="tx2"/>
            </a:solidFill>
          </a:endParaRPr>
        </a:p>
      </dgm:t>
    </dgm:pt>
    <dgm:pt modelId="{E49AF36B-4B35-2345-80FC-797DAEFE4DBF}" type="sibTrans" cxnId="{1264297A-F977-324C-B150-C0450AF87BE4}">
      <dgm:prSet/>
      <dgm:spPr>
        <a:solidFill>
          <a:schemeClr val="tx2"/>
        </a:solidFill>
        <a:ln>
          <a:noFill/>
        </a:ln>
      </dgm:spPr>
      <dgm:t>
        <a:bodyPr/>
        <a:lstStyle/>
        <a:p>
          <a:endParaRPr lang="en-GB" sz="1600">
            <a:solidFill>
              <a:schemeClr val="tx2"/>
            </a:solidFill>
          </a:endParaRPr>
        </a:p>
      </dgm:t>
    </dgm:pt>
    <dgm:pt modelId="{F105CC82-55D5-6C4D-B61D-3DC89DA03705}">
      <dgm:prSet phldrT="[Text]" custT="1"/>
      <dgm:spPr/>
      <dgm:t>
        <a:bodyPr/>
        <a:lstStyle/>
        <a:p>
          <a:r>
            <a:rPr lang="en-GB" sz="2000" dirty="0">
              <a:solidFill>
                <a:schemeClr val="tx2"/>
              </a:solidFill>
            </a:rPr>
            <a:t>Improve Data Quality</a:t>
          </a:r>
        </a:p>
      </dgm:t>
    </dgm:pt>
    <dgm:pt modelId="{643C4A3F-02AC-654A-81E7-6A57E866A818}" type="parTrans" cxnId="{F93C5F50-BBD8-3944-A7CD-771DAFF7FDAE}">
      <dgm:prSet/>
      <dgm:spPr/>
      <dgm:t>
        <a:bodyPr/>
        <a:lstStyle/>
        <a:p>
          <a:endParaRPr lang="en-GB" sz="1600">
            <a:solidFill>
              <a:schemeClr val="tx2"/>
            </a:solidFill>
          </a:endParaRPr>
        </a:p>
      </dgm:t>
    </dgm:pt>
    <dgm:pt modelId="{8F79438A-0ED8-1643-8EBA-27E797631510}" type="sibTrans" cxnId="{F93C5F50-BBD8-3944-A7CD-771DAFF7FDAE}">
      <dgm:prSet/>
      <dgm:spPr>
        <a:solidFill>
          <a:schemeClr val="tx2"/>
        </a:solidFill>
        <a:ln>
          <a:noFill/>
        </a:ln>
      </dgm:spPr>
      <dgm:t>
        <a:bodyPr/>
        <a:lstStyle/>
        <a:p>
          <a:endParaRPr lang="en-GB" sz="1600">
            <a:solidFill>
              <a:schemeClr val="tx2"/>
            </a:solidFill>
          </a:endParaRPr>
        </a:p>
      </dgm:t>
    </dgm:pt>
    <dgm:pt modelId="{5E547A0A-86AC-6A44-9924-BAC015465201}" type="pres">
      <dgm:prSet presAssocID="{EF6DF789-0D5F-0D4C-8EC6-988035B24E51}" presName="cycle" presStyleCnt="0">
        <dgm:presLayoutVars>
          <dgm:dir/>
          <dgm:resizeHandles val="exact"/>
        </dgm:presLayoutVars>
      </dgm:prSet>
      <dgm:spPr/>
    </dgm:pt>
    <dgm:pt modelId="{7760D9E0-E698-C44B-AB21-D5E146A7434C}" type="pres">
      <dgm:prSet presAssocID="{E0F458F5-C0B5-F947-AAEC-06404D12CDE6}" presName="dummy" presStyleCnt="0"/>
      <dgm:spPr/>
    </dgm:pt>
    <dgm:pt modelId="{CB5BAEDB-CB2E-2A44-BDC5-265B507FD7E4}" type="pres">
      <dgm:prSet presAssocID="{E0F458F5-C0B5-F947-AAEC-06404D12CDE6}" presName="node" presStyleLbl="revTx" presStyleIdx="0" presStyleCnt="4" custRadScaleRad="113740" custRadScaleInc="39569">
        <dgm:presLayoutVars>
          <dgm:bulletEnabled val="1"/>
        </dgm:presLayoutVars>
      </dgm:prSet>
      <dgm:spPr/>
    </dgm:pt>
    <dgm:pt modelId="{48C44CD5-72CF-5146-862E-C2B79FA3BF05}" type="pres">
      <dgm:prSet presAssocID="{2118229B-4D7F-2E45-B1D6-4AE64A621714}" presName="sibTrans" presStyleLbl="node1" presStyleIdx="0" presStyleCnt="4" custScaleY="115631" custLinFactNeighborX="-7015" custLinFactNeighborY="1255"/>
      <dgm:spPr/>
    </dgm:pt>
    <dgm:pt modelId="{8B14E18E-4D65-1245-8621-A2F44FBCBA7C}" type="pres">
      <dgm:prSet presAssocID="{3F9E2715-FF0B-5047-A48B-382754CD3034}" presName="dummy" presStyleCnt="0"/>
      <dgm:spPr/>
    </dgm:pt>
    <dgm:pt modelId="{EC4B7168-64FF-9340-BAF6-21AA3190B9C1}" type="pres">
      <dgm:prSet presAssocID="{3F9E2715-FF0B-5047-A48B-382754CD3034}" presName="node" presStyleLbl="revTx" presStyleIdx="1" presStyleCnt="4" custRadScaleRad="129928" custRadScaleInc="-19347">
        <dgm:presLayoutVars>
          <dgm:bulletEnabled val="1"/>
        </dgm:presLayoutVars>
      </dgm:prSet>
      <dgm:spPr/>
    </dgm:pt>
    <dgm:pt modelId="{8323A8C5-3A68-5542-A1B4-A3CA937519D3}" type="pres">
      <dgm:prSet presAssocID="{4EAF20B3-8862-AB40-BF2F-BA73782F3D0B}" presName="sibTrans" presStyleLbl="node1" presStyleIdx="1" presStyleCnt="4" custScaleX="87838" custScaleY="87838"/>
      <dgm:spPr/>
    </dgm:pt>
    <dgm:pt modelId="{F35B47BE-BA26-3447-806D-D2694B9550C4}" type="pres">
      <dgm:prSet presAssocID="{5AA368B4-DC0F-F14D-9151-1367D4461384}" presName="dummy" presStyleCnt="0"/>
      <dgm:spPr/>
    </dgm:pt>
    <dgm:pt modelId="{89205BEA-9B2F-3947-AFE0-8A40C0BE17B4}" type="pres">
      <dgm:prSet presAssocID="{5AA368B4-DC0F-F14D-9151-1367D4461384}" presName="node" presStyleLbl="revTx" presStyleIdx="2" presStyleCnt="4" custRadScaleRad="116590" custRadScaleInc="26317">
        <dgm:presLayoutVars>
          <dgm:bulletEnabled val="1"/>
        </dgm:presLayoutVars>
      </dgm:prSet>
      <dgm:spPr/>
    </dgm:pt>
    <dgm:pt modelId="{22F9A2E4-BFA6-1F48-AD8F-8B9DDF0AF6AF}" type="pres">
      <dgm:prSet presAssocID="{E49AF36B-4B35-2345-80FC-797DAEFE4DBF}" presName="sibTrans" presStyleLbl="node1" presStyleIdx="2" presStyleCnt="4" custLinFactNeighborX="5412" custLinFactNeighborY="-374"/>
      <dgm:spPr/>
    </dgm:pt>
    <dgm:pt modelId="{C263FFEC-CEF9-F842-95E5-1657056DD6B8}" type="pres">
      <dgm:prSet presAssocID="{F105CC82-55D5-6C4D-B61D-3DC89DA03705}" presName="dummy" presStyleCnt="0"/>
      <dgm:spPr/>
    </dgm:pt>
    <dgm:pt modelId="{5EB651EB-D6D3-744D-AD98-63908DFD3A86}" type="pres">
      <dgm:prSet presAssocID="{F105CC82-55D5-6C4D-B61D-3DC89DA03705}" presName="node" presStyleLbl="revTx" presStyleIdx="3" presStyleCnt="4" custRadScaleRad="108733" custRadScaleInc="-10023">
        <dgm:presLayoutVars>
          <dgm:bulletEnabled val="1"/>
        </dgm:presLayoutVars>
      </dgm:prSet>
      <dgm:spPr/>
    </dgm:pt>
    <dgm:pt modelId="{9DF4DCBB-D5DF-AF48-B888-439D77CE8461}" type="pres">
      <dgm:prSet presAssocID="{8F79438A-0ED8-1643-8EBA-27E797631510}" presName="sibTrans" presStyleLbl="node1" presStyleIdx="3" presStyleCnt="4" custLinFactNeighborX="2462" custLinFactNeighborY="6031"/>
      <dgm:spPr/>
    </dgm:pt>
  </dgm:ptLst>
  <dgm:cxnLst>
    <dgm:cxn modelId="{4C301515-5A79-3543-AC76-1DA40385F927}" srcId="{EF6DF789-0D5F-0D4C-8EC6-988035B24E51}" destId="{3F9E2715-FF0B-5047-A48B-382754CD3034}" srcOrd="1" destOrd="0" parTransId="{F8CE3BC2-A895-4547-9804-3EC3A81A1C51}" sibTransId="{4EAF20B3-8862-AB40-BF2F-BA73782F3D0B}"/>
    <dgm:cxn modelId="{0DDFA415-662F-4C43-A2CF-2E47647C4526}" type="presOf" srcId="{8F79438A-0ED8-1643-8EBA-27E797631510}" destId="{9DF4DCBB-D5DF-AF48-B888-439D77CE8461}" srcOrd="0" destOrd="0" presId="urn:microsoft.com/office/officeart/2005/8/layout/cycle1"/>
    <dgm:cxn modelId="{60FCE626-BBBC-7F48-B2A7-B366BE6C8B12}" type="presOf" srcId="{E0F458F5-C0B5-F947-AAEC-06404D12CDE6}" destId="{CB5BAEDB-CB2E-2A44-BDC5-265B507FD7E4}" srcOrd="0" destOrd="0" presId="urn:microsoft.com/office/officeart/2005/8/layout/cycle1"/>
    <dgm:cxn modelId="{F93C5F50-BBD8-3944-A7CD-771DAFF7FDAE}" srcId="{EF6DF789-0D5F-0D4C-8EC6-988035B24E51}" destId="{F105CC82-55D5-6C4D-B61D-3DC89DA03705}" srcOrd="3" destOrd="0" parTransId="{643C4A3F-02AC-654A-81E7-6A57E866A818}" sibTransId="{8F79438A-0ED8-1643-8EBA-27E797631510}"/>
    <dgm:cxn modelId="{E592B957-BC1B-C149-B2A5-1E08EF6EDACD}" type="presOf" srcId="{5AA368B4-DC0F-F14D-9151-1367D4461384}" destId="{89205BEA-9B2F-3947-AFE0-8A40C0BE17B4}" srcOrd="0" destOrd="0" presId="urn:microsoft.com/office/officeart/2005/8/layout/cycle1"/>
    <dgm:cxn modelId="{1C6D9078-A2FC-3941-8684-D48AB2F5EAA3}" type="presOf" srcId="{F105CC82-55D5-6C4D-B61D-3DC89DA03705}" destId="{5EB651EB-D6D3-744D-AD98-63908DFD3A86}" srcOrd="0" destOrd="0" presId="urn:microsoft.com/office/officeart/2005/8/layout/cycle1"/>
    <dgm:cxn modelId="{1264297A-F977-324C-B150-C0450AF87BE4}" srcId="{EF6DF789-0D5F-0D4C-8EC6-988035B24E51}" destId="{5AA368B4-DC0F-F14D-9151-1367D4461384}" srcOrd="2" destOrd="0" parTransId="{F199A6E3-0285-DE4C-AABA-823B74D4882F}" sibTransId="{E49AF36B-4B35-2345-80FC-797DAEFE4DBF}"/>
    <dgm:cxn modelId="{6AFE3F5A-EFCC-C549-9BC8-2AF3B13D4131}" type="presOf" srcId="{2118229B-4D7F-2E45-B1D6-4AE64A621714}" destId="{48C44CD5-72CF-5146-862E-C2B79FA3BF05}" srcOrd="0" destOrd="0" presId="urn:microsoft.com/office/officeart/2005/8/layout/cycle1"/>
    <dgm:cxn modelId="{72AABDA3-5B8C-A24C-861F-D529A2BE0C5A}" type="presOf" srcId="{EF6DF789-0D5F-0D4C-8EC6-988035B24E51}" destId="{5E547A0A-86AC-6A44-9924-BAC015465201}" srcOrd="0" destOrd="0" presId="urn:microsoft.com/office/officeart/2005/8/layout/cycle1"/>
    <dgm:cxn modelId="{B122CFB0-957E-9946-B394-48FF052A07B7}" type="presOf" srcId="{E49AF36B-4B35-2345-80FC-797DAEFE4DBF}" destId="{22F9A2E4-BFA6-1F48-AD8F-8B9DDF0AF6AF}" srcOrd="0" destOrd="0" presId="urn:microsoft.com/office/officeart/2005/8/layout/cycle1"/>
    <dgm:cxn modelId="{07FD82CE-AA4B-634A-8865-D1A935606BEA}" type="presOf" srcId="{4EAF20B3-8862-AB40-BF2F-BA73782F3D0B}" destId="{8323A8C5-3A68-5542-A1B4-A3CA937519D3}" srcOrd="0" destOrd="0" presId="urn:microsoft.com/office/officeart/2005/8/layout/cycle1"/>
    <dgm:cxn modelId="{E4FC7FE6-4B75-2F4A-8A46-D7A98A15DC62}" type="presOf" srcId="{3F9E2715-FF0B-5047-A48B-382754CD3034}" destId="{EC4B7168-64FF-9340-BAF6-21AA3190B9C1}" srcOrd="0" destOrd="0" presId="urn:microsoft.com/office/officeart/2005/8/layout/cycle1"/>
    <dgm:cxn modelId="{E002FCF4-C4D0-B94B-BE43-6D5DCF2653E2}" srcId="{EF6DF789-0D5F-0D4C-8EC6-988035B24E51}" destId="{E0F458F5-C0B5-F947-AAEC-06404D12CDE6}" srcOrd="0" destOrd="0" parTransId="{E5FC8E6B-A38F-9B43-A623-438F4B523A8D}" sibTransId="{2118229B-4D7F-2E45-B1D6-4AE64A621714}"/>
    <dgm:cxn modelId="{1F47773F-7178-B74E-AEBA-008FDFAC98A6}" type="presParOf" srcId="{5E547A0A-86AC-6A44-9924-BAC015465201}" destId="{7760D9E0-E698-C44B-AB21-D5E146A7434C}" srcOrd="0" destOrd="0" presId="urn:microsoft.com/office/officeart/2005/8/layout/cycle1"/>
    <dgm:cxn modelId="{63B71450-FC2C-A144-BA09-946362820CAC}" type="presParOf" srcId="{5E547A0A-86AC-6A44-9924-BAC015465201}" destId="{CB5BAEDB-CB2E-2A44-BDC5-265B507FD7E4}" srcOrd="1" destOrd="0" presId="urn:microsoft.com/office/officeart/2005/8/layout/cycle1"/>
    <dgm:cxn modelId="{E0ACC5D8-0EFC-B44A-911F-D48ED9DEAABC}" type="presParOf" srcId="{5E547A0A-86AC-6A44-9924-BAC015465201}" destId="{48C44CD5-72CF-5146-862E-C2B79FA3BF05}" srcOrd="2" destOrd="0" presId="urn:microsoft.com/office/officeart/2005/8/layout/cycle1"/>
    <dgm:cxn modelId="{B8B966BE-90AB-5042-8ACC-5BBF837440D3}" type="presParOf" srcId="{5E547A0A-86AC-6A44-9924-BAC015465201}" destId="{8B14E18E-4D65-1245-8621-A2F44FBCBA7C}" srcOrd="3" destOrd="0" presId="urn:microsoft.com/office/officeart/2005/8/layout/cycle1"/>
    <dgm:cxn modelId="{A26904B2-A775-AD44-BFF4-BCB579B2D3BD}" type="presParOf" srcId="{5E547A0A-86AC-6A44-9924-BAC015465201}" destId="{EC4B7168-64FF-9340-BAF6-21AA3190B9C1}" srcOrd="4" destOrd="0" presId="urn:microsoft.com/office/officeart/2005/8/layout/cycle1"/>
    <dgm:cxn modelId="{8F4B0B4F-7FF7-5E4E-B35F-8E3E06DCB47E}" type="presParOf" srcId="{5E547A0A-86AC-6A44-9924-BAC015465201}" destId="{8323A8C5-3A68-5542-A1B4-A3CA937519D3}" srcOrd="5" destOrd="0" presId="urn:microsoft.com/office/officeart/2005/8/layout/cycle1"/>
    <dgm:cxn modelId="{5154B793-916F-F342-A700-CA3771583FA8}" type="presParOf" srcId="{5E547A0A-86AC-6A44-9924-BAC015465201}" destId="{F35B47BE-BA26-3447-806D-D2694B9550C4}" srcOrd="6" destOrd="0" presId="urn:microsoft.com/office/officeart/2005/8/layout/cycle1"/>
    <dgm:cxn modelId="{0C45EFBB-4047-4C47-9876-AD9362275729}" type="presParOf" srcId="{5E547A0A-86AC-6A44-9924-BAC015465201}" destId="{89205BEA-9B2F-3947-AFE0-8A40C0BE17B4}" srcOrd="7" destOrd="0" presId="urn:microsoft.com/office/officeart/2005/8/layout/cycle1"/>
    <dgm:cxn modelId="{1D29C659-8E2B-D54A-8B7C-478BBD5F6D4E}" type="presParOf" srcId="{5E547A0A-86AC-6A44-9924-BAC015465201}" destId="{22F9A2E4-BFA6-1F48-AD8F-8B9DDF0AF6AF}" srcOrd="8" destOrd="0" presId="urn:microsoft.com/office/officeart/2005/8/layout/cycle1"/>
    <dgm:cxn modelId="{7B5610CC-A658-A346-B0D3-4F13C948E3A8}" type="presParOf" srcId="{5E547A0A-86AC-6A44-9924-BAC015465201}" destId="{C263FFEC-CEF9-F842-95E5-1657056DD6B8}" srcOrd="9" destOrd="0" presId="urn:microsoft.com/office/officeart/2005/8/layout/cycle1"/>
    <dgm:cxn modelId="{FEE80443-D9CD-A747-A3F9-C9433C6CB9F3}" type="presParOf" srcId="{5E547A0A-86AC-6A44-9924-BAC015465201}" destId="{5EB651EB-D6D3-744D-AD98-63908DFD3A86}" srcOrd="10" destOrd="0" presId="urn:microsoft.com/office/officeart/2005/8/layout/cycle1"/>
    <dgm:cxn modelId="{49DE2D8B-C51C-264F-BB92-8EE103AEF592}" type="presParOf" srcId="{5E547A0A-86AC-6A44-9924-BAC015465201}" destId="{9DF4DCBB-D5DF-AF48-B888-439D77CE8461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E412B-C941-D54C-8E67-4A1C44894F3E}">
      <dsp:nvSpPr>
        <dsp:cNvPr id="0" name=""/>
        <dsp:cNvSpPr/>
      </dsp:nvSpPr>
      <dsp:spPr>
        <a:xfrm>
          <a:off x="3886" y="1083341"/>
          <a:ext cx="3398418" cy="1698747"/>
        </a:xfrm>
        <a:prstGeom prst="homePlate">
          <a:avLst>
            <a:gd name="adj" fmla="val 25000"/>
          </a:avLst>
        </a:prstGeom>
        <a:solidFill>
          <a:srgbClr val="F15A2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89" tIns="40640" rIns="479555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600" kern="1200" dirty="0"/>
          </a:br>
          <a:r>
            <a:rPr lang="en-GB" sz="1600" kern="1200" dirty="0"/>
            <a:t>Feature Extraction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GB" sz="1600" kern="1200"/>
            <a:t>Name harmonization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GB" sz="1600" kern="1200"/>
            <a:t>Tokenizing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GB" sz="1600" kern="1200"/>
            <a:t>Legal Form Abbreviations</a:t>
          </a:r>
        </a:p>
      </dsp:txBody>
      <dsp:txXfrm>
        <a:off x="3886" y="1083341"/>
        <a:ext cx="3186075" cy="1698747"/>
      </dsp:txXfrm>
    </dsp:sp>
    <dsp:sp modelId="{467C2864-99AD-E949-9A54-E87BD84BBEEF}">
      <dsp:nvSpPr>
        <dsp:cNvPr id="0" name=""/>
        <dsp:cNvSpPr/>
      </dsp:nvSpPr>
      <dsp:spPr>
        <a:xfrm>
          <a:off x="2722621" y="1083341"/>
          <a:ext cx="3398418" cy="1698747"/>
        </a:xfrm>
        <a:prstGeom prst="chevron">
          <a:avLst>
            <a:gd name="adj" fmla="val 25000"/>
          </a:avLst>
        </a:prstGeom>
        <a:solidFill>
          <a:srgbClr val="F15A2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89" tIns="40640" rIns="119889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600" kern="1200" dirty="0"/>
          </a:br>
          <a:r>
            <a:rPr lang="en-GB" sz="1600" kern="1200" dirty="0"/>
            <a:t>Train Classifier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GB" sz="1600" kern="1200"/>
            <a:t>Rule Based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GB" sz="1600" kern="1200"/>
            <a:t>Naive Bayes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GB" sz="1600" kern="1200"/>
            <a:t>Decision Tree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GB" sz="1600" kern="1200"/>
            <a:t>Neural Network</a:t>
          </a:r>
        </a:p>
      </dsp:txBody>
      <dsp:txXfrm>
        <a:off x="3147308" y="1083341"/>
        <a:ext cx="2549044" cy="1698747"/>
      </dsp:txXfrm>
    </dsp:sp>
    <dsp:sp modelId="{80C7C8CC-34FD-3B44-AA8E-2557A40231D0}">
      <dsp:nvSpPr>
        <dsp:cNvPr id="0" name=""/>
        <dsp:cNvSpPr/>
      </dsp:nvSpPr>
      <dsp:spPr>
        <a:xfrm>
          <a:off x="5441356" y="1083341"/>
          <a:ext cx="3398418" cy="1698747"/>
        </a:xfrm>
        <a:prstGeom prst="chevron">
          <a:avLst>
            <a:gd name="adj" fmla="val 25000"/>
          </a:avLst>
        </a:prstGeom>
        <a:solidFill>
          <a:srgbClr val="F15A24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889" tIns="40640" rIns="119889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GB" sz="1600" kern="1200" dirty="0"/>
          </a:br>
          <a:r>
            <a:rPr lang="en-GB" sz="1600" kern="1200" dirty="0"/>
            <a:t>Evaluation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GB" sz="1600" kern="1200"/>
            <a:t>10-fold Cross-Validation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GB" sz="1600" kern="1200"/>
            <a:t>Stratified shuffling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itchFamily="2" charset="2"/>
            <a:buChar char="§"/>
          </a:pPr>
          <a:r>
            <a:rPr lang="en-GB" sz="1600" kern="1200" dirty="0"/>
            <a:t>train-test 70% - 30%</a:t>
          </a:r>
        </a:p>
      </dsp:txBody>
      <dsp:txXfrm>
        <a:off x="5866043" y="1083341"/>
        <a:ext cx="2549044" cy="1698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BAEDB-CB2E-2A44-BDC5-265B507FD7E4}">
      <dsp:nvSpPr>
        <dsp:cNvPr id="0" name=""/>
        <dsp:cNvSpPr/>
      </dsp:nvSpPr>
      <dsp:spPr>
        <a:xfrm>
          <a:off x="3185387" y="212681"/>
          <a:ext cx="1284619" cy="1284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/>
              </a:solidFill>
            </a:rPr>
            <a:t>Train and Test Classifier</a:t>
          </a:r>
        </a:p>
      </dsp:txBody>
      <dsp:txXfrm>
        <a:off x="3185387" y="212681"/>
        <a:ext cx="1284619" cy="1284619"/>
      </dsp:txXfrm>
    </dsp:sp>
    <dsp:sp modelId="{48C44CD5-72CF-5146-862E-C2B79FA3BF05}">
      <dsp:nvSpPr>
        <dsp:cNvPr id="0" name=""/>
        <dsp:cNvSpPr/>
      </dsp:nvSpPr>
      <dsp:spPr>
        <a:xfrm>
          <a:off x="627011" y="120357"/>
          <a:ext cx="3629899" cy="4197288"/>
        </a:xfrm>
        <a:prstGeom prst="circularArrow">
          <a:avLst>
            <a:gd name="adj1" fmla="val 6901"/>
            <a:gd name="adj2" fmla="val 465271"/>
            <a:gd name="adj3" fmla="val 21516261"/>
            <a:gd name="adj4" fmla="val 20041269"/>
            <a:gd name="adj5" fmla="val 8051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B7168-64FF-9340-BAF6-21AA3190B9C1}">
      <dsp:nvSpPr>
        <dsp:cNvPr id="0" name=""/>
        <dsp:cNvSpPr/>
      </dsp:nvSpPr>
      <dsp:spPr>
        <a:xfrm>
          <a:off x="3269396" y="2344405"/>
          <a:ext cx="1284619" cy="1284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/>
              </a:solidFill>
            </a:rPr>
            <a:t>Inspect Confusion Matrix</a:t>
          </a:r>
        </a:p>
      </dsp:txBody>
      <dsp:txXfrm>
        <a:off x="3269396" y="2344405"/>
        <a:ext cx="1284619" cy="1284619"/>
      </dsp:txXfrm>
    </dsp:sp>
    <dsp:sp modelId="{8323A8C5-3A68-5542-A1B4-A3CA937519D3}">
      <dsp:nvSpPr>
        <dsp:cNvPr id="0" name=""/>
        <dsp:cNvSpPr/>
      </dsp:nvSpPr>
      <dsp:spPr>
        <a:xfrm>
          <a:off x="901295" y="604661"/>
          <a:ext cx="3188430" cy="3188430"/>
        </a:xfrm>
        <a:prstGeom prst="circularArrow">
          <a:avLst>
            <a:gd name="adj1" fmla="val 6901"/>
            <a:gd name="adj2" fmla="val 465271"/>
            <a:gd name="adj3" fmla="val 7160587"/>
            <a:gd name="adj4" fmla="val 3594601"/>
            <a:gd name="adj5" fmla="val 8051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05BEA-9B2F-3947-AFE0-8A40C0BE17B4}">
      <dsp:nvSpPr>
        <dsp:cNvPr id="0" name=""/>
        <dsp:cNvSpPr/>
      </dsp:nvSpPr>
      <dsp:spPr>
        <a:xfrm>
          <a:off x="279846" y="2257890"/>
          <a:ext cx="1284619" cy="1284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/>
              </a:solidFill>
            </a:rPr>
            <a:t>Identify </a:t>
          </a:r>
          <a:br>
            <a:rPr lang="en-GB" sz="2000" kern="1200" dirty="0">
              <a:solidFill>
                <a:schemeClr val="tx2"/>
              </a:solidFill>
            </a:rPr>
          </a:br>
          <a:r>
            <a:rPr lang="en-GB" sz="2000" kern="1200" dirty="0">
              <a:solidFill>
                <a:schemeClr val="tx2"/>
              </a:solidFill>
            </a:rPr>
            <a:t>LEI data Challenges</a:t>
          </a:r>
        </a:p>
      </dsp:txBody>
      <dsp:txXfrm>
        <a:off x="279846" y="2257890"/>
        <a:ext cx="1284619" cy="1284619"/>
      </dsp:txXfrm>
    </dsp:sp>
    <dsp:sp modelId="{22F9A2E4-BFA6-1F48-AD8F-8B9DDF0AF6AF}">
      <dsp:nvSpPr>
        <dsp:cNvPr id="0" name=""/>
        <dsp:cNvSpPr/>
      </dsp:nvSpPr>
      <dsp:spPr>
        <a:xfrm>
          <a:off x="518342" y="181756"/>
          <a:ext cx="3629899" cy="3629899"/>
        </a:xfrm>
        <a:prstGeom prst="circularArrow">
          <a:avLst>
            <a:gd name="adj1" fmla="val 6901"/>
            <a:gd name="adj2" fmla="val 465271"/>
            <a:gd name="adj3" fmla="val 11893994"/>
            <a:gd name="adj4" fmla="val 10246150"/>
            <a:gd name="adj5" fmla="val 8051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651EB-D6D3-744D-AD98-63908DFD3A86}">
      <dsp:nvSpPr>
        <dsp:cNvPr id="0" name=""/>
        <dsp:cNvSpPr/>
      </dsp:nvSpPr>
      <dsp:spPr>
        <a:xfrm>
          <a:off x="467717" y="49301"/>
          <a:ext cx="1284619" cy="12846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2"/>
              </a:solidFill>
            </a:rPr>
            <a:t>Improve Data Quality</a:t>
          </a:r>
        </a:p>
      </dsp:txBody>
      <dsp:txXfrm>
        <a:off x="467717" y="49301"/>
        <a:ext cx="1284619" cy="1284619"/>
      </dsp:txXfrm>
    </dsp:sp>
    <dsp:sp modelId="{9DF4DCBB-D5DF-AF48-B888-439D77CE8461}">
      <dsp:nvSpPr>
        <dsp:cNvPr id="0" name=""/>
        <dsp:cNvSpPr/>
      </dsp:nvSpPr>
      <dsp:spPr>
        <a:xfrm>
          <a:off x="726751" y="28708"/>
          <a:ext cx="3629899" cy="3629899"/>
        </a:xfrm>
        <a:prstGeom prst="circularArrow">
          <a:avLst>
            <a:gd name="adj1" fmla="val 6901"/>
            <a:gd name="adj2" fmla="val 465271"/>
            <a:gd name="adj3" fmla="val 17435926"/>
            <a:gd name="adj4" fmla="val 14581927"/>
            <a:gd name="adj5" fmla="val 8051"/>
          </a:avLst>
        </a:prstGeom>
        <a:solidFill>
          <a:schemeClr val="tx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FE930-651F-344E-8314-180208C21109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22795-F49E-234E-94D2-EFBA1D25E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48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18CB54-21F8-FC40-B512-B346BF09AF08}" type="datetime1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EB767-81C4-2B41-AC6B-7B72DAF6D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597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Clr>
                <a:srgbClr val="F15A24"/>
              </a:buClr>
              <a:buFont typeface="Arial" panose="020B0604020202020204" pitchFamily="34" charset="0"/>
              <a:buNone/>
            </a:pPr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6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5900" indent="-215900">
              <a:buClr>
                <a:schemeClr val="accent6"/>
              </a:buClr>
              <a:buSzPct val="100000"/>
              <a:buFont typeface="WingDings" pitchFamily="2" charset="2"/>
              <a:buChar char="§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8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0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12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53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EB767-81C4-2B41-AC6B-7B72DAF6DC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52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4161-0B77-AD32-5359-00F827B042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1067" y="58715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Name</a:t>
            </a:r>
            <a:endParaRPr lang="en-L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D3894A-10D7-ACCD-9EA4-7CCC43E5CD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0538" y="859779"/>
            <a:ext cx="6858000" cy="208492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info</a:t>
            </a:r>
            <a:endParaRPr lang="en-L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E2FD9F-8318-6EAD-FA51-B6131C11A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60538" y="1343024"/>
            <a:ext cx="4697927" cy="16720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TITLE OF THE PRESENTATION</a:t>
            </a:r>
            <a:endParaRPr lang="en-LU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73ACA66-20AA-037B-99C3-2C5C7E35EA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0538" y="3122614"/>
            <a:ext cx="6081712" cy="279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subtitle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8821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59A0-D610-2D91-4597-D3930D0BD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514" y="1297526"/>
            <a:ext cx="3106442" cy="68625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Thanks!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47130-F8CE-01F1-72F6-1ECB5F9FA7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68488" y="2092271"/>
            <a:ext cx="6624584" cy="898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add info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086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9C2F-5D28-A54A-50E0-A4833437E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811" y="1908311"/>
            <a:ext cx="7831537" cy="1241425"/>
          </a:xfr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99031-1086-D01F-D348-6DCC81170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12" y="3260035"/>
            <a:ext cx="7831536" cy="6833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F2F3C-0F34-8277-D84E-22364585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88910" y="4767264"/>
            <a:ext cx="826439" cy="164386"/>
          </a:xfrm>
        </p:spPr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CF6E5A-5943-665E-2FE0-9FE8B8549E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0215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D908-A0D1-D5E5-F832-59C5C0FD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49DC9-B3EF-48E8-4FB6-A275F9BAF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0848C-7C5F-FB69-368D-81B60EE2B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A60C3C1B-EA5B-92F9-967F-4D0BDD4535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5784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24BB82-A13F-7C3F-1F51-FDFCD1CF6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729035"/>
            <a:ext cx="5009322" cy="3185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0557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69963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5F0DC51F-A68F-E5E7-EA43-BCC3669E72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2000" y="728783"/>
            <a:ext cx="4572000" cy="31859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17422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576D-8368-D988-268C-B7C5FCE5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4BBEDA-4468-14FF-93EA-3E2BB54E7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FAC4E1B-32BD-5181-1D47-FFB86224EA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D792AD8-EA3B-99E0-A0F9-4ADA0647C1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62020E-5DEC-3DC4-EC6C-629CB6E583B1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B0AB515-4280-CF6B-A580-EC2D57DE345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89761" y="541338"/>
            <a:ext cx="3736478" cy="3760787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3886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4E6B3-010F-DD09-798B-9B0673EA6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17DF-268B-9AE4-0352-80145A003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62ABD-3F34-1C44-9C58-FB1CDDBE9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F218A-A2C8-FE06-A78F-A116E25F8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C5BB12-4435-AB55-4224-FBBB266FC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341713-18F8-9368-1AB9-6B756B2A9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5BB221-3826-6CD1-A8B0-57351E17A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4540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658DA-9633-A419-9175-69A438A6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1CEF16-2079-7A62-2E14-200A4908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8AC1479A-A4F1-508A-C419-807EB18CB6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6339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08A63-3242-929F-9BCE-7C365F84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6084E4B1-50DF-5FA9-B73D-29A37B83E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192824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608-4B0D-40BF-A439-7BF3CE825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40" y="741363"/>
            <a:ext cx="4316897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  <a:endParaRPr lang="en-L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24F59-D944-01C5-8E6D-EEE9C6791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114D-ED23-2A43-BD26-04D629DC704A}" type="slidenum">
              <a:rPr lang="en-LU" smtClean="0"/>
              <a:t>‹#›</a:t>
            </a:fld>
            <a:endParaRPr lang="en-LU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C9509BE-F720-ADCB-B3F1-CF5D9B27B3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87500" y="4767264"/>
            <a:ext cx="2774950" cy="164386"/>
          </a:xfrm>
        </p:spPr>
        <p:txBody>
          <a:bodyPr lIns="0" tIns="0" rIns="0" bIns="0" anchor="b" anchorCtr="0">
            <a:noAutofit/>
          </a:bodyPr>
          <a:lstStyle>
            <a:lvl1pPr marL="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 dirty="0"/>
              <a:t>Insert here the title of the presentation</a:t>
            </a:r>
            <a:endParaRPr lang="en-L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B1D257-B025-B885-922C-97A322BB52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200" y="934598"/>
            <a:ext cx="3060755" cy="671565"/>
          </a:xfrm>
        </p:spPr>
        <p:txBody>
          <a:bodyPr lIns="0" tIns="0" rIns="0" bIns="0" anchor="t" anchorCtr="0"/>
          <a:lstStyle>
            <a:lvl1pPr>
              <a:defRPr sz="2400">
                <a:solidFill>
                  <a:srgbClr val="F15A24"/>
                </a:solidFill>
              </a:defRPr>
            </a:lvl1pPr>
          </a:lstStyle>
          <a:p>
            <a:r>
              <a:rPr lang="en-GB" dirty="0"/>
              <a:t>Click to edit title</a:t>
            </a:r>
            <a:endParaRPr lang="en-LU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9CB858E-DBBD-00EB-DDB2-5F5317FC5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200" y="1717482"/>
            <a:ext cx="3060700" cy="182899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text or caption</a:t>
            </a:r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303296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1E0C78-176F-35FA-9600-ED2CC5AE2B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395654"/>
            <a:ext cx="9144000" cy="31043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E4AE4-3313-F8F8-90E6-07BA52E341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24DC9A-26FB-F3FF-CAA8-BC361702DC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760535" y="3958307"/>
            <a:ext cx="5969977" cy="9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BB65F-2D78-DF4F-2045-4DFB8E087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744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6D873-08AA-B05E-EEF2-26580979AC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6000"/>
            <a:ext cx="7886700" cy="3616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6212-B238-640A-F74A-CA77B643E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135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67114D-ED23-2A43-BD26-04D629DC704A}" type="slidenum">
              <a:rPr lang="en-LU" smtClean="0"/>
              <a:pPr/>
              <a:t>‹#›</a:t>
            </a:fld>
            <a:endParaRPr lang="en-L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E85B63-11E9-0513-CDFE-D20C89768AC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8650" y="4767263"/>
            <a:ext cx="834571" cy="13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30" r:id="rId3"/>
    <p:sldLayoutId id="2147484031" r:id="rId4"/>
    <p:sldLayoutId id="2147484025" r:id="rId5"/>
    <p:sldLayoutId id="2147484026" r:id="rId6"/>
    <p:sldLayoutId id="2147484027" r:id="rId7"/>
    <p:sldLayoutId id="21474840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15A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15A24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15A24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ACDA12-1464-5D1D-DCCF-ED99826CC9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4842706"/>
            <a:ext cx="9144000" cy="394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CDDCBE-744B-C878-9DD2-4ACC0AFAE3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134" y="1370951"/>
            <a:ext cx="521958" cy="576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049BB6-4E04-4B91-8C67-02527A402E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69537" y="2836106"/>
            <a:ext cx="2822973" cy="200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424EC4-1F33-6E1E-A87A-1D10CC80CC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134" y="1341373"/>
            <a:ext cx="545831" cy="606479"/>
          </a:xfrm>
          <a:prstGeom prst="rect">
            <a:avLst/>
          </a:prstGeom>
        </p:spPr>
      </p:pic>
      <p:pic>
        <p:nvPicPr>
          <p:cNvPr id="3" name="Picture 2" descr="A green and yellow gradient word&#10;&#10;Description automatically generated">
            <a:extLst>
              <a:ext uri="{FF2B5EF4-FFF2-40B4-BE49-F238E27FC236}">
                <a16:creationId xmlns:a16="http://schemas.microsoft.com/office/drawing/2014/main" id="{0A63C88C-BF7A-A438-02BD-A5B043BB813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58818" y="3703012"/>
            <a:ext cx="2398786" cy="6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3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9.pn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gleif.org/docs" TargetMode="External"/><Relationship Id="rId7" Type="http://schemas.openxmlformats.org/officeDocument/2006/relationships/hyperlink" Target="https://arxiv.org/abs/2310.12766" TargetMode="External"/><Relationship Id="rId2" Type="http://schemas.openxmlformats.org/officeDocument/2006/relationships/hyperlink" Target="https://search.gleif.org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huggingface.co/Sociovestix" TargetMode="External"/><Relationship Id="rId5" Type="http://schemas.openxmlformats.org/officeDocument/2006/relationships/hyperlink" Target="https://github.com/Sociovestix/lenu" TargetMode="External"/><Relationship Id="rId4" Type="http://schemas.openxmlformats.org/officeDocument/2006/relationships/hyperlink" Target="https://www.gleif.org/en/lei-data/gleif-golden-cop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s://www.gleif.org/en/lei-data/gleif-golden-cop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search.gleif.org/" TargetMode="External"/><Relationship Id="rId5" Type="http://schemas.openxmlformats.org/officeDocument/2006/relationships/hyperlink" Target="https://api.gleif.org/docs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310.1276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huggingface.co/Sociovestix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EAD77-04E3-75D6-B255-9193D2294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Zornitsa </a:t>
            </a:r>
            <a:r>
              <a:rPr lang="en-US" dirty="0" err="1"/>
              <a:t>Manolova</a:t>
            </a:r>
            <a:r>
              <a:rPr lang="en-US" dirty="0"/>
              <a:t> – Head of Data Quality Management &amp; Data Science</a:t>
            </a:r>
            <a:br>
              <a:rPr lang="en-US" dirty="0"/>
            </a:br>
            <a:r>
              <a:rPr lang="en-US" dirty="0"/>
              <a:t>Dominik Jany – Senior Data Scientist</a:t>
            </a: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10EA0-6FCB-7B98-D182-7081980F4A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Global Legal Entity Identifier Foundation (GLEIF)</a:t>
            </a:r>
            <a:endParaRPr lang="en-L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1C4CC-7246-3823-FC5A-F5D194F27B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Training a legal form classifier on LEI reference data</a:t>
            </a:r>
            <a:endParaRPr lang="en-L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36F00-6925-93A8-A6DE-1AB596A63E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418155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7FA42-EBD8-CFAF-D03F-8AAAA5D3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8062196" cy="574448"/>
          </a:xfrm>
        </p:spPr>
        <p:txBody>
          <a:bodyPr/>
          <a:lstStyle/>
          <a:p>
            <a:r>
              <a:rPr lang="en-DE" dirty="0"/>
              <a:t>Some examples where the Transformer shines…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2ACC5-1965-CD04-21D3-83D6CD33F5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 a legal form classifier on LEI reference data</a:t>
            </a:r>
            <a:endParaRPr lang="en-LU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6223665-9A4C-5B12-1455-C2373B4C3CA8}"/>
              </a:ext>
            </a:extLst>
          </p:cNvPr>
          <p:cNvSpPr>
            <a:spLocks noGrp="1"/>
          </p:cNvSpPr>
          <p:nvPr/>
        </p:nvSpPr>
        <p:spPr>
          <a:xfrm>
            <a:off x="848930" y="989757"/>
            <a:ext cx="7446140" cy="3163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825" indent="0">
              <a:buNone/>
            </a:pPr>
            <a:r>
              <a:rPr lang="en-GB" dirty="0"/>
              <a:t>Word attribution calculated by transformers-interpret</a:t>
            </a:r>
            <a:br>
              <a:rPr lang="en-GB" b="1" i="1" dirty="0"/>
            </a:br>
            <a:br>
              <a:rPr lang="en-GB" b="1" i="1" dirty="0"/>
            </a:br>
            <a:r>
              <a:rPr lang="en-GB" b="1" i="1" dirty="0" err="1"/>
              <a:t>Unsere</a:t>
            </a:r>
            <a:r>
              <a:rPr lang="en-GB" b="1" i="1" dirty="0"/>
              <a:t> Kinder, </a:t>
            </a:r>
            <a:r>
              <a:rPr lang="en-GB" b="1" i="1" dirty="0" err="1"/>
              <a:t>unsere</a:t>
            </a:r>
            <a:r>
              <a:rPr lang="en-GB" b="1" i="1" dirty="0"/>
              <a:t> Zukunft – </a:t>
            </a:r>
            <a:br>
              <a:rPr lang="en-GB" b="1" i="1" dirty="0"/>
            </a:br>
            <a:r>
              <a:rPr lang="en-GB" b="1" i="1" dirty="0"/>
              <a:t>Stiftung der </a:t>
            </a:r>
            <a:r>
              <a:rPr lang="en-GB" b="1" i="1" dirty="0" err="1"/>
              <a:t>Volksbank</a:t>
            </a:r>
            <a:r>
              <a:rPr lang="en-GB" b="1" i="1" dirty="0"/>
              <a:t> Odenwald </a:t>
            </a:r>
            <a:r>
              <a:rPr lang="en-GB" b="1" i="1" dirty="0" err="1"/>
              <a:t>eG</a:t>
            </a:r>
            <a:br>
              <a:rPr lang="en-GB" dirty="0"/>
            </a:br>
            <a:r>
              <a:rPr lang="en-GB" dirty="0"/>
              <a:t>			</a:t>
            </a:r>
            <a:br>
              <a:rPr lang="en-GB" dirty="0"/>
            </a:br>
            <a:r>
              <a:rPr lang="en-GB" b="0" i="0" dirty="0">
                <a:effectLst/>
                <a:latin typeface="Courier New" panose="02070309020205020404" pitchFamily="49" charset="0"/>
              </a:rPr>
              <a:t>[CLS] 		0.00 </a:t>
            </a:r>
            <a:br>
              <a:rPr lang="en-GB" b="0" i="0" dirty="0">
                <a:effectLst/>
                <a:latin typeface="Courier New" panose="02070309020205020404" pitchFamily="49" charset="0"/>
              </a:rPr>
            </a:br>
            <a:r>
              <a:rPr lang="en-GB" b="0" i="0" dirty="0" err="1">
                <a:effectLst/>
                <a:latin typeface="Courier New" panose="02070309020205020404" pitchFamily="49" charset="0"/>
              </a:rPr>
              <a:t>unsere</a:t>
            </a:r>
            <a:r>
              <a:rPr lang="en-GB" b="0" i="0" dirty="0">
                <a:effectLst/>
                <a:latin typeface="Courier New" panose="02070309020205020404" pitchFamily="49" charset="0"/>
              </a:rPr>
              <a:t> 		0.11 </a:t>
            </a:r>
            <a:br>
              <a:rPr lang="en-GB" b="0" i="0" dirty="0">
                <a:effectLst/>
                <a:latin typeface="Courier New" panose="02070309020205020404" pitchFamily="49" charset="0"/>
              </a:rPr>
            </a:br>
            <a:r>
              <a:rPr lang="en-GB" b="0" i="0" dirty="0">
                <a:effectLst/>
                <a:latin typeface="Courier New" panose="02070309020205020404" pitchFamily="49" charset="0"/>
              </a:rPr>
              <a:t>kinder 		0.12 </a:t>
            </a:r>
            <a:br>
              <a:rPr lang="en-GB" b="0" i="0" dirty="0">
                <a:effectLst/>
                <a:latin typeface="Courier New" panose="02070309020205020404" pitchFamily="49" charset="0"/>
              </a:rPr>
            </a:br>
            <a:r>
              <a:rPr lang="en-GB" b="0" i="0" dirty="0">
                <a:effectLst/>
                <a:latin typeface="Courier New" panose="02070309020205020404" pitchFamily="49" charset="0"/>
              </a:rPr>
              <a:t>, 		0.05 </a:t>
            </a:r>
            <a:br>
              <a:rPr lang="en-GB" b="0" i="0" dirty="0">
                <a:effectLst/>
                <a:latin typeface="Courier New" panose="02070309020205020404" pitchFamily="49" charset="0"/>
              </a:rPr>
            </a:br>
            <a:r>
              <a:rPr lang="en-GB" b="0" i="0" dirty="0" err="1">
                <a:effectLst/>
                <a:latin typeface="Courier New" panose="02070309020205020404" pitchFamily="49" charset="0"/>
              </a:rPr>
              <a:t>unsere</a:t>
            </a:r>
            <a:r>
              <a:rPr lang="en-GB" b="0" i="0" dirty="0">
                <a:effectLst/>
                <a:latin typeface="Courier New" panose="02070309020205020404" pitchFamily="49" charset="0"/>
              </a:rPr>
              <a:t> 		0.10 </a:t>
            </a:r>
            <a:br>
              <a:rPr lang="en-GB" b="0" i="0" dirty="0">
                <a:effectLst/>
                <a:latin typeface="Courier New" panose="02070309020205020404" pitchFamily="49" charset="0"/>
              </a:rPr>
            </a:br>
            <a:r>
              <a:rPr lang="en-GB" b="0" i="0" dirty="0" err="1">
                <a:effectLst/>
                <a:latin typeface="Courier New" panose="02070309020205020404" pitchFamily="49" charset="0"/>
              </a:rPr>
              <a:t>zukunft</a:t>
            </a:r>
            <a:r>
              <a:rPr lang="en-GB" b="0" i="0" dirty="0">
                <a:effectLst/>
                <a:latin typeface="Courier New" panose="02070309020205020404" pitchFamily="49" charset="0"/>
              </a:rPr>
              <a:t> 	0.17</a:t>
            </a:r>
            <a:br>
              <a:rPr lang="en-GB" b="0" i="0" dirty="0">
                <a:effectLst/>
                <a:latin typeface="Courier New" panose="02070309020205020404" pitchFamily="49" charset="0"/>
              </a:rPr>
            </a:br>
            <a:r>
              <a:rPr lang="en-GB" b="0" i="0" dirty="0">
                <a:effectLst/>
                <a:latin typeface="Courier New" panose="02070309020205020404" pitchFamily="49" charset="0"/>
              </a:rPr>
              <a:t>- 		0.08</a:t>
            </a:r>
            <a:br>
              <a:rPr lang="en-GB" b="0" i="0" dirty="0">
                <a:effectLst/>
                <a:latin typeface="Courier New" panose="02070309020205020404" pitchFamily="49" charset="0"/>
              </a:rPr>
            </a:br>
            <a:r>
              <a:rPr lang="en-GB" b="0" i="0" dirty="0" err="1">
                <a:effectLst/>
                <a:latin typeface="Courier New" panose="02070309020205020404" pitchFamily="49" charset="0"/>
              </a:rPr>
              <a:t>stiftung</a:t>
            </a:r>
            <a:r>
              <a:rPr lang="en-GB" b="0" i="0" dirty="0">
                <a:effectLst/>
                <a:latin typeface="Courier New" panose="02070309020205020404" pitchFamily="49" charset="0"/>
              </a:rPr>
              <a:t> 	0.82 </a:t>
            </a:r>
            <a:br>
              <a:rPr lang="en-GB" b="0" i="0" dirty="0">
                <a:effectLst/>
                <a:latin typeface="Courier New" panose="02070309020205020404" pitchFamily="49" charset="0"/>
              </a:rPr>
            </a:br>
            <a:r>
              <a:rPr lang="en-GB" b="0" i="0" dirty="0">
                <a:effectLst/>
                <a:latin typeface="Courier New" panose="02070309020205020404" pitchFamily="49" charset="0"/>
              </a:rPr>
              <a:t>der 		0.43 </a:t>
            </a:r>
            <a:br>
              <a:rPr lang="en-GB" b="0" i="0" dirty="0">
                <a:effectLst/>
                <a:latin typeface="Courier New" panose="02070309020205020404" pitchFamily="49" charset="0"/>
              </a:rPr>
            </a:br>
            <a:r>
              <a:rPr lang="en-GB" b="0" i="0" dirty="0" err="1">
                <a:effectLst/>
                <a:latin typeface="Courier New" panose="02070309020205020404" pitchFamily="49" charset="0"/>
              </a:rPr>
              <a:t>volksbank</a:t>
            </a:r>
            <a:r>
              <a:rPr lang="en-GB" b="0" i="0" dirty="0">
                <a:effectLst/>
                <a:latin typeface="Courier New" panose="02070309020205020404" pitchFamily="49" charset="0"/>
              </a:rPr>
              <a:t> 	0.01 </a:t>
            </a:r>
            <a:br>
              <a:rPr lang="en-GB" b="0" i="0" dirty="0">
                <a:effectLst/>
                <a:latin typeface="Courier New" panose="02070309020205020404" pitchFamily="49" charset="0"/>
              </a:rPr>
            </a:br>
            <a:r>
              <a:rPr lang="en-GB" b="0" i="0" dirty="0">
                <a:effectLst/>
                <a:latin typeface="Courier New" panose="02070309020205020404" pitchFamily="49" charset="0"/>
              </a:rPr>
              <a:t>oden 		0.06 </a:t>
            </a:r>
            <a:br>
              <a:rPr lang="en-GB" b="0" i="0" dirty="0">
                <a:effectLst/>
                <a:latin typeface="Courier New" panose="02070309020205020404" pitchFamily="49" charset="0"/>
              </a:rPr>
            </a:br>
            <a:r>
              <a:rPr lang="en-GB" b="0" i="0" dirty="0">
                <a:effectLst/>
                <a:latin typeface="Courier New" panose="02070309020205020404" pitchFamily="49" charset="0"/>
              </a:rPr>
              <a:t>##</a:t>
            </a:r>
            <a:r>
              <a:rPr lang="en-GB" b="0" i="0" dirty="0" err="1">
                <a:effectLst/>
                <a:latin typeface="Courier New" panose="02070309020205020404" pitchFamily="49" charset="0"/>
              </a:rPr>
              <a:t>wald</a:t>
            </a:r>
            <a:r>
              <a:rPr lang="en-GB" b="0" i="0" dirty="0">
                <a:effectLst/>
                <a:latin typeface="Courier New" panose="02070309020205020404" pitchFamily="49" charset="0"/>
              </a:rPr>
              <a:t> 		0.18 </a:t>
            </a:r>
            <a:br>
              <a:rPr lang="en-GB" b="0" i="0" dirty="0">
                <a:effectLst/>
                <a:latin typeface="Courier New" panose="02070309020205020404" pitchFamily="49" charset="0"/>
              </a:rPr>
            </a:br>
            <a:r>
              <a:rPr lang="en-GB" b="0" i="0" dirty="0" err="1">
                <a:effectLst/>
                <a:latin typeface="Courier New" panose="02070309020205020404" pitchFamily="49" charset="0"/>
              </a:rPr>
              <a:t>eg</a:t>
            </a:r>
            <a:r>
              <a:rPr lang="en-GB" b="0" i="0" dirty="0">
                <a:effectLst/>
                <a:latin typeface="Courier New" panose="02070309020205020404" pitchFamily="49" charset="0"/>
              </a:rPr>
              <a:t> 		0.18 </a:t>
            </a:r>
            <a:br>
              <a:rPr lang="en-GB" b="0" i="0" dirty="0">
                <a:effectLst/>
                <a:latin typeface="Courier New" panose="02070309020205020404" pitchFamily="49" charset="0"/>
              </a:rPr>
            </a:br>
            <a:r>
              <a:rPr lang="en-GB" b="0" i="0" dirty="0">
                <a:effectLst/>
                <a:latin typeface="Courier New" panose="02070309020205020404" pitchFamily="49" charset="0"/>
              </a:rPr>
              <a:t>[SEP] 		0.00</a:t>
            </a:r>
            <a:br>
              <a:rPr lang="en-GB" dirty="0"/>
            </a:br>
            <a:endParaRPr lang="en-GB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DC5EEA5-D431-43FC-7EC1-09070B999ACE}"/>
              </a:ext>
            </a:extLst>
          </p:cNvPr>
          <p:cNvSpPr txBox="1">
            <a:spLocks/>
          </p:cNvSpPr>
          <p:nvPr/>
        </p:nvSpPr>
        <p:spPr>
          <a:xfrm>
            <a:off x="5283008" y="969750"/>
            <a:ext cx="2790731" cy="31639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5900" indent="-2159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08000" indent="-3048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buSzPct val="100000"/>
              <a:buFont typeface="Calibri" panose="020F0502020204030204" pitchFamily="34" charset="0"/>
              <a:buChar char="—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57300" indent="-2667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35100" indent="-1778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12900" indent="-1778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alibri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alibri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Calibri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3825" indent="0">
              <a:buNone/>
            </a:pPr>
            <a:br>
              <a:rPr lang="en-GB" sz="1350" b="1" i="1" dirty="0"/>
            </a:br>
            <a:br>
              <a:rPr lang="en-GB" sz="1350" b="1" i="1" dirty="0"/>
            </a:br>
            <a:br>
              <a:rPr lang="en-GB" sz="1350" b="1" i="1" dirty="0"/>
            </a:br>
            <a:r>
              <a:rPr lang="en-GB" sz="1350" i="1" dirty="0"/>
              <a:t>Counter example:</a:t>
            </a:r>
            <a:br>
              <a:rPr lang="en-GB" sz="1350" b="1" i="1" dirty="0"/>
            </a:br>
            <a:br>
              <a:rPr lang="en-GB" sz="1350" b="1" i="1" dirty="0"/>
            </a:br>
            <a:r>
              <a:rPr lang="en-GB" sz="1350" b="1" i="1" dirty="0" err="1"/>
              <a:t>Volksbank</a:t>
            </a:r>
            <a:r>
              <a:rPr lang="en-GB" sz="1350" b="1" i="1" dirty="0"/>
              <a:t> Odenwald </a:t>
            </a:r>
            <a:r>
              <a:rPr lang="en-GB" sz="1350" b="1" i="1" dirty="0" err="1"/>
              <a:t>eG</a:t>
            </a:r>
            <a:br>
              <a:rPr lang="en-GB" sz="1350" dirty="0"/>
            </a:br>
            <a:r>
              <a:rPr lang="en-GB" sz="1350" dirty="0"/>
              <a:t>			</a:t>
            </a:r>
            <a:br>
              <a:rPr lang="en-GB" sz="1350" dirty="0"/>
            </a:br>
            <a:r>
              <a:rPr lang="en-GB" sz="1350" dirty="0">
                <a:latin typeface="Courier New" panose="02070309020205020404" pitchFamily="49" charset="0"/>
              </a:rPr>
              <a:t>[CLS] 		0.00 </a:t>
            </a:r>
            <a:br>
              <a:rPr lang="en-GB" sz="1350" dirty="0">
                <a:latin typeface="Courier New" panose="02070309020205020404" pitchFamily="49" charset="0"/>
              </a:rPr>
            </a:br>
            <a:r>
              <a:rPr lang="en-GB" sz="1350" dirty="0" err="1">
                <a:latin typeface="Courier New" panose="02070309020205020404" pitchFamily="49" charset="0"/>
              </a:rPr>
              <a:t>volksbank</a:t>
            </a:r>
            <a:r>
              <a:rPr lang="en-GB" sz="1350" dirty="0">
                <a:latin typeface="Courier New" panose="02070309020205020404" pitchFamily="49" charset="0"/>
              </a:rPr>
              <a:t> 	0.09 </a:t>
            </a:r>
            <a:br>
              <a:rPr lang="en-GB" sz="1350" dirty="0">
                <a:latin typeface="Courier New" panose="02070309020205020404" pitchFamily="49" charset="0"/>
              </a:rPr>
            </a:br>
            <a:r>
              <a:rPr lang="en-GB" sz="1350" dirty="0">
                <a:latin typeface="Courier New" panose="02070309020205020404" pitchFamily="49" charset="0"/>
              </a:rPr>
              <a:t>oden 		0.06 </a:t>
            </a:r>
            <a:br>
              <a:rPr lang="en-GB" sz="1350" dirty="0">
                <a:latin typeface="Courier New" panose="02070309020205020404" pitchFamily="49" charset="0"/>
              </a:rPr>
            </a:br>
            <a:r>
              <a:rPr lang="en-GB" sz="1350" dirty="0">
                <a:latin typeface="Courier New" panose="02070309020205020404" pitchFamily="49" charset="0"/>
              </a:rPr>
              <a:t>##</a:t>
            </a:r>
            <a:r>
              <a:rPr lang="en-GB" sz="1350" dirty="0" err="1">
                <a:latin typeface="Courier New" panose="02070309020205020404" pitchFamily="49" charset="0"/>
              </a:rPr>
              <a:t>wald</a:t>
            </a:r>
            <a:r>
              <a:rPr lang="en-GB" sz="1350" dirty="0">
                <a:latin typeface="Courier New" panose="02070309020205020404" pitchFamily="49" charset="0"/>
              </a:rPr>
              <a:t> 		0.17 </a:t>
            </a:r>
            <a:br>
              <a:rPr lang="en-GB" sz="1350" dirty="0">
                <a:latin typeface="Courier New" panose="02070309020205020404" pitchFamily="49" charset="0"/>
              </a:rPr>
            </a:br>
            <a:r>
              <a:rPr lang="en-GB" sz="1350" dirty="0" err="1">
                <a:latin typeface="Courier New" panose="02070309020205020404" pitchFamily="49" charset="0"/>
              </a:rPr>
              <a:t>eg</a:t>
            </a:r>
            <a:r>
              <a:rPr lang="en-GB" sz="1350" dirty="0">
                <a:latin typeface="Courier New" panose="02070309020205020404" pitchFamily="49" charset="0"/>
              </a:rPr>
              <a:t> 		0.98 </a:t>
            </a:r>
            <a:br>
              <a:rPr lang="en-GB" sz="1350" dirty="0">
                <a:latin typeface="Courier New" panose="02070309020205020404" pitchFamily="49" charset="0"/>
              </a:rPr>
            </a:br>
            <a:r>
              <a:rPr lang="en-GB" sz="1350" dirty="0">
                <a:latin typeface="Courier New" panose="02070309020205020404" pitchFamily="49" charset="0"/>
              </a:rPr>
              <a:t>[SEP] 		0.00</a:t>
            </a:r>
            <a:br>
              <a:rPr lang="en-GB" sz="1350" dirty="0"/>
            </a:br>
            <a:endParaRPr lang="en-GB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38059F-0AD3-1135-382A-91DC7A2877BB}"/>
              </a:ext>
            </a:extLst>
          </p:cNvPr>
          <p:cNvSpPr txBox="1"/>
          <p:nvPr/>
        </p:nvSpPr>
        <p:spPr>
          <a:xfrm>
            <a:off x="4346499" y="3686548"/>
            <a:ext cx="4111702" cy="507831"/>
          </a:xfrm>
          <a:prstGeom prst="rect">
            <a:avLst/>
          </a:prstGeom>
          <a:noFill/>
          <a:ln w="12700">
            <a:solidFill>
              <a:srgbClr val="F15A24"/>
            </a:solidFill>
          </a:ln>
        </p:spPr>
        <p:txBody>
          <a:bodyPr wrap="square" rtlCol="0">
            <a:spAutoFit/>
          </a:bodyPr>
          <a:lstStyle/>
          <a:p>
            <a:r>
              <a:rPr lang="en-DE" sz="1350" dirty="0"/>
              <a:t>These show how the Transformer is taking the sequential statistics into account.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2D2CA7-E01E-2F1C-C47C-C75F946AC69D}"/>
              </a:ext>
            </a:extLst>
          </p:cNvPr>
          <p:cNvSpPr/>
          <p:nvPr/>
        </p:nvSpPr>
        <p:spPr>
          <a:xfrm>
            <a:off x="6953626" y="2994268"/>
            <a:ext cx="679622" cy="172994"/>
          </a:xfrm>
          <a:prstGeom prst="ellipse">
            <a:avLst/>
          </a:prstGeom>
          <a:noFill/>
          <a:ln w="28575">
            <a:solidFill>
              <a:srgbClr val="F15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35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39B201-59C0-ED54-8803-72634F454E4C}"/>
              </a:ext>
            </a:extLst>
          </p:cNvPr>
          <p:cNvCxnSpPr>
            <a:cxnSpLocks/>
            <a:stCxn id="21" idx="6"/>
          </p:cNvCxnSpPr>
          <p:nvPr/>
        </p:nvCxnSpPr>
        <p:spPr>
          <a:xfrm flipV="1">
            <a:off x="3297616" y="4047170"/>
            <a:ext cx="1048883" cy="220822"/>
          </a:xfrm>
          <a:prstGeom prst="straightConnector1">
            <a:avLst/>
          </a:prstGeom>
          <a:ln w="28575">
            <a:solidFill>
              <a:srgbClr val="F15A2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2E6BF6-9B5C-7ECF-4CA1-25334347668C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6104870" y="3080765"/>
            <a:ext cx="848756" cy="613178"/>
          </a:xfrm>
          <a:prstGeom prst="straightConnector1">
            <a:avLst/>
          </a:prstGeom>
          <a:ln w="28575">
            <a:solidFill>
              <a:srgbClr val="F15A2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E663ADF-433A-31A3-95F0-BD1719EEBAFC}"/>
              </a:ext>
            </a:extLst>
          </p:cNvPr>
          <p:cNvSpPr/>
          <p:nvPr/>
        </p:nvSpPr>
        <p:spPr>
          <a:xfrm>
            <a:off x="2617994" y="4181495"/>
            <a:ext cx="679622" cy="172994"/>
          </a:xfrm>
          <a:prstGeom prst="ellipse">
            <a:avLst/>
          </a:prstGeom>
          <a:noFill/>
          <a:ln w="28575">
            <a:solidFill>
              <a:srgbClr val="F15A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5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B175-C0F7-0B4C-8BC4-CBBC9DDB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948908" cy="574448"/>
          </a:xfrm>
        </p:spPr>
        <p:txBody>
          <a:bodyPr/>
          <a:lstStyle/>
          <a:p>
            <a:r>
              <a:rPr lang="en-DE" dirty="0"/>
              <a:t>Traditional Machine Learning vs 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D85CB-181F-D471-005F-490EBEAC7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55" y="1000013"/>
            <a:ext cx="4273859" cy="3616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E" sz="1600" b="1" dirty="0"/>
              <a:t>Scikit-Learn – Na</a:t>
            </a:r>
            <a:r>
              <a:rPr lang="en-GB" sz="1600" b="1" dirty="0" err="1"/>
              <a:t>ï</a:t>
            </a:r>
            <a:r>
              <a:rPr lang="en-DE" sz="1600" b="1" dirty="0"/>
              <a:t>ve Bayes</a:t>
            </a:r>
          </a:p>
          <a:p>
            <a:r>
              <a:rPr lang="en-US" sz="1600" dirty="0"/>
              <a:t>Explicit preprocessing necessary</a:t>
            </a:r>
          </a:p>
          <a:p>
            <a:pPr lvl="1"/>
            <a:r>
              <a:rPr lang="en-US" sz="1400" dirty="0"/>
              <a:t>Name harmonization</a:t>
            </a:r>
          </a:p>
          <a:p>
            <a:pPr lvl="1"/>
            <a:r>
              <a:rPr lang="en-US" sz="1400" dirty="0"/>
              <a:t>Tokenizing</a:t>
            </a:r>
          </a:p>
          <a:p>
            <a:pPr lvl="1"/>
            <a:r>
              <a:rPr lang="en-US" sz="1400" dirty="0"/>
              <a:t>Special character handling</a:t>
            </a:r>
          </a:p>
          <a:p>
            <a:pPr marL="0" indent="0">
              <a:buNone/>
            </a:pP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/>
              <a:t>Good results, but limitations regarding:</a:t>
            </a:r>
          </a:p>
          <a:p>
            <a:pPr lvl="1"/>
            <a:r>
              <a:rPr lang="en-US" sz="1400" dirty="0"/>
              <a:t>Balanced accuracy</a:t>
            </a:r>
          </a:p>
          <a:p>
            <a:pPr lvl="1"/>
            <a:r>
              <a:rPr lang="en-US" sz="1400" dirty="0"/>
              <a:t>Legal names with non-Latin characters</a:t>
            </a:r>
          </a:p>
          <a:p>
            <a:pPr marL="203200" lvl="1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15079-82B7-D40B-D68A-1DA0D4F7CD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 a legal form classifier on LEI reference data</a:t>
            </a:r>
            <a:endParaRPr lang="en-LU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48C3EC-B156-32D7-EFDC-04655628EDE6}"/>
              </a:ext>
            </a:extLst>
          </p:cNvPr>
          <p:cNvSpPr txBox="1">
            <a:spLocks/>
          </p:cNvSpPr>
          <p:nvPr/>
        </p:nvSpPr>
        <p:spPr>
          <a:xfrm>
            <a:off x="4603104" y="1000013"/>
            <a:ext cx="4273859" cy="3616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15A2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BERT – Transformer Models</a:t>
            </a:r>
            <a:endParaRPr lang="en-DE" sz="1600" b="1" dirty="0"/>
          </a:p>
          <a:p>
            <a:r>
              <a:rPr lang="en-US" sz="1600" dirty="0"/>
              <a:t>Leverage pre-trained language-specific models</a:t>
            </a:r>
          </a:p>
          <a:p>
            <a:pPr lvl="1"/>
            <a:r>
              <a:rPr lang="en-US" sz="1400" dirty="0"/>
              <a:t>From the start, the model ”understands” context and tokens within legal names</a:t>
            </a:r>
          </a:p>
          <a:p>
            <a:pPr lvl="1"/>
            <a:r>
              <a:rPr lang="en-US" sz="1400" dirty="0"/>
              <a:t>No language proficiency necessary </a:t>
            </a:r>
          </a:p>
          <a:p>
            <a:pPr lvl="1"/>
            <a:r>
              <a:rPr lang="en-US" sz="1400" dirty="0"/>
              <a:t>Fine-tuned on LEI data</a:t>
            </a:r>
          </a:p>
          <a:p>
            <a:pPr marL="0" indent="0">
              <a:buNone/>
            </a:pP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/>
              <a:t>Improvement of balanced accuracy</a:t>
            </a:r>
            <a:br>
              <a:rPr lang="en-US" sz="1600" dirty="0"/>
            </a:br>
            <a:r>
              <a:rPr lang="en-US" sz="1600" dirty="0">
                <a:sym typeface="Wingdings" pitchFamily="2" charset="2"/>
              </a:rPr>
              <a:t></a:t>
            </a:r>
            <a:r>
              <a:rPr lang="en-US" sz="1600" dirty="0"/>
              <a:t>Better performance for non-Latin characters</a:t>
            </a:r>
          </a:p>
          <a:p>
            <a:pPr marL="203200" lvl="1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BA9EA1A7-CE25-93A1-1EED-A2FEF4C7E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835950"/>
              </p:ext>
            </p:extLst>
          </p:nvPr>
        </p:nvGraphicFramePr>
        <p:xfrm>
          <a:off x="80921" y="3318041"/>
          <a:ext cx="8982157" cy="1373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39390">
                  <a:extLst>
                    <a:ext uri="{9D8B030D-6E8A-4147-A177-3AD203B41FA5}">
                      <a16:colId xmlns:a16="http://schemas.microsoft.com/office/drawing/2014/main" val="3093315829"/>
                    </a:ext>
                  </a:extLst>
                </a:gridCol>
                <a:gridCol w="1130238">
                  <a:extLst>
                    <a:ext uri="{9D8B030D-6E8A-4147-A177-3AD203B41FA5}">
                      <a16:colId xmlns:a16="http://schemas.microsoft.com/office/drawing/2014/main" val="2794069480"/>
                    </a:ext>
                  </a:extLst>
                </a:gridCol>
                <a:gridCol w="1586058">
                  <a:extLst>
                    <a:ext uri="{9D8B030D-6E8A-4147-A177-3AD203B41FA5}">
                      <a16:colId xmlns:a16="http://schemas.microsoft.com/office/drawing/2014/main" val="874556150"/>
                    </a:ext>
                  </a:extLst>
                </a:gridCol>
                <a:gridCol w="1464363">
                  <a:extLst>
                    <a:ext uri="{9D8B030D-6E8A-4147-A177-3AD203B41FA5}">
                      <a16:colId xmlns:a16="http://schemas.microsoft.com/office/drawing/2014/main" val="355888311"/>
                    </a:ext>
                  </a:extLst>
                </a:gridCol>
                <a:gridCol w="1833886">
                  <a:extLst>
                    <a:ext uri="{9D8B030D-6E8A-4147-A177-3AD203B41FA5}">
                      <a16:colId xmlns:a16="http://schemas.microsoft.com/office/drawing/2014/main" val="849393138"/>
                    </a:ext>
                  </a:extLst>
                </a:gridCol>
                <a:gridCol w="2128222">
                  <a:extLst>
                    <a:ext uri="{9D8B030D-6E8A-4147-A177-3AD203B41FA5}">
                      <a16:colId xmlns:a16="http://schemas.microsoft.com/office/drawing/2014/main" val="426765934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Jurisdiction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(Body)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F1 Score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sklearn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(Body)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Balanced Acc. </a:t>
                      </a:r>
                      <a:r>
                        <a:rPr lang="en-US" sz="1200" b="1" dirty="0" err="1">
                          <a:solidFill>
                            <a:schemeClr val="bg1"/>
                          </a:solidFill>
                        </a:rPr>
                        <a:t>sklearn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(Body)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</a:rPr>
                        <a:t>F1 Score Transformer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Calibri(Body)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</a:rPr>
                        <a:t>Balanced Acc. Transformer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Calibri(Body)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Comments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(Body)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43207822"/>
                  </a:ext>
                </a:extLst>
              </a:tr>
              <a:tr h="23846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ES</a:t>
                      </a:r>
                      <a:endParaRPr lang="en-US" sz="1200" dirty="0">
                        <a:latin typeface="Calibri(Body)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0.9429</a:t>
                      </a:r>
                      <a:endParaRPr lang="en-US" sz="1200" dirty="0">
                        <a:latin typeface="Calibri(Body)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0.4671</a:t>
                      </a:r>
                      <a:endParaRPr lang="en-US" sz="1200" dirty="0">
                        <a:latin typeface="Calibri(Body)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F15A24"/>
                          </a:solidFill>
                        </a:rPr>
                        <a:t>0.9505</a:t>
                      </a:r>
                      <a:endParaRPr lang="en-US" sz="1200" kern="1200" dirty="0">
                        <a:solidFill>
                          <a:srgbClr val="F15A24"/>
                        </a:solidFill>
                        <a:latin typeface="Calibri(Body)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>
                          <a:solidFill>
                            <a:srgbClr val="F15A24"/>
                          </a:solidFill>
                        </a:rPr>
                        <a:t>0.5044</a:t>
                      </a:r>
                      <a:endParaRPr lang="en-US" sz="1200" kern="1200">
                        <a:solidFill>
                          <a:srgbClr val="F15A24"/>
                        </a:solidFill>
                        <a:latin typeface="Calibri(Body)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Uncased BERT works best, as &gt;90% of ES entities are uppercase</a:t>
                      </a:r>
                      <a:endParaRPr lang="en-US" sz="1200" dirty="0">
                        <a:latin typeface="Calibri(Body)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1241907109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JP</a:t>
                      </a:r>
                      <a:endParaRPr lang="en-US" sz="1200">
                        <a:latin typeface="Calibri(Body)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0.2746</a:t>
                      </a:r>
                      <a:endParaRPr lang="en-US" sz="1200">
                        <a:latin typeface="Calibri(Body)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0.1828</a:t>
                      </a:r>
                      <a:endParaRPr lang="en-US" sz="1200">
                        <a:latin typeface="Calibri(Body)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F15A24"/>
                          </a:solidFill>
                        </a:rPr>
                        <a:t>0.9826</a:t>
                      </a:r>
                      <a:endParaRPr lang="en-US" sz="1200" kern="1200" dirty="0">
                        <a:solidFill>
                          <a:srgbClr val="F15A24"/>
                        </a:solidFill>
                        <a:latin typeface="Calibri(Body)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F15A24"/>
                          </a:solidFill>
                        </a:rPr>
                        <a:t>0.4293</a:t>
                      </a:r>
                      <a:endParaRPr lang="en-US" sz="1200" kern="1200" dirty="0">
                        <a:solidFill>
                          <a:srgbClr val="F15A24"/>
                        </a:solidFill>
                        <a:latin typeface="Calibri(Body)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Massive improvement with transformer models</a:t>
                      </a:r>
                      <a:endParaRPr lang="en-US" sz="1200" dirty="0">
                        <a:latin typeface="Calibri(Body)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3913103170"/>
                  </a:ext>
                </a:extLst>
              </a:tr>
              <a:tr h="367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GB</a:t>
                      </a:r>
                      <a:endParaRPr lang="en-US" sz="1200">
                        <a:latin typeface="Calibri(Body)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0.9424</a:t>
                      </a:r>
                      <a:endParaRPr lang="en-US" sz="1200">
                        <a:latin typeface="Calibri(Body)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0.2716</a:t>
                      </a:r>
                      <a:endParaRPr lang="en-US" sz="1200">
                        <a:latin typeface="Calibri(Body)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F15A24"/>
                          </a:solidFill>
                        </a:rPr>
                        <a:t>0.9686</a:t>
                      </a:r>
                      <a:endParaRPr lang="en-US" sz="1200" kern="1200" dirty="0">
                        <a:solidFill>
                          <a:srgbClr val="F15A24"/>
                        </a:solidFill>
                        <a:latin typeface="Calibri(Body)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rgbClr val="F15A24"/>
                          </a:solidFill>
                        </a:rPr>
                        <a:t>0.4089</a:t>
                      </a:r>
                      <a:endParaRPr lang="en-US" sz="1200" kern="1200" dirty="0">
                        <a:solidFill>
                          <a:srgbClr val="F15A24"/>
                        </a:solidFill>
                        <a:latin typeface="Calibri(Body)"/>
                        <a:ea typeface="+mn-ea"/>
                        <a:cs typeface="+mn-cs"/>
                      </a:endParaRPr>
                    </a:p>
                  </a:txBody>
                  <a:tcPr marL="36000" marR="0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Transformer improves balanced accuracy</a:t>
                      </a:r>
                      <a:endParaRPr lang="en-US" sz="1200" dirty="0">
                        <a:latin typeface="Calibri(Body)"/>
                      </a:endParaRPr>
                    </a:p>
                  </a:txBody>
                  <a:tcPr marL="36000" marR="0" marT="0" marB="0" anchor="ctr"/>
                </a:tc>
                <a:extLst>
                  <a:ext uri="{0D108BD9-81ED-4DB2-BD59-A6C34878D82A}">
                    <a16:rowId xmlns:a16="http://schemas.microsoft.com/office/drawing/2014/main" val="379450845"/>
                  </a:ext>
                </a:extLst>
              </a:tr>
            </a:tbl>
          </a:graphicData>
        </a:graphic>
      </p:graphicFrame>
      <p:cxnSp>
        <p:nvCxnSpPr>
          <p:cNvPr id="8" name="Gerade Verbindung 5">
            <a:extLst>
              <a:ext uri="{FF2B5EF4-FFF2-40B4-BE49-F238E27FC236}">
                <a16:creationId xmlns:a16="http://schemas.microsoft.com/office/drawing/2014/main" id="{E04AAFE8-57F6-596B-CA1D-04342A9E13B7}"/>
              </a:ext>
            </a:extLst>
          </p:cNvPr>
          <p:cNvCxnSpPr>
            <a:cxnSpLocks/>
          </p:cNvCxnSpPr>
          <p:nvPr/>
        </p:nvCxnSpPr>
        <p:spPr>
          <a:xfrm>
            <a:off x="4259857" y="1084333"/>
            <a:ext cx="0" cy="2136297"/>
          </a:xfrm>
          <a:prstGeom prst="line">
            <a:avLst/>
          </a:prstGeom>
          <a:ln w="28575">
            <a:solidFill>
              <a:srgbClr val="F15A24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850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E0D5-F97C-B60C-8F5E-23BC04FB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LENU – Legal Entity Name Understanding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5814AD-D139-2009-C24F-29C900140A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 a legal form classifier on LEI reference data</a:t>
            </a:r>
            <a:endParaRPr lang="en-LU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C9846E0-3363-B484-FF01-106F1A7085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73" y="1872383"/>
            <a:ext cx="3780527" cy="19799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A1A8B6-BF14-8941-EE82-1033F08CE9C7}"/>
              </a:ext>
            </a:extLst>
          </p:cNvPr>
          <p:cNvSpPr txBox="1"/>
          <p:nvPr/>
        </p:nvSpPr>
        <p:spPr>
          <a:xfrm>
            <a:off x="2040809" y="1054710"/>
            <a:ext cx="506238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50" b="1" dirty="0">
                <a:solidFill>
                  <a:schemeClr val="tx2"/>
                </a:solidFill>
                <a:latin typeface="Calibri(Body)"/>
              </a:rPr>
              <a:t>Enables Organizations Everywhere to Automatically Detect and Standardize Legal Forms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932C54-3B8B-D1CB-3E5E-9E217F6BAFB4}"/>
              </a:ext>
            </a:extLst>
          </p:cNvPr>
          <p:cNvSpPr txBox="1"/>
          <p:nvPr/>
        </p:nvSpPr>
        <p:spPr>
          <a:xfrm>
            <a:off x="2040809" y="3882428"/>
            <a:ext cx="5062383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50" b="1" dirty="0">
                <a:solidFill>
                  <a:schemeClr val="tx2"/>
                </a:solidFill>
                <a:latin typeface="Calibri(Body)"/>
              </a:rPr>
              <a:t>Developed by GLEIF and </a:t>
            </a:r>
            <a:r>
              <a:rPr lang="en-GB" sz="1650" b="1" dirty="0" err="1">
                <a:solidFill>
                  <a:schemeClr val="tx2"/>
                </a:solidFill>
                <a:latin typeface="Calibri(Body)"/>
              </a:rPr>
              <a:t>Sociovestix</a:t>
            </a:r>
            <a:r>
              <a:rPr lang="en-GB" sz="1650" b="1" dirty="0">
                <a:solidFill>
                  <a:schemeClr val="tx2"/>
                </a:solidFill>
                <a:latin typeface="Calibri(Body)"/>
              </a:rPr>
              <a:t> Labs </a:t>
            </a:r>
            <a:endParaRPr lang="en-US" sz="1650" b="1" dirty="0">
              <a:solidFill>
                <a:schemeClr val="tx2"/>
              </a:solidFill>
              <a:latin typeface="Calibri(Body)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F6D55-70C7-725E-C9A3-53057620BCDD}"/>
              </a:ext>
            </a:extLst>
          </p:cNvPr>
          <p:cNvSpPr txBox="1"/>
          <p:nvPr/>
        </p:nvSpPr>
        <p:spPr>
          <a:xfrm>
            <a:off x="2425188" y="4169652"/>
            <a:ext cx="429362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35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</a:t>
            </a:r>
            <a:r>
              <a:rPr lang="en-GB" sz="135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github.com</a:t>
            </a:r>
            <a:r>
              <a:rPr lang="en-GB" sz="135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35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Sociovestix</a:t>
            </a:r>
            <a:r>
              <a:rPr lang="en-GB" sz="135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GB" sz="1350" dirty="0" err="1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lenu</a:t>
            </a:r>
            <a:endParaRPr lang="en-GB" sz="1350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9" name="Screen_Recording_cmd_v5" descr="Screen_Recording_cmd_v5">
            <a:hlinkClick r:id="" action="ppaction://media"/>
            <a:extLst>
              <a:ext uri="{FF2B5EF4-FFF2-40B4-BE49-F238E27FC236}">
                <a16:creationId xmlns:a16="http://schemas.microsoft.com/office/drawing/2014/main" id="{D6A8867D-1EAA-FA7E-F219-72CABFFBC52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326" y="1976587"/>
            <a:ext cx="3598712" cy="17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5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FF1B4-F419-7DB7-239F-F5F711E73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A098-7BEC-0AC8-0B46-1A9F952C0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Data Quality Loop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47D3E9-5412-2588-F95D-1CB2B29CCB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 a legal form classifier on LEI reference data</a:t>
            </a:r>
            <a:endParaRPr lang="en-L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F6C2F-89D3-11CD-E0E4-9D2A2288D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311" y="2433274"/>
            <a:ext cx="2281687" cy="32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F9AB17-8F02-D6FB-5AB7-D27FBEEBF37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852" y="799025"/>
            <a:ext cx="1576049" cy="11166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FB5F6C9-7B9F-E371-2835-E672C2BD4F13}"/>
              </a:ext>
            </a:extLst>
          </p:cNvPr>
          <p:cNvGrpSpPr/>
          <p:nvPr/>
        </p:nvGrpSpPr>
        <p:grpSpPr>
          <a:xfrm>
            <a:off x="6450805" y="3298778"/>
            <a:ext cx="1414585" cy="1164437"/>
            <a:chOff x="8858558" y="4683287"/>
            <a:chExt cx="1510006" cy="1242984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29518E0-6989-6DF5-ED27-DCF36A08AF80}"/>
                </a:ext>
              </a:extLst>
            </p:cNvPr>
            <p:cNvSpPr/>
            <p:nvPr/>
          </p:nvSpPr>
          <p:spPr>
            <a:xfrm>
              <a:off x="9154727" y="4993087"/>
              <a:ext cx="583082" cy="444500"/>
            </a:xfrm>
            <a:prstGeom prst="roundRect">
              <a:avLst/>
            </a:prstGeom>
            <a:solidFill>
              <a:srgbClr val="FF9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35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959AED4C-DCD4-CFCF-BE9A-E8D16031DD7B}"/>
                </a:ext>
              </a:extLst>
            </p:cNvPr>
            <p:cNvSpPr/>
            <p:nvPr/>
          </p:nvSpPr>
          <p:spPr>
            <a:xfrm>
              <a:off x="9778171" y="5481771"/>
              <a:ext cx="583082" cy="444500"/>
            </a:xfrm>
            <a:prstGeom prst="roundRect">
              <a:avLst/>
            </a:prstGeom>
            <a:solidFill>
              <a:srgbClr val="FF9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35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FEA0DC24-86A7-6743-16E5-F80C91157129}"/>
                </a:ext>
              </a:extLst>
            </p:cNvPr>
            <p:cNvSpPr/>
            <p:nvPr/>
          </p:nvSpPr>
          <p:spPr>
            <a:xfrm>
              <a:off x="9785482" y="4993087"/>
              <a:ext cx="583082" cy="444500"/>
            </a:xfrm>
            <a:prstGeom prst="roundRect">
              <a:avLst/>
            </a:prstGeom>
            <a:solidFill>
              <a:srgbClr val="F15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350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BA9C561-5566-F9E3-4CCE-24E8C1D98BD9}"/>
                </a:ext>
              </a:extLst>
            </p:cNvPr>
            <p:cNvSpPr/>
            <p:nvPr/>
          </p:nvSpPr>
          <p:spPr>
            <a:xfrm>
              <a:off x="9161912" y="5481685"/>
              <a:ext cx="583082" cy="444500"/>
            </a:xfrm>
            <a:prstGeom prst="roundRect">
              <a:avLst/>
            </a:prstGeom>
            <a:solidFill>
              <a:srgbClr val="F15A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35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4F2A27-33AA-0331-F780-45501C1B60B3}"/>
                </a:ext>
              </a:extLst>
            </p:cNvPr>
            <p:cNvSpPr txBox="1"/>
            <p:nvPr/>
          </p:nvSpPr>
          <p:spPr>
            <a:xfrm>
              <a:off x="9294709" y="4684405"/>
              <a:ext cx="339521" cy="32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DE" sz="1350">
                  <a:latin typeface="Abel" panose="02000506030000020004" pitchFamily="2" charset="0"/>
                </a:rPr>
                <a:t>T     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B69DFB-355C-800F-05A9-E393B03B98DC}"/>
                </a:ext>
              </a:extLst>
            </p:cNvPr>
            <p:cNvSpPr txBox="1"/>
            <p:nvPr/>
          </p:nvSpPr>
          <p:spPr>
            <a:xfrm>
              <a:off x="9899951" y="4683287"/>
              <a:ext cx="339521" cy="32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DE" sz="1350">
                  <a:latin typeface="Abel" panose="02000506030000020004" pitchFamily="2" charset="0"/>
                </a:rPr>
                <a:t>F      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B0526C-AE76-AD21-E348-1EB2EA091235}"/>
                </a:ext>
              </a:extLst>
            </p:cNvPr>
            <p:cNvSpPr txBox="1"/>
            <p:nvPr/>
          </p:nvSpPr>
          <p:spPr>
            <a:xfrm>
              <a:off x="8858558" y="5052619"/>
              <a:ext cx="339521" cy="32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DE" sz="1350">
                  <a:latin typeface="Abel" panose="02000506030000020004" pitchFamily="2" charset="0"/>
                </a:rPr>
                <a:t>T       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1DC3CE-8DDC-E2EF-C83E-32CC6A3B646E}"/>
                </a:ext>
              </a:extLst>
            </p:cNvPr>
            <p:cNvSpPr txBox="1"/>
            <p:nvPr/>
          </p:nvSpPr>
          <p:spPr>
            <a:xfrm>
              <a:off x="8858558" y="5519269"/>
              <a:ext cx="339521" cy="320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DE" sz="1350">
                  <a:latin typeface="Abel" panose="02000506030000020004" pitchFamily="2" charset="0"/>
                </a:rPr>
                <a:t>F         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C93065-8B71-9856-200B-494E9A275449}"/>
                </a:ext>
              </a:extLst>
            </p:cNvPr>
            <p:cNvCxnSpPr>
              <a:cxnSpLocks/>
            </p:cNvCxnSpPr>
            <p:nvPr/>
          </p:nvCxnSpPr>
          <p:spPr>
            <a:xfrm>
              <a:off x="9756137" y="4798916"/>
              <a:ext cx="0" cy="1127269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9CCEE01-ECF0-1857-C9B4-F250753C7B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63149" y="5450959"/>
              <a:ext cx="1405415" cy="10839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AEA65F4-0A32-F0E1-E117-44C901F8C2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63149" y="4971396"/>
              <a:ext cx="1398104" cy="3581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CC6419B-B2AC-B61A-AB37-CF84071CDA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27121" y="4798916"/>
              <a:ext cx="3234" cy="1127269"/>
            </a:xfrm>
            <a:prstGeom prst="line">
              <a:avLst/>
            </a:prstGeom>
            <a:ln w="12700">
              <a:solidFill>
                <a:schemeClr val="accent6"/>
              </a:solidFill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9ECAD13D-DD0A-483F-0861-2F184757D3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528" y="966384"/>
            <a:ext cx="1194617" cy="7463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39BD28A-64D5-AE59-EF6B-B2BC631A2D7C}"/>
              </a:ext>
            </a:extLst>
          </p:cNvPr>
          <p:cNvSpPr txBox="1"/>
          <p:nvPr/>
        </p:nvSpPr>
        <p:spPr>
          <a:xfrm>
            <a:off x="3482308" y="2385139"/>
            <a:ext cx="193032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DE" sz="2700" b="1">
                <a:solidFill>
                  <a:schemeClr val="tx2"/>
                </a:solidFill>
                <a:latin typeface="Calibri(Body)"/>
              </a:rPr>
              <a:t>Data Quality Loop</a:t>
            </a:r>
            <a:endParaRPr lang="en-US" sz="2700" b="1">
              <a:solidFill>
                <a:schemeClr val="tx2"/>
              </a:solidFill>
              <a:latin typeface="Calibri(Body)"/>
            </a:endParaRPr>
          </a:p>
        </p:txBody>
      </p:sp>
      <p:grpSp>
        <p:nvGrpSpPr>
          <p:cNvPr id="23" name="E2_1-PureLogoBlackText">
            <a:extLst>
              <a:ext uri="{FF2B5EF4-FFF2-40B4-BE49-F238E27FC236}">
                <a16:creationId xmlns:a16="http://schemas.microsoft.com/office/drawing/2014/main" id="{73B6A172-30F9-8A99-BB1F-FDA064F85934}"/>
              </a:ext>
            </a:extLst>
          </p:cNvPr>
          <p:cNvGrpSpPr>
            <a:grpSpLocks noChangeAspect="1"/>
          </p:cNvGrpSpPr>
          <p:nvPr/>
        </p:nvGrpSpPr>
        <p:grpSpPr>
          <a:xfrm>
            <a:off x="1212783" y="2086594"/>
            <a:ext cx="1120278" cy="1126508"/>
            <a:chOff x="5622622" y="578502"/>
            <a:chExt cx="678063" cy="681834"/>
          </a:xfrm>
        </p:grpSpPr>
        <p:sp>
          <p:nvSpPr>
            <p:cNvPr id="24" name="Freeform: Shape 631">
              <a:extLst>
                <a:ext uri="{FF2B5EF4-FFF2-40B4-BE49-F238E27FC236}">
                  <a16:creationId xmlns:a16="http://schemas.microsoft.com/office/drawing/2014/main" id="{EB1268B6-C1CB-AEFD-DD79-6FDE77F5A7BC}"/>
                </a:ext>
              </a:extLst>
            </p:cNvPr>
            <p:cNvSpPr/>
            <p:nvPr userDrawn="1"/>
          </p:nvSpPr>
          <p:spPr>
            <a:xfrm>
              <a:off x="5622622" y="578502"/>
              <a:ext cx="678063" cy="681834"/>
            </a:xfrm>
            <a:custGeom>
              <a:avLst/>
              <a:gdLst>
                <a:gd name="connsiteX0" fmla="*/ 878398 w 928632"/>
                <a:gd name="connsiteY0" fmla="*/ 536379 h 933797"/>
                <a:gd name="connsiteX1" fmla="*/ 466879 w 928632"/>
                <a:gd name="connsiteY1" fmla="*/ 884231 h 933797"/>
                <a:gd name="connsiteX2" fmla="*/ 49567 w 928632"/>
                <a:gd name="connsiteY2" fmla="*/ 466899 h 933797"/>
                <a:gd name="connsiteX3" fmla="*/ 466899 w 928632"/>
                <a:gd name="connsiteY3" fmla="*/ 49567 h 933797"/>
                <a:gd name="connsiteX4" fmla="*/ 878222 w 928632"/>
                <a:gd name="connsiteY4" fmla="*/ 396299 h 933797"/>
                <a:gd name="connsiteX5" fmla="*/ 928476 w 928632"/>
                <a:gd name="connsiteY5" fmla="*/ 396299 h 933797"/>
                <a:gd name="connsiteX6" fmla="*/ 466899 w 928632"/>
                <a:gd name="connsiteY6" fmla="*/ 0 h 933797"/>
                <a:gd name="connsiteX7" fmla="*/ 0 w 928632"/>
                <a:gd name="connsiteY7" fmla="*/ 466899 h 933797"/>
                <a:gd name="connsiteX8" fmla="*/ 466899 w 928632"/>
                <a:gd name="connsiteY8" fmla="*/ 933798 h 933797"/>
                <a:gd name="connsiteX9" fmla="*/ 928633 w 928632"/>
                <a:gd name="connsiteY9" fmla="*/ 536379 h 933797"/>
                <a:gd name="connsiteX10" fmla="*/ 878418 w 928632"/>
                <a:gd name="connsiteY10" fmla="*/ 536379 h 933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28632" h="933797">
                  <a:moveTo>
                    <a:pt x="878398" y="536379"/>
                  </a:moveTo>
                  <a:cubicBezTo>
                    <a:pt x="845229" y="733547"/>
                    <a:pt x="673336" y="884231"/>
                    <a:pt x="466879" y="884231"/>
                  </a:cubicBezTo>
                  <a:cubicBezTo>
                    <a:pt x="236758" y="884231"/>
                    <a:pt x="49567" y="697020"/>
                    <a:pt x="49567" y="466899"/>
                  </a:cubicBezTo>
                  <a:cubicBezTo>
                    <a:pt x="49567" y="236778"/>
                    <a:pt x="236778" y="49567"/>
                    <a:pt x="466899" y="49567"/>
                  </a:cubicBezTo>
                  <a:cubicBezTo>
                    <a:pt x="672963" y="49567"/>
                    <a:pt x="844581" y="199682"/>
                    <a:pt x="878222" y="396299"/>
                  </a:cubicBezTo>
                  <a:lnTo>
                    <a:pt x="928476" y="396299"/>
                  </a:lnTo>
                  <a:cubicBezTo>
                    <a:pt x="894325" y="172227"/>
                    <a:pt x="700358" y="0"/>
                    <a:pt x="466899" y="0"/>
                  </a:cubicBezTo>
                  <a:cubicBezTo>
                    <a:pt x="209442" y="0"/>
                    <a:pt x="0" y="209442"/>
                    <a:pt x="0" y="466899"/>
                  </a:cubicBezTo>
                  <a:cubicBezTo>
                    <a:pt x="0" y="724356"/>
                    <a:pt x="209442" y="933798"/>
                    <a:pt x="466899" y="933798"/>
                  </a:cubicBezTo>
                  <a:cubicBezTo>
                    <a:pt x="700751" y="933798"/>
                    <a:pt x="894973" y="760981"/>
                    <a:pt x="928633" y="536379"/>
                  </a:cubicBezTo>
                  <a:lnTo>
                    <a:pt x="878418" y="536379"/>
                  </a:lnTo>
                  <a:close/>
                </a:path>
              </a:pathLst>
            </a:custGeom>
            <a:solidFill>
              <a:srgbClr val="51DAC5"/>
            </a:solidFill>
            <a:ln w="1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: Shape 632">
              <a:extLst>
                <a:ext uri="{FF2B5EF4-FFF2-40B4-BE49-F238E27FC236}">
                  <a16:creationId xmlns:a16="http://schemas.microsoft.com/office/drawing/2014/main" id="{8B4EDE21-2138-8FDF-00CA-889942714480}"/>
                </a:ext>
              </a:extLst>
            </p:cNvPr>
            <p:cNvSpPr/>
            <p:nvPr userDrawn="1"/>
          </p:nvSpPr>
          <p:spPr>
            <a:xfrm>
              <a:off x="5705804" y="656751"/>
              <a:ext cx="520402" cy="525335"/>
            </a:xfrm>
            <a:custGeom>
              <a:avLst/>
              <a:gdLst>
                <a:gd name="connsiteX0" fmla="*/ 352978 w 712710"/>
                <a:gd name="connsiteY0" fmla="*/ 0 h 719466"/>
                <a:gd name="connsiteX1" fmla="*/ 216 w 712710"/>
                <a:gd name="connsiteY1" fmla="*/ 289134 h 719466"/>
                <a:gd name="connsiteX2" fmla="*/ 51020 w 712710"/>
                <a:gd name="connsiteY2" fmla="*/ 289134 h 719466"/>
                <a:gd name="connsiteX3" fmla="*/ 352978 w 712710"/>
                <a:gd name="connsiteY3" fmla="*/ 49567 h 719466"/>
                <a:gd name="connsiteX4" fmla="*/ 663144 w 712710"/>
                <a:gd name="connsiteY4" fmla="*/ 359733 h 719466"/>
                <a:gd name="connsiteX5" fmla="*/ 352978 w 712710"/>
                <a:gd name="connsiteY5" fmla="*/ 669880 h 719466"/>
                <a:gd name="connsiteX6" fmla="*/ 50765 w 712710"/>
                <a:gd name="connsiteY6" fmla="*/ 429213 h 719466"/>
                <a:gd name="connsiteX7" fmla="*/ 0 w 712710"/>
                <a:gd name="connsiteY7" fmla="*/ 429213 h 719466"/>
                <a:gd name="connsiteX8" fmla="*/ 352978 w 712710"/>
                <a:gd name="connsiteY8" fmla="*/ 719466 h 719466"/>
                <a:gd name="connsiteX9" fmla="*/ 712711 w 712710"/>
                <a:gd name="connsiteY9" fmla="*/ 359733 h 719466"/>
                <a:gd name="connsiteX10" fmla="*/ 352978 w 712710"/>
                <a:gd name="connsiteY10" fmla="*/ 0 h 71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2710" h="719466">
                  <a:moveTo>
                    <a:pt x="352978" y="0"/>
                  </a:moveTo>
                  <a:cubicBezTo>
                    <a:pt x="178786" y="0"/>
                    <a:pt x="33110" y="124467"/>
                    <a:pt x="216" y="289134"/>
                  </a:cubicBezTo>
                  <a:lnTo>
                    <a:pt x="51020" y="289134"/>
                  </a:lnTo>
                  <a:cubicBezTo>
                    <a:pt x="83089" y="152020"/>
                    <a:pt x="206260" y="49567"/>
                    <a:pt x="352978" y="49567"/>
                  </a:cubicBezTo>
                  <a:cubicBezTo>
                    <a:pt x="523987" y="49567"/>
                    <a:pt x="663144" y="188723"/>
                    <a:pt x="663144" y="359733"/>
                  </a:cubicBezTo>
                  <a:cubicBezTo>
                    <a:pt x="663144" y="530743"/>
                    <a:pt x="523987" y="669880"/>
                    <a:pt x="352978" y="669880"/>
                  </a:cubicBezTo>
                  <a:cubicBezTo>
                    <a:pt x="205848" y="669880"/>
                    <a:pt x="82402" y="566877"/>
                    <a:pt x="50765" y="429213"/>
                  </a:cubicBezTo>
                  <a:lnTo>
                    <a:pt x="0" y="429213"/>
                  </a:lnTo>
                  <a:cubicBezTo>
                    <a:pt x="32462" y="594430"/>
                    <a:pt x="178374" y="719466"/>
                    <a:pt x="352978" y="719466"/>
                  </a:cubicBezTo>
                  <a:cubicBezTo>
                    <a:pt x="551343" y="719466"/>
                    <a:pt x="712711" y="558079"/>
                    <a:pt x="712711" y="359733"/>
                  </a:cubicBezTo>
                  <a:cubicBezTo>
                    <a:pt x="712711" y="161387"/>
                    <a:pt x="551343" y="0"/>
                    <a:pt x="352978" y="0"/>
                  </a:cubicBezTo>
                </a:path>
              </a:pathLst>
            </a:custGeom>
            <a:solidFill>
              <a:srgbClr val="51DAC5"/>
            </a:solidFill>
            <a:ln w="19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6" name="Graphic 96">
              <a:extLst>
                <a:ext uri="{FF2B5EF4-FFF2-40B4-BE49-F238E27FC236}">
                  <a16:creationId xmlns:a16="http://schemas.microsoft.com/office/drawing/2014/main" id="{61444039-8E6A-43BA-CBBE-A08FDED6D9DE}"/>
                </a:ext>
              </a:extLst>
            </p:cNvPr>
            <p:cNvGrpSpPr/>
            <p:nvPr userDrawn="1"/>
          </p:nvGrpSpPr>
          <p:grpSpPr>
            <a:xfrm>
              <a:off x="5773945" y="870006"/>
              <a:ext cx="379662" cy="98338"/>
              <a:chOff x="1942414" y="1718226"/>
              <a:chExt cx="519961" cy="134678"/>
            </a:xfrm>
            <a:solidFill>
              <a:srgbClr val="003336"/>
            </a:solidFill>
          </p:grpSpPr>
          <p:sp>
            <p:nvSpPr>
              <p:cNvPr id="27" name="Freeform: Shape 634">
                <a:extLst>
                  <a:ext uri="{FF2B5EF4-FFF2-40B4-BE49-F238E27FC236}">
                    <a16:creationId xmlns:a16="http://schemas.microsoft.com/office/drawing/2014/main" id="{B11D0691-4F56-BDD1-F4BC-C0FAEC7F950A}"/>
                  </a:ext>
                </a:extLst>
              </p:cNvPr>
              <p:cNvSpPr/>
              <p:nvPr/>
            </p:nvSpPr>
            <p:spPr>
              <a:xfrm>
                <a:off x="1942414" y="1718226"/>
                <a:ext cx="119537" cy="134678"/>
              </a:xfrm>
              <a:custGeom>
                <a:avLst/>
                <a:gdLst>
                  <a:gd name="connsiteX0" fmla="*/ 0 w 119537"/>
                  <a:gd name="connsiteY0" fmla="*/ 67359 h 134678"/>
                  <a:gd name="connsiteX1" fmla="*/ 71090 w 119537"/>
                  <a:gd name="connsiteY1" fmla="*/ 134679 h 134678"/>
                  <a:gd name="connsiteX2" fmla="*/ 119538 w 119537"/>
                  <a:gd name="connsiteY2" fmla="*/ 118203 h 134678"/>
                  <a:gd name="connsiteX3" fmla="*/ 119538 w 119537"/>
                  <a:gd name="connsiteY3" fmla="*/ 63667 h 134678"/>
                  <a:gd name="connsiteX4" fmla="*/ 91573 w 119537"/>
                  <a:gd name="connsiteY4" fmla="*/ 63667 h 134678"/>
                  <a:gd name="connsiteX5" fmla="*/ 91573 w 119537"/>
                  <a:gd name="connsiteY5" fmla="*/ 104691 h 134678"/>
                  <a:gd name="connsiteX6" fmla="*/ 90925 w 119537"/>
                  <a:gd name="connsiteY6" fmla="*/ 104947 h 134678"/>
                  <a:gd name="connsiteX7" fmla="*/ 72426 w 119537"/>
                  <a:gd name="connsiteY7" fmla="*/ 108403 h 134678"/>
                  <a:gd name="connsiteX8" fmla="*/ 29300 w 119537"/>
                  <a:gd name="connsiteY8" fmla="*/ 67340 h 134678"/>
                  <a:gd name="connsiteX9" fmla="*/ 70541 w 119537"/>
                  <a:gd name="connsiteY9" fmla="*/ 26276 h 134678"/>
                  <a:gd name="connsiteX10" fmla="*/ 100508 w 119537"/>
                  <a:gd name="connsiteY10" fmla="*/ 37568 h 134678"/>
                  <a:gd name="connsiteX11" fmla="*/ 113607 w 119537"/>
                  <a:gd name="connsiteY11" fmla="*/ 14532 h 134678"/>
                  <a:gd name="connsiteX12" fmla="*/ 69225 w 119537"/>
                  <a:gd name="connsiteY12" fmla="*/ 0 h 134678"/>
                  <a:gd name="connsiteX13" fmla="*/ 20 w 119537"/>
                  <a:gd name="connsiteY13" fmla="*/ 67320 h 13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9537" h="134678">
                    <a:moveTo>
                      <a:pt x="0" y="67359"/>
                    </a:moveTo>
                    <a:cubicBezTo>
                      <a:pt x="0" y="106361"/>
                      <a:pt x="29889" y="134679"/>
                      <a:pt x="71090" y="134679"/>
                    </a:cubicBezTo>
                    <a:cubicBezTo>
                      <a:pt x="88588" y="134679"/>
                      <a:pt x="106204" y="128689"/>
                      <a:pt x="119538" y="118203"/>
                    </a:cubicBezTo>
                    <a:lnTo>
                      <a:pt x="119538" y="63667"/>
                    </a:lnTo>
                    <a:lnTo>
                      <a:pt x="91573" y="63667"/>
                    </a:lnTo>
                    <a:lnTo>
                      <a:pt x="91573" y="104691"/>
                    </a:lnTo>
                    <a:lnTo>
                      <a:pt x="90925" y="104947"/>
                    </a:lnTo>
                    <a:cubicBezTo>
                      <a:pt x="84857" y="107244"/>
                      <a:pt x="78651" y="108403"/>
                      <a:pt x="72426" y="108403"/>
                    </a:cubicBezTo>
                    <a:cubicBezTo>
                      <a:pt x="46641" y="108403"/>
                      <a:pt x="29300" y="91907"/>
                      <a:pt x="29300" y="67340"/>
                    </a:cubicBezTo>
                    <a:cubicBezTo>
                      <a:pt x="29300" y="42772"/>
                      <a:pt x="46268" y="26276"/>
                      <a:pt x="70541" y="26276"/>
                    </a:cubicBezTo>
                    <a:cubicBezTo>
                      <a:pt x="82500" y="26276"/>
                      <a:pt x="91809" y="29772"/>
                      <a:pt x="100508" y="37568"/>
                    </a:cubicBezTo>
                    <a:lnTo>
                      <a:pt x="113607" y="14532"/>
                    </a:lnTo>
                    <a:cubicBezTo>
                      <a:pt x="101353" y="5027"/>
                      <a:pt x="86035" y="0"/>
                      <a:pt x="69225" y="0"/>
                    </a:cubicBezTo>
                    <a:cubicBezTo>
                      <a:pt x="29123" y="0"/>
                      <a:pt x="20" y="28318"/>
                      <a:pt x="20" y="67320"/>
                    </a:cubicBezTo>
                  </a:path>
                </a:pathLst>
              </a:custGeom>
              <a:solidFill>
                <a:srgbClr val="003336"/>
              </a:solidFill>
              <a:ln w="1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8" name="Freeform: Shape 635">
                <a:extLst>
                  <a:ext uri="{FF2B5EF4-FFF2-40B4-BE49-F238E27FC236}">
                    <a16:creationId xmlns:a16="http://schemas.microsoft.com/office/drawing/2014/main" id="{541299D3-BEBB-0C3C-7C39-62D87C6A4883}"/>
                  </a:ext>
                </a:extLst>
              </p:cNvPr>
              <p:cNvSpPr/>
              <p:nvPr/>
            </p:nvSpPr>
            <p:spPr>
              <a:xfrm>
                <a:off x="2088031" y="1720151"/>
                <a:ext cx="89353" cy="130692"/>
              </a:xfrm>
              <a:custGeom>
                <a:avLst/>
                <a:gdLst>
                  <a:gd name="connsiteX0" fmla="*/ 0 w 89353"/>
                  <a:gd name="connsiteY0" fmla="*/ 0 h 130692"/>
                  <a:gd name="connsiteX1" fmla="*/ 0 w 89353"/>
                  <a:gd name="connsiteY1" fmla="*/ 130692 h 130692"/>
                  <a:gd name="connsiteX2" fmla="*/ 89354 w 89353"/>
                  <a:gd name="connsiteY2" fmla="*/ 130692 h 130692"/>
                  <a:gd name="connsiteX3" fmla="*/ 89354 w 89353"/>
                  <a:gd name="connsiteY3" fmla="*/ 104790 h 130692"/>
                  <a:gd name="connsiteX4" fmla="*/ 28927 w 89353"/>
                  <a:gd name="connsiteY4" fmla="*/ 104790 h 130692"/>
                  <a:gd name="connsiteX5" fmla="*/ 28927 w 89353"/>
                  <a:gd name="connsiteY5" fmla="*/ 0 h 130692"/>
                  <a:gd name="connsiteX6" fmla="*/ 0 w 89353"/>
                  <a:gd name="connsiteY6" fmla="*/ 0 h 130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353" h="130692">
                    <a:moveTo>
                      <a:pt x="0" y="0"/>
                    </a:moveTo>
                    <a:lnTo>
                      <a:pt x="0" y="130692"/>
                    </a:lnTo>
                    <a:lnTo>
                      <a:pt x="89354" y="130692"/>
                    </a:lnTo>
                    <a:lnTo>
                      <a:pt x="89354" y="104790"/>
                    </a:lnTo>
                    <a:lnTo>
                      <a:pt x="28927" y="104790"/>
                    </a:lnTo>
                    <a:lnTo>
                      <a:pt x="2892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36"/>
              </a:solidFill>
              <a:ln w="1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" name="Freeform: Shape 636">
                <a:extLst>
                  <a:ext uri="{FF2B5EF4-FFF2-40B4-BE49-F238E27FC236}">
                    <a16:creationId xmlns:a16="http://schemas.microsoft.com/office/drawing/2014/main" id="{60318445-F982-313F-FD74-7FF0CF3FC8F8}"/>
                  </a:ext>
                </a:extLst>
              </p:cNvPr>
              <p:cNvSpPr/>
              <p:nvPr/>
            </p:nvSpPr>
            <p:spPr>
              <a:xfrm>
                <a:off x="2195806" y="1720151"/>
                <a:ext cx="92358" cy="130692"/>
              </a:xfrm>
              <a:custGeom>
                <a:avLst/>
                <a:gdLst>
                  <a:gd name="connsiteX0" fmla="*/ 84228 w 92358"/>
                  <a:gd name="connsiteY0" fmla="*/ 81793 h 130692"/>
                  <a:gd name="connsiteX1" fmla="*/ 84228 w 92358"/>
                  <a:gd name="connsiteY1" fmla="*/ 55890 h 130692"/>
                  <a:gd name="connsiteX2" fmla="*/ 28927 w 92358"/>
                  <a:gd name="connsiteY2" fmla="*/ 55890 h 130692"/>
                  <a:gd name="connsiteX3" fmla="*/ 28927 w 92358"/>
                  <a:gd name="connsiteY3" fmla="*/ 25903 h 130692"/>
                  <a:gd name="connsiteX4" fmla="*/ 91416 w 92358"/>
                  <a:gd name="connsiteY4" fmla="*/ 25903 h 130692"/>
                  <a:gd name="connsiteX5" fmla="*/ 91416 w 92358"/>
                  <a:gd name="connsiteY5" fmla="*/ 0 h 130692"/>
                  <a:gd name="connsiteX6" fmla="*/ 0 w 92358"/>
                  <a:gd name="connsiteY6" fmla="*/ 0 h 130692"/>
                  <a:gd name="connsiteX7" fmla="*/ 0 w 92358"/>
                  <a:gd name="connsiteY7" fmla="*/ 130692 h 130692"/>
                  <a:gd name="connsiteX8" fmla="*/ 92359 w 92358"/>
                  <a:gd name="connsiteY8" fmla="*/ 130692 h 130692"/>
                  <a:gd name="connsiteX9" fmla="*/ 92359 w 92358"/>
                  <a:gd name="connsiteY9" fmla="*/ 104986 h 130692"/>
                  <a:gd name="connsiteX10" fmla="*/ 28927 w 92358"/>
                  <a:gd name="connsiteY10" fmla="*/ 104986 h 130692"/>
                  <a:gd name="connsiteX11" fmla="*/ 28927 w 92358"/>
                  <a:gd name="connsiteY11" fmla="*/ 81793 h 130692"/>
                  <a:gd name="connsiteX12" fmla="*/ 84228 w 92358"/>
                  <a:gd name="connsiteY12" fmla="*/ 81793 h 130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2358" h="130692">
                    <a:moveTo>
                      <a:pt x="84228" y="81793"/>
                    </a:moveTo>
                    <a:lnTo>
                      <a:pt x="84228" y="55890"/>
                    </a:lnTo>
                    <a:lnTo>
                      <a:pt x="28927" y="55890"/>
                    </a:lnTo>
                    <a:lnTo>
                      <a:pt x="28927" y="25903"/>
                    </a:lnTo>
                    <a:lnTo>
                      <a:pt x="91416" y="25903"/>
                    </a:lnTo>
                    <a:lnTo>
                      <a:pt x="91416" y="0"/>
                    </a:lnTo>
                    <a:lnTo>
                      <a:pt x="0" y="0"/>
                    </a:lnTo>
                    <a:lnTo>
                      <a:pt x="0" y="130692"/>
                    </a:lnTo>
                    <a:lnTo>
                      <a:pt x="92359" y="130692"/>
                    </a:lnTo>
                    <a:lnTo>
                      <a:pt x="92359" y="104986"/>
                    </a:lnTo>
                    <a:lnTo>
                      <a:pt x="28927" y="104986"/>
                    </a:lnTo>
                    <a:lnTo>
                      <a:pt x="28927" y="81793"/>
                    </a:lnTo>
                    <a:lnTo>
                      <a:pt x="84228" y="81793"/>
                    </a:lnTo>
                    <a:close/>
                  </a:path>
                </a:pathLst>
              </a:custGeom>
              <a:solidFill>
                <a:srgbClr val="003336"/>
              </a:solidFill>
              <a:ln w="1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0" name="Freeform: Shape 637">
                <a:extLst>
                  <a:ext uri="{FF2B5EF4-FFF2-40B4-BE49-F238E27FC236}">
                    <a16:creationId xmlns:a16="http://schemas.microsoft.com/office/drawing/2014/main" id="{C2151DC3-3AD2-E953-4B8D-F85A0B1E476A}"/>
                  </a:ext>
                </a:extLst>
              </p:cNvPr>
              <p:cNvSpPr/>
              <p:nvPr/>
            </p:nvSpPr>
            <p:spPr>
              <a:xfrm>
                <a:off x="2312025" y="1720151"/>
                <a:ext cx="28907" cy="130692"/>
              </a:xfrm>
              <a:custGeom>
                <a:avLst/>
                <a:gdLst>
                  <a:gd name="connsiteX0" fmla="*/ 0 w 28907"/>
                  <a:gd name="connsiteY0" fmla="*/ 0 h 130692"/>
                  <a:gd name="connsiteX1" fmla="*/ 28907 w 28907"/>
                  <a:gd name="connsiteY1" fmla="*/ 0 h 130692"/>
                  <a:gd name="connsiteX2" fmla="*/ 28907 w 28907"/>
                  <a:gd name="connsiteY2" fmla="*/ 130692 h 130692"/>
                  <a:gd name="connsiteX3" fmla="*/ 0 w 28907"/>
                  <a:gd name="connsiteY3" fmla="*/ 130692 h 130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907" h="130692">
                    <a:moveTo>
                      <a:pt x="0" y="0"/>
                    </a:moveTo>
                    <a:lnTo>
                      <a:pt x="28907" y="0"/>
                    </a:lnTo>
                    <a:lnTo>
                      <a:pt x="28907" y="130692"/>
                    </a:lnTo>
                    <a:lnTo>
                      <a:pt x="0" y="130692"/>
                    </a:lnTo>
                    <a:close/>
                  </a:path>
                </a:pathLst>
              </a:custGeom>
              <a:solidFill>
                <a:srgbClr val="003336"/>
              </a:solidFill>
              <a:ln w="1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1" name="Freeform: Shape 638">
                <a:extLst>
                  <a:ext uri="{FF2B5EF4-FFF2-40B4-BE49-F238E27FC236}">
                    <a16:creationId xmlns:a16="http://schemas.microsoft.com/office/drawing/2014/main" id="{FED3BB64-FADD-FF31-FAC8-77B217141797}"/>
                  </a:ext>
                </a:extLst>
              </p:cNvPr>
              <p:cNvSpPr/>
              <p:nvPr/>
            </p:nvSpPr>
            <p:spPr>
              <a:xfrm>
                <a:off x="2371352" y="1720151"/>
                <a:ext cx="91023" cy="130692"/>
              </a:xfrm>
              <a:custGeom>
                <a:avLst/>
                <a:gdLst>
                  <a:gd name="connsiteX0" fmla="*/ 80654 w 91023"/>
                  <a:gd name="connsiteY0" fmla="*/ 58718 h 130692"/>
                  <a:gd name="connsiteX1" fmla="*/ 28907 w 91023"/>
                  <a:gd name="connsiteY1" fmla="*/ 58718 h 130692"/>
                  <a:gd name="connsiteX2" fmla="*/ 28907 w 91023"/>
                  <a:gd name="connsiteY2" fmla="*/ 25903 h 130692"/>
                  <a:gd name="connsiteX3" fmla="*/ 91023 w 91023"/>
                  <a:gd name="connsiteY3" fmla="*/ 25903 h 130692"/>
                  <a:gd name="connsiteX4" fmla="*/ 91023 w 91023"/>
                  <a:gd name="connsiteY4" fmla="*/ 0 h 130692"/>
                  <a:gd name="connsiteX5" fmla="*/ 0 w 91023"/>
                  <a:gd name="connsiteY5" fmla="*/ 0 h 130692"/>
                  <a:gd name="connsiteX6" fmla="*/ 0 w 91023"/>
                  <a:gd name="connsiteY6" fmla="*/ 130692 h 130692"/>
                  <a:gd name="connsiteX7" fmla="*/ 28907 w 91023"/>
                  <a:gd name="connsiteY7" fmla="*/ 130692 h 130692"/>
                  <a:gd name="connsiteX8" fmla="*/ 28907 w 91023"/>
                  <a:gd name="connsiteY8" fmla="*/ 84621 h 130692"/>
                  <a:gd name="connsiteX9" fmla="*/ 80654 w 91023"/>
                  <a:gd name="connsiteY9" fmla="*/ 84621 h 130692"/>
                  <a:gd name="connsiteX10" fmla="*/ 80654 w 91023"/>
                  <a:gd name="connsiteY10" fmla="*/ 58718 h 130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023" h="130692">
                    <a:moveTo>
                      <a:pt x="80654" y="58718"/>
                    </a:moveTo>
                    <a:lnTo>
                      <a:pt x="28907" y="58718"/>
                    </a:lnTo>
                    <a:lnTo>
                      <a:pt x="28907" y="25903"/>
                    </a:lnTo>
                    <a:lnTo>
                      <a:pt x="91023" y="25903"/>
                    </a:lnTo>
                    <a:lnTo>
                      <a:pt x="91023" y="0"/>
                    </a:lnTo>
                    <a:lnTo>
                      <a:pt x="0" y="0"/>
                    </a:lnTo>
                    <a:lnTo>
                      <a:pt x="0" y="130692"/>
                    </a:lnTo>
                    <a:lnTo>
                      <a:pt x="28907" y="130692"/>
                    </a:lnTo>
                    <a:lnTo>
                      <a:pt x="28907" y="84621"/>
                    </a:lnTo>
                    <a:lnTo>
                      <a:pt x="80654" y="84621"/>
                    </a:lnTo>
                    <a:lnTo>
                      <a:pt x="80654" y="58718"/>
                    </a:lnTo>
                    <a:close/>
                  </a:path>
                </a:pathLst>
              </a:custGeom>
              <a:solidFill>
                <a:srgbClr val="003336"/>
              </a:solidFill>
              <a:ln w="19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graphicFrame>
        <p:nvGraphicFramePr>
          <p:cNvPr id="32" name="Content Placeholder 8">
            <a:extLst>
              <a:ext uri="{FF2B5EF4-FFF2-40B4-BE49-F238E27FC236}">
                <a16:creationId xmlns:a16="http://schemas.microsoft.com/office/drawing/2014/main" id="{F7CE3812-4B44-D0BC-5C60-F31E8EA2175E}"/>
              </a:ext>
            </a:extLst>
          </p:cNvPr>
          <p:cNvGraphicFramePr>
            <a:graphicFrameLocks/>
          </p:cNvGraphicFramePr>
          <p:nvPr/>
        </p:nvGraphicFramePr>
        <p:xfrm>
          <a:off x="1932043" y="935981"/>
          <a:ext cx="4714875" cy="362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B2043931-E350-D0A3-2D2B-20BF472D1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59453"/>
              </p:ext>
            </p:extLst>
          </p:nvPr>
        </p:nvGraphicFramePr>
        <p:xfrm>
          <a:off x="253626" y="3461499"/>
          <a:ext cx="1982145" cy="7780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372545">
                  <a:extLst>
                    <a:ext uri="{9D8B030D-6E8A-4147-A177-3AD203B41FA5}">
                      <a16:colId xmlns:a16="http://schemas.microsoft.com/office/drawing/2014/main" val="6074466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481466"/>
                    </a:ext>
                  </a:extLst>
                </a:gridCol>
              </a:tblGrid>
              <a:tr h="259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Calibri(Body)"/>
                          <a:ea typeface="+mn-ea"/>
                          <a:cs typeface="+mn-cs"/>
                        </a:rPr>
                        <a:t>Records challenged</a:t>
                      </a:r>
                    </a:p>
                  </a:txBody>
                  <a:tcPr marL="27000" marR="0" marT="0" marB="0" anchor="ctr">
                    <a:solidFill>
                      <a:srgbClr val="FF94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Calibri(Body)"/>
                          <a:ea typeface="+mn-ea"/>
                          <a:cs typeface="+mn-cs"/>
                        </a:rPr>
                        <a:t>7,256</a:t>
                      </a:r>
                    </a:p>
                  </a:txBody>
                  <a:tcPr marL="27000" marR="0" marT="0" marB="0" anchor="ctr">
                    <a:solidFill>
                      <a:srgbClr val="F15A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975373"/>
                  </a:ext>
                </a:extLst>
              </a:tr>
              <a:tr h="259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Calibri(Body)"/>
                          <a:ea typeface="+mn-ea"/>
                          <a:cs typeface="+mn-cs"/>
                        </a:rPr>
                        <a:t>Records updated</a:t>
                      </a:r>
                    </a:p>
                  </a:txBody>
                  <a:tcPr marL="27000" marR="0" marT="0" marB="0" anchor="ctr">
                    <a:solidFill>
                      <a:srgbClr val="FF94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Calibri(Body)"/>
                          <a:ea typeface="+mn-ea"/>
                          <a:cs typeface="+mn-cs"/>
                        </a:rPr>
                        <a:t>6,088</a:t>
                      </a:r>
                    </a:p>
                  </a:txBody>
                  <a:tcPr marL="27000" marR="0" marT="0" marB="0" anchor="ctr">
                    <a:solidFill>
                      <a:srgbClr val="F15A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894032"/>
                  </a:ext>
                </a:extLst>
              </a:tr>
              <a:tr h="259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Calibri(Body)"/>
                          <a:ea typeface="+mn-ea"/>
                          <a:cs typeface="+mn-cs"/>
                        </a:rPr>
                        <a:t>Overall acceptance rate</a:t>
                      </a:r>
                    </a:p>
                  </a:txBody>
                  <a:tcPr marL="27000" marR="0" marT="0" marB="0" anchor="ctr">
                    <a:solidFill>
                      <a:srgbClr val="FF94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>
                          <a:solidFill>
                            <a:schemeClr val="bg1"/>
                          </a:solidFill>
                          <a:latin typeface="Calibri(Body)"/>
                          <a:ea typeface="+mn-ea"/>
                          <a:cs typeface="+mn-cs"/>
                        </a:rPr>
                        <a:t>83.9%</a:t>
                      </a:r>
                    </a:p>
                  </a:txBody>
                  <a:tcPr marL="27000" marR="0" marT="0" marB="0" anchor="ctr">
                    <a:solidFill>
                      <a:srgbClr val="F15A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548243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47796077-D1DF-4E63-37EC-358818CB9508}"/>
              </a:ext>
            </a:extLst>
          </p:cNvPr>
          <p:cNvSpPr/>
          <p:nvPr/>
        </p:nvSpPr>
        <p:spPr>
          <a:xfrm>
            <a:off x="208713" y="3382999"/>
            <a:ext cx="3273596" cy="935001"/>
          </a:xfrm>
          <a:prstGeom prst="rect">
            <a:avLst/>
          </a:prstGeom>
          <a:noFill/>
          <a:ln w="19050">
            <a:solidFill>
              <a:srgbClr val="DC1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98753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400E6-697D-6858-5DE3-DCE23506DD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en-LU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3BAF8E1-2A16-27EE-FF93-20999DC21A55}"/>
              </a:ext>
            </a:extLst>
          </p:cNvPr>
          <p:cNvSpPr txBox="1">
            <a:spLocks/>
          </p:cNvSpPr>
          <p:nvPr/>
        </p:nvSpPr>
        <p:spPr>
          <a:xfrm>
            <a:off x="4076700" y="1297526"/>
            <a:ext cx="8689286" cy="2770447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15900" indent="-2159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200"/>
              </a:spcAft>
              <a:buClr>
                <a:srgbClr val="878787"/>
              </a:buClr>
              <a:buSzPct val="100000"/>
              <a:buFont typeface="WingDings" panose="05000000000000000000" pitchFamily="2" charset="2"/>
              <a:buChar char="§"/>
              <a:tabLst>
                <a:tab pos="7264400" algn="r"/>
              </a:tabLs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08000" indent="-3048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878787"/>
              </a:buClr>
              <a:buSzPct val="100000"/>
              <a:buFont typeface="Calibri" panose="020F0502020204030204" pitchFamily="34" charset="0"/>
              <a:buChar char="—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57300" indent="-2667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435100" indent="-1778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612900" indent="-1778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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alibri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alibri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Calibri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LEI Search: </a:t>
            </a:r>
            <a:r>
              <a:rPr lang="en-US" sz="1400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https://search.gleif.org</a:t>
            </a:r>
            <a:r>
              <a:rPr lang="en-US" sz="1400" dirty="0">
                <a:latin typeface="+mn-lt"/>
              </a:rPr>
              <a:t> </a:t>
            </a:r>
          </a:p>
          <a:p>
            <a:pPr marL="228600" indent="-228600"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GLEIF API: </a:t>
            </a:r>
            <a:r>
              <a:rPr lang="en-US" sz="140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https://api.gleif.org/docs</a:t>
            </a:r>
            <a:r>
              <a:rPr lang="en-US" sz="1400" dirty="0">
                <a:latin typeface="+mn-lt"/>
              </a:rPr>
              <a:t> </a:t>
            </a:r>
          </a:p>
          <a:p>
            <a:pPr marL="228600" indent="-228600"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Golden Copy: </a:t>
            </a:r>
            <a:r>
              <a:rPr lang="en-US" sz="1400" dirty="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https://www.gleif.org/en/lei-data/gleif-golden-copy</a:t>
            </a:r>
            <a:endParaRPr lang="en-US" sz="1400" dirty="0">
              <a:latin typeface="+mn-lt"/>
            </a:endParaRPr>
          </a:p>
          <a:p>
            <a:pPr marL="228600" indent="-228600"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Open Source Tool LENU: </a:t>
            </a:r>
            <a:r>
              <a:rPr lang="en-GB" sz="1400" dirty="0"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https://github.com/Sociovestix/lenu</a:t>
            </a:r>
            <a:r>
              <a:rPr lang="en-GB" sz="1400" dirty="0">
                <a:latin typeface="+mn-lt"/>
              </a:rPr>
              <a:t>  </a:t>
            </a:r>
          </a:p>
          <a:p>
            <a:pPr marL="228600" indent="-228600"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Models: </a:t>
            </a:r>
            <a:r>
              <a:rPr lang="en-GB" sz="1400" dirty="0"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https://huggingface.co/Sociovestix</a:t>
            </a:r>
            <a:endParaRPr lang="en-GB" sz="1400" dirty="0">
              <a:latin typeface="+mn-lt"/>
            </a:endParaRPr>
          </a:p>
          <a:p>
            <a:pPr marL="228600" indent="-228600">
              <a:spcBef>
                <a:spcPts val="1000"/>
              </a:spcBef>
              <a:buClr>
                <a:srgbClr val="F15A24"/>
              </a:buClr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Research paper: </a:t>
            </a:r>
            <a:r>
              <a:rPr lang="en-GB" sz="1400" dirty="0"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https://arxiv.org/abs/2310.12766</a:t>
            </a:r>
            <a:r>
              <a:rPr lang="en-GB" sz="1400" dirty="0">
                <a:latin typeface="+mn-lt"/>
              </a:rPr>
              <a:t> </a:t>
            </a:r>
            <a:endParaRPr lang="en-DE" sz="1400" dirty="0">
              <a:latin typeface="+mn-lt"/>
            </a:endParaRPr>
          </a:p>
          <a:p>
            <a:pPr>
              <a:buClr>
                <a:srgbClr val="F15A24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0566C-38B6-4365-F755-9CB0C14D2DEA}"/>
              </a:ext>
            </a:extLst>
          </p:cNvPr>
          <p:cNvSpPr txBox="1"/>
          <p:nvPr/>
        </p:nvSpPr>
        <p:spPr>
          <a:xfrm>
            <a:off x="1868488" y="1243371"/>
            <a:ext cx="20338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4400" b="1" dirty="0">
                <a:solidFill>
                  <a:srgbClr val="F15A24"/>
                </a:solidFill>
                <a:latin typeface="+mj-lt"/>
                <a:ea typeface="+mj-ea"/>
                <a:cs typeface="+mj-cs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87039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83DB5-DAE8-5096-53D4-03C90EFE7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F93D-9F8B-268F-E7DB-CCB7A3BCE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Who is GLEIF?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56E97-6AE8-A727-4DF4-00C4757FD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6000"/>
            <a:ext cx="4569883" cy="3616325"/>
          </a:xfrm>
        </p:spPr>
        <p:txBody>
          <a:bodyPr>
            <a:normAutofit/>
          </a:bodyPr>
          <a:lstStyle/>
          <a:p>
            <a:r>
              <a:rPr lang="en-US" altLang="ja-JP" sz="1600" dirty="0"/>
              <a:t>GLEIF is a </a:t>
            </a:r>
            <a:r>
              <a:rPr lang="en-US" altLang="ja-JP" sz="1600" b="1" dirty="0">
                <a:solidFill>
                  <a:schemeClr val="accent6"/>
                </a:solidFill>
              </a:rPr>
              <a:t>not-for-profit Swiss foundation</a:t>
            </a:r>
            <a:r>
              <a:rPr lang="en-US" altLang="ja-JP" sz="1600" dirty="0"/>
              <a:t>, founded by the Financial Stability Board (FSB).</a:t>
            </a:r>
          </a:p>
          <a:p>
            <a:r>
              <a:rPr lang="en-GB" sz="1600" dirty="0"/>
              <a:t>GLEIF is overseen by the Regulatory Oversight Committee (ROC) with</a:t>
            </a:r>
          </a:p>
          <a:p>
            <a:pPr marL="508000" lvl="1" indent="-304800">
              <a:spcBef>
                <a:spcPts val="340"/>
              </a:spcBef>
              <a:buClr>
                <a:schemeClr val="accent6"/>
              </a:buClr>
              <a:buSzPct val="100000"/>
              <a:buFont typeface="Calibri" panose="020F0502020204030204" pitchFamily="34" charset="0"/>
              <a:buChar char="—"/>
              <a:tabLst>
                <a:tab pos="521334" algn="l"/>
              </a:tabLst>
            </a:pPr>
            <a:r>
              <a:rPr lang="en-GB" sz="1600" b="1" dirty="0"/>
              <a:t>65</a:t>
            </a:r>
            <a:r>
              <a:rPr lang="en-GB" sz="1600" dirty="0"/>
              <a:t> regulators and</a:t>
            </a:r>
          </a:p>
          <a:p>
            <a:pPr marL="508000" lvl="1" indent="-304800">
              <a:spcBef>
                <a:spcPts val="430"/>
              </a:spcBef>
              <a:buClr>
                <a:schemeClr val="accent6"/>
              </a:buClr>
              <a:buSzPct val="100000"/>
              <a:buFont typeface="Calibri" panose="020F0502020204030204" pitchFamily="34" charset="0"/>
              <a:buChar char="—"/>
              <a:tabLst>
                <a:tab pos="521334" algn="l"/>
              </a:tabLst>
            </a:pPr>
            <a:r>
              <a:rPr lang="en-GB" sz="1600" b="1" dirty="0"/>
              <a:t>19</a:t>
            </a:r>
            <a:r>
              <a:rPr lang="en-GB" sz="1600" dirty="0"/>
              <a:t> observers</a:t>
            </a:r>
          </a:p>
          <a:p>
            <a:pPr marL="508000" lvl="1" indent="-304800">
              <a:spcBef>
                <a:spcPts val="335"/>
              </a:spcBef>
              <a:buClr>
                <a:schemeClr val="accent6"/>
              </a:buClr>
              <a:buSzPct val="100000"/>
              <a:buFont typeface="Calibri" panose="020F0502020204030204" pitchFamily="34" charset="0"/>
              <a:buChar char="—"/>
              <a:tabLst>
                <a:tab pos="521334" algn="l"/>
              </a:tabLst>
            </a:pPr>
            <a:r>
              <a:rPr lang="en-GB" sz="1600" dirty="0"/>
              <a:t>from </a:t>
            </a:r>
            <a:r>
              <a:rPr lang="en-GB" sz="1600" b="1" dirty="0"/>
              <a:t>50</a:t>
            </a:r>
            <a:r>
              <a:rPr lang="en-GB" sz="1600" dirty="0"/>
              <a:t> countries</a:t>
            </a:r>
            <a:br>
              <a:rPr lang="en-US" altLang="ja-JP" sz="1600" dirty="0"/>
            </a:br>
            <a:endParaRPr lang="en-US" altLang="ja-JP" sz="1600" dirty="0"/>
          </a:p>
          <a:p>
            <a:pPr>
              <a:buSzPct val="100000"/>
              <a:tabLst>
                <a:tab pos="521334" algn="l"/>
              </a:tabLst>
            </a:pPr>
            <a:r>
              <a:rPr lang="en-US" sz="1600" dirty="0"/>
              <a:t>GLEIF Board has </a:t>
            </a:r>
            <a:r>
              <a:rPr lang="en-US" sz="1600" b="1" dirty="0"/>
              <a:t>15</a:t>
            </a:r>
            <a:r>
              <a:rPr lang="en-US" sz="1600" dirty="0"/>
              <a:t> independent directors.</a:t>
            </a:r>
            <a:br>
              <a:rPr lang="en-US" sz="1600" dirty="0"/>
            </a:br>
            <a:endParaRPr lang="en-US" sz="1600" dirty="0"/>
          </a:p>
          <a:p>
            <a:pPr>
              <a:buSzPct val="100000"/>
            </a:pPr>
            <a:r>
              <a:rPr lang="en-US" altLang="ja-JP" sz="1600" dirty="0"/>
              <a:t>GLEIF makes available the LEI data free of charge.</a:t>
            </a:r>
            <a:endParaRPr lang="en-US" sz="1600" dirty="0"/>
          </a:p>
          <a:p>
            <a:endParaRPr lang="en-DE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B5FBF-4C3C-EAA3-ACC5-BE2F20986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 a legal form classifier on LEI reference data</a:t>
            </a:r>
            <a:endParaRPr lang="en-LU"/>
          </a:p>
        </p:txBody>
      </p:sp>
      <p:cxnSp>
        <p:nvCxnSpPr>
          <p:cNvPr id="6" name="Gerade Verbindung 5">
            <a:extLst>
              <a:ext uri="{FF2B5EF4-FFF2-40B4-BE49-F238E27FC236}">
                <a16:creationId xmlns:a16="http://schemas.microsoft.com/office/drawing/2014/main" id="{FC6C84E2-52C4-9DC1-3BF4-CE9F012267FD}"/>
              </a:ext>
            </a:extLst>
          </p:cNvPr>
          <p:cNvCxnSpPr>
            <a:cxnSpLocks/>
          </p:cNvCxnSpPr>
          <p:nvPr/>
        </p:nvCxnSpPr>
        <p:spPr>
          <a:xfrm>
            <a:off x="5198533" y="945518"/>
            <a:ext cx="0" cy="3821746"/>
          </a:xfrm>
          <a:prstGeom prst="line">
            <a:avLst/>
          </a:prstGeom>
          <a:ln w="28575">
            <a:solidFill>
              <a:srgbClr val="F15A24"/>
            </a:solidFill>
            <a:headEnd type="none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1922343-2E09-82EC-769B-1FF8F49D9C62}"/>
              </a:ext>
            </a:extLst>
          </p:cNvPr>
          <p:cNvGrpSpPr/>
          <p:nvPr/>
        </p:nvGrpSpPr>
        <p:grpSpPr>
          <a:xfrm>
            <a:off x="5308623" y="1373712"/>
            <a:ext cx="3589836" cy="2402771"/>
            <a:chOff x="5308623" y="1162049"/>
            <a:chExt cx="3589836" cy="2402771"/>
          </a:xfrm>
        </p:grpSpPr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DD66E0F1-F831-128D-FAD6-C6643F392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55052" y="1162049"/>
              <a:ext cx="3074988" cy="118321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0062F51-ACCB-640C-D5E0-051B014E35C1}"/>
                </a:ext>
              </a:extLst>
            </p:cNvPr>
            <p:cNvSpPr txBox="1"/>
            <p:nvPr/>
          </p:nvSpPr>
          <p:spPr>
            <a:xfrm>
              <a:off x="5308623" y="2426047"/>
              <a:ext cx="1727173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DE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Partners for LEI Issuing (LOUs)</a:t>
              </a:r>
            </a:p>
            <a:p>
              <a:pPr algn="ctr"/>
              <a:r>
                <a:rPr lang="en-DE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38</a:t>
              </a:r>
              <a:endParaRPr lang="en-DE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en-GB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  <a:r>
                <a:rPr lang="en-DE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nd growing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FE4835A-FF36-F4FA-F07F-0AB8E669244D}"/>
                </a:ext>
              </a:extLst>
            </p:cNvPr>
            <p:cNvSpPr txBox="1"/>
            <p:nvPr/>
          </p:nvSpPr>
          <p:spPr>
            <a:xfrm>
              <a:off x="7171286" y="2426047"/>
              <a:ext cx="17271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DE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Issued LEIs to date</a:t>
              </a:r>
            </a:p>
            <a:p>
              <a:pPr algn="ctr"/>
              <a:r>
                <a: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&gt; 3 millions</a:t>
              </a:r>
              <a:endParaRPr lang="en-DE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14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AC2E4F6-F830-99F5-2952-9288F43FC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904" y="1131866"/>
            <a:ext cx="5420936" cy="705907"/>
          </a:xfrm>
          <a:prstGeom prst="rect">
            <a:avLst/>
          </a:prstGeom>
        </p:spPr>
      </p:pic>
      <p:pic>
        <p:nvPicPr>
          <p:cNvPr id="15" name="Picture 1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3A623A8-C8B8-CFEA-D62C-452781950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54" y="1136974"/>
            <a:ext cx="2931035" cy="3426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7F00E6-85A9-C1D4-2DD7-49F8CFFA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Legal Entity Identifier (LEI) Reference Data</a:t>
            </a:r>
            <a:endParaRPr lang="en-L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22811-D02F-799F-CFEC-507349CBE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536" y="2109664"/>
            <a:ext cx="5880464" cy="2465131"/>
          </a:xfrm>
        </p:spPr>
        <p:txBody>
          <a:bodyPr>
            <a:normAutofit/>
          </a:bodyPr>
          <a:lstStyle/>
          <a:p>
            <a:pPr marL="0" indent="0" algn="ctr">
              <a:buSzPct val="100000"/>
              <a:buNone/>
            </a:pPr>
            <a:r>
              <a:rPr lang="en-US" sz="1600" dirty="0"/>
              <a:t>Who is who? Who owns whom?</a:t>
            </a:r>
            <a:br>
              <a:rPr lang="en-US" sz="1600" dirty="0"/>
            </a:br>
            <a:endParaRPr lang="en-US" sz="1600" dirty="0"/>
          </a:p>
          <a:p>
            <a:pPr marL="0" indent="0">
              <a:buSzPct val="100000"/>
              <a:buNone/>
            </a:pPr>
            <a:r>
              <a:rPr lang="en-US" sz="1600" dirty="0"/>
              <a:t>LEI Data is available free of charge in various formats:</a:t>
            </a:r>
          </a:p>
          <a:p>
            <a:pPr>
              <a:buSzPct val="100000"/>
            </a:pPr>
            <a:r>
              <a:rPr lang="en-US" sz="1600" dirty="0"/>
              <a:t>GLEIF API: </a:t>
            </a:r>
            <a:r>
              <a:rPr lang="en-US" sz="16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https://api.gleif.org/docs</a:t>
            </a:r>
            <a:r>
              <a:rPr lang="en-US" sz="1600" dirty="0"/>
              <a:t> </a:t>
            </a:r>
          </a:p>
          <a:p>
            <a:pPr>
              <a:buSzPct val="100000"/>
            </a:pPr>
            <a:r>
              <a:rPr lang="en-US" sz="1600" dirty="0"/>
              <a:t>LEI Search: </a:t>
            </a:r>
            <a:r>
              <a:rPr lang="en-US" sz="1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https://search.gleif.org</a:t>
            </a:r>
            <a:r>
              <a:rPr lang="en-US" sz="1600" dirty="0"/>
              <a:t> </a:t>
            </a:r>
          </a:p>
          <a:p>
            <a:pPr>
              <a:buSzPct val="100000"/>
            </a:pPr>
            <a:r>
              <a:rPr lang="en-US" sz="1600" dirty="0"/>
              <a:t>Golden Copy: </a:t>
            </a:r>
            <a:r>
              <a:rPr lang="en-US" sz="16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https://www.gleif.org/en/lei-data/gleif-golden-copy</a:t>
            </a:r>
            <a:r>
              <a:rPr lang="en-US" sz="1600" dirty="0"/>
              <a:t> </a:t>
            </a:r>
          </a:p>
          <a:p>
            <a:endParaRPr lang="en-LU" sz="1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4D16F-D87A-4CC4-D71B-74823916FD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 a legal form classifier on LEI reference data</a:t>
            </a:r>
            <a:endParaRPr lang="en-LU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91E55AE-3027-B996-009A-44EA2F59F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16" y="859975"/>
            <a:ext cx="2956618" cy="276999"/>
          </a:xfrm>
          <a:prstGeom prst="rect">
            <a:avLst/>
          </a:prstGeom>
          <a:solidFill>
            <a:srgbClr val="F15A24"/>
          </a:solidFill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algn="ctr" eaLnBrk="1" hangingPunct="1">
              <a:spcBef>
                <a:spcPts val="900"/>
              </a:spcBef>
              <a:buClr>
                <a:srgbClr val="7F7F7F"/>
              </a:buClr>
            </a:pPr>
            <a:r>
              <a:rPr lang="en-US" sz="1800" dirty="0">
                <a:solidFill>
                  <a:schemeClr val="bg1"/>
                </a:solidFill>
              </a:rPr>
              <a:t>"Level 1"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56680775-B8F3-FEA0-945F-E426695E2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6813" y="859975"/>
            <a:ext cx="5420935" cy="276999"/>
          </a:xfrm>
          <a:prstGeom prst="rect">
            <a:avLst/>
          </a:prstGeom>
          <a:solidFill>
            <a:srgbClr val="F15A24"/>
          </a:solidFill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indent="0" algn="ctr" eaLnBrk="1" hangingPunct="1">
              <a:spcBef>
                <a:spcPts val="900"/>
              </a:spcBef>
              <a:buClr>
                <a:srgbClr val="7F7F7F"/>
              </a:buClr>
            </a:pPr>
            <a:r>
              <a:rPr lang="en-US" sz="1800" dirty="0">
                <a:solidFill>
                  <a:schemeClr val="bg1"/>
                </a:solidFill>
              </a:rPr>
              <a:t>"Level 2": Direct &amp; ultimate parents &amp; fund relationships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47BB4325-6800-4E8F-81A8-97BC8EFD944F}"/>
              </a:ext>
            </a:extLst>
          </p:cNvPr>
          <p:cNvSpPr txBox="1">
            <a:spLocks/>
          </p:cNvSpPr>
          <p:nvPr/>
        </p:nvSpPr>
        <p:spPr>
          <a:xfrm>
            <a:off x="3316813" y="859975"/>
            <a:ext cx="5420935" cy="983760"/>
          </a:xfrm>
          <a:prstGeom prst="rect">
            <a:avLst/>
          </a:prstGeom>
          <a:ln w="28575">
            <a:solidFill>
              <a:srgbClr val="F15A24"/>
            </a:solidFill>
          </a:ln>
        </p:spPr>
        <p:txBody>
          <a:bodyPr vert="horz" lIns="0" tIns="108000" rIns="0" bIns="0" numCol="1" spcCol="216000" rtlCol="0">
            <a:no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rgbClr val="878787"/>
              </a:buClr>
              <a:buSzPct val="100000"/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3875" indent="-3429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878787"/>
              </a:buClr>
              <a:buSzPct val="100000"/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04850" indent="-3429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buSzPct val="90000"/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77888" indent="-3429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buSzPct val="90000"/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058863" indent="-3429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buSzPct val="90000"/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alibri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alibri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Calibri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b="1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44293A2-58DF-89A1-C47A-BE003BADA351}"/>
              </a:ext>
            </a:extLst>
          </p:cNvPr>
          <p:cNvSpPr txBox="1">
            <a:spLocks/>
          </p:cNvSpPr>
          <p:nvPr/>
        </p:nvSpPr>
        <p:spPr>
          <a:xfrm>
            <a:off x="306917" y="859974"/>
            <a:ext cx="2956619" cy="3703934"/>
          </a:xfrm>
          <a:prstGeom prst="rect">
            <a:avLst/>
          </a:prstGeom>
          <a:ln w="28575">
            <a:solidFill>
              <a:srgbClr val="F15A24"/>
            </a:solidFill>
          </a:ln>
        </p:spPr>
        <p:txBody>
          <a:bodyPr vert="horz" lIns="0" tIns="108000" rIns="0" bIns="0" numCol="1" spcCol="216000" rtlCol="0">
            <a:no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200"/>
              </a:spcAft>
              <a:buClr>
                <a:srgbClr val="878787"/>
              </a:buClr>
              <a:buSzPct val="100000"/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523875" indent="-3429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878787"/>
              </a:buClr>
              <a:buSzPct val="100000"/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704850" indent="-3429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buSzPct val="90000"/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877888" indent="-3429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buSzPct val="90000"/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058863" indent="-3429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6"/>
              </a:buClr>
              <a:buSzPct val="90000"/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alibri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alibri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Calibri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b="1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7B39C9-F764-FF2B-8A9B-D3C488786978}"/>
              </a:ext>
            </a:extLst>
          </p:cNvPr>
          <p:cNvSpPr/>
          <p:nvPr/>
        </p:nvSpPr>
        <p:spPr>
          <a:xfrm>
            <a:off x="420845" y="1412346"/>
            <a:ext cx="2799868" cy="19797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1B44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41BD20-7B01-5EEB-5358-6DE5982F911D}"/>
              </a:ext>
            </a:extLst>
          </p:cNvPr>
          <p:cNvSpPr/>
          <p:nvPr/>
        </p:nvSpPr>
        <p:spPr>
          <a:xfrm>
            <a:off x="420845" y="3144259"/>
            <a:ext cx="2799868" cy="2769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1B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55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8506BC4-0395-1B37-C19F-7B0D6B29ADBA}"/>
              </a:ext>
            </a:extLst>
          </p:cNvPr>
          <p:cNvSpPr/>
          <p:nvPr/>
        </p:nvSpPr>
        <p:spPr>
          <a:xfrm>
            <a:off x="4571999" y="728783"/>
            <a:ext cx="4563965" cy="3185990"/>
          </a:xfrm>
          <a:prstGeom prst="rect">
            <a:avLst/>
          </a:prstGeom>
          <a:solidFill>
            <a:srgbClr val="FF84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B58BA-9272-4611-E7EC-44D4CE00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557" y="934598"/>
            <a:ext cx="3060755" cy="894202"/>
          </a:xfrm>
        </p:spPr>
        <p:txBody>
          <a:bodyPr/>
          <a:lstStyle/>
          <a:p>
            <a:r>
              <a:rPr lang="en-US" dirty="0"/>
              <a:t>Entity Legal Forms</a:t>
            </a:r>
            <a:br>
              <a:rPr lang="en-US" dirty="0"/>
            </a:br>
            <a:br>
              <a:rPr lang="en-LU" dirty="0"/>
            </a:br>
            <a:endParaRPr lang="en-L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6421B3-4731-6502-3E82-85A6A8C5DC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 a legal form classifier on LEI reference data</a:t>
            </a:r>
            <a:endParaRPr lang="en-LU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5222EB-B81F-41E4-FB27-D1AFA4CCA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640" y="1381699"/>
            <a:ext cx="4564324" cy="2208894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2C81ED5-BB97-1DF1-1297-AE8C121F30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69963" y="1717482"/>
            <a:ext cx="3060700" cy="1828993"/>
          </a:xfrm>
        </p:spPr>
        <p:txBody>
          <a:bodyPr/>
          <a:lstStyle/>
          <a:p>
            <a:r>
              <a:rPr lang="en-DE" dirty="0"/>
              <a:t>Why are they important?</a:t>
            </a:r>
          </a:p>
          <a:p>
            <a:r>
              <a:rPr lang="en-DE" dirty="0"/>
              <a:t>What is the challenge?</a:t>
            </a:r>
          </a:p>
          <a:p>
            <a:r>
              <a:rPr lang="en-DE" dirty="0"/>
              <a:t>What is the ELF Code List?</a:t>
            </a:r>
          </a:p>
        </p:txBody>
      </p:sp>
    </p:spTree>
    <p:extLst>
      <p:ext uri="{BB962C8B-B14F-4D97-AF65-F5344CB8AC3E}">
        <p14:creationId xmlns:p14="http://schemas.microsoft.com/office/powerpoint/2010/main" val="2649246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E6E2A88-1127-D5CC-806F-EF342FA33127}"/>
              </a:ext>
            </a:extLst>
          </p:cNvPr>
          <p:cNvGrpSpPr/>
          <p:nvPr/>
        </p:nvGrpSpPr>
        <p:grpSpPr>
          <a:xfrm>
            <a:off x="318471" y="1059797"/>
            <a:ext cx="8507058" cy="1591653"/>
            <a:chOff x="918634" y="4256140"/>
            <a:chExt cx="10541529" cy="1972127"/>
          </a:xfrm>
        </p:grpSpPr>
        <p:sp>
          <p:nvSpPr>
            <p:cNvPr id="7" name="Content Placeholder 1">
              <a:extLst>
                <a:ext uri="{FF2B5EF4-FFF2-40B4-BE49-F238E27FC236}">
                  <a16:creationId xmlns:a16="http://schemas.microsoft.com/office/drawing/2014/main" id="{D523B128-5F0F-A80A-67D4-150F3D900B9C}"/>
                </a:ext>
              </a:extLst>
            </p:cNvPr>
            <p:cNvSpPr txBox="1">
              <a:spLocks/>
            </p:cNvSpPr>
            <p:nvPr/>
          </p:nvSpPr>
          <p:spPr>
            <a:xfrm>
              <a:off x="922867" y="4256140"/>
              <a:ext cx="10537296" cy="1972127"/>
            </a:xfrm>
            <a:prstGeom prst="rect">
              <a:avLst/>
            </a:prstGeom>
            <a:ln w="28575">
              <a:solidFill>
                <a:srgbClr val="F15A24"/>
              </a:solidFill>
            </a:ln>
          </p:spPr>
          <p:txBody>
            <a:bodyPr vert="horz" lIns="0" tIns="108000" rIns="0" bIns="0" numCol="1" spcCol="216000" rtlCol="0">
              <a:noAutofit/>
            </a:bodyPr>
            <a:lstStyle>
              <a:lvl1pPr marL="360000" indent="-36000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200"/>
                </a:spcAft>
                <a:buClr>
                  <a:srgbClr val="878787"/>
                </a:buClr>
                <a:buSzPct val="100000"/>
                <a:buFont typeface="+mj-lt"/>
                <a:buAutoNum type="arabicPeriod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23875" indent="-3429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878787"/>
                </a:buClr>
                <a:buSzPct val="100000"/>
                <a:buFont typeface="+mj-lt"/>
                <a:buAutoNum type="arabicPeriod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704850" indent="-3429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6"/>
                </a:buClr>
                <a:buSzPct val="90000"/>
                <a:buFont typeface="+mj-lt"/>
                <a:buAutoNum type="arabicPeriod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877888" indent="-3429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6"/>
                </a:buClr>
                <a:buSzPct val="90000"/>
                <a:buFont typeface="+mj-lt"/>
                <a:buAutoNum type="arabicPeriod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058863" indent="-3429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6"/>
                </a:buClr>
                <a:buSzPct val="90000"/>
                <a:buFont typeface="+mj-lt"/>
                <a:buAutoNum type="arabicPeriod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alibri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Calibri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alibri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Calibri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/>
            </a:p>
            <a:p>
              <a:pPr algn="ctr">
                <a:buClr>
                  <a:srgbClr val="F15A24"/>
                </a:buClr>
              </a:pPr>
              <a:r>
                <a:rPr lang="en-GB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Asunto-osakeyhtiö</a:t>
              </a:r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Puistoranta</a:t>
              </a:r>
              <a:endParaRPr lang="en-GB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buClr>
                  <a:srgbClr val="F15A24"/>
                </a:buClr>
              </a:pPr>
              <a:r>
                <a:rPr lang="en-GB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Asunto</a:t>
              </a:r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Oy </a:t>
              </a:r>
              <a:r>
                <a:rPr lang="en-GB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Keskiyöntie</a:t>
              </a:r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22</a:t>
              </a:r>
            </a:p>
            <a:p>
              <a:pPr marL="0" indent="0" algn="ctr">
                <a:buFont typeface="+mj-lt"/>
                <a:buNone/>
              </a:pPr>
              <a:br>
                <a:rPr lang="en-GB" b="1" dirty="0"/>
              </a:br>
              <a:endParaRPr lang="en-GB" b="1" dirty="0"/>
            </a:p>
            <a:p>
              <a:pPr marL="0" indent="0" algn="ctr">
                <a:buFont typeface="+mj-lt"/>
                <a:buNone/>
              </a:pPr>
              <a:endParaRPr lang="en-DE" dirty="0"/>
            </a:p>
          </p:txBody>
        </p:sp>
        <p:sp>
          <p:nvSpPr>
            <p:cNvPr id="8" name="Text Placeholder 7">
              <a:extLst>
                <a:ext uri="{FF2B5EF4-FFF2-40B4-BE49-F238E27FC236}">
                  <a16:creationId xmlns:a16="http://schemas.microsoft.com/office/drawing/2014/main" id="{E255E94E-3E86-15B7-A7B5-BB9B2DFE662C}"/>
                </a:ext>
              </a:extLst>
            </p:cNvPr>
            <p:cNvSpPr txBox="1">
              <a:spLocks/>
            </p:cNvSpPr>
            <p:nvPr/>
          </p:nvSpPr>
          <p:spPr>
            <a:xfrm>
              <a:off x="918634" y="4256140"/>
              <a:ext cx="10537296" cy="421200"/>
            </a:xfrm>
            <a:prstGeom prst="rect">
              <a:avLst/>
            </a:prstGeom>
            <a:solidFill>
              <a:srgbClr val="F15A24"/>
            </a:solidFill>
            <a:ln w="28575">
              <a:noFill/>
            </a:ln>
          </p:spPr>
          <p:txBody>
            <a:bodyPr anchor="ctr"/>
            <a:lstStyle>
              <a:lvl1pPr marL="215900" indent="-2159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878787"/>
                </a:buClr>
                <a:buSzPct val="100000"/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08000" indent="-3048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878787"/>
                </a:buClr>
                <a:buSzPct val="100000"/>
                <a:buFont typeface="Calibri" panose="020F0502020204030204" pitchFamily="34" charset="0"/>
                <a:buChar char="—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257300" indent="-2667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6"/>
                </a:buClr>
                <a:buSzPct val="90000"/>
                <a:buFont typeface="Wingdings" panose="05000000000000000000" pitchFamily="2" charset="2"/>
                <a:buChar char="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435100" indent="-1778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6"/>
                </a:buClr>
                <a:buSzPct val="90000"/>
                <a:buFont typeface="Wingdings" panose="05000000000000000000" pitchFamily="2" charset="2"/>
                <a:buChar char="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612900" indent="-1778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6"/>
                </a:buClr>
                <a:buSzPct val="90000"/>
                <a:buFont typeface="Wingdings" panose="05000000000000000000" pitchFamily="2" charset="2"/>
                <a:buChar char="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alibri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Calibri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alibri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Calibri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DE" b="1" dirty="0">
                  <a:solidFill>
                    <a:schemeClr val="bg1"/>
                  </a:solidFill>
                </a:rPr>
                <a:t>Finland – Same Legal Form?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0579927-EB61-4801-03BB-3C2E493C9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Identifying Legal Forms – Easy …right?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4416C-49EB-3674-C035-82C6575F89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 a legal form classifier on LEI reference data</a:t>
            </a:r>
            <a:endParaRPr lang="en-L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DA1CF8-7CAB-1D27-9151-0FD430511CD6}"/>
              </a:ext>
            </a:extLst>
          </p:cNvPr>
          <p:cNvSpPr/>
          <p:nvPr/>
        </p:nvSpPr>
        <p:spPr>
          <a:xfrm>
            <a:off x="320179" y="2355866"/>
            <a:ext cx="8503643" cy="295584"/>
          </a:xfrm>
          <a:prstGeom prst="rect">
            <a:avLst/>
          </a:prstGeom>
          <a:solidFill>
            <a:srgbClr val="F15A24"/>
          </a:soli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</a:t>
            </a:r>
            <a:r>
              <a:rPr lang="en-GB" dirty="0" err="1"/>
              <a:t>Asunto-osakeyhtiö</a:t>
            </a:r>
            <a:r>
              <a:rPr lang="en-GB" dirty="0"/>
              <a:t>” = “</a:t>
            </a:r>
            <a:r>
              <a:rPr lang="en-GB" dirty="0" err="1"/>
              <a:t>Asunto</a:t>
            </a:r>
            <a:r>
              <a:rPr lang="en-GB" dirty="0"/>
              <a:t> Oy”</a:t>
            </a:r>
            <a:endParaRPr lang="en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D9EBAE-0D80-8500-5F3F-11A625C4B571}"/>
              </a:ext>
            </a:extLst>
          </p:cNvPr>
          <p:cNvSpPr txBox="1"/>
          <p:nvPr/>
        </p:nvSpPr>
        <p:spPr>
          <a:xfrm>
            <a:off x="2027787" y="2890966"/>
            <a:ext cx="5088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Asunto-osakeyhtiö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Housing company</a:t>
            </a:r>
          </a:p>
          <a:p>
            <a:pPr marL="285750" indent="-285750">
              <a:buFont typeface="Wingdings" pitchFamily="2" charset="2"/>
              <a:buChar char="à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2FD3E-B522-85F5-843D-69C80E1771F2}"/>
              </a:ext>
            </a:extLst>
          </p:cNvPr>
          <p:cNvSpPr txBox="1"/>
          <p:nvPr/>
        </p:nvSpPr>
        <p:spPr>
          <a:xfrm>
            <a:off x="2429974" y="3098019"/>
            <a:ext cx="4284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à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ELF Code to the rescue!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3D53DF-96B3-5D10-2EB3-2A3118FDCE4E}"/>
              </a:ext>
            </a:extLst>
          </p:cNvPr>
          <p:cNvSpPr txBox="1"/>
          <p:nvPr/>
        </p:nvSpPr>
        <p:spPr>
          <a:xfrm>
            <a:off x="6188973" y="2318992"/>
            <a:ext cx="6753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lt1"/>
                </a:solidFill>
                <a:sym typeface="Wingdings" pitchFamily="2" charset="2"/>
              </a:rPr>
              <a:t> </a:t>
            </a:r>
            <a:r>
              <a:rPr lang="en-DE" b="1" dirty="0">
                <a:solidFill>
                  <a:schemeClr val="lt1"/>
                </a:solidFill>
              </a:rPr>
              <a:t>ELF Code: </a:t>
            </a:r>
            <a:r>
              <a:rPr lang="en-GB" b="1" dirty="0">
                <a:solidFill>
                  <a:schemeClr val="lt1"/>
                </a:solidFill>
              </a:rPr>
              <a:t>V0TJ</a:t>
            </a:r>
            <a:endParaRPr lang="en-DE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8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770EB-85D0-BFBB-A1A0-6D9CFA034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A6B8D03-CDE9-F1EB-58D4-D9276D163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7956" y="1026835"/>
            <a:ext cx="3366044" cy="367463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EB9C773-0FD9-ED0A-BA42-73B7046F5DF7}"/>
              </a:ext>
            </a:extLst>
          </p:cNvPr>
          <p:cNvGrpSpPr/>
          <p:nvPr/>
        </p:nvGrpSpPr>
        <p:grpSpPr>
          <a:xfrm>
            <a:off x="318471" y="1059797"/>
            <a:ext cx="5412518" cy="1591653"/>
            <a:chOff x="918634" y="4256140"/>
            <a:chExt cx="10637132" cy="1972127"/>
          </a:xfrm>
        </p:grpSpPr>
        <p:sp>
          <p:nvSpPr>
            <p:cNvPr id="7" name="Content Placeholder 1">
              <a:extLst>
                <a:ext uri="{FF2B5EF4-FFF2-40B4-BE49-F238E27FC236}">
                  <a16:creationId xmlns:a16="http://schemas.microsoft.com/office/drawing/2014/main" id="{8A14E7C6-95D2-BF1E-F6D6-BC927D6D96B8}"/>
                </a:ext>
              </a:extLst>
            </p:cNvPr>
            <p:cNvSpPr txBox="1">
              <a:spLocks/>
            </p:cNvSpPr>
            <p:nvPr/>
          </p:nvSpPr>
          <p:spPr>
            <a:xfrm>
              <a:off x="922867" y="4256140"/>
              <a:ext cx="10632899" cy="1972127"/>
            </a:xfrm>
            <a:prstGeom prst="rect">
              <a:avLst/>
            </a:prstGeom>
            <a:ln w="28575">
              <a:solidFill>
                <a:srgbClr val="F15A24"/>
              </a:solidFill>
            </a:ln>
          </p:spPr>
          <p:txBody>
            <a:bodyPr vert="horz" lIns="0" tIns="108000" rIns="0" bIns="0" numCol="1" spcCol="216000" rtlCol="0">
              <a:noAutofit/>
            </a:bodyPr>
            <a:lstStyle>
              <a:lvl1pPr marL="360000" indent="-360000" algn="l" defTabSz="914400" rtl="0" eaLnBrk="1" latinLnBrk="0" hangingPunct="1">
                <a:lnSpc>
                  <a:spcPct val="90000"/>
                </a:lnSpc>
                <a:spcBef>
                  <a:spcPts val="900"/>
                </a:spcBef>
                <a:spcAft>
                  <a:spcPts val="200"/>
                </a:spcAft>
                <a:buClr>
                  <a:srgbClr val="878787"/>
                </a:buClr>
                <a:buSzPct val="100000"/>
                <a:buFont typeface="+mj-lt"/>
                <a:buAutoNum type="arabicPeriod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23875" indent="-3429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878787"/>
                </a:buClr>
                <a:buSzPct val="100000"/>
                <a:buFont typeface="+mj-lt"/>
                <a:buAutoNum type="arabicPeriod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704850" indent="-3429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6"/>
                </a:buClr>
                <a:buSzPct val="90000"/>
                <a:buFont typeface="+mj-lt"/>
                <a:buAutoNum type="arabicPeriod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877888" indent="-3429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6"/>
                </a:buClr>
                <a:buSzPct val="90000"/>
                <a:buFont typeface="+mj-lt"/>
                <a:buAutoNum type="arabicPeriod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058863" indent="-3429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6"/>
                </a:buClr>
                <a:buSzPct val="90000"/>
                <a:buFont typeface="+mj-lt"/>
                <a:buAutoNum type="arabicPeriod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alibri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Calibri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alibri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Calibri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b="1" dirty="0"/>
            </a:p>
            <a:p>
              <a:pPr algn="ctr">
                <a:buClr>
                  <a:srgbClr val="F15A24"/>
                </a:buClr>
              </a:pPr>
              <a:r>
                <a:rPr lang="en-GB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Asunto-osakeyhtiö</a:t>
              </a:r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GB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Puistoranta</a:t>
              </a:r>
              <a:endParaRPr lang="en-GB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>
                <a:buClr>
                  <a:srgbClr val="F15A24"/>
                </a:buClr>
              </a:pPr>
              <a:r>
                <a:rPr lang="en-GB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Asunto</a:t>
              </a:r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Oy </a:t>
              </a:r>
              <a:r>
                <a:rPr lang="en-GB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Keskiyöntie</a:t>
              </a:r>
              <a:r>
                <a:rPr lang="en-GB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22</a:t>
              </a:r>
            </a:p>
            <a:p>
              <a:pPr marL="0" indent="0" algn="ctr">
                <a:buFont typeface="+mj-lt"/>
                <a:buNone/>
              </a:pPr>
              <a:br>
                <a:rPr lang="en-GB" b="1" dirty="0"/>
              </a:br>
              <a:endParaRPr lang="en-GB" b="1" dirty="0"/>
            </a:p>
            <a:p>
              <a:pPr marL="0" indent="0" algn="ctr">
                <a:buFont typeface="+mj-lt"/>
                <a:buNone/>
              </a:pPr>
              <a:endParaRPr lang="en-DE" dirty="0"/>
            </a:p>
          </p:txBody>
        </p:sp>
        <p:sp>
          <p:nvSpPr>
            <p:cNvPr id="8" name="Text Placeholder 7">
              <a:extLst>
                <a:ext uri="{FF2B5EF4-FFF2-40B4-BE49-F238E27FC236}">
                  <a16:creationId xmlns:a16="http://schemas.microsoft.com/office/drawing/2014/main" id="{BD0AEEE7-92C9-48B6-4254-AA5F72D504A0}"/>
                </a:ext>
              </a:extLst>
            </p:cNvPr>
            <p:cNvSpPr txBox="1">
              <a:spLocks/>
            </p:cNvSpPr>
            <p:nvPr/>
          </p:nvSpPr>
          <p:spPr>
            <a:xfrm>
              <a:off x="918634" y="4256140"/>
              <a:ext cx="10632899" cy="421200"/>
            </a:xfrm>
            <a:prstGeom prst="rect">
              <a:avLst/>
            </a:prstGeom>
            <a:solidFill>
              <a:srgbClr val="F15A24"/>
            </a:solidFill>
            <a:ln w="28575">
              <a:noFill/>
            </a:ln>
          </p:spPr>
          <p:txBody>
            <a:bodyPr anchor="ctr"/>
            <a:lstStyle>
              <a:lvl1pPr marL="215900" indent="-2159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878787"/>
                </a:buClr>
                <a:buSzPct val="100000"/>
                <a:buFont typeface="WingDings" panose="05000000000000000000" pitchFamily="2" charset="2"/>
                <a:buChar char="§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508000" indent="-3048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rgbClr val="878787"/>
                </a:buClr>
                <a:buSzPct val="100000"/>
                <a:buFont typeface="Calibri" panose="020F0502020204030204" pitchFamily="34" charset="0"/>
                <a:buChar char="—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1257300" indent="-2667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6"/>
                </a:buClr>
                <a:buSzPct val="90000"/>
                <a:buFont typeface="Wingdings" panose="05000000000000000000" pitchFamily="2" charset="2"/>
                <a:buChar char="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435100" indent="-1778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6"/>
                </a:buClr>
                <a:buSzPct val="90000"/>
                <a:buFont typeface="Wingdings" panose="05000000000000000000" pitchFamily="2" charset="2"/>
                <a:buChar char="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612900" indent="-1778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6"/>
                </a:buClr>
                <a:buSzPct val="90000"/>
                <a:buFont typeface="Wingdings" panose="05000000000000000000" pitchFamily="2" charset="2"/>
                <a:buChar char=""/>
                <a:defRPr sz="1800"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Calibri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Calibri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Calibri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Calibri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DE" b="1" dirty="0">
                  <a:solidFill>
                    <a:schemeClr val="bg1"/>
                  </a:solidFill>
                </a:rPr>
                <a:t>Finland – Same Legal Form?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21AF3D-2355-F6DE-C789-49A76305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Identifying Legal Forms – Easy …right?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576A9-CBE9-5E82-56DC-D26CC9A54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 a legal form classifier on LEI reference data</a:t>
            </a:r>
            <a:endParaRPr lang="en-L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FF30F0-6829-657A-BC22-AE4B83FCEA01}"/>
              </a:ext>
            </a:extLst>
          </p:cNvPr>
          <p:cNvSpPr/>
          <p:nvPr/>
        </p:nvSpPr>
        <p:spPr>
          <a:xfrm>
            <a:off x="320179" y="2355866"/>
            <a:ext cx="5410810" cy="295584"/>
          </a:xfrm>
          <a:prstGeom prst="rect">
            <a:avLst/>
          </a:prstGeom>
          <a:solidFill>
            <a:srgbClr val="F15A24"/>
          </a:solidFill>
          <a:ln w="2857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</a:t>
            </a:r>
            <a:r>
              <a:rPr lang="en-GB" dirty="0" err="1"/>
              <a:t>Asunto-osakeyhtiö</a:t>
            </a:r>
            <a:r>
              <a:rPr lang="en-GB" dirty="0"/>
              <a:t>” = “</a:t>
            </a:r>
            <a:r>
              <a:rPr lang="en-GB" dirty="0" err="1"/>
              <a:t>Asunto</a:t>
            </a:r>
            <a:r>
              <a:rPr lang="en-GB" dirty="0"/>
              <a:t> Oy” </a:t>
            </a:r>
            <a:r>
              <a:rPr lang="en-GB" b="1" dirty="0">
                <a:sym typeface="Wingdings" pitchFamily="2" charset="2"/>
              </a:rPr>
              <a:t> </a:t>
            </a:r>
            <a:r>
              <a:rPr lang="en-DE" b="1" dirty="0"/>
              <a:t>ELF Code: </a:t>
            </a:r>
            <a:r>
              <a:rPr lang="en-GB" b="1" dirty="0"/>
              <a:t>V0TJ</a:t>
            </a:r>
            <a:endParaRPr lang="en-DE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1829FA-DBD9-D073-A2C1-997CB2B0D891}"/>
              </a:ext>
            </a:extLst>
          </p:cNvPr>
          <p:cNvSpPr txBox="1"/>
          <p:nvPr/>
        </p:nvSpPr>
        <p:spPr>
          <a:xfrm>
            <a:off x="443873" y="2890966"/>
            <a:ext cx="51617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Asunto-osakeyhtiö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Housing company</a:t>
            </a:r>
          </a:p>
          <a:p>
            <a:pPr marL="285750" indent="-285750">
              <a:buFont typeface="Wingdings" pitchFamily="2" charset="2"/>
              <a:buChar char="à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CAD684-6D85-7355-4676-449BD7814D07}"/>
              </a:ext>
            </a:extLst>
          </p:cNvPr>
          <p:cNvSpPr txBox="1"/>
          <p:nvPr/>
        </p:nvSpPr>
        <p:spPr>
          <a:xfrm>
            <a:off x="851852" y="3075632"/>
            <a:ext cx="43457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à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ELF Code to the rescue!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D66169-E004-A09A-6BE8-D48405898CD8}"/>
              </a:ext>
            </a:extLst>
          </p:cNvPr>
          <p:cNvSpPr/>
          <p:nvPr/>
        </p:nvSpPr>
        <p:spPr>
          <a:xfrm>
            <a:off x="5900259" y="2915242"/>
            <a:ext cx="2799868" cy="43486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C1B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49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A6AC1-5FF4-88C9-A4E0-D0F4F62CF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20275 Entity Legal Form Code</a:t>
            </a:r>
            <a:endParaRPr lang="en-DE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50405AA-9AEB-94E7-9687-9B879C027B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5285117"/>
              </p:ext>
            </p:extLst>
          </p:nvPr>
        </p:nvGraphicFramePr>
        <p:xfrm>
          <a:off x="257628" y="2797678"/>
          <a:ext cx="8628743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54743">
                  <a:extLst>
                    <a:ext uri="{9D8B030D-6E8A-4147-A177-3AD203B41FA5}">
                      <a16:colId xmlns:a16="http://schemas.microsoft.com/office/drawing/2014/main" val="3093315829"/>
                    </a:ext>
                  </a:extLst>
                </a:gridCol>
                <a:gridCol w="1754632">
                  <a:extLst>
                    <a:ext uri="{9D8B030D-6E8A-4147-A177-3AD203B41FA5}">
                      <a16:colId xmlns:a16="http://schemas.microsoft.com/office/drawing/2014/main" val="2794069480"/>
                    </a:ext>
                  </a:extLst>
                </a:gridCol>
                <a:gridCol w="1838579">
                  <a:extLst>
                    <a:ext uri="{9D8B030D-6E8A-4147-A177-3AD203B41FA5}">
                      <a16:colId xmlns:a16="http://schemas.microsoft.com/office/drawing/2014/main" val="874556150"/>
                    </a:ext>
                  </a:extLst>
                </a:gridCol>
                <a:gridCol w="2207705">
                  <a:extLst>
                    <a:ext uri="{9D8B030D-6E8A-4147-A177-3AD203B41FA5}">
                      <a16:colId xmlns:a16="http://schemas.microsoft.com/office/drawing/2014/main" val="355888311"/>
                    </a:ext>
                  </a:extLst>
                </a:gridCol>
                <a:gridCol w="2073084">
                  <a:extLst>
                    <a:ext uri="{9D8B030D-6E8A-4147-A177-3AD203B41FA5}">
                      <a16:colId xmlns:a16="http://schemas.microsoft.com/office/drawing/2014/main" val="849393138"/>
                    </a:ext>
                  </a:extLst>
                </a:gridCol>
              </a:tblGrid>
              <a:tr h="273600">
                <a:tc>
                  <a:txBody>
                    <a:bodyPr/>
                    <a:lstStyle/>
                    <a:p>
                      <a:r>
                        <a:rPr lang="en-DE" sz="1200" dirty="0">
                          <a:solidFill>
                            <a:schemeClr val="bg1"/>
                          </a:solidFill>
                        </a:rPr>
                        <a:t>ELF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DE" sz="1200">
                          <a:solidFill>
                            <a:schemeClr val="bg1"/>
                          </a:solidFill>
                        </a:rPr>
                        <a:t>Country of 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DE" sz="1200" dirty="0">
                          <a:solidFill>
                            <a:schemeClr val="bg1"/>
                          </a:solidFill>
                        </a:rPr>
                        <a:t>Jurisidiction of 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DE" sz="1200">
                          <a:solidFill>
                            <a:schemeClr val="bg1"/>
                          </a:solidFill>
                        </a:rPr>
                        <a:t>Entity Legal Form Local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DE" sz="1200" dirty="0">
                          <a:solidFill>
                            <a:schemeClr val="bg1"/>
                          </a:solidFill>
                        </a:rPr>
                        <a:t>Abbreviations Local Language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3207822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r>
                        <a:rPr lang="en-DE" sz="1200"/>
                        <a:t>LNBY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 dirty="0"/>
                        <a:t>Canada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/>
                        <a:t>British Columbia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200" dirty="0">
                          <a:solidFill>
                            <a:schemeClr val="dk1"/>
                          </a:solidFill>
                        </a:rPr>
                        <a:t>Limited Liability Partnership</a:t>
                      </a:r>
                      <a:endParaRPr lang="ja-JP" altLang="en-US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 dirty="0"/>
                        <a:t>LLP;SRL;SENCRL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907109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r>
                        <a:rPr lang="en-DE" sz="1200" dirty="0"/>
                        <a:t>JDX6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 dirty="0"/>
                        <a:t>Cayman Islands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/>
                        <a:t>Cayman Islands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200">
                          <a:solidFill>
                            <a:schemeClr val="dk1"/>
                          </a:solidFill>
                        </a:rPr>
                        <a:t>special economic zone company</a:t>
                      </a:r>
                      <a:endParaRPr lang="ja-JP" altLang="en-US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 dirty="0"/>
                        <a:t>SEZC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103170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r>
                        <a:rPr lang="en-DE" sz="1200"/>
                        <a:t>B5UZ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/>
                        <a:t>China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kern="1200">
                          <a:solidFill>
                            <a:schemeClr val="dk1"/>
                          </a:solidFill>
                        </a:rPr>
                        <a:t>事业单位</a:t>
                      </a:r>
                      <a:endParaRPr lang="ja-JP" altLang="en-US" sz="12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50845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r>
                        <a:rPr lang="en-DE" sz="1200"/>
                        <a:t>QRZJ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/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 dirty="0"/>
                        <a:t>Italy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DE" sz="1200" kern="1200" dirty="0">
                          <a:solidFill>
                            <a:schemeClr val="dk1"/>
                          </a:solidFill>
                        </a:rPr>
                        <a:t>Societ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</a:rPr>
                        <a:t>à Cooperativa</a:t>
                      </a:r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 dirty="0"/>
                        <a:t>S.C.;soc. </a:t>
                      </a:r>
                      <a:r>
                        <a:rPr lang="en-GB" sz="1200" dirty="0"/>
                        <a:t>c</a:t>
                      </a:r>
                      <a:r>
                        <a:rPr lang="en-DE" sz="1200" dirty="0"/>
                        <a:t>oop.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81928"/>
                  </a:ext>
                </a:extLst>
              </a:tr>
              <a:tr h="273600">
                <a:tc>
                  <a:txBody>
                    <a:bodyPr/>
                    <a:lstStyle/>
                    <a:p>
                      <a:r>
                        <a:rPr lang="en-DE" sz="1200"/>
                        <a:t>M886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 dirty="0"/>
                        <a:t>United States of America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 dirty="0"/>
                        <a:t>Alaska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 dirty="0"/>
                        <a:t>Limited Liability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DE" sz="1200" dirty="0"/>
                        <a:t>L.L.P.;LLP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531599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8C027-AD0B-7B1C-D1E5-4A852B5124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 a legal form classifier on LEI reference data</a:t>
            </a:r>
            <a:endParaRPr lang="en-L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7B6BCE-9ED3-9F75-F047-1741445C453B}"/>
              </a:ext>
            </a:extLst>
          </p:cNvPr>
          <p:cNvSpPr txBox="1"/>
          <p:nvPr/>
        </p:nvSpPr>
        <p:spPr>
          <a:xfrm>
            <a:off x="257628" y="849087"/>
            <a:ext cx="70172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>
                <a:solidFill>
                  <a:srgbClr val="F15A24"/>
                </a:solidFill>
              </a:rPr>
              <a:t>A list of all legal forms – in all countries</a:t>
            </a:r>
          </a:p>
          <a:p>
            <a:pPr marL="285750" indent="-285750">
              <a:buClr>
                <a:srgbClr val="F15A24"/>
              </a:buClr>
              <a:buFont typeface="Arial" panose="020B0604020202020204" pitchFamily="34" charset="0"/>
              <a:buChar char="•"/>
            </a:pPr>
            <a:r>
              <a:rPr lang="en-US" dirty="0"/>
              <a:t>ELF Codes identify the distinct entity legal forms in a given jurisdiction</a:t>
            </a:r>
          </a:p>
          <a:p>
            <a:pPr marL="508000" lvl="1" indent="-304800">
              <a:buFont typeface="Calibri" panose="020F0502020204030204" pitchFamily="34" charset="0"/>
              <a:buChar char="—"/>
            </a:pPr>
            <a:r>
              <a:rPr lang="en-US" dirty="0"/>
              <a:t>Introduced in November 2017</a:t>
            </a:r>
          </a:p>
          <a:p>
            <a:pPr marL="508000" lvl="1" indent="-304800">
              <a:buFont typeface="Calibri" panose="020F0502020204030204" pitchFamily="34" charset="0"/>
              <a:buChar char="—"/>
            </a:pPr>
            <a:r>
              <a:rPr lang="en-US" dirty="0"/>
              <a:t>Currently 3,297 legal forms in 117 countries (192 jurisdictions)</a:t>
            </a:r>
          </a:p>
          <a:p>
            <a:pPr marL="508000" lvl="1" indent="-304800">
              <a:buFont typeface="Calibri" panose="020F0502020204030204" pitchFamily="34" charset="0"/>
              <a:buChar char="—"/>
            </a:pPr>
            <a:r>
              <a:rPr lang="en-US" dirty="0"/>
              <a:t>GLEIF acts as maintenance agency</a:t>
            </a:r>
          </a:p>
          <a:p>
            <a:pPr marL="508000" lvl="1" indent="-304800">
              <a:buFont typeface="Calibri" panose="020F0502020204030204" pitchFamily="34" charset="0"/>
              <a:buChar char="—"/>
            </a:pPr>
            <a:r>
              <a:rPr lang="en-US" dirty="0"/>
              <a:t>Leveraged local expertise of 38 LEI Issuers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762279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05C1DFA-6886-5949-6AFC-8F5EEB88F2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5591562"/>
              </p:ext>
            </p:extLst>
          </p:nvPr>
        </p:nvGraphicFramePr>
        <p:xfrm>
          <a:off x="150169" y="342129"/>
          <a:ext cx="8843661" cy="386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DCBAD68-33DB-A395-E7CE-BC84491E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Machine Learning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C4C0B-FA95-3973-8EFF-1C3859CE4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62" y="1150939"/>
            <a:ext cx="7886700" cy="3616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DE" sz="1600" dirty="0"/>
              <a:t>Per jurisdiction: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97E2C-C17E-45B0-054C-7806AB20F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 a legal form classifier on LEI reference data</a:t>
            </a:r>
            <a:endParaRPr lang="en-L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31E762-E35C-2614-CA1D-785DCFBF9C89}"/>
              </a:ext>
            </a:extLst>
          </p:cNvPr>
          <p:cNvSpPr txBox="1"/>
          <p:nvPr/>
        </p:nvSpPr>
        <p:spPr>
          <a:xfrm>
            <a:off x="2250328" y="3623229"/>
            <a:ext cx="4643344" cy="33855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DE" sz="1600" dirty="0">
                <a:latin typeface="Consolas" panose="020B0609020204030204" pitchFamily="49" charset="0"/>
                <a:cs typeface="Consolas" panose="020B0609020204030204" pitchFamily="49" charset="0"/>
                <a:sym typeface="Wingdings" pitchFamily="2" charset="2"/>
              </a:rPr>
              <a:t>Technology: python, scikit-learn, pandas</a:t>
            </a:r>
            <a:endParaRPr lang="en-DE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1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65C32-39EF-BCC0-814C-FFBEE7B7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4639"/>
            <a:ext cx="7924631" cy="574448"/>
          </a:xfrm>
        </p:spPr>
        <p:txBody>
          <a:bodyPr/>
          <a:lstStyle/>
          <a:p>
            <a:r>
              <a:rPr lang="en-DE" dirty="0"/>
              <a:t>Traditional Machine Learning vs Deep Learning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9F64-1E9F-C702-E46C-014FD75655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Training a legal form classifier on LEI reference data</a:t>
            </a:r>
            <a:endParaRPr lang="en-L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7B3A9C-ED03-8A2F-0735-67AFED8080B4}"/>
              </a:ext>
            </a:extLst>
          </p:cNvPr>
          <p:cNvSpPr txBox="1"/>
          <p:nvPr/>
        </p:nvSpPr>
        <p:spPr>
          <a:xfrm>
            <a:off x="2002674" y="1016000"/>
            <a:ext cx="513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Paper available at: </a:t>
            </a: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https://arxiv.org/abs/2310.12766</a:t>
            </a:r>
            <a:endParaRPr lang="en-DE" dirty="0">
              <a:solidFill>
                <a:schemeClr val="accent5"/>
              </a:solidFill>
            </a:endParaRPr>
          </a:p>
        </p:txBody>
      </p:sp>
      <p:pic>
        <p:nvPicPr>
          <p:cNvPr id="8" name="Picture 7" descr="A table of numbers and symbols&#10;&#10;AI-generated content may be incorrect.">
            <a:extLst>
              <a:ext uri="{FF2B5EF4-FFF2-40B4-BE49-F238E27FC236}">
                <a16:creationId xmlns:a16="http://schemas.microsoft.com/office/drawing/2014/main" id="{8F107CEF-23DC-B428-E57A-9A9AA8A51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04" y="1686071"/>
            <a:ext cx="3981391" cy="29182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9F946F-B442-38F6-692C-BA7BB1BD1750}"/>
              </a:ext>
            </a:extLst>
          </p:cNvPr>
          <p:cNvSpPr txBox="1"/>
          <p:nvPr/>
        </p:nvSpPr>
        <p:spPr>
          <a:xfrm>
            <a:off x="1594679" y="1385332"/>
            <a:ext cx="595464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Models available at: </a:t>
            </a:r>
            <a:r>
              <a:rPr lang="en-US" sz="135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  <a:hlinkClick r:id="rId5"/>
              </a:rPr>
              <a:t>https://huggingface.co/Sociovestix</a:t>
            </a:r>
            <a:r>
              <a:rPr lang="en-US" sz="1350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909146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B3481B62-461B-594B-8D2F-9AEEA2B0B925}"/>
    </a:ext>
  </a:extLst>
</a:theme>
</file>

<file path=ppt/theme/theme2.xml><?xml version="1.0" encoding="utf-8"?>
<a:theme xmlns:a="http://schemas.openxmlformats.org/drawingml/2006/main" name="Custom Design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2915585B-38F4-A94E-9D3B-6EEF8714BCBE}"/>
    </a:ext>
  </a:extLst>
</a:theme>
</file>

<file path=ppt/theme/theme3.xml><?xml version="1.0" encoding="utf-8"?>
<a:theme xmlns:a="http://schemas.openxmlformats.org/drawingml/2006/main" name="Last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2023_Presentation-2" id="{DA9775EB-FAC1-594C-B775-D48E2963E454}" vid="{D7894B99-85F8-8542-9965-3C9DA1FEA2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500EAE0857554ABAF5D1E0D7358393" ma:contentTypeVersion="17" ma:contentTypeDescription="Create a new document." ma:contentTypeScope="" ma:versionID="7d8c935f42415d051c4b84128b5b731f">
  <xsd:schema xmlns:xsd="http://www.w3.org/2001/XMLSchema" xmlns:xs="http://www.w3.org/2001/XMLSchema" xmlns:p="http://schemas.microsoft.com/office/2006/metadata/properties" xmlns:ns2="62cb77ed-5211-499c-a421-328a2af7da45" xmlns:ns3="ae14bd2b-5038-48de-9538-b8c9dc93ef00" targetNamespace="http://schemas.microsoft.com/office/2006/metadata/properties" ma:root="true" ma:fieldsID="96b9a59fac9c0d83301208c70473e0b5" ns2:_="" ns3:_="">
    <xsd:import namespace="62cb77ed-5211-499c-a421-328a2af7da45"/>
    <xsd:import namespace="ae14bd2b-5038-48de-9538-b8c9dc93ef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ENDORSE2023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b77ed-5211-499c-a421-328a2af7d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ENDORSE2023" ma:index="23" nillable="true" ma:displayName="ENDORSE2023" ma:format="Dropdown" ma:internalName="ENDORSE2023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4bd2b-5038-48de-9538-b8c9dc93ef0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DORSE2023 xmlns="62cb77ed-5211-499c-a421-328a2af7da45" xsi:nil="true"/>
    <lcf76f155ced4ddcb4097134ff3c332f xmlns="62cb77ed-5211-499c-a421-328a2af7da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DD7868-79A3-4DEF-B2CA-274C8DAC6F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b77ed-5211-499c-a421-328a2af7da45"/>
    <ds:schemaRef ds:uri="ae14bd2b-5038-48de-9538-b8c9dc93ef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F7E4BA-BFD9-41B3-A35E-45F0F6A16F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E801C7-AB9C-482D-91D6-D7B026F0966B}">
  <ds:schemaRefs>
    <ds:schemaRef ds:uri="http://schemas.microsoft.com/office/2006/metadata/properties"/>
    <ds:schemaRef ds:uri="http://schemas.microsoft.com/sharepoint/v3/fields"/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f35f5637-fabd-4565-b1d5-90ce7b582d39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62cb77ed-5211-499c-a421-328a2af7da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</Template>
  <TotalTime>349</TotalTime>
  <Words>1066</Words>
  <Application>Microsoft Office PowerPoint</Application>
  <PresentationFormat>On-screen Show (16:9)</PresentationFormat>
  <Paragraphs>195</Paragraphs>
  <Slides>14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Abel</vt:lpstr>
      <vt:lpstr>Arial</vt:lpstr>
      <vt:lpstr>Calibri</vt:lpstr>
      <vt:lpstr>Calibri(Body)</vt:lpstr>
      <vt:lpstr>Consolas</vt:lpstr>
      <vt:lpstr>Courier New</vt:lpstr>
      <vt:lpstr>Wingdings</vt:lpstr>
      <vt:lpstr>Wingdings</vt:lpstr>
      <vt:lpstr>Cover</vt:lpstr>
      <vt:lpstr>Custom Design</vt:lpstr>
      <vt:lpstr>Last Page</vt:lpstr>
      <vt:lpstr>Zornitsa Manolova – Head of Data Quality Management &amp; Data Science Dominik Jany – Senior Data Scientist</vt:lpstr>
      <vt:lpstr>Who is GLEIF?</vt:lpstr>
      <vt:lpstr>Legal Entity Identifier (LEI) Reference Data</vt:lpstr>
      <vt:lpstr>Entity Legal Forms  </vt:lpstr>
      <vt:lpstr>Identifying Legal Forms – Easy …right?</vt:lpstr>
      <vt:lpstr>Identifying Legal Forms – Easy …right?</vt:lpstr>
      <vt:lpstr>ISO 20275 Entity Legal Form Code</vt:lpstr>
      <vt:lpstr>Machine Learning Pipeline</vt:lpstr>
      <vt:lpstr>Traditional Machine Learning vs Deep Learning</vt:lpstr>
      <vt:lpstr>Some examples where the Transformer shines…</vt:lpstr>
      <vt:lpstr>Traditional Machine Learning vs Deep Learning</vt:lpstr>
      <vt:lpstr>LENU – Legal Entity Name Understanding</vt:lpstr>
      <vt:lpstr>Data Quality Loop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CHIAPPARICCI Renato (OP)</dc:creator>
  <cp:lastModifiedBy>MOLNAR Bence (OP-EXT)</cp:lastModifiedBy>
  <cp:revision>59</cp:revision>
  <dcterms:created xsi:type="dcterms:W3CDTF">2024-09-10T09:32:00Z</dcterms:created>
  <dcterms:modified xsi:type="dcterms:W3CDTF">2025-10-08T08:24:04Z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0x0101005C500EAE0857554ABAF5D1E0D7358393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2022-07-20T16:22:54Z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0e8e67ba-bd66-4d2e-8346-f51307ec5fc8</vt:lpwstr>
  </property>
  <property fmtid="{D5CDD505-2E9C-101B-9397-08002B2CF9AE}" pid="9" name="MSIP_Label_6bd9ddd1-4d20-43f6-abfa-fc3c07406f94_ContentBits">
    <vt:lpwstr>0</vt:lpwstr>
  </property>
  <property fmtid="{D5CDD505-2E9C-101B-9397-08002B2CF9AE}" pid="10" name="MediaServiceImageTags">
    <vt:lpwstr/>
  </property>
</Properties>
</file>