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8" r:id="rId4"/>
    <p:sldMasterId id="2147484020" r:id="rId5"/>
    <p:sldMasterId id="2147484032" r:id="rId6"/>
  </p:sldMasterIdLst>
  <p:notesMasterIdLst>
    <p:notesMasterId r:id="rId19"/>
  </p:notesMasterIdLst>
  <p:handoutMasterIdLst>
    <p:handoutMasterId r:id="rId20"/>
  </p:handoutMasterIdLst>
  <p:sldIdLst>
    <p:sldId id="256" r:id="rId7"/>
    <p:sldId id="259" r:id="rId8"/>
    <p:sldId id="266" r:id="rId9"/>
    <p:sldId id="269" r:id="rId10"/>
    <p:sldId id="275" r:id="rId11"/>
    <p:sldId id="271" r:id="rId12"/>
    <p:sldId id="274" r:id="rId13"/>
    <p:sldId id="270" r:id="rId14"/>
    <p:sldId id="260" r:id="rId15"/>
    <p:sldId id="267" r:id="rId16"/>
    <p:sldId id="268" r:id="rId17"/>
    <p:sldId id="264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4"/>
    <a:srgbClr val="F3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99" autoAdjust="0"/>
    <p:restoredTop sz="96283" autoAdjust="0"/>
  </p:normalViewPr>
  <p:slideViewPr>
    <p:cSldViewPr snapToGrid="0" snapToObjects="1">
      <p:cViewPr varScale="1">
        <p:scale>
          <a:sx n="98" d="100"/>
          <a:sy n="98" d="100"/>
        </p:scale>
        <p:origin x="74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3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65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4E72C-807A-1B90-A2C6-5FB5D0B74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421064-E9DE-454F-A8FB-DF0CF4E489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C3277F-34EC-ED6A-7381-BE7A5E025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646D9-7F22-C72C-5032-DBD246D32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1AD6A-12FC-C789-4EC7-DB3143E12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5D1D88-758F-0076-4BE9-6E4E8B8E9A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C5F34F-8DCA-8F97-CC54-1E2A10D2A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19D1B-424B-EDF6-A857-76F513FF9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35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906E5-4323-1D5D-12A5-34AAE5C27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AF8EE2-4ADF-2FF5-6B89-2FFB3C7B86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FBAA6B-6132-8F0D-006E-45CEDBE6F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3DB59-851B-B65B-4890-A90814549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48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CF5A9-F2FF-4745-30A7-7F9FA4D49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0CB799-C3A9-D655-46C1-8AC3E89A49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76E8E4-7B40-D298-7281-7FFC1978E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F85A3-AF2D-F396-E1E6-FEA65AC15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08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8FFCF-B7DC-5505-3852-7D2E80ADF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F25A8-D53B-E2E8-64AD-DD5559649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34D9BA-7799-F052-2B1D-593300BCE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CA15C-06EC-9017-BE80-96C6CE2116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0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4161-0B77-AD32-5359-00F827B04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Name</a:t>
            </a:r>
            <a:endParaRPr lang="en-L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D3894A-10D7-ACCD-9EA4-7CCC43E5C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info</a:t>
            </a:r>
            <a:endParaRPr lang="en-L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E2FD9F-8318-6EAD-FA51-B6131C11A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TITLE OF THE PRESENTATION</a:t>
            </a:r>
            <a:endParaRPr lang="en-L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3ACA66-20AA-037B-99C3-2C5C7E35E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subtitle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882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59A0-D610-2D91-4597-D3930D0B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Thanks!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47130-F8CE-01F1-72F6-1ECB5F9FA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info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086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9C2F-5D28-A54A-50E0-A4833437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811" y="1908311"/>
            <a:ext cx="7831537" cy="124142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99031-1086-D01F-D348-6DCC8117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2" y="3260035"/>
            <a:ext cx="7831536" cy="6833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2F3C-0F34-8277-D84E-22364585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910" y="4767264"/>
            <a:ext cx="826439" cy="164386"/>
          </a:xfrm>
        </p:spPr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CF6E5A-5943-665E-2FE0-9FE8B8549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10215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D908-A0D1-D5E5-F832-59C5C0FD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9DC9-B3EF-48E8-4FB6-A275F9BAF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848C-7C5F-FB69-368D-81B60EE2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60C3C1B-EA5B-92F9-967F-4D0BDD4535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5784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4BB82-A13F-7C3F-1F51-FDFCD1CF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729035"/>
            <a:ext cx="5009322" cy="318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557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963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5F0DC51F-A68F-E5E7-EA43-BCC3669E72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728783"/>
            <a:ext cx="4572000" cy="31859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17422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2020E-5DEC-3DC4-EC6C-629CB6E583B1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0AB515-4280-CF6B-A580-EC2D57DE34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89761" y="541338"/>
            <a:ext cx="3736478" cy="376078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388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E6B3-010F-DD09-798B-9B0673EA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17DF-268B-9AE4-0352-80145A00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62ABD-3F34-1C44-9C58-FB1CDDBE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F218A-A2C8-FE06-A78F-A116E25F8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5BB12-4435-AB55-4224-FBBB266F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41713-18F8-9368-1AB9-6B756B2A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BB221-3826-6CD1-A8B0-57351E17A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4540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58DA-9633-A419-9175-69A438A6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CEF16-2079-7A62-2E14-200A4908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1479A-A4F1-508A-C419-807EB18CB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6339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08A63-3242-929F-9BCE-7C365F84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084E4B1-50DF-5FA9-B73D-29A37B83E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2824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608-4B0D-40BF-A439-7BF3CE82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040" y="741363"/>
            <a:ext cx="4316897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24F59-D944-01C5-8E6D-EEE9C679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C9509BE-F720-ADCB-B3F1-CF5D9B27B3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B1D257-B025-B885-922C-97A322BB5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9CB858E-DBBD-00EB-DDB2-5F5317FC5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32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E0C78-176F-35FA-9600-ED2CC5AE2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395654"/>
            <a:ext cx="9144000" cy="3104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E4AE4-3313-F8F8-90E6-07BA52E341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4DC9A-26FB-F3FF-CAA8-BC361702D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0535" y="3958307"/>
            <a:ext cx="5969977" cy="9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BB65F-2D78-DF4F-2045-4DFB8E08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D873-08AA-B05E-EEF2-26580979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6212-B238-640A-F74A-CA77B643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85B63-11E9-0513-CDFE-D20C89768AC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8650" y="4767263"/>
            <a:ext cx="834571" cy="1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30" r:id="rId3"/>
    <p:sldLayoutId id="2147484031" r:id="rId4"/>
    <p:sldLayoutId id="2147484025" r:id="rId5"/>
    <p:sldLayoutId id="2147484026" r:id="rId6"/>
    <p:sldLayoutId id="2147484027" r:id="rId7"/>
    <p:sldLayoutId id="21474840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15A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A24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ACDA12-1464-5D1D-DCCF-ED99826CC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4842706"/>
            <a:ext cx="9144000" cy="394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DDCBE-744B-C878-9DD2-4ACC0AFAE3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49BB6-4E04-4B91-8C67-02527A402E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9537" y="2836106"/>
            <a:ext cx="2822973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24EC4-1F33-6E1E-A87A-1D10CC80CC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134" y="1341373"/>
            <a:ext cx="545831" cy="606479"/>
          </a:xfrm>
          <a:prstGeom prst="rect">
            <a:avLst/>
          </a:prstGeom>
        </p:spPr>
      </p:pic>
      <p:pic>
        <p:nvPicPr>
          <p:cNvPr id="3" name="Picture 2" descr="A green and yellow gradient word&#10;&#10;Description automatically generated">
            <a:extLst>
              <a:ext uri="{FF2B5EF4-FFF2-40B4-BE49-F238E27FC236}">
                <a16:creationId xmlns:a16="http://schemas.microsoft.com/office/drawing/2014/main" id="{0A63C88C-BF7A-A438-02BD-A5B043BB81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8818" y="3703012"/>
            <a:ext cx="2398786" cy="6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dip.eu/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svg"/><Relationship Id="rId19" Type="http://schemas.openxmlformats.org/officeDocument/2006/relationships/image" Target="../media/image42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6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Relationship Id="rId14" Type="http://schemas.openxmlformats.org/officeDocument/2006/relationships/image" Target="../media/image6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AD77-04E3-75D6-B255-9193D2294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Dermot Doyle	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0EA0-6FCB-7B98-D182-7081980F4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CEO, Dynaccurate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1C4CC-7246-3823-FC5A-F5D194F27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Medications Data Interoperability Project</a:t>
            </a:r>
            <a:endParaRPr lang="en-L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36F00-6925-93A8-A6DE-1AB596A63E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796" y="3156523"/>
            <a:ext cx="5756742" cy="279614"/>
          </a:xfrm>
        </p:spPr>
        <p:txBody>
          <a:bodyPr/>
          <a:lstStyle/>
          <a:p>
            <a:pPr algn="ctr"/>
            <a:r>
              <a:rPr lang="en-GB" dirty="0"/>
              <a:t>Combining medications data into a single-source-of-truth</a:t>
            </a:r>
            <a:endParaRPr lang="en-LU" dirty="0"/>
          </a:p>
        </p:txBody>
      </p:sp>
      <p:pic>
        <p:nvPicPr>
          <p:cNvPr id="10" name="Picture 9" descr="A blue and white pill with a dna strand&#10;&#10;AI-generated content may be incorrect.">
            <a:extLst>
              <a:ext uri="{FF2B5EF4-FFF2-40B4-BE49-F238E27FC236}">
                <a16:creationId xmlns:a16="http://schemas.microsoft.com/office/drawing/2014/main" id="{E1B44FD1-DC13-2D22-FD12-06918FE54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256" y="387350"/>
            <a:ext cx="3144744" cy="314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5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1AE7C-42AB-D8DB-303A-6E756022A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D68E-367B-43EE-4B17-9CA87A7C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universe for medication be like…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90650-587A-927F-7E4F-27DB0B7201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50426"/>
            <a:ext cx="2774950" cy="164386"/>
          </a:xfrm>
        </p:spPr>
        <p:txBody>
          <a:bodyPr/>
          <a:lstStyle/>
          <a:p>
            <a:r>
              <a:rPr lang="en-GB" dirty="0"/>
              <a:t>Medications Data Interoperability Project</a:t>
            </a:r>
            <a:endParaRPr lang="en-LU" dirty="0"/>
          </a:p>
        </p:txBody>
      </p:sp>
      <p:pic>
        <p:nvPicPr>
          <p:cNvPr id="1026" name="Picture 2" descr="IDMP Drug Dictionary">
            <a:extLst>
              <a:ext uri="{FF2B5EF4-FFF2-40B4-BE49-F238E27FC236}">
                <a16:creationId xmlns:a16="http://schemas.microsoft.com/office/drawing/2014/main" id="{840F455B-2DF1-3825-77AD-5CC9DEC87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t="9232"/>
          <a:stretch/>
        </p:blipFill>
        <p:spPr bwMode="auto">
          <a:xfrm>
            <a:off x="4091852" y="971107"/>
            <a:ext cx="4780944" cy="36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383850-E005-2EDB-3A31-3E6CFA1F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1"/>
            <a:ext cx="3376280" cy="3527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Identification of Medicinal Products </a:t>
            </a:r>
            <a:r>
              <a:rPr lang="en-GB" sz="2000" dirty="0"/>
              <a:t>(IDMP) from the ISO gives us a view of the universe for medications data. There are five different ISO standards involved.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However, not everyone has to supply all data immediately. Accurate data under a few correct headings is enough.</a:t>
            </a:r>
          </a:p>
        </p:txBody>
      </p:sp>
    </p:spTree>
    <p:extLst>
      <p:ext uri="{BB962C8B-B14F-4D97-AF65-F5344CB8AC3E}">
        <p14:creationId xmlns:p14="http://schemas.microsoft.com/office/powerpoint/2010/main" val="290243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3F9FA-3BCD-D126-3130-D7981EF0D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FE16-1B1E-1F26-F868-E804E9AA1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42" y="491060"/>
            <a:ext cx="7886700" cy="574448"/>
          </a:xfrm>
        </p:spPr>
        <p:txBody>
          <a:bodyPr/>
          <a:lstStyle/>
          <a:p>
            <a:pPr algn="ctr"/>
            <a:r>
              <a:rPr lang="en-GB" dirty="0"/>
              <a:t>One good EU DB for medications is completely possible…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9753C-A79F-FAA3-6B54-174D713E95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Medications Data Interoperability Project</a:t>
            </a:r>
            <a:endParaRPr lang="en-L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D91A66-7678-71D0-8236-7DCB64BFAF8E}"/>
              </a:ext>
            </a:extLst>
          </p:cNvPr>
          <p:cNvSpPr txBox="1"/>
          <p:nvPr/>
        </p:nvSpPr>
        <p:spPr>
          <a:xfrm>
            <a:off x="4978165" y="1582727"/>
            <a:ext cx="4170519" cy="2800767"/>
          </a:xfrm>
          <a:prstGeom prst="rect">
            <a:avLst/>
          </a:prstGeom>
          <a:solidFill>
            <a:srgbClr val="F15A24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Each stakeholder can contribute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Clinical Codes – SNOMED &amp; ICDATC Codes – WHO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Regulatory Codes – Regulators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Barcodes – Manufacturer/Distributor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Packet Info – Manufacturer/Distributor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Dosing Info - Manufacturer/Distributor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Extant Data can be given using ISO IDMP data model headers.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2C6EDE2-D0F7-E25C-69C3-54908E4D5E02}"/>
              </a:ext>
            </a:extLst>
          </p:cNvPr>
          <p:cNvSpPr/>
          <p:nvPr/>
        </p:nvSpPr>
        <p:spPr>
          <a:xfrm>
            <a:off x="996348" y="1704525"/>
            <a:ext cx="143436" cy="14343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2EEC3E4-9471-16AD-EFD4-6CB8C06E6F62}"/>
              </a:ext>
            </a:extLst>
          </p:cNvPr>
          <p:cNvSpPr/>
          <p:nvPr/>
        </p:nvSpPr>
        <p:spPr>
          <a:xfrm>
            <a:off x="924630" y="2090007"/>
            <a:ext cx="143436" cy="14343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D16D72E4-5A65-67AA-DDE0-3391F8F391EE}"/>
              </a:ext>
            </a:extLst>
          </p:cNvPr>
          <p:cNvSpPr/>
          <p:nvPr/>
        </p:nvSpPr>
        <p:spPr>
          <a:xfrm>
            <a:off x="1372866" y="1520962"/>
            <a:ext cx="143436" cy="14343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140A30CF-CA03-CE2F-1AE7-E056DA6CD8B9}"/>
              </a:ext>
            </a:extLst>
          </p:cNvPr>
          <p:cNvSpPr/>
          <p:nvPr/>
        </p:nvSpPr>
        <p:spPr>
          <a:xfrm>
            <a:off x="1319076" y="2078051"/>
            <a:ext cx="143436" cy="14343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02CA8F1C-8BAF-9E2B-01EE-077AEC19432F}"/>
              </a:ext>
            </a:extLst>
          </p:cNvPr>
          <p:cNvSpPr/>
          <p:nvPr/>
        </p:nvSpPr>
        <p:spPr>
          <a:xfrm>
            <a:off x="1103926" y="2638577"/>
            <a:ext cx="143436" cy="14343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0C01A344-056F-4E63-8841-2F74861D274F}"/>
              </a:ext>
            </a:extLst>
          </p:cNvPr>
          <p:cNvSpPr/>
          <p:nvPr/>
        </p:nvSpPr>
        <p:spPr>
          <a:xfrm>
            <a:off x="1549173" y="1827041"/>
            <a:ext cx="143436" cy="14343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53BFE9EE-441F-1A55-9CD6-AE5B2B1F80C2}"/>
              </a:ext>
            </a:extLst>
          </p:cNvPr>
          <p:cNvSpPr/>
          <p:nvPr/>
        </p:nvSpPr>
        <p:spPr>
          <a:xfrm>
            <a:off x="1148748" y="1856925"/>
            <a:ext cx="143436" cy="14343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1FE27E2C-8477-3C56-CF21-43465698EE7B}"/>
              </a:ext>
            </a:extLst>
          </p:cNvPr>
          <p:cNvSpPr/>
          <p:nvPr/>
        </p:nvSpPr>
        <p:spPr>
          <a:xfrm>
            <a:off x="1444584" y="2396076"/>
            <a:ext cx="143436" cy="14343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D0B31840-A281-E3B9-FF1C-8173D321509A}"/>
              </a:ext>
            </a:extLst>
          </p:cNvPr>
          <p:cNvSpPr/>
          <p:nvPr/>
        </p:nvSpPr>
        <p:spPr>
          <a:xfrm>
            <a:off x="1713522" y="2075059"/>
            <a:ext cx="143436" cy="14343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73B4BE-07C7-B59C-E0A6-F290B2732CC7}"/>
              </a:ext>
            </a:extLst>
          </p:cNvPr>
          <p:cNvCxnSpPr>
            <a:stCxn id="5" idx="4"/>
            <a:endCxn id="10" idx="1"/>
          </p:cNvCxnSpPr>
          <p:nvPr/>
        </p:nvCxnSpPr>
        <p:spPr>
          <a:xfrm>
            <a:off x="996348" y="2233442"/>
            <a:ext cx="128584" cy="426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8B25B5-AB24-E4E3-7AB5-4D1CABF62E6A}"/>
              </a:ext>
            </a:extLst>
          </p:cNvPr>
          <p:cNvCxnSpPr>
            <a:stCxn id="5" idx="6"/>
            <a:endCxn id="14" idx="1"/>
          </p:cNvCxnSpPr>
          <p:nvPr/>
        </p:nvCxnSpPr>
        <p:spPr>
          <a:xfrm>
            <a:off x="1068066" y="2161725"/>
            <a:ext cx="397524" cy="255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3CD919D-2417-7146-C604-7CCB179DA525}"/>
              </a:ext>
            </a:extLst>
          </p:cNvPr>
          <p:cNvCxnSpPr>
            <a:stCxn id="20" idx="3"/>
            <a:endCxn id="14" idx="7"/>
          </p:cNvCxnSpPr>
          <p:nvPr/>
        </p:nvCxnSpPr>
        <p:spPr>
          <a:xfrm flipH="1">
            <a:off x="1567014" y="2197488"/>
            <a:ext cx="167514" cy="2195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BE27275-A6B6-B7E9-F20B-4F414057A60E}"/>
              </a:ext>
            </a:extLst>
          </p:cNvPr>
          <p:cNvCxnSpPr>
            <a:stCxn id="8" idx="6"/>
            <a:endCxn id="20" idx="2"/>
          </p:cNvCxnSpPr>
          <p:nvPr/>
        </p:nvCxnSpPr>
        <p:spPr>
          <a:xfrm flipV="1">
            <a:off x="1462512" y="2146777"/>
            <a:ext cx="251010" cy="29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A10D60F-1A42-5D8F-371A-50509102287D}"/>
              </a:ext>
            </a:extLst>
          </p:cNvPr>
          <p:cNvCxnSpPr>
            <a:stCxn id="5" idx="0"/>
            <a:endCxn id="13" idx="4"/>
          </p:cNvCxnSpPr>
          <p:nvPr/>
        </p:nvCxnSpPr>
        <p:spPr>
          <a:xfrm flipV="1">
            <a:off x="996348" y="2000360"/>
            <a:ext cx="224118" cy="896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5BF7D82-E617-3581-05BD-6A9E81BD69FF}"/>
              </a:ext>
            </a:extLst>
          </p:cNvPr>
          <p:cNvCxnSpPr>
            <a:stCxn id="4" idx="7"/>
            <a:endCxn id="7" idx="2"/>
          </p:cNvCxnSpPr>
          <p:nvPr/>
        </p:nvCxnSpPr>
        <p:spPr>
          <a:xfrm flipV="1">
            <a:off x="1118778" y="1592680"/>
            <a:ext cx="254088" cy="1328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C7B0168-299B-A8A7-6CF1-844168395437}"/>
              </a:ext>
            </a:extLst>
          </p:cNvPr>
          <p:cNvCxnSpPr>
            <a:stCxn id="7" idx="4"/>
            <a:endCxn id="10" idx="0"/>
          </p:cNvCxnSpPr>
          <p:nvPr/>
        </p:nvCxnSpPr>
        <p:spPr>
          <a:xfrm flipH="1">
            <a:off x="1175644" y="1664397"/>
            <a:ext cx="268940" cy="974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B32908C-B4ED-ADA3-F561-31D9C65B8BE9}"/>
              </a:ext>
            </a:extLst>
          </p:cNvPr>
          <p:cNvCxnSpPr>
            <a:stCxn id="4" idx="4"/>
            <a:endCxn id="10" idx="0"/>
          </p:cNvCxnSpPr>
          <p:nvPr/>
        </p:nvCxnSpPr>
        <p:spPr>
          <a:xfrm>
            <a:off x="1068066" y="1847960"/>
            <a:ext cx="107578" cy="7906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8AED9D7-3F9F-600C-7BA2-B827E6917E99}"/>
              </a:ext>
            </a:extLst>
          </p:cNvPr>
          <p:cNvCxnSpPr>
            <a:stCxn id="4" idx="6"/>
            <a:endCxn id="11" idx="1"/>
          </p:cNvCxnSpPr>
          <p:nvPr/>
        </p:nvCxnSpPr>
        <p:spPr>
          <a:xfrm>
            <a:off x="1139784" y="1776243"/>
            <a:ext cx="430395" cy="718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A7FF3C-FC1F-5E79-64E4-B0AFBB918268}"/>
              </a:ext>
            </a:extLst>
          </p:cNvPr>
          <p:cNvCxnSpPr>
            <a:stCxn id="4" idx="5"/>
            <a:endCxn id="20" idx="1"/>
          </p:cNvCxnSpPr>
          <p:nvPr/>
        </p:nvCxnSpPr>
        <p:spPr>
          <a:xfrm>
            <a:off x="1118778" y="1826954"/>
            <a:ext cx="615750" cy="2691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7AEF506-DA5F-0EFC-A459-945160126FD0}"/>
              </a:ext>
            </a:extLst>
          </p:cNvPr>
          <p:cNvCxnSpPr>
            <a:stCxn id="11" idx="3"/>
            <a:endCxn id="10" idx="7"/>
          </p:cNvCxnSpPr>
          <p:nvPr/>
        </p:nvCxnSpPr>
        <p:spPr>
          <a:xfrm flipH="1">
            <a:off x="1226356" y="1949470"/>
            <a:ext cx="343823" cy="7101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C5BED94-0BA0-090C-4C47-3E5D26A62051}"/>
              </a:ext>
            </a:extLst>
          </p:cNvPr>
          <p:cNvCxnSpPr>
            <a:stCxn id="13" idx="6"/>
            <a:endCxn id="14" idx="0"/>
          </p:cNvCxnSpPr>
          <p:nvPr/>
        </p:nvCxnSpPr>
        <p:spPr>
          <a:xfrm>
            <a:off x="1292184" y="1928643"/>
            <a:ext cx="224118" cy="4674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85B169B-123B-66E0-C5FA-B3A3702C3F59}"/>
              </a:ext>
            </a:extLst>
          </p:cNvPr>
          <p:cNvCxnSpPr>
            <a:stCxn id="7" idx="5"/>
            <a:endCxn id="20" idx="0"/>
          </p:cNvCxnSpPr>
          <p:nvPr/>
        </p:nvCxnSpPr>
        <p:spPr>
          <a:xfrm>
            <a:off x="1495296" y="1643391"/>
            <a:ext cx="289944" cy="431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Multiplication Sign 55">
            <a:extLst>
              <a:ext uri="{FF2B5EF4-FFF2-40B4-BE49-F238E27FC236}">
                <a16:creationId xmlns:a16="http://schemas.microsoft.com/office/drawing/2014/main" id="{372D0B2E-5B1A-65FE-E35C-A71D8733F157}"/>
              </a:ext>
            </a:extLst>
          </p:cNvPr>
          <p:cNvSpPr/>
          <p:nvPr/>
        </p:nvSpPr>
        <p:spPr>
          <a:xfrm>
            <a:off x="1111352" y="1855008"/>
            <a:ext cx="558884" cy="560175"/>
          </a:xfrm>
          <a:prstGeom prst="mathMultiply">
            <a:avLst>
              <a:gd name="adj1" fmla="val 1496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19FA14-FF8D-1F22-D88F-3B44F2D32BD9}"/>
              </a:ext>
            </a:extLst>
          </p:cNvPr>
          <p:cNvSpPr txBox="1"/>
          <p:nvPr/>
        </p:nvSpPr>
        <p:spPr>
          <a:xfrm>
            <a:off x="741490" y="3103078"/>
            <a:ext cx="1255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‘Many-to-Many’ data systems </a:t>
            </a:r>
            <a:r>
              <a:rPr lang="en-GB" sz="1200" i="1" dirty="0"/>
              <a:t>cannot </a:t>
            </a:r>
            <a:r>
              <a:rPr lang="en-GB" sz="1200" dirty="0"/>
              <a:t>work…</a:t>
            </a:r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665A2450-59B2-9C68-4ADF-9802CD500250}"/>
              </a:ext>
            </a:extLst>
          </p:cNvPr>
          <p:cNvSpPr/>
          <p:nvPr/>
        </p:nvSpPr>
        <p:spPr>
          <a:xfrm>
            <a:off x="2745013" y="1471806"/>
            <a:ext cx="143436" cy="14343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834663B1-DFA5-3882-9936-79EE30A8DA15}"/>
              </a:ext>
            </a:extLst>
          </p:cNvPr>
          <p:cNvSpPr/>
          <p:nvPr/>
        </p:nvSpPr>
        <p:spPr>
          <a:xfrm>
            <a:off x="3083248" y="1473513"/>
            <a:ext cx="143436" cy="14343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DE713C95-7280-DE39-8098-684792D7D8D1}"/>
              </a:ext>
            </a:extLst>
          </p:cNvPr>
          <p:cNvSpPr/>
          <p:nvPr/>
        </p:nvSpPr>
        <p:spPr>
          <a:xfrm>
            <a:off x="3381503" y="1477098"/>
            <a:ext cx="143436" cy="14343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306ACF28-CEDF-0A34-D398-53D3AD57CB94}"/>
              </a:ext>
            </a:extLst>
          </p:cNvPr>
          <p:cNvSpPr/>
          <p:nvPr/>
        </p:nvSpPr>
        <p:spPr>
          <a:xfrm>
            <a:off x="3694335" y="1471635"/>
            <a:ext cx="143436" cy="14343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3E8814BE-CDD1-F7C0-C870-06F8804F410E}"/>
              </a:ext>
            </a:extLst>
          </p:cNvPr>
          <p:cNvSpPr/>
          <p:nvPr/>
        </p:nvSpPr>
        <p:spPr>
          <a:xfrm>
            <a:off x="4006058" y="1467537"/>
            <a:ext cx="143436" cy="14343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D9C611BC-4D7B-F309-6CBA-FD4D8653810A}"/>
              </a:ext>
            </a:extLst>
          </p:cNvPr>
          <p:cNvSpPr/>
          <p:nvPr/>
        </p:nvSpPr>
        <p:spPr>
          <a:xfrm>
            <a:off x="4325791" y="1467536"/>
            <a:ext cx="143436" cy="14343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729FC544-43BE-BDA8-2536-AFCE8EFB2830}"/>
              </a:ext>
            </a:extLst>
          </p:cNvPr>
          <p:cNvSpPr/>
          <p:nvPr/>
        </p:nvSpPr>
        <p:spPr>
          <a:xfrm>
            <a:off x="2741020" y="2782183"/>
            <a:ext cx="143436" cy="14343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ADD602C5-6F36-B9FE-5C69-BB549235BB7E}"/>
              </a:ext>
            </a:extLst>
          </p:cNvPr>
          <p:cNvSpPr/>
          <p:nvPr/>
        </p:nvSpPr>
        <p:spPr>
          <a:xfrm>
            <a:off x="3079255" y="2783890"/>
            <a:ext cx="143436" cy="14343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4DFF55DF-EA2B-ABFA-B5ED-B5C6E9155739}"/>
              </a:ext>
            </a:extLst>
          </p:cNvPr>
          <p:cNvSpPr/>
          <p:nvPr/>
        </p:nvSpPr>
        <p:spPr>
          <a:xfrm>
            <a:off x="3377510" y="2787475"/>
            <a:ext cx="143436" cy="14343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6ABA7121-2210-577B-F92A-A4EC45791C10}"/>
              </a:ext>
            </a:extLst>
          </p:cNvPr>
          <p:cNvSpPr/>
          <p:nvPr/>
        </p:nvSpPr>
        <p:spPr>
          <a:xfrm>
            <a:off x="3690342" y="2782012"/>
            <a:ext cx="143436" cy="14343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BAE72EC4-B2FF-8232-DC7B-C5BA7B6F8267}"/>
              </a:ext>
            </a:extLst>
          </p:cNvPr>
          <p:cNvSpPr/>
          <p:nvPr/>
        </p:nvSpPr>
        <p:spPr>
          <a:xfrm>
            <a:off x="4002065" y="2777914"/>
            <a:ext cx="143436" cy="14343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6916CF55-2FDE-1FF2-E921-3A90A839521E}"/>
              </a:ext>
            </a:extLst>
          </p:cNvPr>
          <p:cNvSpPr/>
          <p:nvPr/>
        </p:nvSpPr>
        <p:spPr>
          <a:xfrm>
            <a:off x="4321798" y="2777913"/>
            <a:ext cx="143436" cy="14343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D8BD092-DCD3-4389-5B49-00644E213E91}"/>
              </a:ext>
            </a:extLst>
          </p:cNvPr>
          <p:cNvSpPr txBox="1"/>
          <p:nvPr/>
        </p:nvSpPr>
        <p:spPr>
          <a:xfrm>
            <a:off x="2967164" y="1918929"/>
            <a:ext cx="133669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Best practice formats/content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33FAB98-2A58-9171-5248-2C6429F9AB0C}"/>
              </a:ext>
            </a:extLst>
          </p:cNvPr>
          <p:cNvCxnSpPr>
            <a:cxnSpLocks/>
            <a:stCxn id="58" idx="5"/>
          </p:cNvCxnSpPr>
          <p:nvPr/>
        </p:nvCxnSpPr>
        <p:spPr>
          <a:xfrm>
            <a:off x="2867443" y="1594235"/>
            <a:ext cx="278179" cy="3038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5D9C165-8C11-CB6D-19DB-28297CD11E02}"/>
              </a:ext>
            </a:extLst>
          </p:cNvPr>
          <p:cNvCxnSpPr>
            <a:stCxn id="59" idx="4"/>
          </p:cNvCxnSpPr>
          <p:nvPr/>
        </p:nvCxnSpPr>
        <p:spPr>
          <a:xfrm>
            <a:off x="3154966" y="1616948"/>
            <a:ext cx="157045" cy="2966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60BC881-92A1-88AE-B850-13BCB73B264E}"/>
              </a:ext>
            </a:extLst>
          </p:cNvPr>
          <p:cNvCxnSpPr>
            <a:stCxn id="60" idx="4"/>
          </p:cNvCxnSpPr>
          <p:nvPr/>
        </p:nvCxnSpPr>
        <p:spPr>
          <a:xfrm>
            <a:off x="3453221" y="1620533"/>
            <a:ext cx="41927" cy="2983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99E36C1-00FE-2FF0-EBCC-D5625B66B288}"/>
              </a:ext>
            </a:extLst>
          </p:cNvPr>
          <p:cNvCxnSpPr>
            <a:cxnSpLocks/>
            <a:stCxn id="61" idx="4"/>
            <a:endCxn id="70" idx="0"/>
          </p:cNvCxnSpPr>
          <p:nvPr/>
        </p:nvCxnSpPr>
        <p:spPr>
          <a:xfrm flipH="1">
            <a:off x="3635513" y="1615070"/>
            <a:ext cx="130540" cy="3038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1A14D39-09E2-E943-646D-644ABD0F503A}"/>
              </a:ext>
            </a:extLst>
          </p:cNvPr>
          <p:cNvCxnSpPr>
            <a:stCxn id="62" idx="4"/>
          </p:cNvCxnSpPr>
          <p:nvPr/>
        </p:nvCxnSpPr>
        <p:spPr>
          <a:xfrm flipH="1">
            <a:off x="3899566" y="1610972"/>
            <a:ext cx="178210" cy="3079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F86819B-8540-5734-8C44-DED3AC38516D}"/>
              </a:ext>
            </a:extLst>
          </p:cNvPr>
          <p:cNvCxnSpPr>
            <a:stCxn id="63" idx="4"/>
          </p:cNvCxnSpPr>
          <p:nvPr/>
        </p:nvCxnSpPr>
        <p:spPr>
          <a:xfrm flipH="1">
            <a:off x="4112863" y="1610971"/>
            <a:ext cx="284646" cy="3079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A704B44-0256-4CB4-FB78-51AC6AB0B9C5}"/>
              </a:ext>
            </a:extLst>
          </p:cNvPr>
          <p:cNvCxnSpPr>
            <a:stCxn id="64" idx="7"/>
          </p:cNvCxnSpPr>
          <p:nvPr/>
        </p:nvCxnSpPr>
        <p:spPr>
          <a:xfrm flipV="1">
            <a:off x="2863450" y="2380594"/>
            <a:ext cx="291516" cy="4225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9A097C1-A9FB-A036-5CDD-8982E899D4A6}"/>
              </a:ext>
            </a:extLst>
          </p:cNvPr>
          <p:cNvCxnSpPr>
            <a:stCxn id="65" idx="0"/>
          </p:cNvCxnSpPr>
          <p:nvPr/>
        </p:nvCxnSpPr>
        <p:spPr>
          <a:xfrm flipV="1">
            <a:off x="3150973" y="2372737"/>
            <a:ext cx="198807" cy="411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B0FE227-A7A1-7786-0601-7379E951EDD0}"/>
              </a:ext>
            </a:extLst>
          </p:cNvPr>
          <p:cNvCxnSpPr>
            <a:stCxn id="66" idx="0"/>
          </p:cNvCxnSpPr>
          <p:nvPr/>
        </p:nvCxnSpPr>
        <p:spPr>
          <a:xfrm flipV="1">
            <a:off x="3449228" y="2373678"/>
            <a:ext cx="45920" cy="4137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A60A56A-2523-6F6E-6DCC-DB1E8F310E57}"/>
              </a:ext>
            </a:extLst>
          </p:cNvPr>
          <p:cNvCxnSpPr>
            <a:stCxn id="67" idx="0"/>
            <a:endCxn id="70" idx="2"/>
          </p:cNvCxnSpPr>
          <p:nvPr/>
        </p:nvCxnSpPr>
        <p:spPr>
          <a:xfrm flipH="1" flipV="1">
            <a:off x="3635513" y="2380594"/>
            <a:ext cx="126547" cy="4014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44912F9-11DD-F1C1-44D9-1695F5EEDECE}"/>
              </a:ext>
            </a:extLst>
          </p:cNvPr>
          <p:cNvCxnSpPr>
            <a:stCxn id="68" idx="1"/>
          </p:cNvCxnSpPr>
          <p:nvPr/>
        </p:nvCxnSpPr>
        <p:spPr>
          <a:xfrm flipH="1" flipV="1">
            <a:off x="3842834" y="2384642"/>
            <a:ext cx="180237" cy="4142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9C46421-EF15-148B-7315-195FC72D2232}"/>
              </a:ext>
            </a:extLst>
          </p:cNvPr>
          <p:cNvCxnSpPr>
            <a:stCxn id="69" idx="1"/>
          </p:cNvCxnSpPr>
          <p:nvPr/>
        </p:nvCxnSpPr>
        <p:spPr>
          <a:xfrm flipH="1" flipV="1">
            <a:off x="4080684" y="2373678"/>
            <a:ext cx="262120" cy="4252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C7821D42-B940-4305-2A4E-41053F6AA961}"/>
              </a:ext>
            </a:extLst>
          </p:cNvPr>
          <p:cNvSpPr txBox="1"/>
          <p:nvPr/>
        </p:nvSpPr>
        <p:spPr>
          <a:xfrm>
            <a:off x="2832203" y="3103078"/>
            <a:ext cx="1606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‘Many-to-One/Few’ data systems work very well. 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5B53384-C62F-D132-CAC2-D998E39354E5}"/>
              </a:ext>
            </a:extLst>
          </p:cNvPr>
          <p:cNvSpPr txBox="1"/>
          <p:nvPr/>
        </p:nvSpPr>
        <p:spPr>
          <a:xfrm>
            <a:off x="339652" y="3813351"/>
            <a:ext cx="4537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15A24"/>
                </a:solidFill>
              </a:rPr>
              <a:t>Can be offered via the EHDSI Terminology Server. EUR-Lex was a success – this is no different!</a:t>
            </a:r>
          </a:p>
        </p:txBody>
      </p:sp>
    </p:spTree>
    <p:extLst>
      <p:ext uri="{BB962C8B-B14F-4D97-AF65-F5344CB8AC3E}">
        <p14:creationId xmlns:p14="http://schemas.microsoft.com/office/powerpoint/2010/main" val="1700499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EA3A-8807-0FA5-1132-CF598B63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Thanks</a:t>
            </a:r>
            <a:r>
              <a:rPr lang="hu-HU" dirty="0"/>
              <a:t>!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400E6-697D-6858-5DE3-DCE23506D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Dermot Doyle, Dynaccurate</a:t>
            </a:r>
          </a:p>
          <a:p>
            <a:r>
              <a:rPr lang="en-GB" dirty="0"/>
              <a:t>Website – </a:t>
            </a:r>
            <a:r>
              <a:rPr lang="en-GB" dirty="0">
                <a:hlinkClick r:id="rId2"/>
              </a:rPr>
              <a:t>www.mdip.eu</a:t>
            </a:r>
            <a:r>
              <a:rPr lang="en-GB" dirty="0"/>
              <a:t> 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87039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row: Right 27">
            <a:extLst>
              <a:ext uri="{FF2B5EF4-FFF2-40B4-BE49-F238E27FC236}">
                <a16:creationId xmlns:a16="http://schemas.microsoft.com/office/drawing/2014/main" id="{5144842D-FD68-C412-693C-838EEC1D8095}"/>
              </a:ext>
            </a:extLst>
          </p:cNvPr>
          <p:cNvSpPr/>
          <p:nvPr/>
        </p:nvSpPr>
        <p:spPr>
          <a:xfrm>
            <a:off x="1587500" y="3811119"/>
            <a:ext cx="7449910" cy="31268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1"/>
            <a:ext cx="7886700" cy="9144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Multiple Stakeholders providing duplicate and different information for exactly the same item…</a:t>
            </a:r>
            <a:r>
              <a:rPr lang="en-GB" i="1" dirty="0"/>
              <a:t>per country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L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‘Unique Identifiers’ are not unique…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50426"/>
            <a:ext cx="2774950" cy="164386"/>
          </a:xfrm>
        </p:spPr>
        <p:txBody>
          <a:bodyPr/>
          <a:lstStyle/>
          <a:p>
            <a:r>
              <a:rPr lang="en-GB" dirty="0"/>
              <a:t>Medications Data Interoperability Project</a:t>
            </a:r>
            <a:endParaRPr lang="en-LU" dirty="0"/>
          </a:p>
        </p:txBody>
      </p:sp>
      <p:pic>
        <p:nvPicPr>
          <p:cNvPr id="6" name="Graphic 5" descr="City with solid fill">
            <a:extLst>
              <a:ext uri="{FF2B5EF4-FFF2-40B4-BE49-F238E27FC236}">
                <a16:creationId xmlns:a16="http://schemas.microsoft.com/office/drawing/2014/main" id="{3FB644FE-9B09-5A61-10E5-D9191BBA4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2864" y="2192587"/>
            <a:ext cx="914400" cy="914400"/>
          </a:xfrm>
          <a:prstGeom prst="rect">
            <a:avLst/>
          </a:prstGeom>
        </p:spPr>
      </p:pic>
      <p:pic>
        <p:nvPicPr>
          <p:cNvPr id="8" name="Graphic 7" descr="Building with solid fill">
            <a:extLst>
              <a:ext uri="{FF2B5EF4-FFF2-40B4-BE49-F238E27FC236}">
                <a16:creationId xmlns:a16="http://schemas.microsoft.com/office/drawing/2014/main" id="{AE953D42-283A-531A-3298-086619091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16469" y="2069541"/>
            <a:ext cx="914400" cy="914400"/>
          </a:xfrm>
          <a:prstGeom prst="rect">
            <a:avLst/>
          </a:prstGeom>
        </p:spPr>
      </p:pic>
      <p:pic>
        <p:nvPicPr>
          <p:cNvPr id="10" name="Graphic 9" descr="Doctor female with solid fill">
            <a:extLst>
              <a:ext uri="{FF2B5EF4-FFF2-40B4-BE49-F238E27FC236}">
                <a16:creationId xmlns:a16="http://schemas.microsoft.com/office/drawing/2014/main" id="{D7CED205-B77E-59E0-DF46-273347D346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0704" y="2102426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26E279-9CBA-AC02-1E36-1CBA4A343B9D}"/>
              </a:ext>
            </a:extLst>
          </p:cNvPr>
          <p:cNvSpPr txBox="1"/>
          <p:nvPr/>
        </p:nvSpPr>
        <p:spPr>
          <a:xfrm>
            <a:off x="1976975" y="2977288"/>
            <a:ext cx="1483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Software, Data &amp; Terminology Vendors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EC1132-98B0-5935-AB93-78C33294F2E0}"/>
              </a:ext>
            </a:extLst>
          </p:cNvPr>
          <p:cNvSpPr txBox="1"/>
          <p:nvPr/>
        </p:nvSpPr>
        <p:spPr>
          <a:xfrm>
            <a:off x="3960047" y="2996589"/>
            <a:ext cx="1320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Pharma Companies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ECCAA3-C428-EF1A-FF0B-991535CA5AE2}"/>
              </a:ext>
            </a:extLst>
          </p:cNvPr>
          <p:cNvSpPr txBox="1"/>
          <p:nvPr/>
        </p:nvSpPr>
        <p:spPr>
          <a:xfrm>
            <a:off x="5495136" y="2996588"/>
            <a:ext cx="178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Health Providers &amp; Agencies</a:t>
            </a:r>
          </a:p>
        </p:txBody>
      </p:sp>
      <p:pic>
        <p:nvPicPr>
          <p:cNvPr id="16" name="Graphic 15" descr="Court with solid fill">
            <a:extLst>
              <a:ext uri="{FF2B5EF4-FFF2-40B4-BE49-F238E27FC236}">
                <a16:creationId xmlns:a16="http://schemas.microsoft.com/office/drawing/2014/main" id="{B09B40E3-F202-9019-4D74-F36C3685EB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55434" y="2102426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E82A8B6-8349-0EC2-9B57-649F46FC4F20}"/>
              </a:ext>
            </a:extLst>
          </p:cNvPr>
          <p:cNvSpPr txBox="1"/>
          <p:nvPr/>
        </p:nvSpPr>
        <p:spPr>
          <a:xfrm>
            <a:off x="7241296" y="2996589"/>
            <a:ext cx="1783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Regulators</a:t>
            </a:r>
          </a:p>
        </p:txBody>
      </p:sp>
      <p:pic>
        <p:nvPicPr>
          <p:cNvPr id="19" name="Graphic 18" descr="Computer with solid fill">
            <a:extLst>
              <a:ext uri="{FF2B5EF4-FFF2-40B4-BE49-F238E27FC236}">
                <a16:creationId xmlns:a16="http://schemas.microsoft.com/office/drawing/2014/main" id="{FCBDA4A1-FFE0-0FC5-AE93-7547BEC63B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05783" y="2616902"/>
            <a:ext cx="490085" cy="490085"/>
          </a:xfrm>
          <a:prstGeom prst="rect">
            <a:avLst/>
          </a:prstGeom>
        </p:spPr>
      </p:pic>
      <p:pic>
        <p:nvPicPr>
          <p:cNvPr id="21" name="Graphic 20" descr="Medicine with solid fill">
            <a:extLst>
              <a:ext uri="{FF2B5EF4-FFF2-40B4-BE49-F238E27FC236}">
                <a16:creationId xmlns:a16="http://schemas.microsoft.com/office/drawing/2014/main" id="{C54B0058-59D9-778D-7061-0FC1B9146E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6325" y="1942376"/>
            <a:ext cx="1658814" cy="165881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8D06C1A-43F9-1540-A318-B4CB3328C85C}"/>
              </a:ext>
            </a:extLst>
          </p:cNvPr>
          <p:cNvSpPr/>
          <p:nvPr/>
        </p:nvSpPr>
        <p:spPr>
          <a:xfrm>
            <a:off x="2105783" y="3635960"/>
            <a:ext cx="1225086" cy="646331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Stock Code</a:t>
            </a:r>
          </a:p>
          <a:p>
            <a:pPr algn="ctr"/>
            <a:r>
              <a:rPr lang="en-GB" sz="1400" dirty="0"/>
              <a:t>Clinical Code</a:t>
            </a:r>
          </a:p>
          <a:p>
            <a:pPr algn="ctr"/>
            <a:r>
              <a:rPr lang="en-GB" sz="1400" dirty="0"/>
              <a:t>ATC Code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81DB798-057E-24E8-7B1F-787A24A57580}"/>
              </a:ext>
            </a:extLst>
          </p:cNvPr>
          <p:cNvSpPr/>
          <p:nvPr/>
        </p:nvSpPr>
        <p:spPr>
          <a:xfrm>
            <a:off x="4007521" y="3650280"/>
            <a:ext cx="1225086" cy="640769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Barcode</a:t>
            </a:r>
          </a:p>
          <a:p>
            <a:pPr algn="ctr"/>
            <a:r>
              <a:rPr lang="en-GB" sz="1400" dirty="0"/>
              <a:t>ATC code</a:t>
            </a:r>
          </a:p>
          <a:p>
            <a:pPr algn="ctr"/>
            <a:r>
              <a:rPr lang="en-GB" sz="1400" dirty="0"/>
              <a:t>Track &amp; Trace</a:t>
            </a:r>
          </a:p>
        </p:txBody>
      </p:sp>
      <p:pic>
        <p:nvPicPr>
          <p:cNvPr id="25" name="Graphic 24" descr="Medicine with solid fill">
            <a:extLst>
              <a:ext uri="{FF2B5EF4-FFF2-40B4-BE49-F238E27FC236}">
                <a16:creationId xmlns:a16="http://schemas.microsoft.com/office/drawing/2014/main" id="{05DE1FC4-DC16-A5E8-B4B5-8535EEC1ED5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001086" y="2734403"/>
            <a:ext cx="379538" cy="379538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5758293-9CE0-0EEF-F9A5-C2F638F1F4BD}"/>
              </a:ext>
            </a:extLst>
          </p:cNvPr>
          <p:cNvSpPr/>
          <p:nvPr/>
        </p:nvSpPr>
        <p:spPr>
          <a:xfrm>
            <a:off x="5806392" y="3650291"/>
            <a:ext cx="1225086" cy="640769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Formulary Code, Clinical Code, ATC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EA32C94-D3B7-4D08-94BD-7D6DA5EA6275}"/>
              </a:ext>
            </a:extLst>
          </p:cNvPr>
          <p:cNvSpPr/>
          <p:nvPr/>
        </p:nvSpPr>
        <p:spPr>
          <a:xfrm>
            <a:off x="7520350" y="3650291"/>
            <a:ext cx="1225086" cy="640769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Regulatory Code, ATC Code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8C37662-116F-3050-5A6D-F3268E5D9681}"/>
              </a:ext>
            </a:extLst>
          </p:cNvPr>
          <p:cNvSpPr/>
          <p:nvPr/>
        </p:nvSpPr>
        <p:spPr>
          <a:xfrm>
            <a:off x="362414" y="3623373"/>
            <a:ext cx="1225086" cy="64633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One package of drugs gets…</a:t>
            </a:r>
          </a:p>
        </p:txBody>
      </p:sp>
    </p:spTree>
    <p:extLst>
      <p:ext uri="{BB962C8B-B14F-4D97-AF65-F5344CB8AC3E}">
        <p14:creationId xmlns:p14="http://schemas.microsoft.com/office/powerpoint/2010/main" val="47655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1374C-D3C1-AECB-A76D-3E8EA1C2D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09FDC-8A07-DDC9-A93F-20FFCD2E1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1"/>
            <a:ext cx="3992969" cy="2684129"/>
          </a:xfrm>
          <a:solidFill>
            <a:srgbClr val="00B0F0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It’s normal for each stakeholder to have own identifiers, formats etc.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We cannot suddenly overwrite legacy information as this breaks data links in pre-existing value chains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LU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1981E-1606-E7FA-BDB1-FBBE6D722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reality, but can we improve on it?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28112-A4C0-D871-8A33-BBCAF59908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50426"/>
            <a:ext cx="2774950" cy="164386"/>
          </a:xfrm>
        </p:spPr>
        <p:txBody>
          <a:bodyPr/>
          <a:lstStyle/>
          <a:p>
            <a:r>
              <a:rPr lang="en-GB" dirty="0"/>
              <a:t>Medications Data Interoperability Project</a:t>
            </a:r>
            <a:endParaRPr lang="en-L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D3E8F3-01B9-9754-A1D3-6F227275C41E}"/>
              </a:ext>
            </a:extLst>
          </p:cNvPr>
          <p:cNvSpPr txBox="1">
            <a:spLocks/>
          </p:cNvSpPr>
          <p:nvPr/>
        </p:nvSpPr>
        <p:spPr>
          <a:xfrm>
            <a:off x="4774019" y="1012456"/>
            <a:ext cx="3992969" cy="2684129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1"/>
                </a:solidFill>
              </a:rPr>
              <a:t>However, by gradually promoting and adopting core identifiers, best practice data models and file formats, interoperability </a:t>
            </a:r>
            <a:r>
              <a:rPr lang="en-GB" u="sng" dirty="0">
                <a:solidFill>
                  <a:schemeClr val="tx1"/>
                </a:solidFill>
              </a:rPr>
              <a:t>is achieved</a:t>
            </a:r>
            <a:r>
              <a:rPr lang="en-GB" dirty="0">
                <a:solidFill>
                  <a:schemeClr val="tx1"/>
                </a:solidFill>
              </a:rPr>
              <a:t> for the long-term.</a:t>
            </a:r>
            <a:endParaRPr lang="en-GB" i="1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L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276429-287E-D38E-6B64-92A0723585DA}"/>
              </a:ext>
            </a:extLst>
          </p:cNvPr>
          <p:cNvSpPr/>
          <p:nvPr/>
        </p:nvSpPr>
        <p:spPr>
          <a:xfrm>
            <a:off x="1402791" y="3943184"/>
            <a:ext cx="6623051" cy="5744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Unfortunately, current fragmentation is impossible to consolidate.  </a:t>
            </a:r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0D87BFBD-2629-7F97-4945-53E8252905B4}"/>
              </a:ext>
            </a:extLst>
          </p:cNvPr>
          <p:cNvSpPr/>
          <p:nvPr/>
        </p:nvSpPr>
        <p:spPr>
          <a:xfrm rot="5400000">
            <a:off x="944532" y="3943224"/>
            <a:ext cx="383240" cy="368550"/>
          </a:xfrm>
          <a:prstGeom prst="bentUpArrow">
            <a:avLst>
              <a:gd name="adj1" fmla="val 49324"/>
              <a:gd name="adj2" fmla="val 25000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CA83776D-DDEE-B3BE-6AD2-EC58D7D52D1C}"/>
              </a:ext>
            </a:extLst>
          </p:cNvPr>
          <p:cNvSpPr/>
          <p:nvPr/>
        </p:nvSpPr>
        <p:spPr>
          <a:xfrm>
            <a:off x="8108206" y="3966486"/>
            <a:ext cx="383240" cy="368550"/>
          </a:xfrm>
          <a:prstGeom prst="bentUpArrow">
            <a:avLst>
              <a:gd name="adj1" fmla="val 49324"/>
              <a:gd name="adj2" fmla="val 25000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5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33C96-CC26-6B5D-715F-164D61070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so important?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6AC11-D170-5A04-F26B-6989600EAD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Medications Data Interoperability Project</a:t>
            </a:r>
          </a:p>
        </p:txBody>
      </p:sp>
      <p:pic>
        <p:nvPicPr>
          <p:cNvPr id="2050" name="Picture 2" descr="diagram">
            <a:extLst>
              <a:ext uri="{FF2B5EF4-FFF2-40B4-BE49-F238E27FC236}">
                <a16:creationId xmlns:a16="http://schemas.microsoft.com/office/drawing/2014/main" id="{C0DC6793-1339-47E6-EA4E-3375042BC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44" y="813233"/>
            <a:ext cx="6945085" cy="381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53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4A2EB-F577-3E91-7D9E-F5A6852F1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580FD-FA16-4D9C-66EB-58785CDE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Dangerous drugs still prescribed…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FD9FB-E261-771B-13DE-7EE0E3D490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Medications Data Interoperability Project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CCDC0-2536-F931-E339-B9D3BAB1B4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443"/>
          <a:stretch>
            <a:fillRect/>
          </a:stretch>
        </p:blipFill>
        <p:spPr>
          <a:xfrm>
            <a:off x="3473800" y="2185792"/>
            <a:ext cx="5389892" cy="249974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3F36AF-4785-19B0-E686-58204175B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856910"/>
            <a:ext cx="8319406" cy="124715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sz="1800" b="1" dirty="0">
                <a:solidFill>
                  <a:srgbClr val="FF0000"/>
                </a:solidFill>
              </a:rPr>
              <a:t>The cost of non-linked data in health </a:t>
            </a:r>
            <a:r>
              <a:rPr lang="en-GB" sz="1800" dirty="0"/>
              <a:t>- </a:t>
            </a:r>
            <a:r>
              <a:rPr lang="en-GB" sz="1800" i="1" dirty="0"/>
              <a:t>Since its withdrawal</a:t>
            </a:r>
            <a:r>
              <a:rPr lang="en-GB" sz="1800" dirty="0"/>
              <a:t>, over 200 people have died in the UK due to co-proxamol poisoning and new initiations of co-proxamol are occurring. In 2024 alone, the UK NHS spending on co-proxamol was </a:t>
            </a:r>
            <a:r>
              <a:rPr lang="en-GB" sz="1800" i="1" dirty="0"/>
              <a:t>approximately £2 million before regulatory action</a:t>
            </a:r>
            <a:r>
              <a:rPr lang="en-GB" sz="1800" dirty="0"/>
              <a:t>. </a:t>
            </a:r>
            <a:r>
              <a:rPr lang="en-GB" sz="1800" b="1" dirty="0">
                <a:solidFill>
                  <a:srgbClr val="FF0000"/>
                </a:solidFill>
              </a:rPr>
              <a:t>By connecting to a proper database, this would be avoided.</a:t>
            </a:r>
          </a:p>
          <a:p>
            <a:pPr marL="0" indent="0">
              <a:buNone/>
            </a:pPr>
            <a:endParaRPr lang="en-LU" sz="1000" dirty="0"/>
          </a:p>
        </p:txBody>
      </p:sp>
      <p:pic>
        <p:nvPicPr>
          <p:cNvPr id="3074" name="Picture 2" descr="No alternative text description for this image">
            <a:extLst>
              <a:ext uri="{FF2B5EF4-FFF2-40B4-BE49-F238E27FC236}">
                <a16:creationId xmlns:a16="http://schemas.microsoft.com/office/drawing/2014/main" id="{4B9CC460-CDDD-1791-7C27-151A6E641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1676" b="11252"/>
          <a:stretch>
            <a:fillRect/>
          </a:stretch>
        </p:blipFill>
        <p:spPr bwMode="auto">
          <a:xfrm>
            <a:off x="622074" y="2385161"/>
            <a:ext cx="2696482" cy="1992993"/>
          </a:xfrm>
          <a:prstGeom prst="rect">
            <a:avLst/>
          </a:prstGeom>
          <a:noFill/>
          <a:ln w="28575">
            <a:solidFill>
              <a:srgbClr val="F39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95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35DA8-FDD4-1966-D7DC-9CA77BB45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 descr="Doctor male with solid fill">
            <a:extLst>
              <a:ext uri="{FF2B5EF4-FFF2-40B4-BE49-F238E27FC236}">
                <a16:creationId xmlns:a16="http://schemas.microsoft.com/office/drawing/2014/main" id="{3080F74D-50B8-0ADB-48A0-4327546F2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6425" y="1704590"/>
            <a:ext cx="914400" cy="914400"/>
          </a:xfrm>
          <a:prstGeom prst="rect">
            <a:avLst/>
          </a:prstGeom>
        </p:spPr>
      </p:pic>
      <p:pic>
        <p:nvPicPr>
          <p:cNvPr id="47" name="Graphic 46" descr="Doctor female with solid fill">
            <a:extLst>
              <a:ext uri="{FF2B5EF4-FFF2-40B4-BE49-F238E27FC236}">
                <a16:creationId xmlns:a16="http://schemas.microsoft.com/office/drawing/2014/main" id="{9C5E9DB4-A6B3-D865-A310-309E24DA8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87797" y="1704590"/>
            <a:ext cx="914400" cy="914400"/>
          </a:xfrm>
          <a:prstGeom prst="rect">
            <a:avLst/>
          </a:prstGeom>
        </p:spPr>
      </p:pic>
      <p:pic>
        <p:nvPicPr>
          <p:cNvPr id="6" name="Graphic 5" descr="Hero Male outline">
            <a:extLst>
              <a:ext uri="{FF2B5EF4-FFF2-40B4-BE49-F238E27FC236}">
                <a16:creationId xmlns:a16="http://schemas.microsoft.com/office/drawing/2014/main" id="{6AF57559-934D-F393-11E5-45A457CC49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35953" y="2228741"/>
            <a:ext cx="1778000" cy="177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78C13-CF2C-9A2A-49BF-2E01965DD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7886700" cy="7519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 single, centralised, comprehensive and trustworthy medications index for Europe. For doctors and patients…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L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315ADB-52C3-A595-D037-D799FFFC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vision…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FA655-EB35-F44B-4ED2-8D064CC4C5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50426"/>
            <a:ext cx="2774950" cy="164386"/>
          </a:xfrm>
        </p:spPr>
        <p:txBody>
          <a:bodyPr/>
          <a:lstStyle/>
          <a:p>
            <a:r>
              <a:rPr lang="en-GB" dirty="0"/>
              <a:t>Medications Data Interoperability Project</a:t>
            </a:r>
            <a:endParaRPr lang="en-L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8D1E3C-D24C-6230-F76E-90788FA34EF1}"/>
              </a:ext>
            </a:extLst>
          </p:cNvPr>
          <p:cNvGrpSpPr/>
          <p:nvPr/>
        </p:nvGrpSpPr>
        <p:grpSpPr>
          <a:xfrm>
            <a:off x="5976711" y="2086347"/>
            <a:ext cx="2598057" cy="2598057"/>
            <a:chOff x="4114799" y="2152369"/>
            <a:chExt cx="2598057" cy="2598057"/>
          </a:xfrm>
        </p:grpSpPr>
        <p:pic>
          <p:nvPicPr>
            <p:cNvPr id="8" name="Graphic 7" descr="Medicine with solid fill">
              <a:extLst>
                <a:ext uri="{FF2B5EF4-FFF2-40B4-BE49-F238E27FC236}">
                  <a16:creationId xmlns:a16="http://schemas.microsoft.com/office/drawing/2014/main" id="{7FF588EE-00CA-B47E-0B70-F7998C516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499427" y="2956377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Monitor with solid fill">
              <a:extLst>
                <a:ext uri="{FF2B5EF4-FFF2-40B4-BE49-F238E27FC236}">
                  <a16:creationId xmlns:a16="http://schemas.microsoft.com/office/drawing/2014/main" id="{C7327F80-AA5E-73A3-B9A7-4B000802F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14799" y="2152369"/>
              <a:ext cx="2598057" cy="259805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D9B0CC-230D-9B98-07C1-F98B94857A19}"/>
                </a:ext>
              </a:extLst>
            </p:cNvPr>
            <p:cNvSpPr txBox="1"/>
            <p:nvPr/>
          </p:nvSpPr>
          <p:spPr>
            <a:xfrm>
              <a:off x="4608284" y="2680606"/>
              <a:ext cx="1611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Safe Drug Info</a:t>
              </a:r>
            </a:p>
          </p:txBody>
        </p:sp>
        <p:pic>
          <p:nvPicPr>
            <p:cNvPr id="17" name="Graphic 16" descr="Needle outline">
              <a:extLst>
                <a:ext uri="{FF2B5EF4-FFF2-40B4-BE49-F238E27FC236}">
                  <a16:creationId xmlns:a16="http://schemas.microsoft.com/office/drawing/2014/main" id="{D5C4C598-0EC4-C398-74B3-574DCE722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268685" y="2923156"/>
              <a:ext cx="914400" cy="914400"/>
            </a:xfrm>
            <a:prstGeom prst="rect">
              <a:avLst/>
            </a:prstGeom>
          </p:spPr>
        </p:pic>
      </p:grpSp>
      <p:pic>
        <p:nvPicPr>
          <p:cNvPr id="28" name="Graphic 27" descr="Family with girl with solid fill">
            <a:extLst>
              <a:ext uri="{FF2B5EF4-FFF2-40B4-BE49-F238E27FC236}">
                <a16:creationId xmlns:a16="http://schemas.microsoft.com/office/drawing/2014/main" id="{0D3839AD-ECA7-B496-9C26-D2ECB1BC51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76711" y="3743433"/>
            <a:ext cx="914400" cy="914400"/>
          </a:xfrm>
          <a:prstGeom prst="rect">
            <a:avLst/>
          </a:prstGeom>
        </p:spPr>
      </p:pic>
      <p:pic>
        <p:nvPicPr>
          <p:cNvPr id="1032" name="Picture 8" descr="logo">
            <a:extLst>
              <a:ext uri="{FF2B5EF4-FFF2-40B4-BE49-F238E27FC236}">
                <a16:creationId xmlns:a16="http://schemas.microsoft.com/office/drawing/2014/main" id="{FFF8DE55-1ECE-A56F-9A02-3F1C0E2A1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85" y="3771534"/>
            <a:ext cx="2503260" cy="53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raphic 37" descr="Bank with solid fill">
            <a:extLst>
              <a:ext uri="{FF2B5EF4-FFF2-40B4-BE49-F238E27FC236}">
                <a16:creationId xmlns:a16="http://schemas.microsoft.com/office/drawing/2014/main" id="{CAEAEB90-6C2B-E29A-B09D-21F5C544AE8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46917" y="1867452"/>
            <a:ext cx="2111603" cy="211160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016380A-884C-2D48-1AAC-20EB6FE0A8E0}"/>
              </a:ext>
            </a:extLst>
          </p:cNvPr>
          <p:cNvSpPr txBox="1"/>
          <p:nvPr/>
        </p:nvSpPr>
        <p:spPr>
          <a:xfrm>
            <a:off x="363535" y="3804755"/>
            <a:ext cx="276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National Drug Regulators or Public Database Holders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4A83D4A5-7654-FC4F-1E1F-C2A4AB76F6A1}"/>
              </a:ext>
            </a:extLst>
          </p:cNvPr>
          <p:cNvSpPr/>
          <p:nvPr/>
        </p:nvSpPr>
        <p:spPr>
          <a:xfrm>
            <a:off x="2974974" y="2806377"/>
            <a:ext cx="1597025" cy="387521"/>
          </a:xfrm>
          <a:prstGeom prst="rightArrow">
            <a:avLst/>
          </a:prstGeom>
          <a:solidFill>
            <a:srgbClr val="F15A24"/>
          </a:solidFill>
          <a:ln>
            <a:solidFill>
              <a:srgbClr val="F15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41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BD984-163A-6C5C-5FB2-03310B55B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F291-5965-23CA-9FAB-AD8E9AE72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1"/>
            <a:ext cx="7886700" cy="5744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We used web search, legal instruments, semantic interoperability methods and AI to deliver our project.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L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6F140-242A-DD1D-3B68-D02F9A23D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C5B4E-2CAD-101E-2925-0E63003B1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50426"/>
            <a:ext cx="2774950" cy="164386"/>
          </a:xfrm>
        </p:spPr>
        <p:txBody>
          <a:bodyPr/>
          <a:lstStyle/>
          <a:p>
            <a:r>
              <a:rPr lang="en-GB" dirty="0"/>
              <a:t>Medications Data Interoperability Project</a:t>
            </a:r>
            <a:endParaRPr lang="en-LU" dirty="0"/>
          </a:p>
        </p:txBody>
      </p:sp>
      <p:pic>
        <p:nvPicPr>
          <p:cNvPr id="9" name="Graphic 8" descr="Bank with solid fill">
            <a:extLst>
              <a:ext uri="{FF2B5EF4-FFF2-40B4-BE49-F238E27FC236}">
                <a16:creationId xmlns:a16="http://schemas.microsoft.com/office/drawing/2014/main" id="{974C0C0B-28E6-818D-742F-F3907BD64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8482" y="1916078"/>
            <a:ext cx="914400" cy="914400"/>
          </a:xfrm>
          <a:prstGeom prst="rect">
            <a:avLst/>
          </a:prstGeom>
        </p:spPr>
      </p:pic>
      <p:pic>
        <p:nvPicPr>
          <p:cNvPr id="12" name="Graphic 11" descr="Gears with solid fill">
            <a:extLst>
              <a:ext uri="{FF2B5EF4-FFF2-40B4-BE49-F238E27FC236}">
                <a16:creationId xmlns:a16="http://schemas.microsoft.com/office/drawing/2014/main" id="{E5B6695E-0AB1-860F-B555-998928391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08366" y="2026559"/>
            <a:ext cx="914400" cy="914400"/>
          </a:xfrm>
          <a:prstGeom prst="rect">
            <a:avLst/>
          </a:prstGeom>
        </p:spPr>
      </p:pic>
      <p:pic>
        <p:nvPicPr>
          <p:cNvPr id="14" name="Graphic 13" descr="Test Dummy with solid fill">
            <a:extLst>
              <a:ext uri="{FF2B5EF4-FFF2-40B4-BE49-F238E27FC236}">
                <a16:creationId xmlns:a16="http://schemas.microsoft.com/office/drawing/2014/main" id="{F9F323A6-4784-DCFD-F68E-CACD9FF40E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18385" y="2044188"/>
            <a:ext cx="914400" cy="914400"/>
          </a:xfrm>
          <a:prstGeom prst="rect">
            <a:avLst/>
          </a:prstGeom>
        </p:spPr>
      </p:pic>
      <p:pic>
        <p:nvPicPr>
          <p:cNvPr id="16" name="Graphic 15" descr="Internet with solid fill">
            <a:extLst>
              <a:ext uri="{FF2B5EF4-FFF2-40B4-BE49-F238E27FC236}">
                <a16:creationId xmlns:a16="http://schemas.microsoft.com/office/drawing/2014/main" id="{0D3C5384-B1E7-436C-9342-40B4A02E21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1963" y="1987172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C0AA3C-B2DC-44CC-CCF6-FE880C22C1A1}"/>
              </a:ext>
            </a:extLst>
          </p:cNvPr>
          <p:cNvSpPr txBox="1"/>
          <p:nvPr/>
        </p:nvSpPr>
        <p:spPr>
          <a:xfrm>
            <a:off x="575822" y="3021542"/>
            <a:ext cx="97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Web search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4C9CC3-7923-9ED6-062C-A4A26DB37831}"/>
              </a:ext>
            </a:extLst>
          </p:cNvPr>
          <p:cNvSpPr txBox="1"/>
          <p:nvPr/>
        </p:nvSpPr>
        <p:spPr>
          <a:xfrm>
            <a:off x="1843446" y="2978574"/>
            <a:ext cx="1104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Legal Requests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FDFE58-6A4F-5B09-EBC9-05BD185CBB98}"/>
              </a:ext>
            </a:extLst>
          </p:cNvPr>
          <p:cNvSpPr txBox="1"/>
          <p:nvPr/>
        </p:nvSpPr>
        <p:spPr>
          <a:xfrm>
            <a:off x="4613330" y="3018348"/>
            <a:ext cx="1104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Data Parsing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250F6E-9B0A-F9E7-3352-65CA31B810C5}"/>
              </a:ext>
            </a:extLst>
          </p:cNvPr>
          <p:cNvSpPr txBox="1"/>
          <p:nvPr/>
        </p:nvSpPr>
        <p:spPr>
          <a:xfrm>
            <a:off x="5904432" y="3023827"/>
            <a:ext cx="134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Artificial Intelligence</a:t>
            </a:r>
          </a:p>
        </p:txBody>
      </p:sp>
      <p:pic>
        <p:nvPicPr>
          <p:cNvPr id="24" name="Graphic 23" descr="Scissors with solid fill">
            <a:extLst>
              <a:ext uri="{FF2B5EF4-FFF2-40B4-BE49-F238E27FC236}">
                <a16:creationId xmlns:a16="http://schemas.microsoft.com/office/drawing/2014/main" id="{341546DC-94CC-3DE3-7D19-B05BF4AE9C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322917" y="2002553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EDB6ECD-92A4-3FD4-F110-B09CEF1BA2AD}"/>
              </a:ext>
            </a:extLst>
          </p:cNvPr>
          <p:cNvSpPr txBox="1"/>
          <p:nvPr/>
        </p:nvSpPr>
        <p:spPr>
          <a:xfrm>
            <a:off x="3227881" y="2994342"/>
            <a:ext cx="1104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Data Cleaning</a:t>
            </a:r>
          </a:p>
        </p:txBody>
      </p:sp>
      <p:pic>
        <p:nvPicPr>
          <p:cNvPr id="26" name="Graphic 25" descr="Research with solid fill">
            <a:extLst>
              <a:ext uri="{FF2B5EF4-FFF2-40B4-BE49-F238E27FC236}">
                <a16:creationId xmlns:a16="http://schemas.microsoft.com/office/drawing/2014/main" id="{895C560B-AB38-6A79-29DE-25D87FFE81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549749" y="2044188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1717C74-9131-2962-8E30-D47A5D5F7C29}"/>
              </a:ext>
            </a:extLst>
          </p:cNvPr>
          <p:cNvSpPr txBox="1"/>
          <p:nvPr/>
        </p:nvSpPr>
        <p:spPr>
          <a:xfrm>
            <a:off x="7335796" y="3023827"/>
            <a:ext cx="134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Quality Checking</a:t>
            </a:r>
          </a:p>
        </p:txBody>
      </p:sp>
    </p:spTree>
    <p:extLst>
      <p:ext uri="{BB962C8B-B14F-4D97-AF65-F5344CB8AC3E}">
        <p14:creationId xmlns:p14="http://schemas.microsoft.com/office/powerpoint/2010/main" val="760291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42546-A6EB-2917-C4CF-BB97FF4F3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10A4-ABB2-3F5A-8AFB-BE97BB0FF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 Barriers faced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E08A9-C4DE-0B9A-5796-98AC7B3A64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50426"/>
            <a:ext cx="2774950" cy="164386"/>
          </a:xfrm>
        </p:spPr>
        <p:txBody>
          <a:bodyPr/>
          <a:lstStyle/>
          <a:p>
            <a:r>
              <a:rPr lang="en-GB" dirty="0"/>
              <a:t>Medications Data Interoperability Project</a:t>
            </a:r>
            <a:endParaRPr lang="en-LU" dirty="0"/>
          </a:p>
        </p:txBody>
      </p:sp>
      <p:pic>
        <p:nvPicPr>
          <p:cNvPr id="7" name="Graphic 6" descr="Door Open with solid fill">
            <a:extLst>
              <a:ext uri="{FF2B5EF4-FFF2-40B4-BE49-F238E27FC236}">
                <a16:creationId xmlns:a16="http://schemas.microsoft.com/office/drawing/2014/main" id="{2607CE4E-5616-DE3D-3518-E5E21B376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8023" y="1110004"/>
            <a:ext cx="914400" cy="914400"/>
          </a:xfrm>
          <a:prstGeom prst="rect">
            <a:avLst/>
          </a:prstGeom>
        </p:spPr>
      </p:pic>
      <p:pic>
        <p:nvPicPr>
          <p:cNvPr id="11" name="Graphic 10" descr="Toilet with solid fill">
            <a:extLst>
              <a:ext uri="{FF2B5EF4-FFF2-40B4-BE49-F238E27FC236}">
                <a16:creationId xmlns:a16="http://schemas.microsoft.com/office/drawing/2014/main" id="{B81A7156-5951-BD11-6563-0D6CEE41A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2933" y="1060297"/>
            <a:ext cx="914400" cy="914400"/>
          </a:xfrm>
          <a:prstGeom prst="rect">
            <a:avLst/>
          </a:prstGeom>
        </p:spPr>
      </p:pic>
      <p:pic>
        <p:nvPicPr>
          <p:cNvPr id="22" name="Graphic 21" descr="Welder male with solid fill">
            <a:extLst>
              <a:ext uri="{FF2B5EF4-FFF2-40B4-BE49-F238E27FC236}">
                <a16:creationId xmlns:a16="http://schemas.microsoft.com/office/drawing/2014/main" id="{8A56A50F-5BA2-0B6D-A148-3E86129D1B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83900" y="1903972"/>
            <a:ext cx="914400" cy="914400"/>
          </a:xfrm>
          <a:prstGeom prst="rect">
            <a:avLst/>
          </a:prstGeom>
        </p:spPr>
      </p:pic>
      <p:pic>
        <p:nvPicPr>
          <p:cNvPr id="35" name="Graphic 34" descr="Comment Dislike with solid fill">
            <a:extLst>
              <a:ext uri="{FF2B5EF4-FFF2-40B4-BE49-F238E27FC236}">
                <a16:creationId xmlns:a16="http://schemas.microsoft.com/office/drawing/2014/main" id="{2989B30E-7049-AD3F-24C1-9DB7FDC91B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42030" y="985944"/>
            <a:ext cx="1119126" cy="1119126"/>
          </a:xfrm>
          <a:prstGeom prst="rect">
            <a:avLst/>
          </a:prstGeom>
        </p:spPr>
      </p:pic>
      <p:pic>
        <p:nvPicPr>
          <p:cNvPr id="39" name="Graphic 38" descr="Marketing with solid fill">
            <a:extLst>
              <a:ext uri="{FF2B5EF4-FFF2-40B4-BE49-F238E27FC236}">
                <a16:creationId xmlns:a16="http://schemas.microsoft.com/office/drawing/2014/main" id="{AFE912C4-FA62-28C7-C11D-7D6E9EF8D6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805645" flipH="1">
            <a:off x="4562423" y="2025997"/>
            <a:ext cx="870776" cy="914400"/>
          </a:xfrm>
          <a:prstGeom prst="rect">
            <a:avLst/>
          </a:prstGeom>
        </p:spPr>
      </p:pic>
      <p:pic>
        <p:nvPicPr>
          <p:cNvPr id="45" name="Graphic 44" descr="Walk with solid fill">
            <a:extLst>
              <a:ext uri="{FF2B5EF4-FFF2-40B4-BE49-F238E27FC236}">
                <a16:creationId xmlns:a16="http://schemas.microsoft.com/office/drawing/2014/main" id="{6801A78A-DBA9-BF09-88DC-BD2C5A919D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78944" y="1284102"/>
            <a:ext cx="685961" cy="68596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542CCF0-F47A-4A7D-FA2C-97F04969240C}"/>
              </a:ext>
            </a:extLst>
          </p:cNvPr>
          <p:cNvSpPr txBox="1"/>
          <p:nvPr/>
        </p:nvSpPr>
        <p:spPr>
          <a:xfrm>
            <a:off x="1462109" y="1169534"/>
            <a:ext cx="1293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Poor Data Formats</a:t>
            </a:r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44124F46-0908-B5EC-E54A-6E50A0B1B89D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070133" y="1974696"/>
            <a:ext cx="513767" cy="386476"/>
          </a:xfrm>
          <a:prstGeom prst="bentConnector3">
            <a:avLst>
              <a:gd name="adj1" fmla="val -1184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CC9E6B5-8CE4-C6B3-B52C-F9275AAD0CDC}"/>
              </a:ext>
            </a:extLst>
          </p:cNvPr>
          <p:cNvSpPr txBox="1"/>
          <p:nvPr/>
        </p:nvSpPr>
        <p:spPr>
          <a:xfrm>
            <a:off x="4380595" y="1222342"/>
            <a:ext cx="129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Evasiveness</a:t>
            </a:r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C431740E-9FFF-7E7E-6C08-22938480C5C2}"/>
              </a:ext>
            </a:extLst>
          </p:cNvPr>
          <p:cNvCxnSpPr>
            <a:cxnSpLocks/>
          </p:cNvCxnSpPr>
          <p:nvPr/>
        </p:nvCxnSpPr>
        <p:spPr>
          <a:xfrm>
            <a:off x="4110160" y="2072335"/>
            <a:ext cx="512645" cy="398340"/>
          </a:xfrm>
          <a:prstGeom prst="bentConnector3">
            <a:avLst>
              <a:gd name="adj1" fmla="val -13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DACCF93-2367-FC05-6CB6-71401A5071A3}"/>
              </a:ext>
            </a:extLst>
          </p:cNvPr>
          <p:cNvSpPr txBox="1"/>
          <p:nvPr/>
        </p:nvSpPr>
        <p:spPr>
          <a:xfrm>
            <a:off x="1115519" y="2815388"/>
            <a:ext cx="1846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(Lot) of time spent on parsers and scripts…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4F9F90C-E713-C0D1-7755-C1EA4B7A8266}"/>
              </a:ext>
            </a:extLst>
          </p:cNvPr>
          <p:cNvSpPr txBox="1"/>
          <p:nvPr/>
        </p:nvSpPr>
        <p:spPr>
          <a:xfrm>
            <a:off x="3951769" y="2831541"/>
            <a:ext cx="1966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Time spent enforcing Directives…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9D8ABD6-F2DD-9FCB-7E44-5C10062E4AE3}"/>
              </a:ext>
            </a:extLst>
          </p:cNvPr>
          <p:cNvSpPr txBox="1"/>
          <p:nvPr/>
        </p:nvSpPr>
        <p:spPr>
          <a:xfrm>
            <a:off x="7071551" y="1222342"/>
            <a:ext cx="160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direct download</a:t>
            </a:r>
          </a:p>
        </p:txBody>
      </p:sp>
      <p:pic>
        <p:nvPicPr>
          <p:cNvPr id="68" name="Graphic 67" descr="Workflow with solid fill">
            <a:extLst>
              <a:ext uri="{FF2B5EF4-FFF2-40B4-BE49-F238E27FC236}">
                <a16:creationId xmlns:a16="http://schemas.microsoft.com/office/drawing/2014/main" id="{53129FC5-C274-98E5-2117-98DBB5650C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7359539" y="2072335"/>
            <a:ext cx="809200" cy="809200"/>
          </a:xfrm>
          <a:prstGeom prst="rect">
            <a:avLst/>
          </a:prstGeom>
        </p:spPr>
      </p:pic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8FCCFD37-785D-F5E6-42E4-8DB89697E7DF}"/>
              </a:ext>
            </a:extLst>
          </p:cNvPr>
          <p:cNvCxnSpPr>
            <a:cxnSpLocks/>
          </p:cNvCxnSpPr>
          <p:nvPr/>
        </p:nvCxnSpPr>
        <p:spPr>
          <a:xfrm>
            <a:off x="6769898" y="2025997"/>
            <a:ext cx="512645" cy="398340"/>
          </a:xfrm>
          <a:prstGeom prst="bentConnector3">
            <a:avLst>
              <a:gd name="adj1" fmla="val -13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81DCC3A0-61AD-962E-9A53-811B25160A6A}"/>
              </a:ext>
            </a:extLst>
          </p:cNvPr>
          <p:cNvSpPr txBox="1"/>
          <p:nvPr/>
        </p:nvSpPr>
        <p:spPr>
          <a:xfrm>
            <a:off x="6939544" y="2801554"/>
            <a:ext cx="16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Workarounds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921C901-FBC3-202B-0DA2-D05C2A07797A}"/>
              </a:ext>
            </a:extLst>
          </p:cNvPr>
          <p:cNvCxnSpPr>
            <a:cxnSpLocks/>
          </p:cNvCxnSpPr>
          <p:nvPr/>
        </p:nvCxnSpPr>
        <p:spPr>
          <a:xfrm>
            <a:off x="2041100" y="3843958"/>
            <a:ext cx="513767" cy="386476"/>
          </a:xfrm>
          <a:prstGeom prst="bentConnector3">
            <a:avLst>
              <a:gd name="adj1" fmla="val -1184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03189D-2E85-11B5-F427-A1175ABF317A}"/>
              </a:ext>
            </a:extLst>
          </p:cNvPr>
          <p:cNvSpPr/>
          <p:nvPr/>
        </p:nvSpPr>
        <p:spPr>
          <a:xfrm>
            <a:off x="2554867" y="3843958"/>
            <a:ext cx="1966184" cy="767757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31 parsers + 5 cleaning scripts + 1 mapping script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813EC23C-B02D-28EC-3270-D0A80B76DF04}"/>
              </a:ext>
            </a:extLst>
          </p:cNvPr>
          <p:cNvCxnSpPr>
            <a:cxnSpLocks/>
          </p:cNvCxnSpPr>
          <p:nvPr/>
        </p:nvCxnSpPr>
        <p:spPr>
          <a:xfrm>
            <a:off x="4985068" y="3824546"/>
            <a:ext cx="512645" cy="398340"/>
          </a:xfrm>
          <a:prstGeom prst="bentConnector3">
            <a:avLst>
              <a:gd name="adj1" fmla="val -13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9F796CF-2284-4BF6-203F-51F990501ED7}"/>
              </a:ext>
            </a:extLst>
          </p:cNvPr>
          <p:cNvSpPr/>
          <p:nvPr/>
        </p:nvSpPr>
        <p:spPr>
          <a:xfrm>
            <a:off x="5537551" y="3846555"/>
            <a:ext cx="1744992" cy="767757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3 refusals to share (better) data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6BC18023-C260-EA0D-3A54-DBE1C32DAB93}"/>
              </a:ext>
            </a:extLst>
          </p:cNvPr>
          <p:cNvCxnSpPr>
            <a:cxnSpLocks/>
            <a:endCxn id="12" idx="3"/>
          </p:cNvCxnSpPr>
          <p:nvPr/>
        </p:nvCxnSpPr>
        <p:spPr>
          <a:xfrm rot="5400000">
            <a:off x="6960310" y="3534648"/>
            <a:ext cx="1018019" cy="37355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368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F6995-DEBF-BE11-6408-29007506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357" y="158835"/>
            <a:ext cx="3510954" cy="671565"/>
          </a:xfrm>
        </p:spPr>
        <p:txBody>
          <a:bodyPr/>
          <a:lstStyle/>
          <a:p>
            <a:r>
              <a:rPr lang="en-GB" sz="3200" b="1" dirty="0"/>
              <a:t>PoC = www.mdip.eu </a:t>
            </a:r>
            <a:endParaRPr lang="en-LU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08F7B-7750-0FEF-E714-AE33A11C22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Medications Data Interoperability Project</a:t>
            </a:r>
            <a:endParaRPr lang="en-LU" dirty="0"/>
          </a:p>
        </p:txBody>
      </p:sp>
      <p:graphicFrame>
        <p:nvGraphicFramePr>
          <p:cNvPr id="6" name="Table 19">
            <a:extLst>
              <a:ext uri="{FF2B5EF4-FFF2-40B4-BE49-F238E27FC236}">
                <a16:creationId xmlns:a16="http://schemas.microsoft.com/office/drawing/2014/main" id="{69381E01-6E43-EB57-78E2-F23318534B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920438"/>
              </p:ext>
            </p:extLst>
          </p:nvPr>
        </p:nvGraphicFramePr>
        <p:xfrm>
          <a:off x="5112690" y="646978"/>
          <a:ext cx="3784600" cy="370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2300">
                  <a:extLst>
                    <a:ext uri="{9D8B030D-6E8A-4147-A177-3AD203B41FA5}">
                      <a16:colId xmlns:a16="http://schemas.microsoft.com/office/drawing/2014/main" val="273196317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5954124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C000"/>
                          </a:solidFill>
                        </a:rPr>
                        <a:t>Effort</a:t>
                      </a:r>
                      <a:endParaRPr lang="en-LU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C000"/>
                          </a:solidFill>
                        </a:rPr>
                        <a:t>Result</a:t>
                      </a:r>
                      <a:endParaRPr lang="en-LU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863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Regions in Scope</a:t>
                      </a:r>
                      <a:endParaRPr lang="en-L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EU, Cn, UK, US</a:t>
                      </a:r>
                      <a:endParaRPr lang="en-L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27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Records gathered</a:t>
                      </a:r>
                      <a:endParaRPr lang="en-L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U" dirty="0">
                          <a:solidFill>
                            <a:schemeClr val="bg1"/>
                          </a:solidFill>
                        </a:rPr>
                        <a:t>950,197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934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Usable</a:t>
                      </a:r>
                      <a:endParaRPr lang="en-L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U" dirty="0">
                          <a:solidFill>
                            <a:schemeClr val="bg1"/>
                          </a:solidFill>
                        </a:rPr>
                        <a:t>930,871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167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Unusable</a:t>
                      </a:r>
                      <a:endParaRPr lang="en-L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U" dirty="0">
                          <a:solidFill>
                            <a:schemeClr val="bg1"/>
                          </a:solidFill>
                        </a:rPr>
                        <a:t>20,115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180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PGx flag number</a:t>
                      </a:r>
                      <a:endParaRPr lang="en-L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U" dirty="0">
                          <a:solidFill>
                            <a:schemeClr val="bg1"/>
                          </a:solidFill>
                        </a:rPr>
                        <a:t>223,152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61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PGx Percentage</a:t>
                      </a:r>
                      <a:endParaRPr lang="en-L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24%</a:t>
                      </a:r>
                      <a:endParaRPr lang="en-L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023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Searchable DB</a:t>
                      </a:r>
                      <a:endParaRPr lang="en-L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L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969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Blockchain</a:t>
                      </a:r>
                      <a:endParaRPr lang="en-L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L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170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Open Source</a:t>
                      </a:r>
                      <a:endParaRPr lang="en-L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L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36049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12561C1-6FF6-8EA1-CEFE-E1DCEB167C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19" t="6703" r="17222"/>
          <a:stretch>
            <a:fillRect/>
          </a:stretch>
        </p:blipFill>
        <p:spPr>
          <a:xfrm>
            <a:off x="200943" y="809491"/>
            <a:ext cx="3004458" cy="2330193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6CC18F-D90E-6A28-FC22-65FBF5C4A8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690" t="22399" r="29922" b="14091"/>
          <a:stretch>
            <a:fillRect/>
          </a:stretch>
        </p:blipFill>
        <p:spPr>
          <a:xfrm>
            <a:off x="1587500" y="1857828"/>
            <a:ext cx="2876541" cy="2390869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D042B4-6C7A-865D-513F-A47E05B0C682}"/>
              </a:ext>
            </a:extLst>
          </p:cNvPr>
          <p:cNvSpPr txBox="1"/>
          <p:nvPr/>
        </p:nvSpPr>
        <p:spPr>
          <a:xfrm>
            <a:off x="-73107" y="4345798"/>
            <a:ext cx="453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15A24"/>
                </a:solidFill>
              </a:rPr>
              <a:t>Completely replicable for larger DB  </a:t>
            </a:r>
          </a:p>
        </p:txBody>
      </p:sp>
    </p:spTree>
    <p:extLst>
      <p:ext uri="{BB962C8B-B14F-4D97-AF65-F5344CB8AC3E}">
        <p14:creationId xmlns:p14="http://schemas.microsoft.com/office/powerpoint/2010/main" val="30428845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B3481B62-461B-594B-8D2F-9AEEA2B0B925}"/>
    </a:ext>
  </a:extLst>
</a:theme>
</file>

<file path=ppt/theme/theme2.xml><?xml version="1.0" encoding="utf-8"?>
<a:theme xmlns:a="http://schemas.openxmlformats.org/drawingml/2006/main" name="Custom Design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2915585B-38F4-A94E-9D3B-6EEF8714BCBE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D7894B99-85F8-8542-9965-3C9DA1FEA2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DORSE2023 xmlns="62cb77ed-5211-499c-a421-328a2af7da45" xsi:nil="true"/>
    <lcf76f155ced4ddcb4097134ff3c332f xmlns="62cb77ed-5211-499c-a421-328a2af7da4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7" ma:contentTypeDescription="Create a new document." ma:contentTypeScope="" ma:versionID="7d8c935f42415d051c4b84128b5b731f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6b9a59fac9c0d83301208c70473e0b5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E801C7-AB9C-482D-91D6-D7B026F0966B}">
  <ds:schemaRefs>
    <ds:schemaRef ds:uri="http://schemas.microsoft.com/office/2006/metadata/properties"/>
    <ds:schemaRef ds:uri="http://schemas.microsoft.com/sharepoint/v3/field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f35f5637-fabd-4565-b1d5-90ce7b582d39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62cb77ed-5211-499c-a421-328a2af7da45"/>
  </ds:schemaRefs>
</ds:datastoreItem>
</file>

<file path=customXml/itemProps2.xml><?xml version="1.0" encoding="utf-8"?>
<ds:datastoreItem xmlns:ds="http://schemas.openxmlformats.org/officeDocument/2006/customXml" ds:itemID="{22F7E4BA-BFD9-41B3-A35E-45F0F6A16F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DD7868-79A3-4DEF-B2CA-274C8DAC6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b77ed-5211-499c-a421-328a2af7da45"/>
    <ds:schemaRef ds:uri="ae14bd2b-5038-48de-9538-b8c9dc93e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558</TotalTime>
  <Words>596</Words>
  <Application>Microsoft Office PowerPoint</Application>
  <PresentationFormat>On-screen Show (16:9)</PresentationFormat>
  <Paragraphs>107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Cover</vt:lpstr>
      <vt:lpstr>Custom Design</vt:lpstr>
      <vt:lpstr>Last Page</vt:lpstr>
      <vt:lpstr>Dermot Doyle </vt:lpstr>
      <vt:lpstr>‘Unique Identifiers’ are not unique…</vt:lpstr>
      <vt:lpstr>This is reality, but can we improve on it?</vt:lpstr>
      <vt:lpstr>Why so important?</vt:lpstr>
      <vt:lpstr>Dangerous drugs still prescribed…</vt:lpstr>
      <vt:lpstr>The vision…</vt:lpstr>
      <vt:lpstr>Methodology</vt:lpstr>
      <vt:lpstr>Specific Barriers faced</vt:lpstr>
      <vt:lpstr>PoC = www.mdip.eu </vt:lpstr>
      <vt:lpstr>Data universe for medication be like…</vt:lpstr>
      <vt:lpstr>One good EU DB for medications is completely possible…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CHIAPPARICCI Renato (OP)</dc:creator>
  <cp:lastModifiedBy>MOLNAR Bence (OP-EXT)</cp:lastModifiedBy>
  <cp:revision>9</cp:revision>
  <dcterms:created xsi:type="dcterms:W3CDTF">2024-09-10T09:32:00Z</dcterms:created>
  <dcterms:modified xsi:type="dcterms:W3CDTF">2025-09-24T07:47:53Z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