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6"/>
  </p:notesMasterIdLst>
  <p:handoutMasterIdLst>
    <p:handoutMasterId r:id="rId27"/>
  </p:handoutMasterIdLst>
  <p:sldIdLst>
    <p:sldId id="256" r:id="rId7"/>
    <p:sldId id="267" r:id="rId8"/>
    <p:sldId id="266" r:id="rId9"/>
    <p:sldId id="259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4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AE4E8F-0253-6B13-527D-8B47B5CD03C1}" name="DECHANDON Denis (OP)" initials="DD" userId="S::denis.dechandon@publications.europa.eu::eaf6ecc8-39d3-4bf3-8139-0d54e13423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9" autoAdjust="0"/>
    <p:restoredTop sz="94651" autoAdjust="0"/>
  </p:normalViewPr>
  <p:slideViewPr>
    <p:cSldViewPr snapToGrid="0" snapToObjects="1">
      <p:cViewPr varScale="1">
        <p:scale>
          <a:sx n="98" d="100"/>
          <a:sy n="98" d="100"/>
        </p:scale>
        <p:origin x="70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0B986-99F5-48B1-8DE3-0A9F0EBE230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CFC164-BBEF-47D3-8B7C-A4E1EA51973F}">
      <dgm:prSet/>
      <dgm:spPr/>
      <dgm:t>
        <a:bodyPr/>
        <a:lstStyle/>
        <a:p>
          <a:r>
            <a:rPr lang="en-US" b="1" dirty="0"/>
            <a:t>AI significantly enriches and </a:t>
          </a:r>
          <a:r>
            <a:rPr lang="en-US" b="1" dirty="0" err="1"/>
            <a:t>optimises</a:t>
          </a:r>
          <a:r>
            <a:rPr lang="en-US" b="1" dirty="0"/>
            <a:t> the use, maintenance, and scalability of reference data,</a:t>
          </a:r>
          <a:r>
            <a:rPr lang="en-US" dirty="0"/>
            <a:t> acting as a powerful enabler for semantic interoperability and effective data sharing across European Data Spaces</a:t>
          </a:r>
        </a:p>
      </dgm:t>
    </dgm:pt>
    <dgm:pt modelId="{2B55F5D0-28DE-42BC-9E41-2B81E7641F54}" type="parTrans" cxnId="{C3613E0B-CFB0-4A10-A2DB-903A0DA92509}">
      <dgm:prSet/>
      <dgm:spPr/>
      <dgm:t>
        <a:bodyPr/>
        <a:lstStyle/>
        <a:p>
          <a:endParaRPr lang="en-US"/>
        </a:p>
      </dgm:t>
    </dgm:pt>
    <dgm:pt modelId="{1267339E-2C4A-4BBF-87B8-2C014C14BEA7}" type="sibTrans" cxnId="{C3613E0B-CFB0-4A10-A2DB-903A0DA92509}">
      <dgm:prSet/>
      <dgm:spPr/>
      <dgm:t>
        <a:bodyPr/>
        <a:lstStyle/>
        <a:p>
          <a:endParaRPr lang="en-US"/>
        </a:p>
      </dgm:t>
    </dgm:pt>
    <dgm:pt modelId="{440A6E29-FD48-4491-A810-D3BCCD684203}">
      <dgm:prSet/>
      <dgm:spPr/>
      <dgm:t>
        <a:bodyPr/>
        <a:lstStyle/>
        <a:p>
          <a:r>
            <a:rPr lang="en-US" b="1" dirty="0"/>
            <a:t>Semantic tagging</a:t>
          </a:r>
          <a:r>
            <a:rPr lang="en-US" dirty="0"/>
            <a:t>: facilitates automatic tagging of EU documents with authority tables and </a:t>
          </a:r>
          <a:r>
            <a:rPr lang="en-US" dirty="0" err="1"/>
            <a:t>EuroVoc</a:t>
          </a:r>
          <a:r>
            <a:rPr lang="en-US" dirty="0"/>
            <a:t> from the EU Vocabularies platform</a:t>
          </a:r>
        </a:p>
      </dgm:t>
    </dgm:pt>
    <dgm:pt modelId="{ACB39CDE-B358-452C-84E6-157EA16BD435}" type="parTrans" cxnId="{28294A00-B1C3-4054-8240-4E8ED17A369A}">
      <dgm:prSet/>
      <dgm:spPr/>
      <dgm:t>
        <a:bodyPr/>
        <a:lstStyle/>
        <a:p>
          <a:endParaRPr lang="en-US"/>
        </a:p>
      </dgm:t>
    </dgm:pt>
    <dgm:pt modelId="{0942ACCB-4C43-4689-9825-ED0B9655D938}" type="sibTrans" cxnId="{28294A00-B1C3-4054-8240-4E8ED17A369A}">
      <dgm:prSet/>
      <dgm:spPr/>
      <dgm:t>
        <a:bodyPr/>
        <a:lstStyle/>
        <a:p>
          <a:endParaRPr lang="en-US"/>
        </a:p>
      </dgm:t>
    </dgm:pt>
    <dgm:pt modelId="{2CCD7CDB-5D54-4A94-B5BA-BC637187B469}">
      <dgm:prSet/>
      <dgm:spPr/>
      <dgm:t>
        <a:bodyPr/>
        <a:lstStyle/>
        <a:p>
          <a:r>
            <a:rPr lang="en-US" b="1" dirty="0"/>
            <a:t>Semantic alignment</a:t>
          </a:r>
          <a:r>
            <a:rPr lang="en-US" dirty="0"/>
            <a:t>: AI algorithms automate the alignment and </a:t>
          </a:r>
          <a:r>
            <a:rPr lang="en-US" dirty="0" err="1"/>
            <a:t>harmonisation</a:t>
          </a:r>
          <a:r>
            <a:rPr lang="en-US" dirty="0"/>
            <a:t> of multilingual controlled vocabularies</a:t>
          </a:r>
        </a:p>
      </dgm:t>
    </dgm:pt>
    <dgm:pt modelId="{7749E576-4943-4E98-90D5-698FBD22FF77}" type="parTrans" cxnId="{C6D184DE-DF45-4D9A-A498-C3E8B002158E}">
      <dgm:prSet/>
      <dgm:spPr/>
      <dgm:t>
        <a:bodyPr/>
        <a:lstStyle/>
        <a:p>
          <a:endParaRPr lang="en-US"/>
        </a:p>
      </dgm:t>
    </dgm:pt>
    <dgm:pt modelId="{45B6FA9B-232B-4AC7-A6F7-8FD0B5515D83}" type="sibTrans" cxnId="{C6D184DE-DF45-4D9A-A498-C3E8B002158E}">
      <dgm:prSet/>
      <dgm:spPr/>
      <dgm:t>
        <a:bodyPr/>
        <a:lstStyle/>
        <a:p>
          <a:endParaRPr lang="en-US"/>
        </a:p>
      </dgm:t>
    </dgm:pt>
    <dgm:pt modelId="{1AFA6AE1-0F3F-4775-BFEA-B2925500D2C7}" type="pres">
      <dgm:prSet presAssocID="{4C30B986-99F5-48B1-8DE3-0A9F0EBE2302}" presName="root" presStyleCnt="0">
        <dgm:presLayoutVars>
          <dgm:dir/>
          <dgm:resizeHandles val="exact"/>
        </dgm:presLayoutVars>
      </dgm:prSet>
      <dgm:spPr/>
    </dgm:pt>
    <dgm:pt modelId="{2D48EEF0-2603-42FC-A852-11292A9BCAFA}" type="pres">
      <dgm:prSet presAssocID="{14CFC164-BBEF-47D3-8B7C-A4E1EA51973F}" presName="compNode" presStyleCnt="0"/>
      <dgm:spPr/>
    </dgm:pt>
    <dgm:pt modelId="{8B67119C-77D0-4584-9C4F-BE91722B70CD}" type="pres">
      <dgm:prSet presAssocID="{14CFC164-BBEF-47D3-8B7C-A4E1EA51973F}" presName="bgRect" presStyleLbl="bgShp" presStyleIdx="0" presStyleCnt="3"/>
      <dgm:spPr/>
    </dgm:pt>
    <dgm:pt modelId="{2DD0ECC1-D89A-4747-8BC9-EB2E2C852160}" type="pres">
      <dgm:prSet presAssocID="{14CFC164-BBEF-47D3-8B7C-A4E1EA51973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9874B2C-CF51-4A44-A422-24061FE53348}" type="pres">
      <dgm:prSet presAssocID="{14CFC164-BBEF-47D3-8B7C-A4E1EA51973F}" presName="spaceRect" presStyleCnt="0"/>
      <dgm:spPr/>
    </dgm:pt>
    <dgm:pt modelId="{1B6286C6-9B05-4E18-8738-EBB3936B73AF}" type="pres">
      <dgm:prSet presAssocID="{14CFC164-BBEF-47D3-8B7C-A4E1EA51973F}" presName="parTx" presStyleLbl="revTx" presStyleIdx="0" presStyleCnt="3">
        <dgm:presLayoutVars>
          <dgm:chMax val="0"/>
          <dgm:chPref val="0"/>
        </dgm:presLayoutVars>
      </dgm:prSet>
      <dgm:spPr/>
    </dgm:pt>
    <dgm:pt modelId="{9460E38B-35D5-4FF7-A142-892C27F1D66E}" type="pres">
      <dgm:prSet presAssocID="{1267339E-2C4A-4BBF-87B8-2C014C14BEA7}" presName="sibTrans" presStyleCnt="0"/>
      <dgm:spPr/>
    </dgm:pt>
    <dgm:pt modelId="{B80B9FF6-DAAE-4BD0-8A87-D122C7393EE9}" type="pres">
      <dgm:prSet presAssocID="{440A6E29-FD48-4491-A810-D3BCCD684203}" presName="compNode" presStyleCnt="0"/>
      <dgm:spPr/>
    </dgm:pt>
    <dgm:pt modelId="{4C44CDDB-BB17-43E3-96C0-D35F1F427748}" type="pres">
      <dgm:prSet presAssocID="{440A6E29-FD48-4491-A810-D3BCCD684203}" presName="bgRect" presStyleLbl="bgShp" presStyleIdx="1" presStyleCnt="3"/>
      <dgm:spPr/>
    </dgm:pt>
    <dgm:pt modelId="{BB976322-2485-4AAE-A588-F1920AE81975}" type="pres">
      <dgm:prSet presAssocID="{440A6E29-FD48-4491-A810-D3BCCD6842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BAF6AA0-5F3B-4AC7-B969-E411B0F37D53}" type="pres">
      <dgm:prSet presAssocID="{440A6E29-FD48-4491-A810-D3BCCD684203}" presName="spaceRect" presStyleCnt="0"/>
      <dgm:spPr/>
    </dgm:pt>
    <dgm:pt modelId="{F0BAB998-C796-43A8-BDF3-6F43AD2EA3CB}" type="pres">
      <dgm:prSet presAssocID="{440A6E29-FD48-4491-A810-D3BCCD684203}" presName="parTx" presStyleLbl="revTx" presStyleIdx="1" presStyleCnt="3">
        <dgm:presLayoutVars>
          <dgm:chMax val="0"/>
          <dgm:chPref val="0"/>
        </dgm:presLayoutVars>
      </dgm:prSet>
      <dgm:spPr/>
    </dgm:pt>
    <dgm:pt modelId="{7F3741D8-268A-49C5-9F28-9E45076AEF1B}" type="pres">
      <dgm:prSet presAssocID="{0942ACCB-4C43-4689-9825-ED0B9655D938}" presName="sibTrans" presStyleCnt="0"/>
      <dgm:spPr/>
    </dgm:pt>
    <dgm:pt modelId="{7FAEE372-D45A-4AC2-A496-DA66B7A28A4E}" type="pres">
      <dgm:prSet presAssocID="{2CCD7CDB-5D54-4A94-B5BA-BC637187B469}" presName="compNode" presStyleCnt="0"/>
      <dgm:spPr/>
    </dgm:pt>
    <dgm:pt modelId="{DF4E122F-A227-433F-8D6B-52FABDBAEE63}" type="pres">
      <dgm:prSet presAssocID="{2CCD7CDB-5D54-4A94-B5BA-BC637187B469}" presName="bgRect" presStyleLbl="bgShp" presStyleIdx="2" presStyleCnt="3"/>
      <dgm:spPr/>
    </dgm:pt>
    <dgm:pt modelId="{70401675-0A30-417B-8F2A-8BBBC3BFA1A9}" type="pres">
      <dgm:prSet presAssocID="{2CCD7CDB-5D54-4A94-B5BA-BC637187B4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8E37131-61F7-46A5-9159-BE078AC6DD35}" type="pres">
      <dgm:prSet presAssocID="{2CCD7CDB-5D54-4A94-B5BA-BC637187B469}" presName="spaceRect" presStyleCnt="0"/>
      <dgm:spPr/>
    </dgm:pt>
    <dgm:pt modelId="{B620D0E3-B6AC-4F3F-92C5-2100DB6907B9}" type="pres">
      <dgm:prSet presAssocID="{2CCD7CDB-5D54-4A94-B5BA-BC637187B46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8294A00-B1C3-4054-8240-4E8ED17A369A}" srcId="{4C30B986-99F5-48B1-8DE3-0A9F0EBE2302}" destId="{440A6E29-FD48-4491-A810-D3BCCD684203}" srcOrd="1" destOrd="0" parTransId="{ACB39CDE-B358-452C-84E6-157EA16BD435}" sibTransId="{0942ACCB-4C43-4689-9825-ED0B9655D938}"/>
    <dgm:cxn modelId="{BE7AEA01-F934-4E2C-89AF-675597ABFB40}" type="presOf" srcId="{4C30B986-99F5-48B1-8DE3-0A9F0EBE2302}" destId="{1AFA6AE1-0F3F-4775-BFEA-B2925500D2C7}" srcOrd="0" destOrd="0" presId="urn:microsoft.com/office/officeart/2018/2/layout/IconVerticalSolidList"/>
    <dgm:cxn modelId="{C3613E0B-CFB0-4A10-A2DB-903A0DA92509}" srcId="{4C30B986-99F5-48B1-8DE3-0A9F0EBE2302}" destId="{14CFC164-BBEF-47D3-8B7C-A4E1EA51973F}" srcOrd="0" destOrd="0" parTransId="{2B55F5D0-28DE-42BC-9E41-2B81E7641F54}" sibTransId="{1267339E-2C4A-4BBF-87B8-2C014C14BEA7}"/>
    <dgm:cxn modelId="{59955816-15B3-4E5C-A85C-1A1DB7C408B7}" type="presOf" srcId="{14CFC164-BBEF-47D3-8B7C-A4E1EA51973F}" destId="{1B6286C6-9B05-4E18-8738-EBB3936B73AF}" srcOrd="0" destOrd="0" presId="urn:microsoft.com/office/officeart/2018/2/layout/IconVerticalSolidList"/>
    <dgm:cxn modelId="{DDB0B93D-02EA-40FA-83C3-393C20816BFE}" type="presOf" srcId="{440A6E29-FD48-4491-A810-D3BCCD684203}" destId="{F0BAB998-C796-43A8-BDF3-6F43AD2EA3CB}" srcOrd="0" destOrd="0" presId="urn:microsoft.com/office/officeart/2018/2/layout/IconVerticalSolidList"/>
    <dgm:cxn modelId="{A8653070-98E9-427E-B5A2-78997C62322E}" type="presOf" srcId="{2CCD7CDB-5D54-4A94-B5BA-BC637187B469}" destId="{B620D0E3-B6AC-4F3F-92C5-2100DB6907B9}" srcOrd="0" destOrd="0" presId="urn:microsoft.com/office/officeart/2018/2/layout/IconVerticalSolidList"/>
    <dgm:cxn modelId="{C6D184DE-DF45-4D9A-A498-C3E8B002158E}" srcId="{4C30B986-99F5-48B1-8DE3-0A9F0EBE2302}" destId="{2CCD7CDB-5D54-4A94-B5BA-BC637187B469}" srcOrd="2" destOrd="0" parTransId="{7749E576-4943-4E98-90D5-698FBD22FF77}" sibTransId="{45B6FA9B-232B-4AC7-A6F7-8FD0B5515D83}"/>
    <dgm:cxn modelId="{BA3CA084-9113-4F76-A934-4D4D2428D604}" type="presParOf" srcId="{1AFA6AE1-0F3F-4775-BFEA-B2925500D2C7}" destId="{2D48EEF0-2603-42FC-A852-11292A9BCAFA}" srcOrd="0" destOrd="0" presId="urn:microsoft.com/office/officeart/2018/2/layout/IconVerticalSolidList"/>
    <dgm:cxn modelId="{4CAE41B6-6E58-434B-A619-097C16C3232C}" type="presParOf" srcId="{2D48EEF0-2603-42FC-A852-11292A9BCAFA}" destId="{8B67119C-77D0-4584-9C4F-BE91722B70CD}" srcOrd="0" destOrd="0" presId="urn:microsoft.com/office/officeart/2018/2/layout/IconVerticalSolidList"/>
    <dgm:cxn modelId="{7BA6AE76-D862-4034-B316-6FC7050E262F}" type="presParOf" srcId="{2D48EEF0-2603-42FC-A852-11292A9BCAFA}" destId="{2DD0ECC1-D89A-4747-8BC9-EB2E2C852160}" srcOrd="1" destOrd="0" presId="urn:microsoft.com/office/officeart/2018/2/layout/IconVerticalSolidList"/>
    <dgm:cxn modelId="{6230CCAA-CF9C-44B8-A303-B3F050ECA2DF}" type="presParOf" srcId="{2D48EEF0-2603-42FC-A852-11292A9BCAFA}" destId="{69874B2C-CF51-4A44-A422-24061FE53348}" srcOrd="2" destOrd="0" presId="urn:microsoft.com/office/officeart/2018/2/layout/IconVerticalSolidList"/>
    <dgm:cxn modelId="{B37FE1F8-929D-422C-BF4E-B025DFF10A1C}" type="presParOf" srcId="{2D48EEF0-2603-42FC-A852-11292A9BCAFA}" destId="{1B6286C6-9B05-4E18-8738-EBB3936B73AF}" srcOrd="3" destOrd="0" presId="urn:microsoft.com/office/officeart/2018/2/layout/IconVerticalSolidList"/>
    <dgm:cxn modelId="{9E9D2EA4-F848-45EE-8B6D-F369C3AC1422}" type="presParOf" srcId="{1AFA6AE1-0F3F-4775-BFEA-B2925500D2C7}" destId="{9460E38B-35D5-4FF7-A142-892C27F1D66E}" srcOrd="1" destOrd="0" presId="urn:microsoft.com/office/officeart/2018/2/layout/IconVerticalSolidList"/>
    <dgm:cxn modelId="{77FA1D33-D696-4485-9AAC-65936F9BC70D}" type="presParOf" srcId="{1AFA6AE1-0F3F-4775-BFEA-B2925500D2C7}" destId="{B80B9FF6-DAAE-4BD0-8A87-D122C7393EE9}" srcOrd="2" destOrd="0" presId="urn:microsoft.com/office/officeart/2018/2/layout/IconVerticalSolidList"/>
    <dgm:cxn modelId="{9593F901-7288-40FD-A913-4625789302B0}" type="presParOf" srcId="{B80B9FF6-DAAE-4BD0-8A87-D122C7393EE9}" destId="{4C44CDDB-BB17-43E3-96C0-D35F1F427748}" srcOrd="0" destOrd="0" presId="urn:microsoft.com/office/officeart/2018/2/layout/IconVerticalSolidList"/>
    <dgm:cxn modelId="{338A58A7-D582-4577-AFEF-D5BF8522D3F4}" type="presParOf" srcId="{B80B9FF6-DAAE-4BD0-8A87-D122C7393EE9}" destId="{BB976322-2485-4AAE-A588-F1920AE81975}" srcOrd="1" destOrd="0" presId="urn:microsoft.com/office/officeart/2018/2/layout/IconVerticalSolidList"/>
    <dgm:cxn modelId="{53305A1F-F077-4E54-8A0A-CA8B15CDCBC3}" type="presParOf" srcId="{B80B9FF6-DAAE-4BD0-8A87-D122C7393EE9}" destId="{EBAF6AA0-5F3B-4AC7-B969-E411B0F37D53}" srcOrd="2" destOrd="0" presId="urn:microsoft.com/office/officeart/2018/2/layout/IconVerticalSolidList"/>
    <dgm:cxn modelId="{D691F9F7-7CD2-4A18-9A87-FB37BB639C2C}" type="presParOf" srcId="{B80B9FF6-DAAE-4BD0-8A87-D122C7393EE9}" destId="{F0BAB998-C796-43A8-BDF3-6F43AD2EA3CB}" srcOrd="3" destOrd="0" presId="urn:microsoft.com/office/officeart/2018/2/layout/IconVerticalSolidList"/>
    <dgm:cxn modelId="{26302E9B-5D58-4D58-AA75-6DBBCAE7CC3D}" type="presParOf" srcId="{1AFA6AE1-0F3F-4775-BFEA-B2925500D2C7}" destId="{7F3741D8-268A-49C5-9F28-9E45076AEF1B}" srcOrd="3" destOrd="0" presId="urn:microsoft.com/office/officeart/2018/2/layout/IconVerticalSolidList"/>
    <dgm:cxn modelId="{9607191E-6374-484B-8C0D-3C1C7B82E2EC}" type="presParOf" srcId="{1AFA6AE1-0F3F-4775-BFEA-B2925500D2C7}" destId="{7FAEE372-D45A-4AC2-A496-DA66B7A28A4E}" srcOrd="4" destOrd="0" presId="urn:microsoft.com/office/officeart/2018/2/layout/IconVerticalSolidList"/>
    <dgm:cxn modelId="{1190149D-14D5-4A85-A4DE-72D4FEFBCFC1}" type="presParOf" srcId="{7FAEE372-D45A-4AC2-A496-DA66B7A28A4E}" destId="{DF4E122F-A227-433F-8D6B-52FABDBAEE63}" srcOrd="0" destOrd="0" presId="urn:microsoft.com/office/officeart/2018/2/layout/IconVerticalSolidList"/>
    <dgm:cxn modelId="{9B87A38A-F82C-4670-BE02-122F1A1C8375}" type="presParOf" srcId="{7FAEE372-D45A-4AC2-A496-DA66B7A28A4E}" destId="{70401675-0A30-417B-8F2A-8BBBC3BFA1A9}" srcOrd="1" destOrd="0" presId="urn:microsoft.com/office/officeart/2018/2/layout/IconVerticalSolidList"/>
    <dgm:cxn modelId="{651FBC3B-8C35-4E0B-9E18-346D837FE202}" type="presParOf" srcId="{7FAEE372-D45A-4AC2-A496-DA66B7A28A4E}" destId="{38E37131-61F7-46A5-9159-BE078AC6DD35}" srcOrd="2" destOrd="0" presId="urn:microsoft.com/office/officeart/2018/2/layout/IconVerticalSolidList"/>
    <dgm:cxn modelId="{E1815043-0CAC-4D60-A1F1-F432E5FCFB08}" type="presParOf" srcId="{7FAEE372-D45A-4AC2-A496-DA66B7A28A4E}" destId="{B620D0E3-B6AC-4F3F-92C5-2100DB6907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7119C-77D0-4584-9C4F-BE91722B70CD}">
      <dsp:nvSpPr>
        <dsp:cNvPr id="0" name=""/>
        <dsp:cNvSpPr/>
      </dsp:nvSpPr>
      <dsp:spPr>
        <a:xfrm>
          <a:off x="0" y="441"/>
          <a:ext cx="7886700" cy="10329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0ECC1-D89A-4747-8BC9-EB2E2C852160}">
      <dsp:nvSpPr>
        <dsp:cNvPr id="0" name=""/>
        <dsp:cNvSpPr/>
      </dsp:nvSpPr>
      <dsp:spPr>
        <a:xfrm>
          <a:off x="312477" y="232862"/>
          <a:ext cx="568140" cy="5681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286C6-9B05-4E18-8738-EBB3936B73AF}">
      <dsp:nvSpPr>
        <dsp:cNvPr id="0" name=""/>
        <dsp:cNvSpPr/>
      </dsp:nvSpPr>
      <dsp:spPr>
        <a:xfrm>
          <a:off x="1193095" y="441"/>
          <a:ext cx="6693604" cy="103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24" tIns="109324" rIns="109324" bIns="10932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AI significantly enriches and </a:t>
          </a:r>
          <a:r>
            <a:rPr lang="en-US" sz="1700" b="1" kern="1200" dirty="0" err="1"/>
            <a:t>optimises</a:t>
          </a:r>
          <a:r>
            <a:rPr lang="en-US" sz="1700" b="1" kern="1200" dirty="0"/>
            <a:t> the use, maintenance, and scalability of reference data,</a:t>
          </a:r>
          <a:r>
            <a:rPr lang="en-US" sz="1700" kern="1200" dirty="0"/>
            <a:t> acting as a powerful enabler for semantic interoperability and effective data sharing across European Data Spaces</a:t>
          </a:r>
        </a:p>
      </dsp:txBody>
      <dsp:txXfrm>
        <a:off x="1193095" y="441"/>
        <a:ext cx="6693604" cy="1032983"/>
      </dsp:txXfrm>
    </dsp:sp>
    <dsp:sp modelId="{4C44CDDB-BB17-43E3-96C0-D35F1F427748}">
      <dsp:nvSpPr>
        <dsp:cNvPr id="0" name=""/>
        <dsp:cNvSpPr/>
      </dsp:nvSpPr>
      <dsp:spPr>
        <a:xfrm>
          <a:off x="0" y="1291670"/>
          <a:ext cx="7886700" cy="10329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76322-2485-4AAE-A588-F1920AE81975}">
      <dsp:nvSpPr>
        <dsp:cNvPr id="0" name=""/>
        <dsp:cNvSpPr/>
      </dsp:nvSpPr>
      <dsp:spPr>
        <a:xfrm>
          <a:off x="312477" y="1524092"/>
          <a:ext cx="568140" cy="5681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AB998-C796-43A8-BDF3-6F43AD2EA3CB}">
      <dsp:nvSpPr>
        <dsp:cNvPr id="0" name=""/>
        <dsp:cNvSpPr/>
      </dsp:nvSpPr>
      <dsp:spPr>
        <a:xfrm>
          <a:off x="1193095" y="1291670"/>
          <a:ext cx="6693604" cy="103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24" tIns="109324" rIns="109324" bIns="10932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Semantic tagging</a:t>
          </a:r>
          <a:r>
            <a:rPr lang="en-US" sz="1700" kern="1200" dirty="0"/>
            <a:t>: facilitates automatic tagging of EU documents with authority tables and </a:t>
          </a:r>
          <a:r>
            <a:rPr lang="en-US" sz="1700" kern="1200" dirty="0" err="1"/>
            <a:t>EuroVoc</a:t>
          </a:r>
          <a:r>
            <a:rPr lang="en-US" sz="1700" kern="1200" dirty="0"/>
            <a:t> from the EU Vocabularies platform</a:t>
          </a:r>
        </a:p>
      </dsp:txBody>
      <dsp:txXfrm>
        <a:off x="1193095" y="1291670"/>
        <a:ext cx="6693604" cy="1032983"/>
      </dsp:txXfrm>
    </dsp:sp>
    <dsp:sp modelId="{DF4E122F-A227-433F-8D6B-52FABDBAEE63}">
      <dsp:nvSpPr>
        <dsp:cNvPr id="0" name=""/>
        <dsp:cNvSpPr/>
      </dsp:nvSpPr>
      <dsp:spPr>
        <a:xfrm>
          <a:off x="0" y="2582900"/>
          <a:ext cx="7886700" cy="10329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01675-0A30-417B-8F2A-8BBBC3BFA1A9}">
      <dsp:nvSpPr>
        <dsp:cNvPr id="0" name=""/>
        <dsp:cNvSpPr/>
      </dsp:nvSpPr>
      <dsp:spPr>
        <a:xfrm>
          <a:off x="312477" y="2815321"/>
          <a:ext cx="568140" cy="5681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0D0E3-B6AC-4F3F-92C5-2100DB6907B9}">
      <dsp:nvSpPr>
        <dsp:cNvPr id="0" name=""/>
        <dsp:cNvSpPr/>
      </dsp:nvSpPr>
      <dsp:spPr>
        <a:xfrm>
          <a:off x="1193095" y="2582900"/>
          <a:ext cx="6693604" cy="1032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24" tIns="109324" rIns="109324" bIns="10932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Semantic alignment</a:t>
          </a:r>
          <a:r>
            <a:rPr lang="en-US" sz="1700" kern="1200" dirty="0"/>
            <a:t>: AI algorithms automate the alignment and </a:t>
          </a:r>
          <a:r>
            <a:rPr lang="en-US" sz="1700" kern="1200" dirty="0" err="1"/>
            <a:t>harmonisation</a:t>
          </a:r>
          <a:r>
            <a:rPr lang="en-US" sz="1700" kern="1200" dirty="0"/>
            <a:t> of multilingual controlled vocabularies</a:t>
          </a:r>
        </a:p>
      </dsp:txBody>
      <dsp:txXfrm>
        <a:off x="1193095" y="2582900"/>
        <a:ext cx="6693604" cy="1032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web/eu-vocabularies/e-procurement/tables" TargetMode="External"/><Relationship Id="rId2" Type="http://schemas.openxmlformats.org/officeDocument/2006/relationships/hyperlink" Target="https://op.europa.eu/web/eu-vocabularies/dataset/-/resource?uri=http://publications.europa.eu/resource/dataset/eprocurement-ontolog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s://op.europa.eu/en/web/eu-vocabularies/e-procureme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web/eu-vocabularies/dataset/-/resource?uri=http://publications.europa.eu/resource/dataset/de-bias-ontology" TargetMode="External"/><Relationship Id="rId2" Type="http://schemas.openxmlformats.org/officeDocument/2006/relationships/hyperlink" Target="https://op.europa.eu/web/eu-vocabularies/dataset/-/resource?uri=http://publications.europa.eu/resource/dataset/de-bias-vocabular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hyperlink" Target="https://www.europeana.eu/e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web/eu-vocabularies/era" TargetMode="External"/><Relationship Id="rId2" Type="http://schemas.openxmlformats.org/officeDocument/2006/relationships/hyperlink" Target="https://op.europa.eu/web/eu-vocabularies/dataset/-/resource?uri=http://publications.europa.eu/resource/dataset/era-vocabular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hyperlink" Target="https://op.europa.eu/en/web/eu-vocabularies/dataset/-/resource?uri=http://publications.europa.eu/resource/dataset/frequency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ssc.eu/" TargetMode="External"/><Relationship Id="rId2" Type="http://schemas.openxmlformats.org/officeDocument/2006/relationships/hyperlink" Target="https://digital-strategy.ec.europa.eu/en/policies/simp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P-EU-VOCABULARIES@publications.europa.eu" TargetMode="External"/><Relationship Id="rId2" Type="http://schemas.openxmlformats.org/officeDocument/2006/relationships/hyperlink" Target="https://op.europa.eu/en/web/eu-vocabularies/home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vassilis.tzouvaras@ext.publications.europa.eu" TargetMode="External"/><Relationship Id="rId5" Type="http://schemas.openxmlformats.org/officeDocument/2006/relationships/hyperlink" Target="mailto:denis.dechandon@publications.europa.eu" TargetMode="External"/><Relationship Id="rId4" Type="http://schemas.openxmlformats.org/officeDocument/2006/relationships/hyperlink" Target="mailto:aniko.gerencser@publications.europa.e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web/eu-vocabularies/dataset/-/resource?uri=http://publications.europa.eu/resource/dataset/eli-i" TargetMode="External"/><Relationship Id="rId7" Type="http://schemas.openxmlformats.org/officeDocument/2006/relationships/hyperlink" Target="https://op.europa.eu/web/eu-vocabularies/dataset/-/resource?uri=http://publications.europa.eu/resource/dataset/akn4eu" TargetMode="External"/><Relationship Id="rId2" Type="http://schemas.openxmlformats.org/officeDocument/2006/relationships/hyperlink" Target="https://op.europa.eu/web/eu-vocabularies/dataset/-/resource?uri=http://publications.europa.eu/resource/dataset/eli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data.europa.eu/ELDS" TargetMode="External"/><Relationship Id="rId5" Type="http://schemas.openxmlformats.org/officeDocument/2006/relationships/hyperlink" Target="https://op.europa.eu/web/eu-vocabularies/dataset/-/resource?uri=http://publications.europa.eu/resource/dataset/euvoc" TargetMode="External"/><Relationship Id="rId4" Type="http://schemas.openxmlformats.org/officeDocument/2006/relationships/hyperlink" Target="https://op.europa.eu/web/eu-vocabularies/dataset/-/resource?uri=http://publications.europa.eu/resource/dataset/eli-d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U" dirty="0"/>
              <a:t>Denis Dechandon, Anikó Gerencsér, Vassilis Tzouvaras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Publications Office of the European Union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0538" y="1343024"/>
            <a:ext cx="7166894" cy="1672025"/>
          </a:xfrm>
        </p:spPr>
        <p:txBody>
          <a:bodyPr/>
          <a:lstStyle/>
          <a:p>
            <a:r>
              <a:rPr lang="en-US" dirty="0"/>
              <a:t>EU Vocabularies: </a:t>
            </a:r>
          </a:p>
          <a:p>
            <a:r>
              <a:rPr lang="en-US" dirty="0"/>
              <a:t>Enhancing Data Management and Interoperability for </a:t>
            </a:r>
          </a:p>
          <a:p>
            <a:r>
              <a:rPr lang="en-US" dirty="0"/>
              <a:t>EU Institutions and Data Spaces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0DDF-07CF-0253-9D7F-0AA8C810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</p:spPr>
        <p:txBody>
          <a:bodyPr anchor="ctr">
            <a:normAutofit/>
          </a:bodyPr>
          <a:lstStyle/>
          <a:p>
            <a:r>
              <a:rPr lang="en-IE" dirty="0"/>
              <a:t>Public Procurement Data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8733-0DB5-BD14-DC1F-F2FB85891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4302579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eProcurement Ontology (</a:t>
            </a:r>
            <a:r>
              <a:rPr lang="en-US" sz="1400" b="1" dirty="0" err="1"/>
              <a:t>ePO</a:t>
            </a:r>
            <a:r>
              <a:rPr lang="en-US" sz="1400" dirty="0"/>
              <a:t>)</a:t>
            </a:r>
          </a:p>
          <a:p>
            <a:pPr marL="285750" indent="-285750"/>
            <a:r>
              <a:rPr lang="en-US" sz="1400" dirty="0"/>
              <a:t>All PPDS data is mapped to the </a:t>
            </a:r>
            <a:r>
              <a:rPr lang="en-US" sz="1400" dirty="0">
                <a:hlinkClick r:id="rId2"/>
              </a:rPr>
              <a:t>eProcurement Ontology </a:t>
            </a:r>
            <a:r>
              <a:rPr lang="en-US" sz="1400" dirty="0"/>
              <a:t>URIs managed by the Publications Office, providing a shared model for procurement metadata</a:t>
            </a:r>
          </a:p>
          <a:p>
            <a:pPr marL="0" indent="0">
              <a:buNone/>
            </a:pPr>
            <a:r>
              <a:rPr lang="en-US" sz="1400" b="1" dirty="0"/>
              <a:t>Rich controlled vocabularies</a:t>
            </a:r>
            <a:endParaRPr lang="en-US" sz="1400" dirty="0"/>
          </a:p>
          <a:p>
            <a:pPr marL="285750" indent="-285750"/>
            <a:r>
              <a:rPr lang="en-US" sz="1400" dirty="0">
                <a:hlinkClick r:id="rId3"/>
              </a:rPr>
              <a:t>Over 60 code-lists </a:t>
            </a:r>
            <a:r>
              <a:rPr lang="en-US" sz="1400" dirty="0"/>
              <a:t>(CPV, NUTS, ISO country/currency codes, notice types, etc.) are published on the</a:t>
            </a:r>
            <a:br>
              <a:rPr lang="en-US" sz="1400" dirty="0"/>
            </a:br>
            <a:r>
              <a:rPr lang="en-US" sz="1400" dirty="0"/>
              <a:t>EU Vocabularies platform and used in TED notices to ensure consistency across Member States.</a:t>
            </a:r>
          </a:p>
          <a:p>
            <a:pPr marL="285750" indent="-285750"/>
            <a:r>
              <a:rPr lang="en-US" sz="1400" dirty="0"/>
              <a:t>Business collection page: </a:t>
            </a:r>
            <a:r>
              <a:rPr lang="en-US" sz="1400" dirty="0">
                <a:hlinkClick r:id="rId4"/>
              </a:rPr>
              <a:t>https://op.europa.eu/en/web/eu-vocabularies/e-procurement</a:t>
            </a:r>
            <a:r>
              <a:rPr lang="en-US" sz="1400" dirty="0"/>
              <a:t> </a:t>
            </a:r>
          </a:p>
          <a:p>
            <a:pPr marL="285750" indent="-285750"/>
            <a:r>
              <a:rPr lang="en-US" sz="1400" dirty="0"/>
              <a:t>Creation of new controlled vocabularies: </a:t>
            </a:r>
            <a:r>
              <a:rPr lang="en-US" sz="1400" i="1" dirty="0"/>
              <a:t>entity status </a:t>
            </a:r>
            <a:r>
              <a:rPr lang="en-US" sz="1400" dirty="0"/>
              <a:t>(ongoing)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FFD48-FD57-815E-72E8-39E2D4EAD6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-3" b="5785"/>
          <a:stretch>
            <a:fillRect/>
          </a:stretch>
        </p:blipFill>
        <p:spPr>
          <a:xfrm>
            <a:off x="5295900" y="1016000"/>
            <a:ext cx="3848100" cy="4127500"/>
          </a:xfrm>
          <a:prstGeom prst="rect">
            <a:avLst/>
          </a:prstGeom>
          <a:noFill/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DBF849-D749-F26C-FC00-9E4E3AD17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366325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721A-E9EC-25FE-6F1D-DD8DF5F0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Cultural Heritage Data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FB5A-C820-1BEB-4C1A-59FD153A9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25" y="1272249"/>
            <a:ext cx="4564323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ea typeface="+mn-lt"/>
                <a:cs typeface="+mn-lt"/>
              </a:rPr>
              <a:t>DE-BIAS vocabulary on EU Vocabularies</a:t>
            </a:r>
            <a:endParaRPr lang="en-US" sz="1200" dirty="0">
              <a:ea typeface="+mn-lt"/>
              <a:cs typeface="+mn-lt"/>
            </a:endParaRPr>
          </a:p>
          <a:p>
            <a:pPr marL="179705" indent="-179705"/>
            <a:r>
              <a:rPr lang="en-US" sz="1400" dirty="0">
                <a:ea typeface="+mn-lt"/>
                <a:cs typeface="+mn-lt"/>
              </a:rPr>
              <a:t>The </a:t>
            </a:r>
            <a:r>
              <a:rPr lang="en-US" sz="1400" dirty="0">
                <a:ea typeface="+mn-lt"/>
                <a:cs typeface="+mn-lt"/>
                <a:hlinkClick r:id="rId2"/>
              </a:rPr>
              <a:t>DE-BIAS Vocabulary </a:t>
            </a:r>
            <a:r>
              <a:rPr lang="en-US" sz="1400" dirty="0">
                <a:ea typeface="+mn-lt"/>
                <a:cs typeface="+mn-lt"/>
              </a:rPr>
              <a:t>and its companion </a:t>
            </a:r>
            <a:r>
              <a:rPr lang="en-US" sz="1400" dirty="0">
                <a:ea typeface="+mn-lt"/>
                <a:cs typeface="+mn-lt"/>
                <a:hlinkClick r:id="rId3"/>
              </a:rPr>
              <a:t>Ontology</a:t>
            </a:r>
            <a:r>
              <a:rPr lang="en-US" sz="1400" dirty="0">
                <a:ea typeface="+mn-lt"/>
                <a:cs typeface="+mn-lt"/>
              </a:rPr>
              <a:t> are published as SKOS datasets on the platform, providing ~700 flagged terms (5 languages) with contextual notes and neutral alternatives. </a:t>
            </a:r>
            <a:endParaRPr lang="en-US" sz="1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400" b="1" dirty="0">
                <a:ea typeface="+mn-lt"/>
                <a:cs typeface="+mn-lt"/>
              </a:rPr>
              <a:t>Integrated bias check</a:t>
            </a:r>
            <a:r>
              <a:rPr lang="en-US" sz="1400" dirty="0">
                <a:ea typeface="+mn-lt"/>
                <a:cs typeface="+mn-lt"/>
              </a:rPr>
              <a:t> </a:t>
            </a:r>
            <a:endParaRPr lang="en-US" sz="1200" dirty="0">
              <a:ea typeface="+mn-lt"/>
              <a:cs typeface="+mn-lt"/>
            </a:endParaRPr>
          </a:p>
          <a:p>
            <a:pPr marL="179705" indent="-179705"/>
            <a:r>
              <a:rPr lang="en-US" sz="1400" dirty="0">
                <a:ea typeface="+mn-lt"/>
                <a:cs typeface="+mn-lt"/>
              </a:rPr>
              <a:t>During enrichment, the </a:t>
            </a:r>
            <a:r>
              <a:rPr lang="en-US" sz="1400" b="1" dirty="0">
                <a:ea typeface="+mn-lt"/>
                <a:cs typeface="+mn-lt"/>
              </a:rPr>
              <a:t>DE-BIAS tool </a:t>
            </a:r>
            <a:r>
              <a:rPr lang="en-US" sz="1400" dirty="0">
                <a:ea typeface="+mn-lt"/>
                <a:cs typeface="+mn-lt"/>
              </a:rPr>
              <a:t>calls those SKOS URIs to detect harmful/derogative descriptors, display explanations to curators, and suggest inclusive replacements—so collections become both interoperable </a:t>
            </a:r>
            <a:r>
              <a:rPr lang="en-US" sz="1400" b="1" dirty="0">
                <a:ea typeface="+mn-lt"/>
                <a:cs typeface="+mn-lt"/>
              </a:rPr>
              <a:t>and</a:t>
            </a:r>
            <a:r>
              <a:rPr lang="en-US" sz="1400" dirty="0">
                <a:ea typeface="+mn-lt"/>
                <a:cs typeface="+mn-lt"/>
              </a:rPr>
              <a:t> ethically described before they go live on the </a:t>
            </a:r>
            <a:r>
              <a:rPr lang="en-US" sz="1400" dirty="0" err="1">
                <a:ea typeface="+mn-lt"/>
                <a:cs typeface="+mn-lt"/>
                <a:hlinkClick r:id="rId4"/>
              </a:rPr>
              <a:t>Europeana</a:t>
            </a:r>
            <a:r>
              <a:rPr lang="en-US" sz="1400" dirty="0">
                <a:ea typeface="+mn-lt"/>
                <a:cs typeface="+mn-lt"/>
              </a:rPr>
              <a:t> website.</a:t>
            </a:r>
            <a:endParaRPr lang="en-US" sz="1200" dirty="0">
              <a:ea typeface="Calibri"/>
              <a:cs typeface="Calibri"/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B8612-CA2B-C71D-7116-7A4DCA78D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348" y="1139588"/>
            <a:ext cx="2885272" cy="3525824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68DD7-69CC-D300-5D4A-BC22878F1D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106391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860E-A12B-0E3D-75A6-A6CC72AFA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Mobility Data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51B60-22EA-4757-3D38-39219306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92" y="1328822"/>
            <a:ext cx="5122445" cy="3616325"/>
          </a:xfrm>
        </p:spPr>
        <p:txBody>
          <a:bodyPr>
            <a:normAutofit/>
          </a:bodyPr>
          <a:lstStyle/>
          <a:p>
            <a:r>
              <a:rPr lang="en-US" sz="1400" b="1" dirty="0"/>
              <a:t>ERA Vocabulary</a:t>
            </a:r>
            <a:r>
              <a:rPr lang="en-US" sz="1400" dirty="0"/>
              <a:t>: The Mobility Data Space leverages the </a:t>
            </a:r>
            <a:r>
              <a:rPr lang="en-US" sz="1400" dirty="0">
                <a:hlinkClick r:id="rId2"/>
              </a:rPr>
              <a:t>ERA ontology </a:t>
            </a:r>
            <a:r>
              <a:rPr lang="en-US" sz="1400" dirty="0"/>
              <a:t>- published on EU Vocabularies - to model transport entities (rail networks, infrastructure, services) </a:t>
            </a:r>
            <a:r>
              <a:rPr lang="en-US" sz="1400" dirty="0">
                <a:hlinkClick r:id="rId3"/>
              </a:rPr>
              <a:t>https://op.europa.eu/en/web/eu-vocabularies/era</a:t>
            </a:r>
            <a:r>
              <a:rPr lang="en-US" sz="1400" dirty="0"/>
              <a:t> </a:t>
            </a:r>
          </a:p>
          <a:p>
            <a:r>
              <a:rPr lang="en-US" sz="1400" b="1" dirty="0"/>
              <a:t>Mobility DCAT-AP: </a:t>
            </a:r>
            <a:r>
              <a:rPr lang="en-US" sz="1400" dirty="0"/>
              <a:t>Datasets in the Mobility Data Space conform to a </a:t>
            </a:r>
            <a:r>
              <a:rPr lang="en-US" sz="1400" dirty="0" err="1"/>
              <a:t>specialised</a:t>
            </a:r>
            <a:r>
              <a:rPr lang="en-US" sz="1400" dirty="0"/>
              <a:t> DCAT-AP profile (Mobility DCAT-AP) hosted on data.europa.eu, ensuring consistent metadata structures across modes and jurisdictions</a:t>
            </a:r>
          </a:p>
          <a:p>
            <a:r>
              <a:rPr lang="en-US" sz="1400" b="1" dirty="0"/>
              <a:t>The Frequency Authority Table</a:t>
            </a:r>
            <a:r>
              <a:rPr lang="en-US" sz="1400" dirty="0"/>
              <a:t> is used by the mobility DCAT-AP and has been adapted appropriately to meet the needs of the Data Space - so “hourly,” “every 15 min” and similar terms are linked to </a:t>
            </a:r>
            <a:r>
              <a:rPr lang="en-US" sz="1400" dirty="0" err="1"/>
              <a:t>standardised</a:t>
            </a:r>
            <a:r>
              <a:rPr lang="en-US" sz="1400" dirty="0"/>
              <a:t> URIs for unambiguous interpretation. </a:t>
            </a:r>
            <a:r>
              <a:rPr lang="en-US" sz="1400" dirty="0">
                <a:hlinkClick r:id="rId4"/>
              </a:rPr>
              <a:t>Frequency - EU Vocabularies - Publications Office of the EU</a:t>
            </a:r>
            <a:endParaRPr lang="en-US" sz="1400" dirty="0"/>
          </a:p>
        </p:txBody>
      </p:sp>
      <p:pic>
        <p:nvPicPr>
          <p:cNvPr id="5" name="Picture 4" descr="Mobility Data Space - Press &amp; Media | Mobility Data Space">
            <a:extLst>
              <a:ext uri="{FF2B5EF4-FFF2-40B4-BE49-F238E27FC236}">
                <a16:creationId xmlns:a16="http://schemas.microsoft.com/office/drawing/2014/main" id="{3C174FB8-D951-1002-6397-FB70FD38E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477" y="1610436"/>
            <a:ext cx="3060843" cy="229563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D880D9-A5D8-83ED-F9B5-126D3B36B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372611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6047-1968-21F3-1049-080C20150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Health Data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D620B-DD51-07CC-35E9-F2B5ED66A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81947"/>
            <a:ext cx="4815639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>
                <a:ea typeface="Calibri"/>
                <a:cs typeface="Calibri"/>
              </a:rPr>
              <a:t>Health DCAT-AP</a:t>
            </a:r>
          </a:p>
          <a:p>
            <a:r>
              <a:rPr lang="en-US" sz="1400" dirty="0">
                <a:ea typeface="Calibri"/>
                <a:cs typeface="Calibri"/>
              </a:rPr>
              <a:t>A </a:t>
            </a:r>
            <a:r>
              <a:rPr lang="en-US" sz="1400" dirty="0" err="1">
                <a:ea typeface="Calibri"/>
                <a:cs typeface="Calibri"/>
              </a:rPr>
              <a:t>specialised</a:t>
            </a:r>
            <a:r>
              <a:rPr lang="en-US" sz="1400" dirty="0">
                <a:ea typeface="Calibri"/>
                <a:cs typeface="Calibri"/>
              </a:rPr>
              <a:t> DCAT-AP profile adds new health-specific properties and controlled vocabularies (e.g., data permit categories, access-body registry, provenance, lineage). Published as SKOS datasets on data.europa.eu (Health DCAT-AP)</a:t>
            </a:r>
            <a:endParaRPr lang="en-US" sz="1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400" b="1" dirty="0" err="1">
                <a:ea typeface="Calibri" panose="020F0502020204030204"/>
                <a:cs typeface="Calibri" panose="020F0502020204030204"/>
              </a:rPr>
              <a:t>eHDSI</a:t>
            </a:r>
            <a:r>
              <a:rPr lang="en-US" sz="1400" b="1" dirty="0">
                <a:ea typeface="Calibri"/>
                <a:cs typeface="Calibri"/>
              </a:rPr>
              <a:t> Central Terminology System</a:t>
            </a:r>
            <a:endParaRPr lang="en-US" sz="1200" b="1" dirty="0">
              <a:ea typeface="Calibri"/>
              <a:cs typeface="Calibri"/>
            </a:endParaRPr>
          </a:p>
          <a:p>
            <a:r>
              <a:rPr lang="en-US" sz="1400" dirty="0"/>
              <a:t>Controlled vocabularies </a:t>
            </a:r>
            <a:r>
              <a:rPr lang="en-US" sz="1400" dirty="0">
                <a:ea typeface="Calibri"/>
                <a:cs typeface="Calibri"/>
              </a:rPr>
              <a:t>underpin</a:t>
            </a:r>
            <a:r>
              <a:rPr lang="en-US" sz="1400" dirty="0"/>
              <a:t> the </a:t>
            </a:r>
            <a:r>
              <a:rPr lang="en-US" sz="1400" b="1" dirty="0"/>
              <a:t>Central Terminology System (</a:t>
            </a:r>
            <a:r>
              <a:rPr lang="en-US" sz="1400" b="1" dirty="0" err="1"/>
              <a:t>eHDSI</a:t>
            </a:r>
            <a:r>
              <a:rPr lang="en-US" sz="1400" b="1" dirty="0"/>
              <a:t>)</a:t>
            </a:r>
            <a:r>
              <a:rPr lang="en-US" sz="1400" dirty="0"/>
              <a:t> and the </a:t>
            </a:r>
            <a:r>
              <a:rPr lang="en-US" sz="1400" b="1" dirty="0" err="1"/>
              <a:t>HealthData@EU</a:t>
            </a:r>
            <a:r>
              <a:rPr lang="en-US" sz="1400" dirty="0"/>
              <a:t> platform, ensuring semantic consistency across medical records, prescriptions, and health datasets.</a:t>
            </a:r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5" name="Picture 4" descr="European Commission puts forward European Health Data Space proposal ...">
            <a:extLst>
              <a:ext uri="{FF2B5EF4-FFF2-40B4-BE49-F238E27FC236}">
                <a16:creationId xmlns:a16="http://schemas.microsoft.com/office/drawing/2014/main" id="{15CE1ED3-3C9D-ADED-7685-8BFFEC251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305" y="1532212"/>
            <a:ext cx="2811749" cy="2818796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ED5529-9C0E-A962-CDCA-3BA07D3832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428436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23A9C-9DFD-D79A-FC71-81E8C4C7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Ongoing collaboration with Dataspaces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AC198-108D-5B05-B174-899FE1FC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6" y="1171385"/>
            <a:ext cx="8103806" cy="326128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A99B2E-1596-7419-BFC3-74924C6C6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2881739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5853-8236-A420-7D6F-A38A978E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</p:spPr>
        <p:txBody>
          <a:bodyPr anchor="ctr">
            <a:normAutofit/>
          </a:bodyPr>
          <a:lstStyle/>
          <a:p>
            <a:r>
              <a:rPr lang="en-US" dirty="0"/>
              <a:t>The role of AI in Enhancing EU vocabularies</a:t>
            </a:r>
            <a:endParaRPr lang="en-IE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56129FA-8B80-CC34-3C30-3D6C80F8C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35194"/>
              </p:ext>
            </p:extLst>
          </p:nvPr>
        </p:nvGraphicFramePr>
        <p:xfrm>
          <a:off x="628650" y="1016000"/>
          <a:ext cx="7886700" cy="361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C34C6EF-C81B-8721-D5B8-BA699F614C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414129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25F11-17DE-8954-BAF1-C4FB0BC8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Semantic alignments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B1FF-CB0D-6219-9AE2-82E315F93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34" y="1118268"/>
            <a:ext cx="4183982" cy="3616325"/>
          </a:xfrm>
        </p:spPr>
        <p:txBody>
          <a:bodyPr>
            <a:normAutofit/>
          </a:bodyPr>
          <a:lstStyle/>
          <a:p>
            <a:r>
              <a:rPr lang="en-US" sz="1600" dirty="0"/>
              <a:t>Over 20 alignment files available on</a:t>
            </a:r>
            <a:br>
              <a:rPr lang="en-US" sz="1600" dirty="0"/>
            </a:br>
            <a:r>
              <a:rPr lang="en-US" sz="1600" dirty="0"/>
              <a:t>EU Vocabularies to support linked data and semantic interoperability</a:t>
            </a:r>
          </a:p>
          <a:p>
            <a:r>
              <a:rPr lang="en-US" sz="1600" dirty="0"/>
              <a:t>Tools that support the creation, </a:t>
            </a:r>
            <a:r>
              <a:rPr lang="en-US" sz="1600" dirty="0" err="1"/>
              <a:t>visualisation</a:t>
            </a:r>
            <a:r>
              <a:rPr lang="en-US" sz="1600" dirty="0"/>
              <a:t> and publication of alignments: </a:t>
            </a:r>
            <a:r>
              <a:rPr lang="en-US" sz="1600" dirty="0" err="1"/>
              <a:t>VocBench</a:t>
            </a:r>
            <a:r>
              <a:rPr lang="en-US" sz="1600" dirty="0"/>
              <a:t>, </a:t>
            </a:r>
            <a:r>
              <a:rPr lang="en-US" sz="1600" dirty="0" err="1"/>
              <a:t>ShowVoc</a:t>
            </a:r>
            <a:r>
              <a:rPr lang="en-US" sz="1600" dirty="0"/>
              <a:t>, Cellar and EU Vocabularies</a:t>
            </a:r>
          </a:p>
          <a:p>
            <a:r>
              <a:rPr lang="en-US" sz="1600" dirty="0"/>
              <a:t>Challenges:</a:t>
            </a:r>
          </a:p>
          <a:p>
            <a:pPr lvl="1"/>
            <a:r>
              <a:rPr lang="en-US" sz="1400" dirty="0"/>
              <a:t>Vocabularies evolve independently</a:t>
            </a:r>
          </a:p>
          <a:p>
            <a:pPr lvl="1"/>
            <a:r>
              <a:rPr lang="en-US" sz="1400" dirty="0">
                <a:ea typeface="Calibri"/>
                <a:cs typeface="Calibri"/>
              </a:rPr>
              <a:t>Volume and velocity of vocabularies emerging from diverse Data Spaces</a:t>
            </a:r>
          </a:p>
          <a:p>
            <a:pPr lvl="1"/>
            <a:r>
              <a:rPr lang="en-US" sz="1400" dirty="0">
                <a:ea typeface="Calibri"/>
                <a:cs typeface="Calibri"/>
              </a:rPr>
              <a:t>Potential new AI-driven or community-sourced alignment mechanisms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BE1F28-7F18-0141-4A2F-97BBDE94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1" r="1" b="5010"/>
          <a:stretch>
            <a:fillRect/>
          </a:stretch>
        </p:blipFill>
        <p:spPr>
          <a:xfrm>
            <a:off x="4572000" y="2421608"/>
            <a:ext cx="4551512" cy="2241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E68346-DA66-877A-0F80-0D7FC20E63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3069" b="-2"/>
          <a:stretch>
            <a:fillRect/>
          </a:stretch>
        </p:blipFill>
        <p:spPr>
          <a:xfrm>
            <a:off x="4572000" y="561863"/>
            <a:ext cx="4392748" cy="1692832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846D91-5F0F-61F5-3CF8-03BE41865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62770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2E2E-E707-2108-6BF3-81E5902D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high quality training datasets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E778C-12FA-D331-C358-B7E6B7942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For semantic tagging systems to perform reliably across multilingual, domain-specific European Dataspaces, they must be </a:t>
            </a:r>
            <a:r>
              <a:rPr lang="en-US" sz="1600" b="1" dirty="0"/>
              <a:t>trained, validated, and benchmarked</a:t>
            </a:r>
            <a:r>
              <a:rPr lang="en-US" sz="1600" dirty="0"/>
              <a:t> on </a:t>
            </a:r>
            <a:r>
              <a:rPr lang="en-US" sz="1600" b="1" dirty="0"/>
              <a:t>high-quality, representative datasets</a:t>
            </a:r>
            <a:endParaRPr lang="en-US" sz="1600" dirty="0"/>
          </a:p>
          <a:p>
            <a:pPr marL="179705"/>
            <a:r>
              <a:rPr lang="en-US" sz="1600" dirty="0"/>
              <a:t>Selection of representative and diverse raw data</a:t>
            </a:r>
          </a:p>
          <a:p>
            <a:pPr marL="539410" lvl="2"/>
            <a:r>
              <a:rPr lang="en-US" sz="1600" dirty="0"/>
              <a:t>Collect datasets covering all relevant domains, languages, formats, and types of information</a:t>
            </a:r>
          </a:p>
          <a:p>
            <a:pPr marL="179705"/>
            <a:r>
              <a:rPr lang="en-US" sz="1600" dirty="0"/>
              <a:t>Manual expert annotation (Human-in-the-Loop)</a:t>
            </a:r>
          </a:p>
          <a:p>
            <a:pPr marL="539410" lvl="2"/>
            <a:r>
              <a:rPr lang="en-US" sz="1600" dirty="0"/>
              <a:t>Domain experts manually annotate data using </a:t>
            </a:r>
            <a:r>
              <a:rPr lang="en-US" sz="1600" b="1" dirty="0"/>
              <a:t>EU Vocabularies</a:t>
            </a:r>
            <a:r>
              <a:rPr lang="en-US" sz="1600" dirty="0"/>
              <a:t> </a:t>
            </a:r>
          </a:p>
          <a:p>
            <a:pPr marL="179705"/>
            <a:r>
              <a:rPr lang="en-US" sz="1600" dirty="0"/>
              <a:t>Benchmarking and evaluation</a:t>
            </a:r>
          </a:p>
          <a:p>
            <a:pPr marL="539410" lvl="2"/>
            <a:r>
              <a:rPr lang="en-US" sz="1600" dirty="0"/>
              <a:t>Auto-tagging tools are tested against the golden dataset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87B340-5DA3-CAC3-761D-74B0ABA67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186137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9DF87-3FBE-6124-F42B-84764223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Support infrastructures for Data Spaces: </a:t>
            </a:r>
            <a:br>
              <a:rPr lang="en-IE" dirty="0"/>
            </a:br>
            <a:r>
              <a:rPr lang="en-IE" dirty="0" err="1"/>
              <a:t>Simpl</a:t>
            </a:r>
            <a:r>
              <a:rPr lang="en-IE" dirty="0"/>
              <a:t> and Data Spaces Support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4EA07-5EE5-6C8E-9919-9A45B5F24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0511"/>
            <a:ext cx="4623134" cy="3616325"/>
          </a:xfrm>
        </p:spPr>
        <p:txBody>
          <a:bodyPr>
            <a:normAutofit/>
          </a:bodyPr>
          <a:lstStyle/>
          <a:p>
            <a:r>
              <a:rPr lang="en-US" sz="1300" b="1" dirty="0" err="1">
                <a:hlinkClick r:id="rId2"/>
              </a:rPr>
              <a:t>Simpl</a:t>
            </a:r>
            <a:r>
              <a:rPr lang="en-US" sz="1300" dirty="0"/>
              <a:t> is an open source, smart and secure middleware platform that supports data access and interoperability among European Dataspaces</a:t>
            </a:r>
          </a:p>
          <a:p>
            <a:pPr lvl="1"/>
            <a:r>
              <a:rPr lang="en-US" sz="1300" dirty="0"/>
              <a:t>Ensure that different Dataspaces exchange data with shared meanings through controlled vocabularies to </a:t>
            </a:r>
            <a:r>
              <a:rPr lang="en-US" sz="1300" dirty="0" err="1"/>
              <a:t>standardise</a:t>
            </a:r>
            <a:r>
              <a:rPr lang="en-US" sz="1300" dirty="0"/>
              <a:t> the metadata of datasets</a:t>
            </a:r>
          </a:p>
          <a:p>
            <a:r>
              <a:rPr lang="en-US" sz="1300" b="1" dirty="0">
                <a:hlinkClick r:id="rId3"/>
              </a:rPr>
              <a:t>Data Spaces Support Centre</a:t>
            </a:r>
            <a:r>
              <a:rPr lang="en-US" sz="1300" b="1" dirty="0"/>
              <a:t>: </a:t>
            </a:r>
            <a:r>
              <a:rPr lang="en-US" sz="1300" dirty="0"/>
              <a:t>contributes to the creation of common Dataspaces, that collectively create a sovereign, interoperable and trustworthy data sharing environment, to enable data reuse within and across sectors</a:t>
            </a:r>
          </a:p>
          <a:p>
            <a:pPr lvl="1"/>
            <a:r>
              <a:rPr lang="en-US" sz="1300" b="1" dirty="0"/>
              <a:t>Semantic interoperability:</a:t>
            </a:r>
            <a:r>
              <a:rPr lang="en-US" sz="1300" dirty="0"/>
              <a:t> DSSC encourages Dataspaces to embed vocabularies and EU ontologies in data models and metadata</a:t>
            </a:r>
          </a:p>
          <a:p>
            <a:pPr lvl="1"/>
            <a:r>
              <a:rPr lang="en-US" sz="1300" b="1" dirty="0"/>
              <a:t>Blueprint evolution:</a:t>
            </a:r>
            <a:r>
              <a:rPr lang="en-US" sz="1300" dirty="0"/>
              <a:t> EU Vocabularies aligns with updates to the DSSC’s evolving blueprint versions to remain future-proof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DD81B-F17C-2A25-B1CC-4F1572C0D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0725" y="1134505"/>
            <a:ext cx="2613195" cy="2044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169D3-ECFF-8F67-0740-B8E071212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8524" y="3281280"/>
            <a:ext cx="2677595" cy="158555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282364-0992-9840-645F-5106259D9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767263"/>
            <a:ext cx="2774950" cy="165100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375091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 dirty="0"/>
              <a:t>!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8488" y="2092271"/>
            <a:ext cx="4159333" cy="898902"/>
          </a:xfrm>
        </p:spPr>
        <p:txBody>
          <a:bodyPr/>
          <a:lstStyle/>
          <a:p>
            <a:pPr indent="-228600"/>
            <a:r>
              <a:rPr lang="en-US" sz="1100" dirty="0"/>
              <a:t>Website: </a:t>
            </a:r>
            <a:r>
              <a:rPr lang="en-US" sz="1100" dirty="0">
                <a:hlinkClick r:id="rId2"/>
              </a:rPr>
              <a:t>https://op.europa.eu/en/web/eu-vocabularies/home</a:t>
            </a:r>
            <a:r>
              <a:rPr lang="en-US" sz="1100" dirty="0"/>
              <a:t> </a:t>
            </a:r>
          </a:p>
          <a:p>
            <a:pPr indent="-228600"/>
            <a:r>
              <a:rPr lang="en-US" sz="1100" dirty="0"/>
              <a:t>Functional mailbox: </a:t>
            </a:r>
            <a:r>
              <a:rPr lang="en-US" sz="1100" dirty="0">
                <a:hlinkClick r:id="rId3"/>
              </a:rPr>
              <a:t>OP-EU-VOCABULARIES@publications.europa.eu</a:t>
            </a:r>
            <a:endParaRPr lang="en-US" sz="1100" dirty="0"/>
          </a:p>
          <a:p>
            <a:endParaRPr lang="en-LU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5D12A-395B-DFA5-1EB1-5B6028C63424}"/>
              </a:ext>
            </a:extLst>
          </p:cNvPr>
          <p:cNvSpPr txBox="1"/>
          <p:nvPr/>
        </p:nvSpPr>
        <p:spPr>
          <a:xfrm>
            <a:off x="1868488" y="266800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/>
            <a:r>
              <a:rPr lang="en-US" sz="1200" dirty="0">
                <a:hlinkClick r:id="rId4"/>
              </a:rPr>
              <a:t>aniko.gerencser@publications.europa.eu</a:t>
            </a:r>
            <a:endParaRPr lang="en-US" sz="1200" dirty="0"/>
          </a:p>
          <a:p>
            <a:pPr indent="-228600"/>
            <a:r>
              <a:rPr lang="en-US" sz="1200" dirty="0">
                <a:hlinkClick r:id="rId5"/>
              </a:rPr>
              <a:t>denis.dechandon@publications.europa.eu</a:t>
            </a:r>
            <a:endParaRPr lang="en-US" sz="1200" dirty="0"/>
          </a:p>
          <a:p>
            <a:pPr indent="-228600"/>
            <a:r>
              <a:rPr lang="en-US" sz="1200" dirty="0">
                <a:hlinkClick r:id="rId6"/>
              </a:rPr>
              <a:t>vassilis.tzouvaras@ext.publications.europa.eu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F18AF-15CD-9819-64F9-604D3571F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Who we are</a:t>
            </a:r>
            <a:br>
              <a:rPr lang="en-IE" dirty="0"/>
            </a:b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38EF5-E552-A00E-490E-D7BE23BF3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C034A-0852-2D0C-556E-FA13108F09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The Publications Office of the European Union (OP)</a:t>
            </a:r>
          </a:p>
          <a:p>
            <a:r>
              <a:rPr lang="en-US" dirty="0"/>
              <a:t>The official publisher for all EU institutions, bodies and agencies</a:t>
            </a:r>
          </a:p>
          <a:p>
            <a:r>
              <a:rPr lang="en-US" b="1" dirty="0"/>
              <a:t>Multilingual expertise</a:t>
            </a:r>
          </a:p>
          <a:p>
            <a:r>
              <a:rPr lang="en-US" dirty="0"/>
              <a:t>Based in Luxembourg, working across all 24 official EU languages</a:t>
            </a:r>
          </a:p>
          <a:p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38E506-5BA8-EC33-A8F1-6F705FD653E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D12A77-B23D-A755-CCF5-C654A385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3805893"/>
            <a:ext cx="829378" cy="701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0B6479-2DD2-10A1-22B1-5FEDB07A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761" y="420687"/>
            <a:ext cx="3926580" cy="43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0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2202-15B8-2033-7389-A17FE4180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Office of the European Union</a:t>
            </a:r>
            <a:br>
              <a:rPr lang="en-US" dirty="0"/>
            </a:br>
            <a:r>
              <a:rPr lang="en-US" dirty="0"/>
              <a:t>EU Vocabularies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68212-E835-C1CE-BB4E-DBB28674F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849087"/>
            <a:ext cx="4417623" cy="3643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7776C9-CC17-E495-3F26-6CAAABE32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" y="1214203"/>
            <a:ext cx="3520221" cy="2888123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E105F6-0E23-7DB9-CC00-273FCBDCF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117136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U" dirty="0"/>
              <a:t>Semantic assets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1AD44-15AD-99E6-AA22-89BD5828B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15" y="1078173"/>
            <a:ext cx="7432489" cy="345526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2618FB3-5B67-F5BD-C701-7FD0A01375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361E13E-0D67-FA40-EA2D-BB18DBCE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7047"/>
          <a:stretch>
            <a:fillRect/>
          </a:stretch>
        </p:blipFill>
        <p:spPr>
          <a:xfrm>
            <a:off x="90488" y="50800"/>
            <a:ext cx="8963025" cy="4665663"/>
          </a:xfrm>
          <a:prstGeom prst="rect">
            <a:avLst/>
          </a:prstGeom>
          <a:noFill/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76702AE-EF6C-DDF9-820C-3F9687D696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63741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5F6CAF-BECA-4C6C-13BB-F91F3543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721" y="0"/>
            <a:ext cx="5062484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0D465-96F0-B0D6-D6D8-3EB1978B0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Maintenance and visualisation tools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AF66F-65AF-95C5-DBFC-5F5214BD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42" y="1696184"/>
            <a:ext cx="3782308" cy="3226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3FBBC-6E91-AF59-8697-941D27DE1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348" y="1911378"/>
            <a:ext cx="4152900" cy="29544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5EF243-EC7C-758E-C694-EBECDC4B06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0465" y="1012690"/>
            <a:ext cx="721661" cy="760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A logo of a company&#10;&#10;AI-generated content may be incorrect.">
            <a:extLst>
              <a:ext uri="{FF2B5EF4-FFF2-40B4-BE49-F238E27FC236}">
                <a16:creationId xmlns:a16="http://schemas.microsoft.com/office/drawing/2014/main" id="{34770978-385F-9559-FED2-4D1EFC6094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556" y="1012690"/>
            <a:ext cx="754328" cy="8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C8DE56B-D2B1-1E42-75FA-5552EAC0C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339316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B2867-C51B-8C35-0FB4-867578A3B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352064" cy="574448"/>
          </a:xfrm>
        </p:spPr>
        <p:txBody>
          <a:bodyPr/>
          <a:lstStyle/>
          <a:p>
            <a:r>
              <a:rPr lang="en-IE" dirty="0"/>
              <a:t>Publication platforms: Cellar and EU Vocabularies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2D476-6EC4-CE4E-19BD-5F8350A1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706" y="1010965"/>
            <a:ext cx="4410587" cy="2888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7862A3-5655-F6CC-1D81-B135251A45DD}"/>
              </a:ext>
            </a:extLst>
          </p:cNvPr>
          <p:cNvSpPr txBox="1"/>
          <p:nvPr/>
        </p:nvSpPr>
        <p:spPr>
          <a:xfrm>
            <a:off x="737101" y="3899248"/>
            <a:ext cx="8406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/>
              <a:t>Additionally: </a:t>
            </a:r>
            <a:r>
              <a:rPr lang="en-IE" sz="1200" dirty="0">
                <a:hlinkClick r:id="rId3"/>
              </a:rPr>
              <a:t>https://data.europa.eu/</a:t>
            </a:r>
            <a:r>
              <a:rPr lang="en-IE" sz="1200" dirty="0"/>
              <a:t> - </a:t>
            </a:r>
            <a:r>
              <a:rPr lang="en-US" sz="1200" dirty="0"/>
              <a:t>the central point of access to European open data from international, European Union, national, regional, local and geodata portals</a:t>
            </a:r>
            <a:endParaRPr lang="en-IE" sz="12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9FC6590-FE84-07D5-1A03-9C16964BF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350646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BDAA-A42E-2635-BD47-E5D16E56B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 Vocabularies and Data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526C1-7938-83EF-C0D7-CB35AE867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8112"/>
            <a:ext cx="7886700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EU Vocabularies provides the essential </a:t>
            </a:r>
            <a:r>
              <a:rPr lang="en-US" sz="1800" b="1" dirty="0"/>
              <a:t>semantic infrastructure </a:t>
            </a:r>
            <a:r>
              <a:rPr lang="en-US" sz="1800" dirty="0"/>
              <a:t>necessary for data interoperability across European Data Spaces. </a:t>
            </a:r>
          </a:p>
          <a:p>
            <a:pPr marL="0" indent="0">
              <a:buNone/>
            </a:pPr>
            <a:r>
              <a:rPr lang="en-US" sz="1800" dirty="0"/>
              <a:t>The controlled vocabularies </a:t>
            </a:r>
            <a:r>
              <a:rPr lang="en-US" sz="1800" b="1" dirty="0" err="1"/>
              <a:t>standardise</a:t>
            </a:r>
            <a:r>
              <a:rPr lang="en-US" sz="1800" b="1" dirty="0"/>
              <a:t> </a:t>
            </a:r>
            <a:r>
              <a:rPr lang="en-US" sz="1800" dirty="0"/>
              <a:t>terms and meanings, </a:t>
            </a:r>
            <a:r>
              <a:rPr lang="en-US" sz="1800" b="1" dirty="0"/>
              <a:t>facilitating </a:t>
            </a:r>
            <a:r>
              <a:rPr lang="en-US" sz="1800" dirty="0"/>
              <a:t>smooth communication, </a:t>
            </a:r>
            <a:r>
              <a:rPr lang="en-US" sz="1800" b="1" dirty="0"/>
              <a:t>integration</a:t>
            </a:r>
            <a:r>
              <a:rPr lang="en-US" sz="1800" dirty="0"/>
              <a:t>, and </a:t>
            </a:r>
            <a:r>
              <a:rPr lang="en-US" sz="1800" b="1" dirty="0"/>
              <a:t>reuse </a:t>
            </a:r>
            <a:r>
              <a:rPr lang="en-US" sz="1800" dirty="0"/>
              <a:t>of reference data. Here is the specific value of reference data to selected Data Spaces:</a:t>
            </a:r>
            <a:endParaRPr lang="en-US" sz="1800" dirty="0">
              <a:ea typeface="Calibri"/>
              <a:cs typeface="Calibri"/>
            </a:endParaRPr>
          </a:p>
          <a:p>
            <a:pPr marL="539705" lvl="2"/>
            <a:r>
              <a:rPr lang="en-US" sz="2000" b="1" dirty="0"/>
              <a:t>Legal</a:t>
            </a:r>
            <a:endParaRPr lang="en-US" sz="2000" b="1" dirty="0">
              <a:ea typeface="Calibri"/>
              <a:cs typeface="Calibri"/>
            </a:endParaRPr>
          </a:p>
          <a:p>
            <a:pPr marL="539705" lvl="2"/>
            <a:r>
              <a:rPr lang="en-US" sz="2000" b="1" dirty="0"/>
              <a:t>Public Procurement</a:t>
            </a:r>
            <a:endParaRPr lang="en-US" sz="2000" b="1" dirty="0">
              <a:ea typeface="Calibri"/>
              <a:cs typeface="Calibri"/>
            </a:endParaRPr>
          </a:p>
          <a:p>
            <a:pPr marL="539705" lvl="2"/>
            <a:r>
              <a:rPr lang="en-US" sz="2000" b="1" dirty="0"/>
              <a:t>Cultural Heritage</a:t>
            </a:r>
          </a:p>
          <a:p>
            <a:pPr marL="539705" lvl="2"/>
            <a:r>
              <a:rPr lang="en-US" sz="2000" b="1" dirty="0">
                <a:ea typeface="Calibri"/>
                <a:cs typeface="Calibri"/>
              </a:rPr>
              <a:t>Mobility</a:t>
            </a:r>
          </a:p>
          <a:p>
            <a:pPr marL="539705" lvl="2"/>
            <a:r>
              <a:rPr lang="en-US" sz="2000" b="1" dirty="0">
                <a:ea typeface="Calibri"/>
                <a:cs typeface="Calibri"/>
              </a:rPr>
              <a:t>Health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BAB04A2-93E1-B95F-28D8-2FE521D0A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123188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6AC8-99BB-CC18-B261-AEC2DFF9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Legal Data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C80E6-09FA-866E-8D3B-CCA8FBA19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7888"/>
            <a:ext cx="7886700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/>
              <a:t>ELI &amp; </a:t>
            </a:r>
            <a:r>
              <a:rPr lang="en-US" sz="1800" b="1" dirty="0" err="1"/>
              <a:t>Euvoc</a:t>
            </a:r>
            <a:r>
              <a:rPr lang="en-US" sz="1800" b="1" dirty="0"/>
              <a:t> Ontologies</a:t>
            </a:r>
            <a:endParaRPr lang="en-US" sz="1800" dirty="0"/>
          </a:p>
          <a:p>
            <a:pPr marL="342900"/>
            <a:r>
              <a:rPr lang="en-US" sz="1800" dirty="0"/>
              <a:t>The Legal Data Space relies on multiple ontologies (</a:t>
            </a:r>
            <a:r>
              <a:rPr lang="en-US" sz="1800" dirty="0">
                <a:hlinkClick r:id="rId2"/>
              </a:rPr>
              <a:t>ELI Ontology</a:t>
            </a:r>
            <a:r>
              <a:rPr lang="en-US" sz="1800" dirty="0"/>
              <a:t>, </a:t>
            </a:r>
            <a:r>
              <a:rPr lang="en-US" sz="1800" dirty="0">
                <a:hlinkClick r:id="rId3"/>
              </a:rPr>
              <a:t>ELI Impact Ontology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ELI Draft Legislation Ontology</a:t>
            </a:r>
            <a:r>
              <a:rPr lang="en-US" sz="1800" dirty="0"/>
              <a:t>, </a:t>
            </a:r>
            <a:r>
              <a:rPr lang="en-US" sz="1800" dirty="0" err="1">
                <a:hlinkClick r:id="rId5"/>
              </a:rPr>
              <a:t>Euvoc</a:t>
            </a:r>
            <a:r>
              <a:rPr lang="en-US" sz="1800" dirty="0">
                <a:hlinkClick r:id="rId5"/>
              </a:rPr>
              <a:t> Ontology</a:t>
            </a:r>
            <a:r>
              <a:rPr lang="en-US" sz="1800" dirty="0"/>
              <a:t>) published on the EU Vocabularies platform and on </a:t>
            </a:r>
            <a:r>
              <a:rPr lang="en-US" sz="1800" dirty="0">
                <a:hlinkClick r:id="rId6"/>
              </a:rPr>
              <a:t>data.europa.eu </a:t>
            </a:r>
            <a:r>
              <a:rPr lang="en-US" sz="1800" dirty="0"/>
              <a:t>to model legislation and case-law metadata</a:t>
            </a:r>
          </a:p>
          <a:p>
            <a:pPr marL="0" indent="0">
              <a:buNone/>
            </a:pPr>
            <a:r>
              <a:rPr lang="en-US" sz="1800" b="1" dirty="0"/>
              <a:t>Controlled reference data</a:t>
            </a:r>
            <a:endParaRPr lang="en-US" sz="1800" b="1" dirty="0">
              <a:ea typeface="Calibri" panose="020F0502020204030204"/>
              <a:cs typeface="Calibri" panose="020F0502020204030204"/>
            </a:endParaRPr>
          </a:p>
          <a:p>
            <a:pPr marL="342900"/>
            <a:r>
              <a:rPr lang="en-US" sz="1800" dirty="0"/>
              <a:t>Publication of </a:t>
            </a:r>
            <a:r>
              <a:rPr lang="en-US" sz="1800" dirty="0">
                <a:hlinkClick r:id="rId7"/>
              </a:rPr>
              <a:t>AKN4EU schema </a:t>
            </a:r>
            <a:r>
              <a:rPr lang="en-US" sz="1800" dirty="0"/>
              <a:t>on EU Vocabularies</a:t>
            </a:r>
          </a:p>
          <a:p>
            <a:pPr marL="342900"/>
            <a:r>
              <a:rPr lang="en-US" sz="1800" dirty="0"/>
              <a:t>Reuse of authoritative code-lists for places, corporate bodies, resource types, modification types and subdivisions ensure consistent classification across Member States.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F80F17-4301-824D-84E4-95246086D4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500" y="4677028"/>
            <a:ext cx="2774950" cy="328772"/>
          </a:xfrm>
        </p:spPr>
        <p:txBody>
          <a:bodyPr/>
          <a:lstStyle/>
          <a:p>
            <a:r>
              <a:rPr lang="en-US" dirty="0"/>
              <a:t>EU Vocabularies: Enhancing Data Management and Interoperability for EU Institutions and Data Spaces</a:t>
            </a:r>
          </a:p>
        </p:txBody>
      </p:sp>
    </p:spTree>
    <p:extLst>
      <p:ext uri="{BB962C8B-B14F-4D97-AF65-F5344CB8AC3E}">
        <p14:creationId xmlns:p14="http://schemas.microsoft.com/office/powerpoint/2010/main" val="29061571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customXml/itemProps2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74</TotalTime>
  <Words>1308</Words>
  <Application>Microsoft Office PowerPoint</Application>
  <PresentationFormat>On-screen Show (16:9)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Cover</vt:lpstr>
      <vt:lpstr>Custom Design</vt:lpstr>
      <vt:lpstr>Last Page</vt:lpstr>
      <vt:lpstr>Denis Dechandon, Anikó Gerencsér, Vassilis Tzouvaras</vt:lpstr>
      <vt:lpstr>Who we are </vt:lpstr>
      <vt:lpstr>Publications Office of the European Union EU Vocabularies</vt:lpstr>
      <vt:lpstr>Semantic assets</vt:lpstr>
      <vt:lpstr>PowerPoint Presentation</vt:lpstr>
      <vt:lpstr>Maintenance and visualisation tools</vt:lpstr>
      <vt:lpstr>Publication platforms: Cellar and EU Vocabularies</vt:lpstr>
      <vt:lpstr>EU Vocabularies and Data Spaces</vt:lpstr>
      <vt:lpstr>Legal Data Space</vt:lpstr>
      <vt:lpstr>Public Procurement Data Space</vt:lpstr>
      <vt:lpstr>Cultural Heritage Data Space</vt:lpstr>
      <vt:lpstr>Mobility Data Space</vt:lpstr>
      <vt:lpstr>Health Data Space</vt:lpstr>
      <vt:lpstr>Ongoing collaboration with Dataspaces</vt:lpstr>
      <vt:lpstr>The role of AI in Enhancing EU vocabularies</vt:lpstr>
      <vt:lpstr>Semantic alignments</vt:lpstr>
      <vt:lpstr>Building high quality training datasets</vt:lpstr>
      <vt:lpstr>Support infrastructures for Data Spaces:  Simpl and Data Spaces Support Centre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8</cp:revision>
  <dcterms:created xsi:type="dcterms:W3CDTF">2024-09-10T09:32:00Z</dcterms:created>
  <dcterms:modified xsi:type="dcterms:W3CDTF">2025-09-15T14:22:45Z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