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018" r:id="rId4"/>
    <p:sldMasterId id="2147484020" r:id="rId5"/>
    <p:sldMasterId id="2147484032" r:id="rId6"/>
  </p:sldMasterIdLst>
  <p:notesMasterIdLst>
    <p:notesMasterId r:id="rId18"/>
  </p:notesMasterIdLst>
  <p:handoutMasterIdLst>
    <p:handoutMasterId r:id="rId19"/>
  </p:handoutMasterIdLst>
  <p:sldIdLst>
    <p:sldId id="256" r:id="rId7"/>
    <p:sldId id="267" r:id="rId8"/>
    <p:sldId id="277" r:id="rId9"/>
    <p:sldId id="279" r:id="rId10"/>
    <p:sldId id="269" r:id="rId11"/>
    <p:sldId id="268" r:id="rId12"/>
    <p:sldId id="276" r:id="rId13"/>
    <p:sldId id="280" r:id="rId14"/>
    <p:sldId id="270" r:id="rId15"/>
    <p:sldId id="274" r:id="rId16"/>
    <p:sldId id="275" r:id="rId1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41" userDrawn="1">
          <p15:clr>
            <a:srgbClr val="A4A3A4"/>
          </p15:clr>
        </p15:guide>
        <p15:guide id="2" pos="17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0E40694-38E8-63A5-AB5D-64A9E6C1BDFF}" name="BALDASSARRE Claudio (DIGIT-EXT)" initials="B(" userId="S::claudio.baldassarre@ext.ec.europa.eu::0c611deb-8641-49af-8e1d-5c4cf2061a84" providerId="AD"/>
  <p188:author id="{4FDC98F5-2F69-F77D-1EB5-FCF161470B81}" name="Arthur Schiltz (BE)" initials="AS" userId="S::arthur.schiltz@pwc.com::bcb8573a-25c8-4980-a3b8-d05779d7da3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4"/>
    <a:srgbClr val="F39300"/>
    <a:srgbClr val="F282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F62326-22FF-857D-E3A5-033F0B433E94}" v="23" dt="2025-09-15T14:05:10.191"/>
    <p1510:client id="{672EDFA2-8495-40E3-8CB5-2118A1A4E514}" v="23" dt="2025-09-15T13:45:10.9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126" y="990"/>
      </p:cViewPr>
      <p:guideLst>
        <p:guide orient="horz" pos="2641"/>
        <p:guide pos="179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FE930-651F-344E-8314-180208C21109}" type="datetime1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F22795-F49E-234E-94D2-EFBA1D25E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6482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18CB54-21F8-FC40-B512-B346BF09AF08}" type="datetime1">
              <a:rPr lang="en-US" smtClean="0"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FEB767-81C4-2B41-AC6B-7B72DAF6D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0597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94161-0B77-AD32-5359-00F827B042A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61067" y="587159"/>
            <a:ext cx="6858000" cy="208492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/>
              <a:t>Click to edit Name</a:t>
            </a:r>
            <a:endParaRPr lang="en-LU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2D3894A-10D7-ACCD-9EA4-7CCC43E5CD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60538" y="859779"/>
            <a:ext cx="6858000" cy="208492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GB"/>
              <a:t>Click to edit info</a:t>
            </a:r>
            <a:endParaRPr lang="en-LU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E2FD9F-8318-6EAD-FA51-B6131C11A51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60538" y="1343024"/>
            <a:ext cx="4697927" cy="167202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40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EDIT TITLE OF THE PRESENTATION</a:t>
            </a:r>
            <a:endParaRPr lang="en-LU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73ACA66-20AA-037B-99C3-2C5C7E35EA0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60538" y="3122614"/>
            <a:ext cx="6081712" cy="27961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subtitle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288210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459A0-D610-2D91-4597-D3930D0BD9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68514" y="1297526"/>
            <a:ext cx="3106442" cy="686257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15A24"/>
                </a:solidFill>
              </a:defRPr>
            </a:lvl1pPr>
          </a:lstStyle>
          <a:p>
            <a:r>
              <a:rPr lang="en-GB"/>
              <a:t>Thanks!</a:t>
            </a:r>
            <a:endParaRPr lang="en-L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547130-F8CE-01F1-72F6-1ECB5F9FA7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68488" y="2092271"/>
            <a:ext cx="6624584" cy="89890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91440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37160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82880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GB"/>
              <a:t>Click to add info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90863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B9C2F-5D28-A54A-50E0-A4833437E7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3811" y="1908311"/>
            <a:ext cx="7831537" cy="1241425"/>
          </a:xfrm>
        </p:spPr>
        <p:txBody>
          <a:bodyPr anchor="b"/>
          <a:lstStyle>
            <a:lvl1pPr algn="l">
              <a:defRPr sz="3600"/>
            </a:lvl1pPr>
          </a:lstStyle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399031-1086-D01F-D348-6DCC811702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812" y="3260035"/>
            <a:ext cx="7831536" cy="683315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F2F3C-0F34-8277-D84E-22364585D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88910" y="4767264"/>
            <a:ext cx="826439" cy="164386"/>
          </a:xfrm>
        </p:spPr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FCF6E5A-5943-665E-2FE0-9FE8B8549E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/>
              <a:t>Insert here the title of the presentation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410215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3D908-A0D1-D5E5-F832-59C5C0FD4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49DC9-B3EF-48E8-4FB6-A275F9BAF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  <a:endParaRPr lang="en-L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0848C-7C5F-FB69-368D-81B60EE2B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A60C3C1B-EA5B-92F9-967F-4D0BDD45350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/>
              <a:t>Insert here the title of the presentation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057843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724BB82-A13F-7C3F-1F51-FDFCD1CF6D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0" y="729035"/>
            <a:ext cx="5009322" cy="3185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A3E576D-8368-D988-268C-B7C5FCE592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0557" y="934598"/>
            <a:ext cx="3060755" cy="671565"/>
          </a:xfrm>
        </p:spPr>
        <p:txBody>
          <a:bodyPr lIns="0" tIns="0" rIns="0" bIns="0" anchor="t" anchorCtr="0"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title</a:t>
            </a:r>
            <a:endParaRPr lang="en-LU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4BBEDA-4468-14FF-93EA-3E2BB54E71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pPr/>
              <a:t>‹#›</a:t>
            </a:fld>
            <a:endParaRPr lang="en-LU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EFAC4E1B-32BD-5181-1D47-FFB86224EA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/>
              <a:t>Insert here the title of the presentation</a:t>
            </a:r>
            <a:endParaRPr lang="en-LU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D792AD8-EA3B-99E0-A0F9-4ADA0647C1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69963" y="1717482"/>
            <a:ext cx="3060700" cy="182899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text or caption</a:t>
            </a:r>
            <a:endParaRPr lang="en-LU"/>
          </a:p>
        </p:txBody>
      </p:sp>
      <p:sp>
        <p:nvSpPr>
          <p:cNvPr id="18" name="Picture Placeholder 15">
            <a:extLst>
              <a:ext uri="{FF2B5EF4-FFF2-40B4-BE49-F238E27FC236}">
                <a16:creationId xmlns:a16="http://schemas.microsoft.com/office/drawing/2014/main" id="{5F0DC51F-A68F-E5E7-EA43-BCC3669E729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72000" y="728783"/>
            <a:ext cx="4572000" cy="318599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174224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E576D-8368-D988-268C-B7C5FCE592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9200" y="934598"/>
            <a:ext cx="3060755" cy="671565"/>
          </a:xfrm>
        </p:spPr>
        <p:txBody>
          <a:bodyPr lIns="0" tIns="0" rIns="0" bIns="0" anchor="t" anchorCtr="0"/>
          <a:lstStyle>
            <a:lvl1pPr>
              <a:defRPr sz="2400">
                <a:solidFill>
                  <a:srgbClr val="F15A24"/>
                </a:solidFill>
              </a:defRPr>
            </a:lvl1pPr>
          </a:lstStyle>
          <a:p>
            <a:r>
              <a:rPr lang="en-GB"/>
              <a:t>Click to edit title</a:t>
            </a:r>
            <a:endParaRPr lang="en-LU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4BBEDA-4468-14FF-93EA-3E2BB54E71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pPr/>
              <a:t>‹#›</a:t>
            </a:fld>
            <a:endParaRPr lang="en-LU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EFAC4E1B-32BD-5181-1D47-FFB86224EA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/>
              <a:t>Insert here the title of the presentation</a:t>
            </a:r>
            <a:endParaRPr lang="en-LU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D792AD8-EA3B-99E0-A0F9-4ADA0647C1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9200" y="1717482"/>
            <a:ext cx="3060700" cy="182899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text or caption</a:t>
            </a:r>
            <a:endParaRPr lang="en-L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62020E-5DEC-3DC4-EC6C-629CB6E583B1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B0AB515-4280-CF6B-A580-EC2D57DE345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989761" y="541338"/>
            <a:ext cx="3736478" cy="3760787"/>
          </a:xfrm>
        </p:spPr>
        <p:txBody>
          <a:bodyPr>
            <a:normAutofit/>
          </a:bodyPr>
          <a:lstStyle>
            <a:lvl1pPr>
              <a:buClr>
                <a:schemeClr val="bg1"/>
              </a:buClr>
              <a:defRPr sz="18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38869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4E6B3-010F-DD09-798B-9B0673EA6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7117DF-268B-9AE4-0352-80145A003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62ABD-3F34-1C44-9C58-FB1CDDBE92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  <a:endParaRPr lang="en-L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4F218A-A2C8-FE06-A78F-A116E25F84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C5BB12-4435-AB55-4224-FBBB266FC9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  <a:endParaRPr lang="en-L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341713-18F8-9368-1AB9-6B756B2A9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D5BB221-3826-6CD1-A8B0-57351E17A48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/>
              <a:t>Insert here the title of the presentation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45405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658DA-9633-A419-9175-69A438A66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1CEF16-2079-7A62-2E14-200A49084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8AC1479A-A4F1-508A-C419-807EB18CB6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/>
              <a:t>Insert here the title of the presentation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263397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408A63-3242-929F-9BCE-7C365F84C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6084E4B1-50DF-5FA9-B73D-29A37B83EB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/>
              <a:t>Insert here the title of the presentation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928245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13608-4B0D-40BF-A439-7BF3CE825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0040" y="741363"/>
            <a:ext cx="4316897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024F59-D944-01C5-8E6D-EEE9C6791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3C9509BE-F720-ADCB-B3F1-CF5D9B27B36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/>
              <a:t>Insert here the title of the presentation</a:t>
            </a:r>
            <a:endParaRPr lang="en-LU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FB1D257-B025-B885-922C-97A322BB52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9200" y="934598"/>
            <a:ext cx="3060755" cy="671565"/>
          </a:xfrm>
        </p:spPr>
        <p:txBody>
          <a:bodyPr lIns="0" tIns="0" rIns="0" bIns="0" anchor="t" anchorCtr="0"/>
          <a:lstStyle>
            <a:lvl1pPr>
              <a:defRPr sz="2400">
                <a:solidFill>
                  <a:srgbClr val="F15A24"/>
                </a:solidFill>
              </a:defRPr>
            </a:lvl1pPr>
          </a:lstStyle>
          <a:p>
            <a:r>
              <a:rPr lang="en-GB"/>
              <a:t>Click to edit title</a:t>
            </a:r>
            <a:endParaRPr lang="en-LU"/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69CB858E-DBBD-00EB-DDB2-5F5317FC596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9200" y="1717482"/>
            <a:ext cx="3060700" cy="182899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text or caption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03296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4.emf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7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C1E0C78-176F-35FA-9600-ED2CC5AE2B0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>
            <a:off x="0" y="395654"/>
            <a:ext cx="9144000" cy="31043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B4E4AE4-3313-F8F8-90E6-07BA52E341C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99134" y="1370951"/>
            <a:ext cx="521958" cy="5769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924DC9A-26FB-F3FF-CAA8-BC361702DCC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760535" y="3958307"/>
            <a:ext cx="5969977" cy="91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732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1BB65F-2D78-DF4F-2045-4DFB8E087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9"/>
            <a:ext cx="7886700" cy="5744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6D873-08AA-B05E-EEF2-26580979A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016000"/>
            <a:ext cx="7886700" cy="3616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46212-B238-640A-F74A-CA77B643E7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1356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F67114D-ED23-2A43-BD26-04D629DC704A}" type="slidenum">
              <a:rPr lang="en-LU" smtClean="0"/>
              <a:pPr/>
              <a:t>‹#›</a:t>
            </a:fld>
            <a:endParaRPr lang="en-L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CE85B63-11E9-0513-CDFE-D20C89768ACD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628650" y="4767263"/>
            <a:ext cx="834571" cy="13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978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30" r:id="rId3"/>
    <p:sldLayoutId id="2147484031" r:id="rId4"/>
    <p:sldLayoutId id="2147484025" r:id="rId5"/>
    <p:sldLayoutId id="2147484026" r:id="rId6"/>
    <p:sldLayoutId id="2147484027" r:id="rId7"/>
    <p:sldLayoutId id="214748402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F15A24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F15A24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15A24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15A24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15A24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15A24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DACDA12-1464-5D1D-DCCF-ED99826CC9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>
            <a:off x="0" y="4842706"/>
            <a:ext cx="9144000" cy="39476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DCDDCBE-744B-C878-9DD2-4ACC0AFAE3B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99134" y="1370951"/>
            <a:ext cx="521958" cy="57690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9049BB6-4E04-4B91-8C67-02527A402E0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69537" y="2836106"/>
            <a:ext cx="2822973" cy="20066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424EC4-1F33-6E1E-A87A-1D10CC80CCE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99134" y="1341373"/>
            <a:ext cx="545831" cy="606479"/>
          </a:xfrm>
          <a:prstGeom prst="rect">
            <a:avLst/>
          </a:prstGeom>
        </p:spPr>
      </p:pic>
      <p:pic>
        <p:nvPicPr>
          <p:cNvPr id="3" name="Picture 2" descr="A green and yellow gradient word&#10;&#10;Description automatically generated">
            <a:extLst>
              <a:ext uri="{FF2B5EF4-FFF2-40B4-BE49-F238E27FC236}">
                <a16:creationId xmlns:a16="http://schemas.microsoft.com/office/drawing/2014/main" id="{0A63C88C-BF7A-A438-02BD-A5B043BB813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6058818" y="3703012"/>
            <a:ext cx="2398786" cy="606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631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EAD77-04E3-75D6-B255-9193D22940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9644" y="596417"/>
            <a:ext cx="5459035" cy="208492"/>
          </a:xfrm>
        </p:spPr>
        <p:txBody>
          <a:bodyPr/>
          <a:lstStyle/>
          <a:p>
            <a:r>
              <a:rPr lang="en-GB" sz="1200"/>
              <a:t>Claudio Baldassarre, Emidio Stani, Emiel Dhondt and Arthur Schiltz</a:t>
            </a:r>
            <a:endParaRPr lang="en-LU" sz="120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10EA0-6FCB-7B98-D182-7081980F4A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09115" y="869037"/>
            <a:ext cx="5459035" cy="208492"/>
          </a:xfrm>
        </p:spPr>
        <p:txBody>
          <a:bodyPr/>
          <a:lstStyle/>
          <a:p>
            <a:r>
              <a:rPr lang="en-GB"/>
              <a:t>SEMIC Team</a:t>
            </a:r>
            <a:endParaRPr lang="en-LU"/>
          </a:p>
        </p:txBody>
      </p:sp>
      <p:pic>
        <p:nvPicPr>
          <p:cNvPr id="1026" name="Picture 2" descr="The SEMIC Style Guide for Semantic Engineers :: SEMIC">
            <a:extLst>
              <a:ext uri="{FF2B5EF4-FFF2-40B4-BE49-F238E27FC236}">
                <a16:creationId xmlns:a16="http://schemas.microsoft.com/office/drawing/2014/main" id="{5FA7B0BD-C68C-E57F-8640-2EF1E9E900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687" y="457482"/>
            <a:ext cx="1174837" cy="746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21C4CC-7246-3823-FC5A-F5D194F27BD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The Semantic Registry</a:t>
            </a:r>
            <a:endParaRPr lang="en-L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636F00-6925-93A8-A6DE-1AB596A63E7A}"/>
              </a:ext>
            </a:extLst>
          </p:cNvPr>
          <p:cNvSpPr>
            <a:spLocks noGrp="1"/>
          </p:cNvSpPr>
          <p:nvPr/>
        </p:nvSpPr>
        <p:spPr>
          <a:xfrm>
            <a:off x="1760538" y="1835469"/>
            <a:ext cx="6081712" cy="279614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 collaborative approach to semantic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552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C9645-EB2D-3676-7BD0-C5C8D88396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27DFC-A457-593C-8660-B0470D7AB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/>
              <a:t>Semantic Registry Pilot: Call for action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7061D4-0245-FE92-965C-F37E2A5B04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/>
              <a:t>The Semantic Registry for Data Models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ED67E-A09C-9A44-723A-4973E23920CA}"/>
              </a:ext>
            </a:extLst>
          </p:cNvPr>
          <p:cNvSpPr txBox="1">
            <a:spLocks/>
          </p:cNvSpPr>
          <p:nvPr/>
        </p:nvSpPr>
        <p:spPr>
          <a:xfrm>
            <a:off x="628650" y="1120141"/>
            <a:ext cx="7886700" cy="34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buNone/>
            </a:pPr>
            <a:r>
              <a:rPr lang="en-GB" sz="1800" dirty="0"/>
              <a:t>SEMIC is looking for: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6B1D9E0-A1F8-B313-C738-26B7512CF33A}"/>
              </a:ext>
            </a:extLst>
          </p:cNvPr>
          <p:cNvGrpSpPr/>
          <p:nvPr/>
        </p:nvGrpSpPr>
        <p:grpSpPr>
          <a:xfrm>
            <a:off x="1143000" y="1734192"/>
            <a:ext cx="3219450" cy="1435728"/>
            <a:chOff x="781050" y="2698765"/>
            <a:chExt cx="3219450" cy="1435728"/>
          </a:xfrm>
        </p:grpSpPr>
        <p:sp>
          <p:nvSpPr>
            <p:cNvPr id="7" name="Shape 3697">
              <a:extLst>
                <a:ext uri="{FF2B5EF4-FFF2-40B4-BE49-F238E27FC236}">
                  <a16:creationId xmlns:a16="http://schemas.microsoft.com/office/drawing/2014/main" id="{EC9F5824-E255-85E5-E807-AB40F5E9B031}"/>
                </a:ext>
              </a:extLst>
            </p:cNvPr>
            <p:cNvSpPr/>
            <p:nvPr/>
          </p:nvSpPr>
          <p:spPr>
            <a:xfrm>
              <a:off x="2145838" y="2698765"/>
              <a:ext cx="489874" cy="489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82" y="6873"/>
                  </a:moveTo>
                  <a:lnTo>
                    <a:pt x="20618" y="6873"/>
                  </a:lnTo>
                  <a:lnTo>
                    <a:pt x="20618" y="7855"/>
                  </a:lnTo>
                  <a:lnTo>
                    <a:pt x="982" y="7855"/>
                  </a:lnTo>
                  <a:cubicBezTo>
                    <a:pt x="982" y="7855"/>
                    <a:pt x="982" y="6873"/>
                    <a:pt x="982" y="6873"/>
                  </a:cubicBezTo>
                  <a:close/>
                  <a:moveTo>
                    <a:pt x="16691" y="8836"/>
                  </a:moveTo>
                  <a:lnTo>
                    <a:pt x="18655" y="8836"/>
                  </a:lnTo>
                  <a:lnTo>
                    <a:pt x="18655" y="17673"/>
                  </a:lnTo>
                  <a:lnTo>
                    <a:pt x="16691" y="17673"/>
                  </a:lnTo>
                  <a:cubicBezTo>
                    <a:pt x="16691" y="17673"/>
                    <a:pt x="16691" y="8836"/>
                    <a:pt x="16691" y="8836"/>
                  </a:cubicBezTo>
                  <a:close/>
                  <a:moveTo>
                    <a:pt x="13745" y="8836"/>
                  </a:moveTo>
                  <a:lnTo>
                    <a:pt x="15709" y="8836"/>
                  </a:lnTo>
                  <a:lnTo>
                    <a:pt x="15709" y="17673"/>
                  </a:lnTo>
                  <a:lnTo>
                    <a:pt x="13745" y="17673"/>
                  </a:lnTo>
                  <a:cubicBezTo>
                    <a:pt x="13745" y="17673"/>
                    <a:pt x="13745" y="8836"/>
                    <a:pt x="13745" y="8836"/>
                  </a:cubicBezTo>
                  <a:close/>
                  <a:moveTo>
                    <a:pt x="8836" y="8836"/>
                  </a:moveTo>
                  <a:lnTo>
                    <a:pt x="12764" y="8836"/>
                  </a:lnTo>
                  <a:lnTo>
                    <a:pt x="12764" y="17673"/>
                  </a:lnTo>
                  <a:lnTo>
                    <a:pt x="8836" y="17673"/>
                  </a:lnTo>
                  <a:cubicBezTo>
                    <a:pt x="8836" y="17673"/>
                    <a:pt x="8836" y="8836"/>
                    <a:pt x="8836" y="8836"/>
                  </a:cubicBezTo>
                  <a:close/>
                  <a:moveTo>
                    <a:pt x="5891" y="8836"/>
                  </a:moveTo>
                  <a:lnTo>
                    <a:pt x="7855" y="8836"/>
                  </a:lnTo>
                  <a:lnTo>
                    <a:pt x="7855" y="17673"/>
                  </a:lnTo>
                  <a:lnTo>
                    <a:pt x="5891" y="17673"/>
                  </a:lnTo>
                  <a:cubicBezTo>
                    <a:pt x="5891" y="17673"/>
                    <a:pt x="5891" y="8836"/>
                    <a:pt x="5891" y="8836"/>
                  </a:cubicBezTo>
                  <a:close/>
                  <a:moveTo>
                    <a:pt x="2945" y="8836"/>
                  </a:moveTo>
                  <a:lnTo>
                    <a:pt x="4909" y="8836"/>
                  </a:lnTo>
                  <a:lnTo>
                    <a:pt x="4909" y="17673"/>
                  </a:lnTo>
                  <a:lnTo>
                    <a:pt x="2945" y="17673"/>
                  </a:lnTo>
                  <a:cubicBezTo>
                    <a:pt x="2945" y="17673"/>
                    <a:pt x="2945" y="8836"/>
                    <a:pt x="2945" y="8836"/>
                  </a:cubicBezTo>
                  <a:close/>
                  <a:moveTo>
                    <a:pt x="19773" y="18655"/>
                  </a:moveTo>
                  <a:lnTo>
                    <a:pt x="20428" y="20618"/>
                  </a:lnTo>
                  <a:lnTo>
                    <a:pt x="1172" y="20618"/>
                  </a:lnTo>
                  <a:lnTo>
                    <a:pt x="1827" y="18655"/>
                  </a:lnTo>
                  <a:cubicBezTo>
                    <a:pt x="1827" y="18655"/>
                    <a:pt x="19773" y="18655"/>
                    <a:pt x="19773" y="18655"/>
                  </a:cubicBezTo>
                  <a:close/>
                  <a:moveTo>
                    <a:pt x="10800" y="1057"/>
                  </a:moveTo>
                  <a:lnTo>
                    <a:pt x="19261" y="5891"/>
                  </a:lnTo>
                  <a:lnTo>
                    <a:pt x="2339" y="5891"/>
                  </a:lnTo>
                  <a:cubicBezTo>
                    <a:pt x="2339" y="5891"/>
                    <a:pt x="10800" y="1057"/>
                    <a:pt x="10800" y="1057"/>
                  </a:cubicBezTo>
                  <a:close/>
                  <a:moveTo>
                    <a:pt x="21109" y="8836"/>
                  </a:moveTo>
                  <a:cubicBezTo>
                    <a:pt x="21380" y="8836"/>
                    <a:pt x="21600" y="8617"/>
                    <a:pt x="21600" y="8345"/>
                  </a:cubicBezTo>
                  <a:lnTo>
                    <a:pt x="21600" y="6383"/>
                  </a:lnTo>
                  <a:cubicBezTo>
                    <a:pt x="21600" y="6200"/>
                    <a:pt x="21496" y="6047"/>
                    <a:pt x="21349" y="5963"/>
                  </a:cubicBezTo>
                  <a:lnTo>
                    <a:pt x="21353" y="5956"/>
                  </a:lnTo>
                  <a:lnTo>
                    <a:pt x="11044" y="65"/>
                  </a:lnTo>
                  <a:lnTo>
                    <a:pt x="11040" y="72"/>
                  </a:lnTo>
                  <a:cubicBezTo>
                    <a:pt x="10968" y="31"/>
                    <a:pt x="10889" y="0"/>
                    <a:pt x="10800" y="0"/>
                  </a:cubicBezTo>
                  <a:cubicBezTo>
                    <a:pt x="10711" y="0"/>
                    <a:pt x="10632" y="31"/>
                    <a:pt x="10560" y="72"/>
                  </a:cubicBezTo>
                  <a:lnTo>
                    <a:pt x="10556" y="65"/>
                  </a:lnTo>
                  <a:lnTo>
                    <a:pt x="247" y="5956"/>
                  </a:lnTo>
                  <a:lnTo>
                    <a:pt x="251" y="5963"/>
                  </a:lnTo>
                  <a:cubicBezTo>
                    <a:pt x="104" y="6047"/>
                    <a:pt x="0" y="6200"/>
                    <a:pt x="0" y="6383"/>
                  </a:cubicBezTo>
                  <a:lnTo>
                    <a:pt x="0" y="8345"/>
                  </a:lnTo>
                  <a:cubicBezTo>
                    <a:pt x="0" y="8617"/>
                    <a:pt x="220" y="8836"/>
                    <a:pt x="491" y="8836"/>
                  </a:cubicBezTo>
                  <a:lnTo>
                    <a:pt x="1964" y="8836"/>
                  </a:lnTo>
                  <a:lnTo>
                    <a:pt x="1964" y="17673"/>
                  </a:lnTo>
                  <a:lnTo>
                    <a:pt x="1473" y="17673"/>
                  </a:lnTo>
                  <a:cubicBezTo>
                    <a:pt x="1256" y="17673"/>
                    <a:pt x="1078" y="17816"/>
                    <a:pt x="1013" y="18010"/>
                  </a:cubicBezTo>
                  <a:lnTo>
                    <a:pt x="1007" y="18008"/>
                  </a:lnTo>
                  <a:lnTo>
                    <a:pt x="25" y="20954"/>
                  </a:lnTo>
                  <a:lnTo>
                    <a:pt x="31" y="20956"/>
                  </a:lnTo>
                  <a:cubicBezTo>
                    <a:pt x="14" y="21005"/>
                    <a:pt x="0" y="21055"/>
                    <a:pt x="0" y="21109"/>
                  </a:cubicBezTo>
                  <a:cubicBezTo>
                    <a:pt x="0" y="21380"/>
                    <a:pt x="220" y="21600"/>
                    <a:pt x="491" y="21600"/>
                  </a:cubicBezTo>
                  <a:lnTo>
                    <a:pt x="21109" y="21600"/>
                  </a:lnTo>
                  <a:cubicBezTo>
                    <a:pt x="21380" y="21600"/>
                    <a:pt x="21600" y="21380"/>
                    <a:pt x="21600" y="21109"/>
                  </a:cubicBezTo>
                  <a:cubicBezTo>
                    <a:pt x="21600" y="21055"/>
                    <a:pt x="21586" y="21005"/>
                    <a:pt x="21569" y="20956"/>
                  </a:cubicBezTo>
                  <a:lnTo>
                    <a:pt x="21575" y="20954"/>
                  </a:lnTo>
                  <a:lnTo>
                    <a:pt x="20593" y="18008"/>
                  </a:lnTo>
                  <a:lnTo>
                    <a:pt x="20587" y="18010"/>
                  </a:lnTo>
                  <a:cubicBezTo>
                    <a:pt x="20522" y="17816"/>
                    <a:pt x="20344" y="17673"/>
                    <a:pt x="20127" y="17673"/>
                  </a:cubicBezTo>
                  <a:lnTo>
                    <a:pt x="19636" y="17673"/>
                  </a:lnTo>
                  <a:lnTo>
                    <a:pt x="19636" y="8836"/>
                  </a:lnTo>
                  <a:cubicBezTo>
                    <a:pt x="19636" y="8836"/>
                    <a:pt x="21109" y="8836"/>
                    <a:pt x="21109" y="8836"/>
                  </a:cubicBezTo>
                  <a:close/>
                </a:path>
              </a:pathLst>
            </a:custGeom>
            <a:solidFill>
              <a:srgbClr val="F39300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endParaRPr>
                <a:solidFill>
                  <a:prstClr val="black"/>
                </a:solidFill>
                <a:latin typeface="EC Square Sans Pro" panose="020B0506040000020004" pitchFamily="34" charset="0"/>
              </a:endParaRPr>
            </a:p>
          </p:txBody>
        </p:sp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6631D07F-5C31-F615-220A-77BEF02011D0}"/>
                </a:ext>
              </a:extLst>
            </p:cNvPr>
            <p:cNvSpPr txBox="1">
              <a:spLocks/>
            </p:cNvSpPr>
            <p:nvPr/>
          </p:nvSpPr>
          <p:spPr>
            <a:xfrm>
              <a:off x="781050" y="3288673"/>
              <a:ext cx="3219450" cy="845820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Clr>
                  <a:srgbClr val="F15A24"/>
                </a:buClr>
                <a:buFont typeface="Arial" panose="020B0604020202020204" pitchFamily="34" charset="0"/>
                <a:buChar char="•"/>
                <a:defRPr sz="2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F15A24"/>
                </a:buClr>
                <a:buFont typeface="Arial" panose="020B0604020202020204" pitchFamily="34" charset="0"/>
                <a:buChar char="•"/>
                <a:defRPr sz="22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F15A24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F15A24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F15A24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spcBef>
                  <a:spcPts val="800"/>
                </a:spcBef>
                <a:buFont typeface="Arial" panose="020B0604020202020204" pitchFamily="34" charset="0"/>
                <a:buNone/>
              </a:pPr>
              <a:r>
                <a:rPr lang="en-GB" sz="1800" b="1">
                  <a:solidFill>
                    <a:srgbClr val="F39300"/>
                  </a:solidFill>
                </a:rPr>
                <a:t>Authoritative sources </a:t>
              </a:r>
              <a:r>
                <a:rPr lang="en-GB" sz="1800"/>
                <a:t>within the Member States and within EU institutions</a:t>
              </a:r>
            </a:p>
          </p:txBody>
        </p: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36BF3F7-4EED-BC94-0D4B-94908F0AB8B9}"/>
              </a:ext>
            </a:extLst>
          </p:cNvPr>
          <p:cNvSpPr txBox="1">
            <a:spLocks/>
          </p:cNvSpPr>
          <p:nvPr/>
        </p:nvSpPr>
        <p:spPr>
          <a:xfrm>
            <a:off x="4781550" y="2324003"/>
            <a:ext cx="3219450" cy="8458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800"/>
              </a:spcBef>
              <a:buNone/>
            </a:pPr>
            <a:r>
              <a:rPr lang="en-GB" sz="1800" b="1">
                <a:solidFill>
                  <a:srgbClr val="F39300"/>
                </a:solidFill>
              </a:rPr>
              <a:t>Individuals</a:t>
            </a:r>
            <a:r>
              <a:rPr lang="en-GB" sz="1800"/>
              <a:t> that are </a:t>
            </a:r>
            <a:r>
              <a:rPr lang="en-GB" sz="1800" b="1">
                <a:solidFill>
                  <a:srgbClr val="F39300"/>
                </a:solidFill>
              </a:rPr>
              <a:t>interested in testing</a:t>
            </a:r>
            <a:r>
              <a:rPr lang="en-GB" sz="1800"/>
              <a:t> the Semantic Registry and influence development</a:t>
            </a:r>
          </a:p>
        </p:txBody>
      </p:sp>
      <p:sp>
        <p:nvSpPr>
          <p:cNvPr id="15" name="Shape 3690">
            <a:extLst>
              <a:ext uri="{FF2B5EF4-FFF2-40B4-BE49-F238E27FC236}">
                <a16:creationId xmlns:a16="http://schemas.microsoft.com/office/drawing/2014/main" id="{37334429-60AC-9BB0-7721-EC6CA65CB8C6}"/>
              </a:ext>
            </a:extLst>
          </p:cNvPr>
          <p:cNvSpPr/>
          <p:nvPr/>
        </p:nvSpPr>
        <p:spPr>
          <a:xfrm>
            <a:off x="6091940" y="1734095"/>
            <a:ext cx="598670" cy="4898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0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3"/>
                  <a:pt x="8380" y="7241"/>
                  <a:pt x="8380" y="7241"/>
                </a:cubicBezTo>
                <a:cubicBezTo>
                  <a:pt x="8112" y="6504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2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6"/>
                  <a:pt x="12890" y="2039"/>
                  <a:pt x="13313" y="3272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3"/>
                </a:cubicBezTo>
                <a:cubicBezTo>
                  <a:pt x="13386" y="9109"/>
                  <a:pt x="13260" y="9535"/>
                  <a:pt x="13227" y="9619"/>
                </a:cubicBezTo>
                <a:cubicBezTo>
                  <a:pt x="13219" y="9631"/>
                  <a:pt x="13101" y="9813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0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2"/>
                </a:cubicBezTo>
                <a:cubicBezTo>
                  <a:pt x="13957" y="10422"/>
                  <a:pt x="14531" y="9808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4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80"/>
                </a:cubicBezTo>
                <a:cubicBezTo>
                  <a:pt x="6540" y="5169"/>
                  <a:pt x="7179" y="6892"/>
                  <a:pt x="7494" y="7758"/>
                </a:cubicBezTo>
                <a:cubicBezTo>
                  <a:pt x="7110" y="9740"/>
                  <a:pt x="7642" y="10422"/>
                  <a:pt x="7642" y="10422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7"/>
                </a:moveTo>
                <a:cubicBezTo>
                  <a:pt x="19516" y="15007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4"/>
                </a:cubicBezTo>
                <a:cubicBezTo>
                  <a:pt x="19388" y="7760"/>
                  <a:pt x="19900" y="6420"/>
                  <a:pt x="19470" y="5184"/>
                </a:cubicBezTo>
                <a:cubicBezTo>
                  <a:pt x="18974" y="3713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4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1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6"/>
                  <a:pt x="17332" y="3919"/>
                </a:cubicBezTo>
                <a:cubicBezTo>
                  <a:pt x="17375" y="3953"/>
                  <a:pt x="17421" y="3983"/>
                  <a:pt x="17467" y="4007"/>
                </a:cubicBezTo>
                <a:cubicBezTo>
                  <a:pt x="17950" y="4265"/>
                  <a:pt x="18131" y="4361"/>
                  <a:pt x="18562" y="5641"/>
                </a:cubicBezTo>
                <a:cubicBezTo>
                  <a:pt x="18822" y="6387"/>
                  <a:pt x="18452" y="7378"/>
                  <a:pt x="18253" y="7910"/>
                </a:cubicBezTo>
                <a:cubicBezTo>
                  <a:pt x="18161" y="8155"/>
                  <a:pt x="18130" y="8457"/>
                  <a:pt x="18182" y="8719"/>
                </a:cubicBezTo>
                <a:cubicBezTo>
                  <a:pt x="18316" y="9392"/>
                  <a:pt x="18254" y="9707"/>
                  <a:pt x="18232" y="9784"/>
                </a:cubicBezTo>
                <a:cubicBezTo>
                  <a:pt x="18230" y="9789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2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7"/>
                  <a:pt x="19516" y="15007"/>
                </a:cubicBezTo>
                <a:moveTo>
                  <a:pt x="2371" y="16155"/>
                </a:moveTo>
                <a:cubicBezTo>
                  <a:pt x="3030" y="15932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9"/>
                  <a:pt x="3367" y="9784"/>
                </a:cubicBezTo>
                <a:cubicBezTo>
                  <a:pt x="3346" y="9707"/>
                  <a:pt x="3283" y="9392"/>
                  <a:pt x="3418" y="8719"/>
                </a:cubicBezTo>
                <a:cubicBezTo>
                  <a:pt x="3470" y="8457"/>
                  <a:pt x="3439" y="8155"/>
                  <a:pt x="3347" y="7910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1"/>
                  <a:pt x="3649" y="4265"/>
                  <a:pt x="4133" y="4007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6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4"/>
                </a:cubicBezTo>
                <a:cubicBezTo>
                  <a:pt x="6045" y="3548"/>
                  <a:pt x="6096" y="3341"/>
                  <a:pt x="6165" y="3133"/>
                </a:cubicBezTo>
                <a:cubicBezTo>
                  <a:pt x="6225" y="2950"/>
                  <a:pt x="6289" y="2793"/>
                  <a:pt x="6351" y="2631"/>
                </a:cubicBezTo>
                <a:cubicBezTo>
                  <a:pt x="6046" y="2469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3"/>
                  <a:pt x="2130" y="5184"/>
                </a:cubicBezTo>
                <a:cubicBezTo>
                  <a:pt x="1700" y="6420"/>
                  <a:pt x="2212" y="7760"/>
                  <a:pt x="2464" y="8434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7"/>
                  <a:pt x="2084" y="15007"/>
                </a:cubicBezTo>
                <a:cubicBezTo>
                  <a:pt x="1191" y="15387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rgbClr val="F39300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47D5EF94-D70B-3AF8-C54B-F9C876278435}"/>
              </a:ext>
            </a:extLst>
          </p:cNvPr>
          <p:cNvSpPr txBox="1">
            <a:spLocks/>
          </p:cNvSpPr>
          <p:nvPr/>
        </p:nvSpPr>
        <p:spPr>
          <a:xfrm>
            <a:off x="3184525" y="3859335"/>
            <a:ext cx="2774950" cy="342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buFont typeface="Arial" panose="020B0604020202020204" pitchFamily="34" charset="0"/>
              <a:buNone/>
            </a:pPr>
            <a:r>
              <a:rPr lang="en-GB" sz="1800" b="1">
                <a:solidFill>
                  <a:srgbClr val="F15A24"/>
                </a:solidFill>
              </a:rPr>
              <a:t>Scan the QR code to apply!</a:t>
            </a: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C8D1F7DD-2A02-3522-B694-0FCECBAB3B21}"/>
              </a:ext>
            </a:extLst>
          </p:cNvPr>
          <p:cNvSpPr/>
          <p:nvPr/>
        </p:nvSpPr>
        <p:spPr>
          <a:xfrm rot="8913812">
            <a:off x="5705724" y="3110640"/>
            <a:ext cx="1969770" cy="1333500"/>
          </a:xfrm>
          <a:prstGeom prst="arc">
            <a:avLst/>
          </a:prstGeom>
          <a:ln w="12700">
            <a:solidFill>
              <a:srgbClr val="F15A24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5AD149BE-7C68-60A1-5E29-8381E88746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6351" y="3062381"/>
            <a:ext cx="2064740" cy="2064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53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ADDE34-8317-0DAA-CB0E-94CA64C181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E777CE-0222-C775-103B-491097ABB5B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/>
              <a:t>Thank you!</a:t>
            </a:r>
            <a:endParaRPr lang="en-LU"/>
          </a:p>
        </p:txBody>
      </p:sp>
      <p:pic>
        <p:nvPicPr>
          <p:cNvPr id="1026" name="Picture 2" descr="The SEMIC Style Guide for Semantic Engineers :: SEMIC">
            <a:extLst>
              <a:ext uri="{FF2B5EF4-FFF2-40B4-BE49-F238E27FC236}">
                <a16:creationId xmlns:a16="http://schemas.microsoft.com/office/drawing/2014/main" id="{DDA52CFE-B31B-3189-D77E-FAC60B728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687" y="457482"/>
            <a:ext cx="1174837" cy="746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50FAFD87-DD2A-3BC0-33FD-41EB55418F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9644" y="596417"/>
            <a:ext cx="5459035" cy="208492"/>
          </a:xfrm>
        </p:spPr>
        <p:txBody>
          <a:bodyPr/>
          <a:lstStyle/>
          <a:p>
            <a:r>
              <a:rPr lang="en-GB" sz="1200" dirty="0"/>
              <a:t>Claudio Baldassarre, Emidio Stani, Emiel Dhondt and Arthur Schiltz</a:t>
            </a:r>
            <a:endParaRPr lang="en-LU" sz="1200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52227668-015F-B0F5-0737-25CA2F30536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09115" y="869037"/>
            <a:ext cx="5459035" cy="208492"/>
          </a:xfrm>
        </p:spPr>
        <p:txBody>
          <a:bodyPr/>
          <a:lstStyle/>
          <a:p>
            <a:r>
              <a:rPr lang="en-GB"/>
              <a:t>SEMIC Team</a:t>
            </a:r>
            <a:endParaRPr lang="en-L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6C2A4C-EA63-61B9-117A-C8070A0B8422}"/>
              </a:ext>
            </a:extLst>
          </p:cNvPr>
          <p:cNvSpPr txBox="1">
            <a:spLocks/>
          </p:cNvSpPr>
          <p:nvPr/>
        </p:nvSpPr>
        <p:spPr>
          <a:xfrm>
            <a:off x="1760538" y="3176298"/>
            <a:ext cx="5459035" cy="208492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1" kern="120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sz="1200" dirty="0"/>
              <a:t>digit-semic-team@ec.europa.eu</a:t>
            </a:r>
            <a:endParaRPr lang="en-LU" sz="1200" dirty="0"/>
          </a:p>
        </p:txBody>
      </p:sp>
      <p:pic>
        <p:nvPicPr>
          <p:cNvPr id="5" name="Graphic 4" descr="Envelope outline">
            <a:extLst>
              <a:ext uri="{FF2B5EF4-FFF2-40B4-BE49-F238E27FC236}">
                <a16:creationId xmlns:a16="http://schemas.microsoft.com/office/drawing/2014/main" id="{43EFB5A5-F21F-BB17-B791-9158190BFC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01994" y="3051944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347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47A949-AC6F-DE9F-8F11-2D4C6BDEF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660B1-0F1D-5016-EEEF-4CF7A7458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/>
              <a:t>The objectives of SEMIC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45A09-0CDF-1C7C-D95D-23D1EBCDD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16000"/>
            <a:ext cx="7886700" cy="361632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spcBef>
                <a:spcPts val="800"/>
              </a:spcBef>
              <a:buNone/>
            </a:pPr>
            <a:r>
              <a:rPr lang="en-GB" sz="1800"/>
              <a:t>The objectives of the SEMIC action are to promote Semantic Interoperability amongst the EU Member States by:</a:t>
            </a:r>
          </a:p>
          <a:p>
            <a:pPr>
              <a:lnSpc>
                <a:spcPct val="90000"/>
              </a:lnSpc>
              <a:spcBef>
                <a:spcPts val="800"/>
              </a:spcBef>
            </a:pPr>
            <a:endParaRPr lang="en-GB" sz="1800"/>
          </a:p>
          <a:p>
            <a:pPr marL="0" indent="0">
              <a:lnSpc>
                <a:spcPct val="90000"/>
              </a:lnSpc>
              <a:spcBef>
                <a:spcPts val="800"/>
              </a:spcBef>
              <a:buNone/>
            </a:pPr>
            <a:r>
              <a:rPr lang="en-GB" sz="1800"/>
              <a:t>	Promoting the share and reuse of semantic assets, experience and tools 	and facilitating agreements in key areas.</a:t>
            </a:r>
          </a:p>
          <a:p>
            <a:pPr>
              <a:lnSpc>
                <a:spcPct val="90000"/>
              </a:lnSpc>
              <a:spcBef>
                <a:spcPts val="800"/>
              </a:spcBef>
            </a:pPr>
            <a:endParaRPr lang="en-GB" sz="1800"/>
          </a:p>
          <a:p>
            <a:pPr marL="0" indent="0">
              <a:lnSpc>
                <a:spcPct val="90000"/>
              </a:lnSpc>
              <a:spcBef>
                <a:spcPts val="800"/>
              </a:spcBef>
              <a:buNone/>
            </a:pPr>
            <a:r>
              <a:rPr lang="en-GB" sz="1800"/>
              <a:t>	Identifying opportunities for alignment on semantic definitions, 	metadata and reference data sources with special focus on identification 	and definitions of Core Concepts / Vocabularies.</a:t>
            </a:r>
          </a:p>
          <a:p>
            <a:pPr>
              <a:lnSpc>
                <a:spcPct val="90000"/>
              </a:lnSpc>
              <a:spcBef>
                <a:spcPts val="800"/>
              </a:spcBef>
            </a:pPr>
            <a:endParaRPr lang="en-GB" sz="1800"/>
          </a:p>
          <a:p>
            <a:pPr marL="0" indent="0">
              <a:lnSpc>
                <a:spcPct val="90000"/>
              </a:lnSpc>
              <a:spcBef>
                <a:spcPts val="800"/>
              </a:spcBef>
              <a:buNone/>
            </a:pPr>
            <a:r>
              <a:rPr lang="en-GB" sz="1800"/>
              <a:t>	Raising awareness on the importance of data and metadata 	management.</a:t>
            </a:r>
          </a:p>
          <a:p>
            <a:pPr>
              <a:lnSpc>
                <a:spcPct val="90000"/>
              </a:lnSpc>
              <a:spcBef>
                <a:spcPts val="800"/>
              </a:spcBef>
            </a:pPr>
            <a:endParaRPr lang="en-GB" sz="180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265820-9C3D-86CE-D039-9C98E2E154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/>
              <a:t>The Semantic Registry for Data Models</a:t>
            </a:r>
            <a:endParaRPr lang="en-LU"/>
          </a:p>
        </p:txBody>
      </p:sp>
      <p:sp>
        <p:nvSpPr>
          <p:cNvPr id="41" name="Shape 3938">
            <a:extLst>
              <a:ext uri="{FF2B5EF4-FFF2-40B4-BE49-F238E27FC236}">
                <a16:creationId xmlns:a16="http://schemas.microsoft.com/office/drawing/2014/main" id="{DA1AE0F2-E73A-70F9-4208-74B95AC6DCD6}"/>
              </a:ext>
            </a:extLst>
          </p:cNvPr>
          <p:cNvSpPr/>
          <p:nvPr/>
        </p:nvSpPr>
        <p:spPr>
          <a:xfrm>
            <a:off x="925408" y="1848854"/>
            <a:ext cx="550416" cy="5415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9674" y="5053"/>
                </a:moveTo>
                <a:cubicBezTo>
                  <a:pt x="9585" y="4965"/>
                  <a:pt x="9462" y="4909"/>
                  <a:pt x="9327" y="4909"/>
                </a:cubicBezTo>
                <a:cubicBezTo>
                  <a:pt x="9056" y="4909"/>
                  <a:pt x="8836" y="5130"/>
                  <a:pt x="8836" y="5400"/>
                </a:cubicBezTo>
                <a:cubicBezTo>
                  <a:pt x="8836" y="5536"/>
                  <a:pt x="8891" y="5659"/>
                  <a:pt x="8980" y="5747"/>
                </a:cubicBezTo>
                <a:lnTo>
                  <a:pt x="13574" y="10800"/>
                </a:lnTo>
                <a:lnTo>
                  <a:pt x="8980" y="15853"/>
                </a:lnTo>
                <a:cubicBezTo>
                  <a:pt x="8891" y="15942"/>
                  <a:pt x="8836" y="16065"/>
                  <a:pt x="8836" y="16200"/>
                </a:cubicBezTo>
                <a:cubicBezTo>
                  <a:pt x="8836" y="16471"/>
                  <a:pt x="9056" y="16691"/>
                  <a:pt x="9327" y="16691"/>
                </a:cubicBezTo>
                <a:cubicBezTo>
                  <a:pt x="9462" y="16691"/>
                  <a:pt x="9585" y="16636"/>
                  <a:pt x="9674" y="16547"/>
                </a:cubicBezTo>
                <a:lnTo>
                  <a:pt x="14583" y="11147"/>
                </a:lnTo>
                <a:cubicBezTo>
                  <a:pt x="14673" y="11059"/>
                  <a:pt x="14727" y="10936"/>
                  <a:pt x="14727" y="10800"/>
                </a:cubicBezTo>
                <a:cubicBezTo>
                  <a:pt x="14727" y="10665"/>
                  <a:pt x="14673" y="10542"/>
                  <a:pt x="14583" y="10453"/>
                </a:cubicBezTo>
                <a:cubicBezTo>
                  <a:pt x="14583" y="10453"/>
                  <a:pt x="9674" y="5053"/>
                  <a:pt x="9674" y="5053"/>
                </a:cubicBezTo>
                <a:close/>
              </a:path>
            </a:pathLst>
          </a:custGeom>
          <a:solidFill>
            <a:srgbClr val="F15A24"/>
          </a:solidFill>
          <a:ln w="3175">
            <a:noFill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EC Square Sans Cond Pro" panose="020B0506040000020004"/>
              <a:ea typeface="+mn-ea"/>
              <a:cs typeface="+mn-cs"/>
            </a:endParaRPr>
          </a:p>
        </p:txBody>
      </p:sp>
      <p:sp>
        <p:nvSpPr>
          <p:cNvPr id="43" name="Shape 3938">
            <a:extLst>
              <a:ext uri="{FF2B5EF4-FFF2-40B4-BE49-F238E27FC236}">
                <a16:creationId xmlns:a16="http://schemas.microsoft.com/office/drawing/2014/main" id="{6F70B83D-1541-309E-38C4-153C158983A2}"/>
              </a:ext>
            </a:extLst>
          </p:cNvPr>
          <p:cNvSpPr/>
          <p:nvPr/>
        </p:nvSpPr>
        <p:spPr>
          <a:xfrm>
            <a:off x="925408" y="2797392"/>
            <a:ext cx="550416" cy="5415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9674" y="5053"/>
                </a:moveTo>
                <a:cubicBezTo>
                  <a:pt x="9585" y="4965"/>
                  <a:pt x="9462" y="4909"/>
                  <a:pt x="9327" y="4909"/>
                </a:cubicBezTo>
                <a:cubicBezTo>
                  <a:pt x="9056" y="4909"/>
                  <a:pt x="8836" y="5130"/>
                  <a:pt x="8836" y="5400"/>
                </a:cubicBezTo>
                <a:cubicBezTo>
                  <a:pt x="8836" y="5536"/>
                  <a:pt x="8891" y="5659"/>
                  <a:pt x="8980" y="5747"/>
                </a:cubicBezTo>
                <a:lnTo>
                  <a:pt x="13574" y="10800"/>
                </a:lnTo>
                <a:lnTo>
                  <a:pt x="8980" y="15853"/>
                </a:lnTo>
                <a:cubicBezTo>
                  <a:pt x="8891" y="15942"/>
                  <a:pt x="8836" y="16065"/>
                  <a:pt x="8836" y="16200"/>
                </a:cubicBezTo>
                <a:cubicBezTo>
                  <a:pt x="8836" y="16471"/>
                  <a:pt x="9056" y="16691"/>
                  <a:pt x="9327" y="16691"/>
                </a:cubicBezTo>
                <a:cubicBezTo>
                  <a:pt x="9462" y="16691"/>
                  <a:pt x="9585" y="16636"/>
                  <a:pt x="9674" y="16547"/>
                </a:cubicBezTo>
                <a:lnTo>
                  <a:pt x="14583" y="11147"/>
                </a:lnTo>
                <a:cubicBezTo>
                  <a:pt x="14673" y="11059"/>
                  <a:pt x="14727" y="10936"/>
                  <a:pt x="14727" y="10800"/>
                </a:cubicBezTo>
                <a:cubicBezTo>
                  <a:pt x="14727" y="10665"/>
                  <a:pt x="14673" y="10542"/>
                  <a:pt x="14583" y="10453"/>
                </a:cubicBezTo>
                <a:cubicBezTo>
                  <a:pt x="14583" y="10453"/>
                  <a:pt x="9674" y="5053"/>
                  <a:pt x="9674" y="5053"/>
                </a:cubicBezTo>
                <a:close/>
              </a:path>
            </a:pathLst>
          </a:custGeom>
          <a:solidFill>
            <a:srgbClr val="F39300"/>
          </a:solidFill>
          <a:ln w="3175">
            <a:noFill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EC Square Sans Cond Pro" panose="020B0506040000020004"/>
              <a:ea typeface="+mn-ea"/>
              <a:cs typeface="+mn-cs"/>
            </a:endParaRPr>
          </a:p>
        </p:txBody>
      </p:sp>
      <p:sp>
        <p:nvSpPr>
          <p:cNvPr id="44" name="Shape 3938">
            <a:extLst>
              <a:ext uri="{FF2B5EF4-FFF2-40B4-BE49-F238E27FC236}">
                <a16:creationId xmlns:a16="http://schemas.microsoft.com/office/drawing/2014/main" id="{2B108CFE-F3E0-411D-89C2-05D61BAEFBB3}"/>
              </a:ext>
            </a:extLst>
          </p:cNvPr>
          <p:cNvSpPr/>
          <p:nvPr/>
        </p:nvSpPr>
        <p:spPr>
          <a:xfrm>
            <a:off x="925408" y="3791865"/>
            <a:ext cx="550416" cy="5415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9674" y="5053"/>
                </a:moveTo>
                <a:cubicBezTo>
                  <a:pt x="9585" y="4965"/>
                  <a:pt x="9462" y="4909"/>
                  <a:pt x="9327" y="4909"/>
                </a:cubicBezTo>
                <a:cubicBezTo>
                  <a:pt x="9056" y="4909"/>
                  <a:pt x="8836" y="5130"/>
                  <a:pt x="8836" y="5400"/>
                </a:cubicBezTo>
                <a:cubicBezTo>
                  <a:pt x="8836" y="5536"/>
                  <a:pt x="8891" y="5659"/>
                  <a:pt x="8980" y="5747"/>
                </a:cubicBezTo>
                <a:lnTo>
                  <a:pt x="13574" y="10800"/>
                </a:lnTo>
                <a:lnTo>
                  <a:pt x="8980" y="15853"/>
                </a:lnTo>
                <a:cubicBezTo>
                  <a:pt x="8891" y="15942"/>
                  <a:pt x="8836" y="16065"/>
                  <a:pt x="8836" y="16200"/>
                </a:cubicBezTo>
                <a:cubicBezTo>
                  <a:pt x="8836" y="16471"/>
                  <a:pt x="9056" y="16691"/>
                  <a:pt x="9327" y="16691"/>
                </a:cubicBezTo>
                <a:cubicBezTo>
                  <a:pt x="9462" y="16691"/>
                  <a:pt x="9585" y="16636"/>
                  <a:pt x="9674" y="16547"/>
                </a:cubicBezTo>
                <a:lnTo>
                  <a:pt x="14583" y="11147"/>
                </a:lnTo>
                <a:cubicBezTo>
                  <a:pt x="14673" y="11059"/>
                  <a:pt x="14727" y="10936"/>
                  <a:pt x="14727" y="10800"/>
                </a:cubicBezTo>
                <a:cubicBezTo>
                  <a:pt x="14727" y="10665"/>
                  <a:pt x="14673" y="10542"/>
                  <a:pt x="14583" y="10453"/>
                </a:cubicBezTo>
                <a:cubicBezTo>
                  <a:pt x="14583" y="10453"/>
                  <a:pt x="9674" y="5053"/>
                  <a:pt x="9674" y="5053"/>
                </a:cubicBezTo>
                <a:close/>
              </a:path>
            </a:pathLst>
          </a:custGeom>
          <a:solidFill>
            <a:srgbClr val="F15A24"/>
          </a:solidFill>
          <a:ln w="3175">
            <a:noFill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EC Square Sans Cond Pro" panose="020B05060400000200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4289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753C3-54A4-F379-BA9C-0E8D1FBBE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objective of the Semantic Registry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8ED67-7F96-087E-CB61-82456B825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16001"/>
            <a:ext cx="7886700" cy="9677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/>
              <a:t>The Semantic Registry aims to record a critical mass of evidences on data models to promote interoperability across sectors, such as: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AD22B8-922B-5936-C8D8-7DD8578E02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/>
              <a:t>The Semantic Registry for Data Models</a:t>
            </a:r>
            <a:endParaRPr lang="en-LU"/>
          </a:p>
        </p:txBody>
      </p:sp>
      <p:sp>
        <p:nvSpPr>
          <p:cNvPr id="5" name="Shape 3626">
            <a:extLst>
              <a:ext uri="{FF2B5EF4-FFF2-40B4-BE49-F238E27FC236}">
                <a16:creationId xmlns:a16="http://schemas.microsoft.com/office/drawing/2014/main" id="{903F5617-7828-D057-5DDE-12C972450F38}"/>
              </a:ext>
            </a:extLst>
          </p:cNvPr>
          <p:cNvSpPr/>
          <p:nvPr/>
        </p:nvSpPr>
        <p:spPr>
          <a:xfrm>
            <a:off x="6801628" y="1880143"/>
            <a:ext cx="357016" cy="3245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rgbClr val="F39300"/>
          </a:solidFill>
          <a:ln w="76200">
            <a:noFill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6" name="Shape 3707">
            <a:extLst>
              <a:ext uri="{FF2B5EF4-FFF2-40B4-BE49-F238E27FC236}">
                <a16:creationId xmlns:a16="http://schemas.microsoft.com/office/drawing/2014/main" id="{454D67C1-CA17-3723-8751-73F24645EA09}"/>
              </a:ext>
            </a:extLst>
          </p:cNvPr>
          <p:cNvSpPr/>
          <p:nvPr/>
        </p:nvSpPr>
        <p:spPr>
          <a:xfrm>
            <a:off x="688258" y="1863915"/>
            <a:ext cx="357016" cy="3570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9"/>
                </a:moveTo>
                <a:cubicBezTo>
                  <a:pt x="20006" y="12260"/>
                  <a:pt x="12624" y="19437"/>
                  <a:pt x="10800" y="20538"/>
                </a:cubicBezTo>
                <a:cubicBezTo>
                  <a:pt x="8976" y="19437"/>
                  <a:pt x="1594" y="12260"/>
                  <a:pt x="1021" y="7002"/>
                </a:cubicBezTo>
                <a:cubicBezTo>
                  <a:pt x="1021" y="7002"/>
                  <a:pt x="982" y="6718"/>
                  <a:pt x="982" y="6382"/>
                </a:cubicBezTo>
                <a:cubicBezTo>
                  <a:pt x="982" y="3405"/>
                  <a:pt x="3404" y="983"/>
                  <a:pt x="6382" y="983"/>
                </a:cubicBezTo>
                <a:cubicBezTo>
                  <a:pt x="7780" y="983"/>
                  <a:pt x="9107" y="1519"/>
                  <a:pt x="10120" y="2492"/>
                </a:cubicBezTo>
                <a:lnTo>
                  <a:pt x="10800" y="3146"/>
                </a:lnTo>
                <a:lnTo>
                  <a:pt x="11480" y="2492"/>
                </a:lnTo>
                <a:cubicBezTo>
                  <a:pt x="12493" y="1519"/>
                  <a:pt x="13820" y="983"/>
                  <a:pt x="15218" y="983"/>
                </a:cubicBezTo>
                <a:cubicBezTo>
                  <a:pt x="18196" y="983"/>
                  <a:pt x="20618" y="3405"/>
                  <a:pt x="20618" y="6382"/>
                </a:cubicBezTo>
                <a:cubicBezTo>
                  <a:pt x="20618" y="6725"/>
                  <a:pt x="20579" y="7009"/>
                  <a:pt x="20579" y="7009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2"/>
                  <a:pt x="10800" y="1784"/>
                </a:cubicBezTo>
                <a:cubicBezTo>
                  <a:pt x="9653" y="682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rgbClr val="F15A24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7" name="Shape 3704">
            <a:extLst>
              <a:ext uri="{FF2B5EF4-FFF2-40B4-BE49-F238E27FC236}">
                <a16:creationId xmlns:a16="http://schemas.microsoft.com/office/drawing/2014/main" id="{177CE1DD-AA5F-7033-7209-EDD54EC4175F}"/>
              </a:ext>
            </a:extLst>
          </p:cNvPr>
          <p:cNvSpPr/>
          <p:nvPr/>
        </p:nvSpPr>
        <p:spPr>
          <a:xfrm>
            <a:off x="1943710" y="1896372"/>
            <a:ext cx="357016" cy="2921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70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70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7"/>
                  <a:pt x="2847" y="8400"/>
                  <a:pt x="3436" y="8400"/>
                </a:cubicBezTo>
                <a:cubicBezTo>
                  <a:pt x="4026" y="8400"/>
                  <a:pt x="4549" y="8077"/>
                  <a:pt x="4909" y="7573"/>
                </a:cubicBezTo>
                <a:cubicBezTo>
                  <a:pt x="5269" y="8077"/>
                  <a:pt x="5792" y="8400"/>
                  <a:pt x="6382" y="8400"/>
                </a:cubicBezTo>
                <a:cubicBezTo>
                  <a:pt x="6971" y="8400"/>
                  <a:pt x="7495" y="8077"/>
                  <a:pt x="7855" y="7573"/>
                </a:cubicBezTo>
                <a:cubicBezTo>
                  <a:pt x="8215" y="8077"/>
                  <a:pt x="8738" y="8400"/>
                  <a:pt x="9327" y="8400"/>
                </a:cubicBezTo>
                <a:cubicBezTo>
                  <a:pt x="9917" y="8400"/>
                  <a:pt x="10440" y="8077"/>
                  <a:pt x="10800" y="7573"/>
                </a:cubicBezTo>
                <a:cubicBezTo>
                  <a:pt x="11160" y="8077"/>
                  <a:pt x="11683" y="8400"/>
                  <a:pt x="12273" y="8400"/>
                </a:cubicBezTo>
                <a:cubicBezTo>
                  <a:pt x="12862" y="8400"/>
                  <a:pt x="13385" y="8077"/>
                  <a:pt x="13745" y="7573"/>
                </a:cubicBezTo>
                <a:cubicBezTo>
                  <a:pt x="14105" y="8077"/>
                  <a:pt x="14629" y="8400"/>
                  <a:pt x="15218" y="8400"/>
                </a:cubicBezTo>
                <a:cubicBezTo>
                  <a:pt x="15808" y="8400"/>
                  <a:pt x="16331" y="8077"/>
                  <a:pt x="16691" y="7573"/>
                </a:cubicBezTo>
                <a:cubicBezTo>
                  <a:pt x="17051" y="8077"/>
                  <a:pt x="17574" y="8400"/>
                  <a:pt x="18164" y="8400"/>
                </a:cubicBezTo>
                <a:cubicBezTo>
                  <a:pt x="18753" y="8400"/>
                  <a:pt x="19276" y="8077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70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70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70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70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70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70"/>
                  <a:pt x="7635" y="13200"/>
                  <a:pt x="7364" y="13200"/>
                </a:cubicBezTo>
              </a:path>
            </a:pathLst>
          </a:custGeom>
          <a:solidFill>
            <a:srgbClr val="F39300"/>
          </a:solidFill>
          <a:ln w="76200">
            <a:noFill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Shape 3778">
            <a:extLst>
              <a:ext uri="{FF2B5EF4-FFF2-40B4-BE49-F238E27FC236}">
                <a16:creationId xmlns:a16="http://schemas.microsoft.com/office/drawing/2014/main" id="{A2CC0AC5-5ED7-E2A5-DACF-9EC5F873DBFD}"/>
              </a:ext>
            </a:extLst>
          </p:cNvPr>
          <p:cNvSpPr/>
          <p:nvPr/>
        </p:nvSpPr>
        <p:spPr>
          <a:xfrm>
            <a:off x="5643544" y="1863915"/>
            <a:ext cx="259648" cy="3570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800"/>
                </a:moveTo>
                <a:cubicBezTo>
                  <a:pt x="8563" y="10800"/>
                  <a:pt x="6750" y="9482"/>
                  <a:pt x="6750" y="7855"/>
                </a:cubicBezTo>
                <a:cubicBezTo>
                  <a:pt x="6750" y="6228"/>
                  <a:pt x="8563" y="4909"/>
                  <a:pt x="10800" y="4909"/>
                </a:cubicBezTo>
                <a:cubicBezTo>
                  <a:pt x="13037" y="4909"/>
                  <a:pt x="14850" y="6228"/>
                  <a:pt x="14850" y="7855"/>
                </a:cubicBezTo>
                <a:cubicBezTo>
                  <a:pt x="14850" y="9482"/>
                  <a:pt x="13037" y="10800"/>
                  <a:pt x="10800" y="10800"/>
                </a:cubicBezTo>
                <a:moveTo>
                  <a:pt x="10800" y="3927"/>
                </a:moveTo>
                <a:cubicBezTo>
                  <a:pt x="7817" y="3927"/>
                  <a:pt x="5400" y="5686"/>
                  <a:pt x="5400" y="7855"/>
                </a:cubicBezTo>
                <a:cubicBezTo>
                  <a:pt x="5400" y="10023"/>
                  <a:pt x="7817" y="11782"/>
                  <a:pt x="10800" y="11782"/>
                </a:cubicBezTo>
                <a:cubicBezTo>
                  <a:pt x="13783" y="11782"/>
                  <a:pt x="16200" y="10023"/>
                  <a:pt x="16200" y="7855"/>
                </a:cubicBezTo>
                <a:cubicBezTo>
                  <a:pt x="16200" y="5686"/>
                  <a:pt x="13783" y="3927"/>
                  <a:pt x="10800" y="3927"/>
                </a:cubicBezTo>
                <a:moveTo>
                  <a:pt x="10800" y="20127"/>
                </a:moveTo>
                <a:cubicBezTo>
                  <a:pt x="10800" y="20127"/>
                  <a:pt x="1350" y="13745"/>
                  <a:pt x="1350" y="7855"/>
                </a:cubicBezTo>
                <a:cubicBezTo>
                  <a:pt x="1350" y="4059"/>
                  <a:pt x="5581" y="982"/>
                  <a:pt x="10800" y="982"/>
                </a:cubicBezTo>
                <a:cubicBezTo>
                  <a:pt x="16019" y="982"/>
                  <a:pt x="20250" y="4059"/>
                  <a:pt x="20250" y="7855"/>
                </a:cubicBezTo>
                <a:cubicBezTo>
                  <a:pt x="20250" y="13745"/>
                  <a:pt x="10800" y="20127"/>
                  <a:pt x="10800" y="20127"/>
                </a:cubicBezTo>
                <a:moveTo>
                  <a:pt x="10800" y="0"/>
                </a:moveTo>
                <a:cubicBezTo>
                  <a:pt x="4836" y="0"/>
                  <a:pt x="0" y="3517"/>
                  <a:pt x="0" y="7855"/>
                </a:cubicBezTo>
                <a:cubicBezTo>
                  <a:pt x="0" y="14236"/>
                  <a:pt x="10800" y="21600"/>
                  <a:pt x="10800" y="21600"/>
                </a:cubicBezTo>
                <a:cubicBezTo>
                  <a:pt x="10800" y="21600"/>
                  <a:pt x="21600" y="14236"/>
                  <a:pt x="21600" y="7855"/>
                </a:cubicBezTo>
                <a:cubicBezTo>
                  <a:pt x="21600" y="3517"/>
                  <a:pt x="16764" y="0"/>
                  <a:pt x="10800" y="0"/>
                </a:cubicBezTo>
              </a:path>
            </a:pathLst>
          </a:custGeom>
          <a:solidFill>
            <a:srgbClr val="F15A24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9" name="Shape 3793">
            <a:extLst>
              <a:ext uri="{FF2B5EF4-FFF2-40B4-BE49-F238E27FC236}">
                <a16:creationId xmlns:a16="http://schemas.microsoft.com/office/drawing/2014/main" id="{B8539CEA-73DD-80B7-8C0C-5A13CE293881}"/>
              </a:ext>
            </a:extLst>
          </p:cNvPr>
          <p:cNvSpPr/>
          <p:nvPr/>
        </p:nvSpPr>
        <p:spPr>
          <a:xfrm>
            <a:off x="8057081" y="1863916"/>
            <a:ext cx="292103" cy="3570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52" y="16691"/>
                </a:moveTo>
                <a:lnTo>
                  <a:pt x="3600" y="16691"/>
                </a:lnTo>
                <a:lnTo>
                  <a:pt x="3600" y="11782"/>
                </a:lnTo>
                <a:lnTo>
                  <a:pt x="17152" y="11782"/>
                </a:lnTo>
                <a:lnTo>
                  <a:pt x="20152" y="14236"/>
                </a:lnTo>
                <a:cubicBezTo>
                  <a:pt x="20152" y="14236"/>
                  <a:pt x="17152" y="16691"/>
                  <a:pt x="17152" y="16691"/>
                </a:cubicBezTo>
                <a:close/>
                <a:moveTo>
                  <a:pt x="11400" y="20618"/>
                </a:moveTo>
                <a:lnTo>
                  <a:pt x="10200" y="20618"/>
                </a:lnTo>
                <a:lnTo>
                  <a:pt x="10200" y="17673"/>
                </a:lnTo>
                <a:lnTo>
                  <a:pt x="11400" y="17673"/>
                </a:lnTo>
                <a:cubicBezTo>
                  <a:pt x="11400" y="17673"/>
                  <a:pt x="11400" y="20618"/>
                  <a:pt x="11400" y="20618"/>
                </a:cubicBezTo>
                <a:close/>
                <a:moveTo>
                  <a:pt x="11400" y="10800"/>
                </a:moveTo>
                <a:lnTo>
                  <a:pt x="10200" y="10800"/>
                </a:lnTo>
                <a:lnTo>
                  <a:pt x="10200" y="8836"/>
                </a:lnTo>
                <a:lnTo>
                  <a:pt x="11400" y="8836"/>
                </a:lnTo>
                <a:cubicBezTo>
                  <a:pt x="11400" y="8836"/>
                  <a:pt x="11400" y="10800"/>
                  <a:pt x="11400" y="10800"/>
                </a:cubicBezTo>
                <a:close/>
                <a:moveTo>
                  <a:pt x="4448" y="7855"/>
                </a:moveTo>
                <a:lnTo>
                  <a:pt x="1448" y="5400"/>
                </a:lnTo>
                <a:lnTo>
                  <a:pt x="4448" y="2945"/>
                </a:lnTo>
                <a:lnTo>
                  <a:pt x="18000" y="2945"/>
                </a:lnTo>
                <a:lnTo>
                  <a:pt x="18000" y="7855"/>
                </a:lnTo>
                <a:cubicBezTo>
                  <a:pt x="18000" y="7855"/>
                  <a:pt x="4448" y="7855"/>
                  <a:pt x="4448" y="7855"/>
                </a:cubicBezTo>
                <a:close/>
                <a:moveTo>
                  <a:pt x="10200" y="982"/>
                </a:moveTo>
                <a:lnTo>
                  <a:pt x="11400" y="982"/>
                </a:lnTo>
                <a:lnTo>
                  <a:pt x="11400" y="1964"/>
                </a:lnTo>
                <a:lnTo>
                  <a:pt x="10200" y="1964"/>
                </a:lnTo>
                <a:cubicBezTo>
                  <a:pt x="10200" y="1964"/>
                  <a:pt x="10200" y="982"/>
                  <a:pt x="10200" y="982"/>
                </a:cubicBezTo>
                <a:close/>
                <a:moveTo>
                  <a:pt x="21424" y="13889"/>
                </a:moveTo>
                <a:lnTo>
                  <a:pt x="17824" y="10944"/>
                </a:lnTo>
                <a:cubicBezTo>
                  <a:pt x="17715" y="10855"/>
                  <a:pt x="17565" y="10800"/>
                  <a:pt x="17400" y="10800"/>
                </a:cubicBezTo>
                <a:lnTo>
                  <a:pt x="12600" y="10800"/>
                </a:lnTo>
                <a:lnTo>
                  <a:pt x="12600" y="8836"/>
                </a:lnTo>
                <a:lnTo>
                  <a:pt x="18600" y="8836"/>
                </a:lnTo>
                <a:cubicBezTo>
                  <a:pt x="18932" y="8836"/>
                  <a:pt x="19200" y="8617"/>
                  <a:pt x="19200" y="8345"/>
                </a:cubicBezTo>
                <a:lnTo>
                  <a:pt x="19200" y="2455"/>
                </a:lnTo>
                <a:cubicBezTo>
                  <a:pt x="19200" y="2184"/>
                  <a:pt x="18932" y="1964"/>
                  <a:pt x="18600" y="1964"/>
                </a:cubicBezTo>
                <a:lnTo>
                  <a:pt x="12600" y="1964"/>
                </a:lnTo>
                <a:lnTo>
                  <a:pt x="12600" y="982"/>
                </a:lnTo>
                <a:cubicBezTo>
                  <a:pt x="12600" y="440"/>
                  <a:pt x="12063" y="0"/>
                  <a:pt x="11400" y="0"/>
                </a:cubicBezTo>
                <a:lnTo>
                  <a:pt x="10200" y="0"/>
                </a:lnTo>
                <a:cubicBezTo>
                  <a:pt x="9537" y="0"/>
                  <a:pt x="9000" y="440"/>
                  <a:pt x="9000" y="982"/>
                </a:cubicBezTo>
                <a:lnTo>
                  <a:pt x="9000" y="1964"/>
                </a:lnTo>
                <a:lnTo>
                  <a:pt x="4200" y="1964"/>
                </a:lnTo>
                <a:cubicBezTo>
                  <a:pt x="4034" y="1964"/>
                  <a:pt x="3885" y="2019"/>
                  <a:pt x="3776" y="2107"/>
                </a:cubicBezTo>
                <a:lnTo>
                  <a:pt x="176" y="5053"/>
                </a:lnTo>
                <a:cubicBezTo>
                  <a:pt x="67" y="5142"/>
                  <a:pt x="0" y="5265"/>
                  <a:pt x="0" y="5400"/>
                </a:cubicBezTo>
                <a:cubicBezTo>
                  <a:pt x="0" y="5536"/>
                  <a:pt x="67" y="5659"/>
                  <a:pt x="176" y="5747"/>
                </a:cubicBezTo>
                <a:lnTo>
                  <a:pt x="3776" y="8693"/>
                </a:lnTo>
                <a:cubicBezTo>
                  <a:pt x="3885" y="8782"/>
                  <a:pt x="4034" y="8836"/>
                  <a:pt x="4200" y="8836"/>
                </a:cubicBezTo>
                <a:lnTo>
                  <a:pt x="9000" y="8836"/>
                </a:lnTo>
                <a:lnTo>
                  <a:pt x="9000" y="10800"/>
                </a:lnTo>
                <a:lnTo>
                  <a:pt x="3000" y="10800"/>
                </a:lnTo>
                <a:cubicBezTo>
                  <a:pt x="2668" y="10800"/>
                  <a:pt x="2400" y="11020"/>
                  <a:pt x="2400" y="11291"/>
                </a:cubicBezTo>
                <a:lnTo>
                  <a:pt x="2400" y="17182"/>
                </a:lnTo>
                <a:cubicBezTo>
                  <a:pt x="2400" y="17453"/>
                  <a:pt x="2668" y="17673"/>
                  <a:pt x="3000" y="17673"/>
                </a:cubicBezTo>
                <a:lnTo>
                  <a:pt x="9000" y="17673"/>
                </a:lnTo>
                <a:lnTo>
                  <a:pt x="9000" y="20618"/>
                </a:lnTo>
                <a:cubicBezTo>
                  <a:pt x="9000" y="21160"/>
                  <a:pt x="9537" y="21600"/>
                  <a:pt x="10200" y="21600"/>
                </a:cubicBezTo>
                <a:lnTo>
                  <a:pt x="11400" y="21600"/>
                </a:lnTo>
                <a:cubicBezTo>
                  <a:pt x="12063" y="21600"/>
                  <a:pt x="12600" y="21160"/>
                  <a:pt x="12600" y="20618"/>
                </a:cubicBezTo>
                <a:lnTo>
                  <a:pt x="12600" y="17673"/>
                </a:lnTo>
                <a:lnTo>
                  <a:pt x="17400" y="17673"/>
                </a:lnTo>
                <a:cubicBezTo>
                  <a:pt x="17565" y="17673"/>
                  <a:pt x="17715" y="17618"/>
                  <a:pt x="17824" y="17529"/>
                </a:cubicBezTo>
                <a:lnTo>
                  <a:pt x="21424" y="14583"/>
                </a:lnTo>
                <a:cubicBezTo>
                  <a:pt x="21533" y="14495"/>
                  <a:pt x="21600" y="14373"/>
                  <a:pt x="21600" y="14236"/>
                </a:cubicBezTo>
                <a:cubicBezTo>
                  <a:pt x="21600" y="14101"/>
                  <a:pt x="21533" y="13978"/>
                  <a:pt x="21424" y="13889"/>
                </a:cubicBezTo>
              </a:path>
            </a:pathLst>
          </a:custGeom>
          <a:solidFill>
            <a:srgbClr val="F15A24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0" name="Shape 3863">
            <a:extLst>
              <a:ext uri="{FF2B5EF4-FFF2-40B4-BE49-F238E27FC236}">
                <a16:creationId xmlns:a16="http://schemas.microsoft.com/office/drawing/2014/main" id="{8FC29688-96E6-886D-CFEF-160AAD1D0B51}"/>
              </a:ext>
            </a:extLst>
          </p:cNvPr>
          <p:cNvSpPr/>
          <p:nvPr/>
        </p:nvSpPr>
        <p:spPr>
          <a:xfrm>
            <a:off x="4454614" y="1864899"/>
            <a:ext cx="290494" cy="3550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1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600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1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rgbClr val="F39300"/>
          </a:solidFill>
          <a:ln w="76200">
            <a:noFill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1" name="Shape 3690">
            <a:extLst>
              <a:ext uri="{FF2B5EF4-FFF2-40B4-BE49-F238E27FC236}">
                <a16:creationId xmlns:a16="http://schemas.microsoft.com/office/drawing/2014/main" id="{BE36B405-E193-2980-2827-8B9C4F6E9181}"/>
              </a:ext>
            </a:extLst>
          </p:cNvPr>
          <p:cNvSpPr/>
          <p:nvPr/>
        </p:nvSpPr>
        <p:spPr>
          <a:xfrm>
            <a:off x="3199162" y="1896356"/>
            <a:ext cx="357016" cy="2921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0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3"/>
                  <a:pt x="8380" y="7241"/>
                  <a:pt x="8380" y="7241"/>
                </a:cubicBezTo>
                <a:cubicBezTo>
                  <a:pt x="8112" y="6504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2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6"/>
                  <a:pt x="12890" y="2039"/>
                  <a:pt x="13313" y="3272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3"/>
                </a:cubicBezTo>
                <a:cubicBezTo>
                  <a:pt x="13386" y="9109"/>
                  <a:pt x="13260" y="9535"/>
                  <a:pt x="13227" y="9619"/>
                </a:cubicBezTo>
                <a:cubicBezTo>
                  <a:pt x="13219" y="9631"/>
                  <a:pt x="13101" y="9813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0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2"/>
                </a:cubicBezTo>
                <a:cubicBezTo>
                  <a:pt x="13957" y="10422"/>
                  <a:pt x="14531" y="9808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4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80"/>
                </a:cubicBezTo>
                <a:cubicBezTo>
                  <a:pt x="6540" y="5169"/>
                  <a:pt x="7179" y="6892"/>
                  <a:pt x="7494" y="7758"/>
                </a:cubicBezTo>
                <a:cubicBezTo>
                  <a:pt x="7110" y="9740"/>
                  <a:pt x="7642" y="10422"/>
                  <a:pt x="7642" y="10422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7"/>
                </a:moveTo>
                <a:cubicBezTo>
                  <a:pt x="19516" y="15007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4"/>
                </a:cubicBezTo>
                <a:cubicBezTo>
                  <a:pt x="19388" y="7760"/>
                  <a:pt x="19900" y="6420"/>
                  <a:pt x="19470" y="5184"/>
                </a:cubicBezTo>
                <a:cubicBezTo>
                  <a:pt x="18974" y="3713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4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1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6"/>
                  <a:pt x="17332" y="3919"/>
                </a:cubicBezTo>
                <a:cubicBezTo>
                  <a:pt x="17375" y="3953"/>
                  <a:pt x="17421" y="3983"/>
                  <a:pt x="17467" y="4007"/>
                </a:cubicBezTo>
                <a:cubicBezTo>
                  <a:pt x="17950" y="4265"/>
                  <a:pt x="18131" y="4361"/>
                  <a:pt x="18562" y="5641"/>
                </a:cubicBezTo>
                <a:cubicBezTo>
                  <a:pt x="18822" y="6387"/>
                  <a:pt x="18452" y="7378"/>
                  <a:pt x="18253" y="7910"/>
                </a:cubicBezTo>
                <a:cubicBezTo>
                  <a:pt x="18161" y="8155"/>
                  <a:pt x="18130" y="8457"/>
                  <a:pt x="18182" y="8719"/>
                </a:cubicBezTo>
                <a:cubicBezTo>
                  <a:pt x="18316" y="9392"/>
                  <a:pt x="18254" y="9707"/>
                  <a:pt x="18232" y="9784"/>
                </a:cubicBezTo>
                <a:cubicBezTo>
                  <a:pt x="18230" y="9789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2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7"/>
                  <a:pt x="19516" y="15007"/>
                </a:cubicBezTo>
                <a:moveTo>
                  <a:pt x="2371" y="16155"/>
                </a:moveTo>
                <a:cubicBezTo>
                  <a:pt x="3030" y="15932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9"/>
                  <a:pt x="3367" y="9784"/>
                </a:cubicBezTo>
                <a:cubicBezTo>
                  <a:pt x="3346" y="9707"/>
                  <a:pt x="3283" y="9392"/>
                  <a:pt x="3418" y="8719"/>
                </a:cubicBezTo>
                <a:cubicBezTo>
                  <a:pt x="3470" y="8457"/>
                  <a:pt x="3439" y="8155"/>
                  <a:pt x="3347" y="7910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1"/>
                  <a:pt x="3649" y="4265"/>
                  <a:pt x="4133" y="4007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6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4"/>
                </a:cubicBezTo>
                <a:cubicBezTo>
                  <a:pt x="6045" y="3548"/>
                  <a:pt x="6096" y="3341"/>
                  <a:pt x="6165" y="3133"/>
                </a:cubicBezTo>
                <a:cubicBezTo>
                  <a:pt x="6225" y="2950"/>
                  <a:pt x="6289" y="2793"/>
                  <a:pt x="6351" y="2631"/>
                </a:cubicBezTo>
                <a:cubicBezTo>
                  <a:pt x="6046" y="2469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3"/>
                  <a:pt x="2130" y="5184"/>
                </a:cubicBezTo>
                <a:cubicBezTo>
                  <a:pt x="1700" y="6420"/>
                  <a:pt x="2212" y="7760"/>
                  <a:pt x="2464" y="8434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7"/>
                  <a:pt x="2084" y="15007"/>
                </a:cubicBezTo>
                <a:cubicBezTo>
                  <a:pt x="1191" y="15387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rgbClr val="F15A24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D824DAB-E3DA-32E5-79F6-337BC074E111}"/>
              </a:ext>
            </a:extLst>
          </p:cNvPr>
          <p:cNvSpPr txBox="1">
            <a:spLocks/>
          </p:cNvSpPr>
          <p:nvPr/>
        </p:nvSpPr>
        <p:spPr>
          <a:xfrm>
            <a:off x="628650" y="3017677"/>
            <a:ext cx="7886700" cy="1486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1800"/>
              <a:t>Enabling knowledge workers to search and retrieve data models to achieve:</a:t>
            </a:r>
          </a:p>
          <a:p>
            <a:pPr marL="0" indent="0" algn="ctr">
              <a:spcBef>
                <a:spcPts val="1800"/>
              </a:spcBef>
              <a:buFont typeface="Arial" panose="020B0604020202020204" pitchFamily="34" charset="0"/>
              <a:buNone/>
            </a:pPr>
            <a:r>
              <a:rPr lang="en-GB" sz="1800" b="1">
                <a:solidFill>
                  <a:srgbClr val="F15A24"/>
                </a:solidFill>
              </a:rPr>
              <a:t>greater semantic interoperability</a:t>
            </a:r>
            <a:r>
              <a:rPr lang="en-GB" sz="1800"/>
              <a:t> through </a:t>
            </a:r>
            <a:r>
              <a:rPr lang="en-GB" sz="1800" b="1">
                <a:solidFill>
                  <a:srgbClr val="F39300"/>
                </a:solidFill>
              </a:rPr>
              <a:t>consistent data model selection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sz="180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26A0A88-8BD7-F9F1-504C-1FDC886D93FF}"/>
              </a:ext>
            </a:extLst>
          </p:cNvPr>
          <p:cNvSpPr txBox="1">
            <a:spLocks/>
          </p:cNvSpPr>
          <p:nvPr/>
        </p:nvSpPr>
        <p:spPr>
          <a:xfrm>
            <a:off x="468175" y="2350976"/>
            <a:ext cx="797182" cy="355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1300"/>
              <a:t>Health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1699FA1-28D8-4990-C321-22F974A09708}"/>
              </a:ext>
            </a:extLst>
          </p:cNvPr>
          <p:cNvSpPr txBox="1">
            <a:spLocks/>
          </p:cNvSpPr>
          <p:nvPr/>
        </p:nvSpPr>
        <p:spPr>
          <a:xfrm>
            <a:off x="1678299" y="2350976"/>
            <a:ext cx="887837" cy="355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1300"/>
              <a:t>Business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4310691-8AB2-C81A-C60B-216E35EA69F1}"/>
              </a:ext>
            </a:extLst>
          </p:cNvPr>
          <p:cNvSpPr txBox="1">
            <a:spLocks/>
          </p:cNvSpPr>
          <p:nvPr/>
        </p:nvSpPr>
        <p:spPr>
          <a:xfrm>
            <a:off x="2795914" y="2350976"/>
            <a:ext cx="1163512" cy="355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1300"/>
              <a:t>Employment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871E2FD-7F10-264F-B16D-3F23532D4D83}"/>
              </a:ext>
            </a:extLst>
          </p:cNvPr>
          <p:cNvSpPr txBox="1">
            <a:spLocks/>
          </p:cNvSpPr>
          <p:nvPr/>
        </p:nvSpPr>
        <p:spPr>
          <a:xfrm>
            <a:off x="4043468" y="2350976"/>
            <a:ext cx="1057063" cy="355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1300"/>
              <a:t>Tax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2C250F8F-1E0F-B1DE-554E-000BCC80A692}"/>
              </a:ext>
            </a:extLst>
          </p:cNvPr>
          <p:cNvSpPr txBox="1">
            <a:spLocks/>
          </p:cNvSpPr>
          <p:nvPr/>
        </p:nvSpPr>
        <p:spPr>
          <a:xfrm>
            <a:off x="5244836" y="2350007"/>
            <a:ext cx="1057063" cy="355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1300"/>
              <a:t>Mobility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E1253F12-B8E5-0B24-6863-A6904117FF07}"/>
              </a:ext>
            </a:extLst>
          </p:cNvPr>
          <p:cNvSpPr txBox="1">
            <a:spLocks/>
          </p:cNvSpPr>
          <p:nvPr/>
        </p:nvSpPr>
        <p:spPr>
          <a:xfrm>
            <a:off x="6451604" y="2350007"/>
            <a:ext cx="1057063" cy="355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1300"/>
              <a:t>Language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A19C9D9A-A42A-F69A-DF47-DAF1CD658EF3}"/>
              </a:ext>
            </a:extLst>
          </p:cNvPr>
          <p:cNvSpPr txBox="1">
            <a:spLocks/>
          </p:cNvSpPr>
          <p:nvPr/>
        </p:nvSpPr>
        <p:spPr>
          <a:xfrm>
            <a:off x="7674600" y="2350007"/>
            <a:ext cx="1057063" cy="355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1300"/>
              <a:t>Tourism</a:t>
            </a:r>
          </a:p>
        </p:txBody>
      </p:sp>
    </p:spTree>
    <p:extLst>
      <p:ext uri="{BB962C8B-B14F-4D97-AF65-F5344CB8AC3E}">
        <p14:creationId xmlns:p14="http://schemas.microsoft.com/office/powerpoint/2010/main" val="799202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3E2A2-1E99-6D95-71EB-887C47A03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18007-9EF3-94DB-40D4-4E0F3CF8F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objective of the Semantic Registry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723CD-FED1-BF9C-853F-6AAE67804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2727"/>
            <a:ext cx="1515103" cy="476939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GB" sz="1600"/>
              <a:t>Fundamental question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F350C2-3C16-951C-69EB-7889176934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/>
              <a:t>The Semantic Registry for Data Models</a:t>
            </a:r>
            <a:endParaRPr lang="en-LU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73890AD-E5A2-75CE-50AD-69932FE48F41}"/>
              </a:ext>
            </a:extLst>
          </p:cNvPr>
          <p:cNvGrpSpPr/>
          <p:nvPr/>
        </p:nvGrpSpPr>
        <p:grpSpPr>
          <a:xfrm>
            <a:off x="5519537" y="2385344"/>
            <a:ext cx="3377340" cy="596834"/>
            <a:chOff x="5519537" y="2225607"/>
            <a:chExt cx="3377340" cy="596834"/>
          </a:xfrm>
        </p:grpSpPr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772CED3B-8B4F-CF51-7E3D-71921EA4069F}"/>
                </a:ext>
              </a:extLst>
            </p:cNvPr>
            <p:cNvSpPr txBox="1">
              <a:spLocks/>
            </p:cNvSpPr>
            <p:nvPr/>
          </p:nvSpPr>
          <p:spPr>
            <a:xfrm>
              <a:off x="6029812" y="2225607"/>
              <a:ext cx="2867065" cy="59683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Clr>
                  <a:srgbClr val="F15A24"/>
                </a:buClr>
                <a:buFont typeface="Arial" panose="020B0604020202020204" pitchFamily="34" charset="0"/>
                <a:buChar char="•"/>
                <a:defRPr sz="2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F15A24"/>
                </a:buClr>
                <a:buFont typeface="Arial" panose="020B0604020202020204" pitchFamily="34" charset="0"/>
                <a:buChar char="•"/>
                <a:defRPr sz="22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F15A24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F15A24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F15A24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GB" sz="1800"/>
                <a:t>Connecting to </a:t>
              </a:r>
              <a:r>
                <a:rPr lang="en-GB" sz="1800" b="1">
                  <a:solidFill>
                    <a:srgbClr val="F15A24"/>
                  </a:solidFill>
                </a:rPr>
                <a:t>authoritative sources </a:t>
              </a:r>
              <a:r>
                <a:rPr lang="en-GB" sz="1800"/>
                <a:t>of data models</a:t>
              </a:r>
            </a:p>
          </p:txBody>
        </p:sp>
        <p:sp>
          <p:nvSpPr>
            <p:cNvPr id="9" name="Shape 3690">
              <a:extLst>
                <a:ext uri="{FF2B5EF4-FFF2-40B4-BE49-F238E27FC236}">
                  <a16:creationId xmlns:a16="http://schemas.microsoft.com/office/drawing/2014/main" id="{7A4A3AFA-B661-C708-793E-3B76F1230B1E}"/>
                </a:ext>
              </a:extLst>
            </p:cNvPr>
            <p:cNvSpPr/>
            <p:nvPr/>
          </p:nvSpPr>
          <p:spPr>
            <a:xfrm>
              <a:off x="5519537" y="2340324"/>
              <a:ext cx="448995" cy="3673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457" y="20400"/>
                  </a:moveTo>
                  <a:cubicBezTo>
                    <a:pt x="4686" y="18710"/>
                    <a:pt x="5897" y="18036"/>
                    <a:pt x="7134" y="17493"/>
                  </a:cubicBezTo>
                  <a:lnTo>
                    <a:pt x="7173" y="17477"/>
                  </a:lnTo>
                  <a:cubicBezTo>
                    <a:pt x="8055" y="17190"/>
                    <a:pt x="9626" y="16039"/>
                    <a:pt x="9626" y="13569"/>
                  </a:cubicBezTo>
                  <a:cubicBezTo>
                    <a:pt x="9626" y="11474"/>
                    <a:pt x="8932" y="10452"/>
                    <a:pt x="8558" y="9902"/>
                  </a:cubicBezTo>
                  <a:cubicBezTo>
                    <a:pt x="8484" y="9791"/>
                    <a:pt x="8394" y="9649"/>
                    <a:pt x="8414" y="9680"/>
                  </a:cubicBezTo>
                  <a:cubicBezTo>
                    <a:pt x="8384" y="9599"/>
                    <a:pt x="8237" y="9129"/>
                    <a:pt x="8449" y="8035"/>
                  </a:cubicBezTo>
                  <a:cubicBezTo>
                    <a:pt x="8549" y="7523"/>
                    <a:pt x="8380" y="7241"/>
                    <a:pt x="8380" y="7241"/>
                  </a:cubicBezTo>
                  <a:cubicBezTo>
                    <a:pt x="8112" y="6504"/>
                    <a:pt x="7614" y="5133"/>
                    <a:pt x="7988" y="4025"/>
                  </a:cubicBezTo>
                  <a:cubicBezTo>
                    <a:pt x="8490" y="2492"/>
                    <a:pt x="8935" y="2190"/>
                    <a:pt x="9741" y="1747"/>
                  </a:cubicBezTo>
                  <a:cubicBezTo>
                    <a:pt x="9788" y="1721"/>
                    <a:pt x="9834" y="1692"/>
                    <a:pt x="9877" y="1657"/>
                  </a:cubicBezTo>
                  <a:cubicBezTo>
                    <a:pt x="10029" y="1535"/>
                    <a:pt x="10674" y="1200"/>
                    <a:pt x="11403" y="1200"/>
                  </a:cubicBezTo>
                  <a:cubicBezTo>
                    <a:pt x="11768" y="1200"/>
                    <a:pt x="12075" y="1285"/>
                    <a:pt x="12318" y="1454"/>
                  </a:cubicBezTo>
                  <a:cubicBezTo>
                    <a:pt x="12610" y="1656"/>
                    <a:pt x="12890" y="2039"/>
                    <a:pt x="13313" y="3272"/>
                  </a:cubicBezTo>
                  <a:cubicBezTo>
                    <a:pt x="14101" y="5469"/>
                    <a:pt x="13602" y="6698"/>
                    <a:pt x="13350" y="7124"/>
                  </a:cubicBezTo>
                  <a:cubicBezTo>
                    <a:pt x="13183" y="7407"/>
                    <a:pt x="13126" y="7764"/>
                    <a:pt x="13191" y="8103"/>
                  </a:cubicBezTo>
                  <a:cubicBezTo>
                    <a:pt x="13386" y="9109"/>
                    <a:pt x="13260" y="9535"/>
                    <a:pt x="13227" y="9619"/>
                  </a:cubicBezTo>
                  <a:cubicBezTo>
                    <a:pt x="13219" y="9631"/>
                    <a:pt x="13101" y="9813"/>
                    <a:pt x="13041" y="9902"/>
                  </a:cubicBezTo>
                  <a:cubicBezTo>
                    <a:pt x="12668" y="10452"/>
                    <a:pt x="11973" y="11474"/>
                    <a:pt x="11973" y="13569"/>
                  </a:cubicBezTo>
                  <a:cubicBezTo>
                    <a:pt x="11973" y="16039"/>
                    <a:pt x="13545" y="17190"/>
                    <a:pt x="14427" y="17477"/>
                  </a:cubicBezTo>
                  <a:lnTo>
                    <a:pt x="14466" y="17493"/>
                  </a:lnTo>
                  <a:cubicBezTo>
                    <a:pt x="15703" y="18036"/>
                    <a:pt x="16914" y="18710"/>
                    <a:pt x="17143" y="20400"/>
                  </a:cubicBezTo>
                  <a:cubicBezTo>
                    <a:pt x="17143" y="20400"/>
                    <a:pt x="4457" y="20400"/>
                    <a:pt x="4457" y="20400"/>
                  </a:cubicBezTo>
                  <a:close/>
                  <a:moveTo>
                    <a:pt x="14715" y="16328"/>
                  </a:moveTo>
                  <a:cubicBezTo>
                    <a:pt x="14715" y="16328"/>
                    <a:pt x="12955" y="15815"/>
                    <a:pt x="12955" y="13569"/>
                  </a:cubicBezTo>
                  <a:cubicBezTo>
                    <a:pt x="12955" y="11596"/>
                    <a:pt x="13678" y="10901"/>
                    <a:pt x="13957" y="10422"/>
                  </a:cubicBezTo>
                  <a:cubicBezTo>
                    <a:pt x="13957" y="10422"/>
                    <a:pt x="14531" y="9808"/>
                    <a:pt x="14146" y="7826"/>
                  </a:cubicBezTo>
                  <a:cubicBezTo>
                    <a:pt x="14787" y="6740"/>
                    <a:pt x="14995" y="4972"/>
                    <a:pt x="14211" y="2789"/>
                  </a:cubicBezTo>
                  <a:cubicBezTo>
                    <a:pt x="13774" y="1514"/>
                    <a:pt x="13389" y="814"/>
                    <a:pt x="12801" y="409"/>
                  </a:cubicBezTo>
                  <a:cubicBezTo>
                    <a:pt x="12370" y="110"/>
                    <a:pt x="11880" y="0"/>
                    <a:pt x="11403" y="0"/>
                  </a:cubicBezTo>
                  <a:cubicBezTo>
                    <a:pt x="10516" y="0"/>
                    <a:pt x="9675" y="384"/>
                    <a:pt x="9339" y="653"/>
                  </a:cubicBezTo>
                  <a:cubicBezTo>
                    <a:pt x="8357" y="1192"/>
                    <a:pt x="7697" y="1688"/>
                    <a:pt x="7077" y="3580"/>
                  </a:cubicBezTo>
                  <a:cubicBezTo>
                    <a:pt x="6540" y="5169"/>
                    <a:pt x="7179" y="6892"/>
                    <a:pt x="7494" y="7758"/>
                  </a:cubicBezTo>
                  <a:cubicBezTo>
                    <a:pt x="7110" y="9740"/>
                    <a:pt x="7642" y="10422"/>
                    <a:pt x="7642" y="10422"/>
                  </a:cubicBezTo>
                  <a:cubicBezTo>
                    <a:pt x="7922" y="10901"/>
                    <a:pt x="8644" y="11596"/>
                    <a:pt x="8644" y="13569"/>
                  </a:cubicBezTo>
                  <a:cubicBezTo>
                    <a:pt x="8644" y="15815"/>
                    <a:pt x="6885" y="16328"/>
                    <a:pt x="6885" y="16328"/>
                  </a:cubicBezTo>
                  <a:cubicBezTo>
                    <a:pt x="5768" y="16819"/>
                    <a:pt x="3436" y="17760"/>
                    <a:pt x="3436" y="21000"/>
                  </a:cubicBezTo>
                  <a:cubicBezTo>
                    <a:pt x="3436" y="21000"/>
                    <a:pt x="3436" y="21600"/>
                    <a:pt x="3927" y="21600"/>
                  </a:cubicBezTo>
                  <a:lnTo>
                    <a:pt x="17673" y="21600"/>
                  </a:lnTo>
                  <a:cubicBezTo>
                    <a:pt x="18164" y="21600"/>
                    <a:pt x="18164" y="21000"/>
                    <a:pt x="18164" y="21000"/>
                  </a:cubicBezTo>
                  <a:cubicBezTo>
                    <a:pt x="18164" y="17760"/>
                    <a:pt x="15832" y="16819"/>
                    <a:pt x="14715" y="16328"/>
                  </a:cubicBezTo>
                  <a:moveTo>
                    <a:pt x="19516" y="15007"/>
                  </a:moveTo>
                  <a:cubicBezTo>
                    <a:pt x="19516" y="15007"/>
                    <a:pt x="18416" y="14701"/>
                    <a:pt x="18416" y="12954"/>
                  </a:cubicBezTo>
                  <a:cubicBezTo>
                    <a:pt x="18416" y="11419"/>
                    <a:pt x="18794" y="10879"/>
                    <a:pt x="19017" y="10506"/>
                  </a:cubicBezTo>
                  <a:cubicBezTo>
                    <a:pt x="19017" y="10506"/>
                    <a:pt x="19443" y="9975"/>
                    <a:pt x="19136" y="8434"/>
                  </a:cubicBezTo>
                  <a:cubicBezTo>
                    <a:pt x="19388" y="7760"/>
                    <a:pt x="19900" y="6420"/>
                    <a:pt x="19470" y="5184"/>
                  </a:cubicBezTo>
                  <a:cubicBezTo>
                    <a:pt x="18974" y="3713"/>
                    <a:pt x="18645" y="3327"/>
                    <a:pt x="17860" y="2908"/>
                  </a:cubicBezTo>
                  <a:cubicBezTo>
                    <a:pt x="17591" y="2699"/>
                    <a:pt x="16918" y="2400"/>
                    <a:pt x="16208" y="2400"/>
                  </a:cubicBezTo>
                  <a:cubicBezTo>
                    <a:pt x="15873" y="2400"/>
                    <a:pt x="15531" y="2474"/>
                    <a:pt x="15218" y="2647"/>
                  </a:cubicBezTo>
                  <a:cubicBezTo>
                    <a:pt x="15343" y="3035"/>
                    <a:pt x="15449" y="3420"/>
                    <a:pt x="15525" y="3799"/>
                  </a:cubicBezTo>
                  <a:cubicBezTo>
                    <a:pt x="15537" y="3791"/>
                    <a:pt x="15550" y="3779"/>
                    <a:pt x="15563" y="3770"/>
                  </a:cubicBezTo>
                  <a:cubicBezTo>
                    <a:pt x="15730" y="3657"/>
                    <a:pt x="15948" y="3600"/>
                    <a:pt x="16208" y="3600"/>
                  </a:cubicBezTo>
                  <a:cubicBezTo>
                    <a:pt x="16716" y="3600"/>
                    <a:pt x="17211" y="3826"/>
                    <a:pt x="17332" y="3919"/>
                  </a:cubicBezTo>
                  <a:cubicBezTo>
                    <a:pt x="17375" y="3953"/>
                    <a:pt x="17421" y="3983"/>
                    <a:pt x="17467" y="4007"/>
                  </a:cubicBezTo>
                  <a:cubicBezTo>
                    <a:pt x="17950" y="4265"/>
                    <a:pt x="18131" y="4361"/>
                    <a:pt x="18562" y="5641"/>
                  </a:cubicBezTo>
                  <a:cubicBezTo>
                    <a:pt x="18822" y="6387"/>
                    <a:pt x="18452" y="7378"/>
                    <a:pt x="18253" y="7910"/>
                  </a:cubicBezTo>
                  <a:cubicBezTo>
                    <a:pt x="18161" y="8155"/>
                    <a:pt x="18130" y="8457"/>
                    <a:pt x="18182" y="8719"/>
                  </a:cubicBezTo>
                  <a:cubicBezTo>
                    <a:pt x="18316" y="9392"/>
                    <a:pt x="18254" y="9707"/>
                    <a:pt x="18232" y="9784"/>
                  </a:cubicBezTo>
                  <a:cubicBezTo>
                    <a:pt x="18230" y="9789"/>
                    <a:pt x="18227" y="9793"/>
                    <a:pt x="18224" y="9798"/>
                  </a:cubicBezTo>
                  <a:lnTo>
                    <a:pt x="18191" y="9853"/>
                  </a:lnTo>
                  <a:cubicBezTo>
                    <a:pt x="17926" y="10290"/>
                    <a:pt x="17434" y="11106"/>
                    <a:pt x="17434" y="12954"/>
                  </a:cubicBezTo>
                  <a:cubicBezTo>
                    <a:pt x="17434" y="15019"/>
                    <a:pt x="18570" y="15932"/>
                    <a:pt x="19229" y="16155"/>
                  </a:cubicBezTo>
                  <a:cubicBezTo>
                    <a:pt x="19856" y="16429"/>
                    <a:pt x="20435" y="16859"/>
                    <a:pt x="20582" y="17999"/>
                  </a:cubicBezTo>
                  <a:lnTo>
                    <a:pt x="18459" y="18000"/>
                  </a:lnTo>
                  <a:cubicBezTo>
                    <a:pt x="18647" y="18353"/>
                    <a:pt x="18802" y="18755"/>
                    <a:pt x="18920" y="19200"/>
                  </a:cubicBezTo>
                  <a:lnTo>
                    <a:pt x="21109" y="19199"/>
                  </a:lnTo>
                  <a:cubicBezTo>
                    <a:pt x="21600" y="19199"/>
                    <a:pt x="21600" y="18599"/>
                    <a:pt x="21600" y="18599"/>
                  </a:cubicBezTo>
                  <a:cubicBezTo>
                    <a:pt x="21600" y="16199"/>
                    <a:pt x="20410" y="15387"/>
                    <a:pt x="19516" y="15007"/>
                  </a:cubicBezTo>
                  <a:moveTo>
                    <a:pt x="2371" y="16155"/>
                  </a:moveTo>
                  <a:cubicBezTo>
                    <a:pt x="3030" y="15932"/>
                    <a:pt x="4166" y="15019"/>
                    <a:pt x="4166" y="12954"/>
                  </a:cubicBezTo>
                  <a:cubicBezTo>
                    <a:pt x="4166" y="11106"/>
                    <a:pt x="3673" y="10290"/>
                    <a:pt x="3409" y="9853"/>
                  </a:cubicBezTo>
                  <a:lnTo>
                    <a:pt x="3376" y="9798"/>
                  </a:lnTo>
                  <a:cubicBezTo>
                    <a:pt x="3373" y="9793"/>
                    <a:pt x="3370" y="9789"/>
                    <a:pt x="3367" y="9784"/>
                  </a:cubicBezTo>
                  <a:cubicBezTo>
                    <a:pt x="3346" y="9707"/>
                    <a:pt x="3283" y="9392"/>
                    <a:pt x="3418" y="8719"/>
                  </a:cubicBezTo>
                  <a:cubicBezTo>
                    <a:pt x="3470" y="8457"/>
                    <a:pt x="3439" y="8155"/>
                    <a:pt x="3347" y="7910"/>
                  </a:cubicBezTo>
                  <a:cubicBezTo>
                    <a:pt x="3148" y="7378"/>
                    <a:pt x="2778" y="6387"/>
                    <a:pt x="3038" y="5641"/>
                  </a:cubicBezTo>
                  <a:cubicBezTo>
                    <a:pt x="3469" y="4361"/>
                    <a:pt x="3649" y="4265"/>
                    <a:pt x="4133" y="4007"/>
                  </a:cubicBezTo>
                  <a:cubicBezTo>
                    <a:pt x="4180" y="3983"/>
                    <a:pt x="4225" y="3953"/>
                    <a:pt x="4268" y="3919"/>
                  </a:cubicBezTo>
                  <a:cubicBezTo>
                    <a:pt x="4389" y="3826"/>
                    <a:pt x="4884" y="3600"/>
                    <a:pt x="5392" y="3600"/>
                  </a:cubicBezTo>
                  <a:cubicBezTo>
                    <a:pt x="5636" y="3600"/>
                    <a:pt x="5839" y="3655"/>
                    <a:pt x="6002" y="3754"/>
                  </a:cubicBezTo>
                  <a:cubicBezTo>
                    <a:pt x="6045" y="3548"/>
                    <a:pt x="6096" y="3341"/>
                    <a:pt x="6165" y="3133"/>
                  </a:cubicBezTo>
                  <a:cubicBezTo>
                    <a:pt x="6225" y="2950"/>
                    <a:pt x="6289" y="2793"/>
                    <a:pt x="6351" y="2631"/>
                  </a:cubicBezTo>
                  <a:cubicBezTo>
                    <a:pt x="6046" y="2469"/>
                    <a:pt x="5716" y="2400"/>
                    <a:pt x="5392" y="2400"/>
                  </a:cubicBezTo>
                  <a:cubicBezTo>
                    <a:pt x="4682" y="2400"/>
                    <a:pt x="4009" y="2699"/>
                    <a:pt x="3740" y="2908"/>
                  </a:cubicBezTo>
                  <a:cubicBezTo>
                    <a:pt x="2955" y="3327"/>
                    <a:pt x="2625" y="3713"/>
                    <a:pt x="2130" y="5184"/>
                  </a:cubicBezTo>
                  <a:cubicBezTo>
                    <a:pt x="1700" y="6420"/>
                    <a:pt x="2212" y="7760"/>
                    <a:pt x="2464" y="8434"/>
                  </a:cubicBezTo>
                  <a:cubicBezTo>
                    <a:pt x="2156" y="9975"/>
                    <a:pt x="2583" y="10506"/>
                    <a:pt x="2583" y="10506"/>
                  </a:cubicBezTo>
                  <a:cubicBezTo>
                    <a:pt x="2806" y="10879"/>
                    <a:pt x="3185" y="11419"/>
                    <a:pt x="3185" y="12954"/>
                  </a:cubicBezTo>
                  <a:cubicBezTo>
                    <a:pt x="3185" y="14701"/>
                    <a:pt x="2084" y="15007"/>
                    <a:pt x="2084" y="15007"/>
                  </a:cubicBezTo>
                  <a:cubicBezTo>
                    <a:pt x="1191" y="15387"/>
                    <a:pt x="0" y="16199"/>
                    <a:pt x="0" y="18599"/>
                  </a:cubicBezTo>
                  <a:cubicBezTo>
                    <a:pt x="0" y="18599"/>
                    <a:pt x="0" y="19199"/>
                    <a:pt x="491" y="19199"/>
                  </a:cubicBezTo>
                  <a:lnTo>
                    <a:pt x="2680" y="19200"/>
                  </a:lnTo>
                  <a:cubicBezTo>
                    <a:pt x="2798" y="18755"/>
                    <a:pt x="2952" y="18353"/>
                    <a:pt x="3141" y="18000"/>
                  </a:cubicBezTo>
                  <a:lnTo>
                    <a:pt x="1018" y="17999"/>
                  </a:lnTo>
                  <a:cubicBezTo>
                    <a:pt x="1165" y="16859"/>
                    <a:pt x="1744" y="16429"/>
                    <a:pt x="2371" y="16155"/>
                  </a:cubicBezTo>
                </a:path>
              </a:pathLst>
            </a:custGeom>
            <a:solidFill>
              <a:srgbClr val="F15A24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endParaRPr>
                <a:solidFill>
                  <a:srgbClr val="F15A24"/>
                </a:solidFill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0AF2738-28E6-B05F-9462-6450C76472EB}"/>
              </a:ext>
            </a:extLst>
          </p:cNvPr>
          <p:cNvSpPr txBox="1"/>
          <p:nvPr/>
        </p:nvSpPr>
        <p:spPr>
          <a:xfrm>
            <a:off x="0" y="2530375"/>
            <a:ext cx="1505824" cy="313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>
              <a:lnSpc>
                <a:spcPct val="90000"/>
              </a:lnSpc>
              <a:spcBef>
                <a:spcPts val="1000"/>
              </a:spcBef>
              <a:buClr>
                <a:srgbClr val="F15A24"/>
              </a:buClr>
            </a:pPr>
            <a:r>
              <a:rPr lang="en-GB" sz="1600">
                <a:solidFill>
                  <a:schemeClr val="tx1">
                    <a:lumMod val="65000"/>
                    <a:lumOff val="35000"/>
                  </a:schemeClr>
                </a:solidFill>
              </a:rPr>
              <a:t>Enablers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0E85C0-1B7A-72E6-7153-736417EFCFA9}"/>
              </a:ext>
            </a:extLst>
          </p:cNvPr>
          <p:cNvSpPr txBox="1"/>
          <p:nvPr/>
        </p:nvSpPr>
        <p:spPr>
          <a:xfrm>
            <a:off x="1680655" y="1203653"/>
            <a:ext cx="6930446" cy="715089"/>
          </a:xfrm>
          <a:prstGeom prst="round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GB" sz="1800" b="1" i="1">
                <a:solidFill>
                  <a:srgbClr val="F39300"/>
                </a:solidFill>
              </a:rPr>
              <a:t>How does one choose a semantic model, from the many available options, that will maximize interoperability? 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9E07DDF-DCA4-C4ED-E456-62E968361D30}"/>
              </a:ext>
            </a:extLst>
          </p:cNvPr>
          <p:cNvCxnSpPr>
            <a:cxnSpLocks/>
          </p:cNvCxnSpPr>
          <p:nvPr/>
        </p:nvCxnSpPr>
        <p:spPr>
          <a:xfrm>
            <a:off x="1466012" y="960655"/>
            <a:ext cx="0" cy="3341206"/>
          </a:xfrm>
          <a:prstGeom prst="line">
            <a:avLst/>
          </a:prstGeom>
          <a:ln>
            <a:solidFill>
              <a:srgbClr val="F15A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726D0FA-C62D-881D-3673-9669A657444F}"/>
              </a:ext>
            </a:extLst>
          </p:cNvPr>
          <p:cNvGrpSpPr/>
          <p:nvPr/>
        </p:nvGrpSpPr>
        <p:grpSpPr>
          <a:xfrm>
            <a:off x="1798101" y="2385344"/>
            <a:ext cx="3267317" cy="596834"/>
            <a:chOff x="1680654" y="2548385"/>
            <a:chExt cx="3267317" cy="596834"/>
          </a:xfrm>
        </p:grpSpPr>
        <p:sp>
          <p:nvSpPr>
            <p:cNvPr id="7" name="Content Placeholder 2">
              <a:extLst>
                <a:ext uri="{FF2B5EF4-FFF2-40B4-BE49-F238E27FC236}">
                  <a16:creationId xmlns:a16="http://schemas.microsoft.com/office/drawing/2014/main" id="{FBAC530B-5FE5-09FA-2C63-A0708F6F1468}"/>
                </a:ext>
              </a:extLst>
            </p:cNvPr>
            <p:cNvSpPr txBox="1">
              <a:spLocks/>
            </p:cNvSpPr>
            <p:nvPr/>
          </p:nvSpPr>
          <p:spPr>
            <a:xfrm>
              <a:off x="2173023" y="2548385"/>
              <a:ext cx="2774948" cy="59683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Clr>
                  <a:srgbClr val="F15A24"/>
                </a:buClr>
                <a:buFont typeface="Arial" panose="020B0604020202020204" pitchFamily="34" charset="0"/>
                <a:buChar char="•"/>
                <a:defRPr sz="2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F15A24"/>
                </a:buClr>
                <a:buFont typeface="Arial" panose="020B0604020202020204" pitchFamily="34" charset="0"/>
                <a:buChar char="•"/>
                <a:defRPr sz="22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F15A24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F15A24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F15A24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GB" sz="1800" b="1">
                  <a:solidFill>
                    <a:srgbClr val="F15A24"/>
                  </a:solidFill>
                </a:rPr>
                <a:t>Evidences </a:t>
              </a:r>
              <a:r>
                <a:rPr lang="en-GB" sz="1800"/>
                <a:t>such as reuse by countries or organisations</a:t>
              </a:r>
            </a:p>
          </p:txBody>
        </p:sp>
        <p:sp>
          <p:nvSpPr>
            <p:cNvPr id="6" name="Shape 3686">
              <a:extLst>
                <a:ext uri="{FF2B5EF4-FFF2-40B4-BE49-F238E27FC236}">
                  <a16:creationId xmlns:a16="http://schemas.microsoft.com/office/drawing/2014/main" id="{E6AA5F76-3FD1-0BBD-CAC1-592BD096355D}"/>
                </a:ext>
              </a:extLst>
            </p:cNvPr>
            <p:cNvSpPr/>
            <p:nvPr/>
          </p:nvSpPr>
          <p:spPr>
            <a:xfrm>
              <a:off x="1680654" y="2631258"/>
              <a:ext cx="431089" cy="4310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636" y="1965"/>
                  </a:moveTo>
                  <a:lnTo>
                    <a:pt x="10800" y="1965"/>
                  </a:lnTo>
                  <a:cubicBezTo>
                    <a:pt x="8836" y="1964"/>
                    <a:pt x="8836" y="0"/>
                    <a:pt x="6873" y="0"/>
                  </a:cubicBezTo>
                  <a:lnTo>
                    <a:pt x="1964" y="0"/>
                  </a:lnTo>
                  <a:cubicBezTo>
                    <a:pt x="879" y="0"/>
                    <a:pt x="0" y="879"/>
                    <a:pt x="0" y="1965"/>
                  </a:cubicBezTo>
                  <a:lnTo>
                    <a:pt x="0" y="15709"/>
                  </a:lnTo>
                  <a:cubicBezTo>
                    <a:pt x="0" y="16794"/>
                    <a:pt x="879" y="17673"/>
                    <a:pt x="1964" y="17673"/>
                  </a:cubicBezTo>
                  <a:lnTo>
                    <a:pt x="6599" y="17673"/>
                  </a:lnTo>
                  <a:cubicBezTo>
                    <a:pt x="6257" y="17373"/>
                    <a:pt x="5941" y="17047"/>
                    <a:pt x="5656" y="16691"/>
                  </a:cubicBezTo>
                  <a:lnTo>
                    <a:pt x="1964" y="16691"/>
                  </a:lnTo>
                  <a:cubicBezTo>
                    <a:pt x="1422" y="16691"/>
                    <a:pt x="982" y="16252"/>
                    <a:pt x="982" y="15709"/>
                  </a:cubicBezTo>
                  <a:lnTo>
                    <a:pt x="982" y="5891"/>
                  </a:lnTo>
                  <a:lnTo>
                    <a:pt x="6599" y="5891"/>
                  </a:lnTo>
                  <a:cubicBezTo>
                    <a:pt x="7023" y="5518"/>
                    <a:pt x="7484" y="5185"/>
                    <a:pt x="7982" y="4909"/>
                  </a:cubicBezTo>
                  <a:lnTo>
                    <a:pt x="982" y="4909"/>
                  </a:lnTo>
                  <a:lnTo>
                    <a:pt x="982" y="1965"/>
                  </a:lnTo>
                  <a:cubicBezTo>
                    <a:pt x="982" y="1422"/>
                    <a:pt x="1422" y="982"/>
                    <a:pt x="1964" y="982"/>
                  </a:cubicBezTo>
                  <a:lnTo>
                    <a:pt x="6873" y="982"/>
                  </a:lnTo>
                  <a:cubicBezTo>
                    <a:pt x="8345" y="982"/>
                    <a:pt x="8345" y="2946"/>
                    <a:pt x="10800" y="2946"/>
                  </a:cubicBezTo>
                  <a:lnTo>
                    <a:pt x="19636" y="2946"/>
                  </a:lnTo>
                  <a:cubicBezTo>
                    <a:pt x="20178" y="2946"/>
                    <a:pt x="20618" y="3386"/>
                    <a:pt x="20618" y="3927"/>
                  </a:cubicBezTo>
                  <a:lnTo>
                    <a:pt x="20618" y="4909"/>
                  </a:lnTo>
                  <a:lnTo>
                    <a:pt x="15582" y="4909"/>
                  </a:lnTo>
                  <a:cubicBezTo>
                    <a:pt x="16080" y="5185"/>
                    <a:pt x="16541" y="5518"/>
                    <a:pt x="16965" y="5891"/>
                  </a:cubicBezTo>
                  <a:lnTo>
                    <a:pt x="20618" y="5891"/>
                  </a:lnTo>
                  <a:lnTo>
                    <a:pt x="20618" y="15709"/>
                  </a:lnTo>
                  <a:cubicBezTo>
                    <a:pt x="20618" y="16252"/>
                    <a:pt x="20178" y="16691"/>
                    <a:pt x="19636" y="16691"/>
                  </a:cubicBezTo>
                  <a:lnTo>
                    <a:pt x="18766" y="16691"/>
                  </a:lnTo>
                  <a:lnTo>
                    <a:pt x="19738" y="17663"/>
                  </a:lnTo>
                  <a:cubicBezTo>
                    <a:pt x="20774" y="17609"/>
                    <a:pt x="21600" y="16759"/>
                    <a:pt x="21600" y="15709"/>
                  </a:cubicBezTo>
                  <a:lnTo>
                    <a:pt x="21600" y="3927"/>
                  </a:lnTo>
                  <a:cubicBezTo>
                    <a:pt x="21600" y="2843"/>
                    <a:pt x="20721" y="1965"/>
                    <a:pt x="19636" y="1965"/>
                  </a:cubicBezTo>
                  <a:moveTo>
                    <a:pt x="11782" y="17673"/>
                  </a:moveTo>
                  <a:cubicBezTo>
                    <a:pt x="8529" y="17673"/>
                    <a:pt x="5891" y="15036"/>
                    <a:pt x="5891" y="11782"/>
                  </a:cubicBezTo>
                  <a:cubicBezTo>
                    <a:pt x="5891" y="8529"/>
                    <a:pt x="8529" y="5891"/>
                    <a:pt x="11782" y="5891"/>
                  </a:cubicBezTo>
                  <a:cubicBezTo>
                    <a:pt x="15035" y="5891"/>
                    <a:pt x="17673" y="8529"/>
                    <a:pt x="17673" y="11782"/>
                  </a:cubicBezTo>
                  <a:cubicBezTo>
                    <a:pt x="17673" y="15036"/>
                    <a:pt x="15035" y="17673"/>
                    <a:pt x="11782" y="17673"/>
                  </a:cubicBezTo>
                  <a:moveTo>
                    <a:pt x="16972" y="16279"/>
                  </a:moveTo>
                  <a:cubicBezTo>
                    <a:pt x="18018" y="15072"/>
                    <a:pt x="18655" y="13503"/>
                    <a:pt x="18655" y="11782"/>
                  </a:cubicBezTo>
                  <a:cubicBezTo>
                    <a:pt x="18655" y="7987"/>
                    <a:pt x="15578" y="4910"/>
                    <a:pt x="11782" y="4910"/>
                  </a:cubicBezTo>
                  <a:cubicBezTo>
                    <a:pt x="7986" y="4910"/>
                    <a:pt x="4909" y="7987"/>
                    <a:pt x="4909" y="11782"/>
                  </a:cubicBezTo>
                  <a:cubicBezTo>
                    <a:pt x="4909" y="15578"/>
                    <a:pt x="7986" y="18655"/>
                    <a:pt x="11782" y="18655"/>
                  </a:cubicBezTo>
                  <a:cubicBezTo>
                    <a:pt x="13503" y="18655"/>
                    <a:pt x="15072" y="18018"/>
                    <a:pt x="16278" y="16973"/>
                  </a:cubicBezTo>
                  <a:lnTo>
                    <a:pt x="16972" y="17667"/>
                  </a:lnTo>
                  <a:cubicBezTo>
                    <a:pt x="16969" y="17669"/>
                    <a:pt x="16967" y="17671"/>
                    <a:pt x="16965" y="17673"/>
                  </a:cubicBezTo>
                  <a:lnTo>
                    <a:pt x="16979" y="17673"/>
                  </a:lnTo>
                  <a:lnTo>
                    <a:pt x="20762" y="21457"/>
                  </a:lnTo>
                  <a:cubicBezTo>
                    <a:pt x="20851" y="21545"/>
                    <a:pt x="20974" y="21600"/>
                    <a:pt x="21109" y="21600"/>
                  </a:cubicBezTo>
                  <a:cubicBezTo>
                    <a:pt x="21380" y="21600"/>
                    <a:pt x="21600" y="21380"/>
                    <a:pt x="21600" y="21109"/>
                  </a:cubicBezTo>
                  <a:cubicBezTo>
                    <a:pt x="21600" y="20974"/>
                    <a:pt x="21545" y="20851"/>
                    <a:pt x="21456" y="20762"/>
                  </a:cubicBezTo>
                  <a:cubicBezTo>
                    <a:pt x="21456" y="20762"/>
                    <a:pt x="16972" y="16279"/>
                    <a:pt x="16972" y="16279"/>
                  </a:cubicBezTo>
                  <a:close/>
                </a:path>
              </a:pathLst>
            </a:custGeom>
            <a:solidFill>
              <a:srgbClr val="F15A24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BC283A94-91CF-112C-69EF-0DDECCFE9A9F}"/>
              </a:ext>
            </a:extLst>
          </p:cNvPr>
          <p:cNvSpPr txBox="1"/>
          <p:nvPr/>
        </p:nvSpPr>
        <p:spPr>
          <a:xfrm>
            <a:off x="9279" y="3596450"/>
            <a:ext cx="1505824" cy="313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>
              <a:lnSpc>
                <a:spcPct val="90000"/>
              </a:lnSpc>
              <a:spcBef>
                <a:spcPts val="1000"/>
              </a:spcBef>
              <a:buClr>
                <a:srgbClr val="F15A24"/>
              </a:buClr>
            </a:pPr>
            <a:r>
              <a:rPr lang="en-GB" sz="1600">
                <a:solidFill>
                  <a:schemeClr val="tx1">
                    <a:lumMod val="65000"/>
                    <a:lumOff val="35000"/>
                  </a:schemeClr>
                </a:solidFill>
              </a:rPr>
              <a:t>Outcome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857E9DD-57F2-A08C-D4F2-3752DC6689CA}"/>
              </a:ext>
            </a:extLst>
          </p:cNvPr>
          <p:cNvGrpSpPr/>
          <p:nvPr/>
        </p:nvGrpSpPr>
        <p:grpSpPr>
          <a:xfrm>
            <a:off x="3437855" y="3453853"/>
            <a:ext cx="3255126" cy="596834"/>
            <a:chOff x="1810292" y="3453853"/>
            <a:chExt cx="3255126" cy="596834"/>
          </a:xfrm>
        </p:grpSpPr>
        <p:sp>
          <p:nvSpPr>
            <p:cNvPr id="16" name="Content Placeholder 2">
              <a:extLst>
                <a:ext uri="{FF2B5EF4-FFF2-40B4-BE49-F238E27FC236}">
                  <a16:creationId xmlns:a16="http://schemas.microsoft.com/office/drawing/2014/main" id="{314407BA-0BB2-9400-F0C4-A102A39BA141}"/>
                </a:ext>
              </a:extLst>
            </p:cNvPr>
            <p:cNvSpPr txBox="1">
              <a:spLocks/>
            </p:cNvSpPr>
            <p:nvPr/>
          </p:nvSpPr>
          <p:spPr>
            <a:xfrm>
              <a:off x="2290470" y="3453853"/>
              <a:ext cx="2774948" cy="59683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Clr>
                  <a:srgbClr val="F15A24"/>
                </a:buClr>
                <a:buFont typeface="Arial" panose="020B0604020202020204" pitchFamily="34" charset="0"/>
                <a:buChar char="•"/>
                <a:defRPr sz="2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F15A24"/>
                </a:buClr>
                <a:buFont typeface="Arial" panose="020B0604020202020204" pitchFamily="34" charset="0"/>
                <a:buChar char="•"/>
                <a:defRPr sz="22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F15A24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F15A24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F15A24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GB" sz="1800"/>
                <a:t>Convergence of </a:t>
              </a:r>
              <a:r>
                <a:rPr lang="en-GB" sz="1800" b="1">
                  <a:solidFill>
                    <a:srgbClr val="F39300"/>
                  </a:solidFill>
                </a:rPr>
                <a:t>design </a:t>
              </a:r>
              <a:r>
                <a:rPr lang="en-GB" sz="1800"/>
                <a:t>and</a:t>
              </a:r>
              <a:r>
                <a:rPr lang="en-GB" sz="1800" b="1">
                  <a:solidFill>
                    <a:srgbClr val="F39300"/>
                  </a:solidFill>
                </a:rPr>
                <a:t> adoption</a:t>
              </a:r>
              <a:endParaRPr lang="en-GB" sz="1800">
                <a:solidFill>
                  <a:srgbClr val="F39300"/>
                </a:solidFill>
              </a:endParaRPr>
            </a:p>
          </p:txBody>
        </p:sp>
        <p:sp>
          <p:nvSpPr>
            <p:cNvPr id="24" name="Shape 3891">
              <a:extLst>
                <a:ext uri="{FF2B5EF4-FFF2-40B4-BE49-F238E27FC236}">
                  <a16:creationId xmlns:a16="http://schemas.microsoft.com/office/drawing/2014/main" id="{2B8D351F-F67F-B856-FD2B-7EC88BC45995}"/>
                </a:ext>
              </a:extLst>
            </p:cNvPr>
            <p:cNvSpPr/>
            <p:nvPr/>
          </p:nvSpPr>
          <p:spPr>
            <a:xfrm>
              <a:off x="1810292" y="3536726"/>
              <a:ext cx="431088" cy="4310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429" y="14128"/>
                  </a:moveTo>
                  <a:cubicBezTo>
                    <a:pt x="17041" y="13430"/>
                    <a:pt x="15777" y="12523"/>
                    <a:pt x="14684" y="11440"/>
                  </a:cubicBezTo>
                  <a:cubicBezTo>
                    <a:pt x="15214" y="10618"/>
                    <a:pt x="15664" y="9739"/>
                    <a:pt x="16034" y="8820"/>
                  </a:cubicBezTo>
                  <a:cubicBezTo>
                    <a:pt x="16089" y="8826"/>
                    <a:pt x="16143" y="8836"/>
                    <a:pt x="16200" y="8836"/>
                  </a:cubicBezTo>
                  <a:cubicBezTo>
                    <a:pt x="17013" y="8836"/>
                    <a:pt x="17673" y="8178"/>
                    <a:pt x="17673" y="7364"/>
                  </a:cubicBezTo>
                  <a:cubicBezTo>
                    <a:pt x="17673" y="6787"/>
                    <a:pt x="17339" y="6295"/>
                    <a:pt x="16856" y="6052"/>
                  </a:cubicBezTo>
                  <a:cubicBezTo>
                    <a:pt x="17033" y="5170"/>
                    <a:pt x="17144" y="4264"/>
                    <a:pt x="17167" y="3336"/>
                  </a:cubicBezTo>
                  <a:cubicBezTo>
                    <a:pt x="19277" y="5136"/>
                    <a:pt x="20618" y="7809"/>
                    <a:pt x="20618" y="10800"/>
                  </a:cubicBezTo>
                  <a:cubicBezTo>
                    <a:pt x="20618" y="11764"/>
                    <a:pt x="20469" y="12690"/>
                    <a:pt x="20209" y="13568"/>
                  </a:cubicBezTo>
                  <a:cubicBezTo>
                    <a:pt x="19628" y="13783"/>
                    <a:pt x="19034" y="13971"/>
                    <a:pt x="18429" y="14128"/>
                  </a:cubicBezTo>
                  <a:moveTo>
                    <a:pt x="10800" y="20618"/>
                  </a:moveTo>
                  <a:cubicBezTo>
                    <a:pt x="8406" y="20618"/>
                    <a:pt x="6213" y="19759"/>
                    <a:pt x="4509" y="18335"/>
                  </a:cubicBezTo>
                  <a:cubicBezTo>
                    <a:pt x="6552" y="17934"/>
                    <a:pt x="8450" y="17135"/>
                    <a:pt x="10128" y="16031"/>
                  </a:cubicBezTo>
                  <a:cubicBezTo>
                    <a:pt x="10330" y="16136"/>
                    <a:pt x="10556" y="16200"/>
                    <a:pt x="10800" y="16200"/>
                  </a:cubicBezTo>
                  <a:cubicBezTo>
                    <a:pt x="11273" y="16200"/>
                    <a:pt x="11689" y="15974"/>
                    <a:pt x="11959" y="15627"/>
                  </a:cubicBezTo>
                  <a:cubicBezTo>
                    <a:pt x="12547" y="15680"/>
                    <a:pt x="13142" y="15709"/>
                    <a:pt x="13745" y="15709"/>
                  </a:cubicBezTo>
                  <a:cubicBezTo>
                    <a:pt x="15323" y="15709"/>
                    <a:pt x="16852" y="15508"/>
                    <a:pt x="18322" y="15156"/>
                  </a:cubicBezTo>
                  <a:cubicBezTo>
                    <a:pt x="18660" y="15317"/>
                    <a:pt x="18998" y="15480"/>
                    <a:pt x="19350" y="15618"/>
                  </a:cubicBezTo>
                  <a:cubicBezTo>
                    <a:pt x="17665" y="18601"/>
                    <a:pt x="14470" y="20618"/>
                    <a:pt x="10800" y="20618"/>
                  </a:cubicBezTo>
                  <a:moveTo>
                    <a:pt x="3539" y="17393"/>
                  </a:moveTo>
                  <a:cubicBezTo>
                    <a:pt x="3476" y="16840"/>
                    <a:pt x="3436" y="16280"/>
                    <a:pt x="3436" y="15709"/>
                  </a:cubicBezTo>
                  <a:cubicBezTo>
                    <a:pt x="3436" y="14764"/>
                    <a:pt x="3536" y="13842"/>
                    <a:pt x="3707" y="12946"/>
                  </a:cubicBezTo>
                  <a:cubicBezTo>
                    <a:pt x="5455" y="13988"/>
                    <a:pt x="7377" y="14767"/>
                    <a:pt x="9421" y="15227"/>
                  </a:cubicBezTo>
                  <a:cubicBezTo>
                    <a:pt x="9431" y="15254"/>
                    <a:pt x="9436" y="15282"/>
                    <a:pt x="9447" y="15308"/>
                  </a:cubicBezTo>
                  <a:cubicBezTo>
                    <a:pt x="7724" y="16421"/>
                    <a:pt x="5761" y="17193"/>
                    <a:pt x="3643" y="17507"/>
                  </a:cubicBezTo>
                  <a:cubicBezTo>
                    <a:pt x="3608" y="17469"/>
                    <a:pt x="3573" y="17430"/>
                    <a:pt x="3539" y="17393"/>
                  </a:cubicBezTo>
                  <a:moveTo>
                    <a:pt x="3075" y="11369"/>
                  </a:moveTo>
                  <a:cubicBezTo>
                    <a:pt x="2361" y="10869"/>
                    <a:pt x="1683" y="10322"/>
                    <a:pt x="1046" y="9729"/>
                  </a:cubicBezTo>
                  <a:cubicBezTo>
                    <a:pt x="1528" y="5299"/>
                    <a:pt x="4955" y="1762"/>
                    <a:pt x="9331" y="1104"/>
                  </a:cubicBezTo>
                  <a:cubicBezTo>
                    <a:pt x="9335" y="1629"/>
                    <a:pt x="9363" y="2148"/>
                    <a:pt x="9417" y="2660"/>
                  </a:cubicBezTo>
                  <a:cubicBezTo>
                    <a:pt x="8572" y="3227"/>
                    <a:pt x="7787" y="3879"/>
                    <a:pt x="7069" y="4597"/>
                  </a:cubicBezTo>
                  <a:cubicBezTo>
                    <a:pt x="6863" y="4486"/>
                    <a:pt x="6632" y="4418"/>
                    <a:pt x="6382" y="4418"/>
                  </a:cubicBezTo>
                  <a:cubicBezTo>
                    <a:pt x="5569" y="4418"/>
                    <a:pt x="4909" y="5078"/>
                    <a:pt x="4909" y="5891"/>
                  </a:cubicBezTo>
                  <a:cubicBezTo>
                    <a:pt x="4909" y="6236"/>
                    <a:pt x="5033" y="6549"/>
                    <a:pt x="5231" y="6800"/>
                  </a:cubicBezTo>
                  <a:cubicBezTo>
                    <a:pt x="4279" y="8179"/>
                    <a:pt x="3550" y="9719"/>
                    <a:pt x="3075" y="11369"/>
                  </a:cubicBezTo>
                  <a:moveTo>
                    <a:pt x="2466" y="15973"/>
                  </a:moveTo>
                  <a:cubicBezTo>
                    <a:pt x="1563" y="14521"/>
                    <a:pt x="1025" y="12821"/>
                    <a:pt x="989" y="10995"/>
                  </a:cubicBezTo>
                  <a:cubicBezTo>
                    <a:pt x="1570" y="11492"/>
                    <a:pt x="2180" y="11955"/>
                    <a:pt x="2817" y="12383"/>
                  </a:cubicBezTo>
                  <a:cubicBezTo>
                    <a:pt x="2585" y="13456"/>
                    <a:pt x="2455" y="14567"/>
                    <a:pt x="2455" y="15709"/>
                  </a:cubicBezTo>
                  <a:cubicBezTo>
                    <a:pt x="2455" y="15798"/>
                    <a:pt x="2464" y="15885"/>
                    <a:pt x="2466" y="15973"/>
                  </a:cubicBezTo>
                  <a:moveTo>
                    <a:pt x="13428" y="11540"/>
                  </a:moveTo>
                  <a:cubicBezTo>
                    <a:pt x="12907" y="12264"/>
                    <a:pt x="12315" y="12931"/>
                    <a:pt x="11674" y="13548"/>
                  </a:cubicBezTo>
                  <a:cubicBezTo>
                    <a:pt x="11429" y="13366"/>
                    <a:pt x="11129" y="13255"/>
                    <a:pt x="10800" y="13255"/>
                  </a:cubicBezTo>
                  <a:cubicBezTo>
                    <a:pt x="10166" y="13255"/>
                    <a:pt x="9631" y="13657"/>
                    <a:pt x="9423" y="14218"/>
                  </a:cubicBezTo>
                  <a:cubicBezTo>
                    <a:pt x="7455" y="13751"/>
                    <a:pt x="5607" y="12974"/>
                    <a:pt x="3936" y="11937"/>
                  </a:cubicBezTo>
                  <a:cubicBezTo>
                    <a:pt x="4379" y="10266"/>
                    <a:pt x="5100" y="8709"/>
                    <a:pt x="6060" y="7326"/>
                  </a:cubicBezTo>
                  <a:cubicBezTo>
                    <a:pt x="6164" y="7349"/>
                    <a:pt x="6271" y="7364"/>
                    <a:pt x="6382" y="7364"/>
                  </a:cubicBezTo>
                  <a:cubicBezTo>
                    <a:pt x="7195" y="7364"/>
                    <a:pt x="7855" y="6705"/>
                    <a:pt x="7855" y="5891"/>
                  </a:cubicBezTo>
                  <a:cubicBezTo>
                    <a:pt x="7855" y="5688"/>
                    <a:pt x="7813" y="5494"/>
                    <a:pt x="7739" y="5318"/>
                  </a:cubicBezTo>
                  <a:cubicBezTo>
                    <a:pt x="8307" y="4747"/>
                    <a:pt x="8920" y="4221"/>
                    <a:pt x="9575" y="3749"/>
                  </a:cubicBezTo>
                  <a:cubicBezTo>
                    <a:pt x="10104" y="6723"/>
                    <a:pt x="11479" y="9397"/>
                    <a:pt x="13428" y="11540"/>
                  </a:cubicBezTo>
                  <a:moveTo>
                    <a:pt x="10800" y="982"/>
                  </a:moveTo>
                  <a:cubicBezTo>
                    <a:pt x="11347" y="982"/>
                    <a:pt x="11881" y="1038"/>
                    <a:pt x="12403" y="1125"/>
                  </a:cubicBezTo>
                  <a:cubicBezTo>
                    <a:pt x="11696" y="1401"/>
                    <a:pt x="11005" y="1708"/>
                    <a:pt x="10354" y="2082"/>
                  </a:cubicBezTo>
                  <a:cubicBezTo>
                    <a:pt x="10328" y="1726"/>
                    <a:pt x="10311" y="1368"/>
                    <a:pt x="10310" y="1007"/>
                  </a:cubicBezTo>
                  <a:cubicBezTo>
                    <a:pt x="10474" y="999"/>
                    <a:pt x="10635" y="982"/>
                    <a:pt x="10800" y="982"/>
                  </a:cubicBezTo>
                  <a:moveTo>
                    <a:pt x="14120" y="12262"/>
                  </a:moveTo>
                  <a:cubicBezTo>
                    <a:pt x="14982" y="13097"/>
                    <a:pt x="15950" y="13819"/>
                    <a:pt x="16986" y="14440"/>
                  </a:cubicBezTo>
                  <a:cubicBezTo>
                    <a:pt x="15933" y="14626"/>
                    <a:pt x="14852" y="14727"/>
                    <a:pt x="13745" y="14727"/>
                  </a:cubicBezTo>
                  <a:cubicBezTo>
                    <a:pt x="13246" y="14727"/>
                    <a:pt x="12754" y="14702"/>
                    <a:pt x="12265" y="14664"/>
                  </a:cubicBezTo>
                  <a:cubicBezTo>
                    <a:pt x="12259" y="14569"/>
                    <a:pt x="12250" y="14475"/>
                    <a:pt x="12229" y="14386"/>
                  </a:cubicBezTo>
                  <a:cubicBezTo>
                    <a:pt x="12921" y="13737"/>
                    <a:pt x="13555" y="13027"/>
                    <a:pt x="14120" y="12262"/>
                  </a:cubicBezTo>
                  <a:moveTo>
                    <a:pt x="16188" y="2597"/>
                  </a:moveTo>
                  <a:cubicBezTo>
                    <a:pt x="16191" y="2713"/>
                    <a:pt x="16200" y="2828"/>
                    <a:pt x="16200" y="2945"/>
                  </a:cubicBezTo>
                  <a:cubicBezTo>
                    <a:pt x="16200" y="3967"/>
                    <a:pt x="16092" y="4962"/>
                    <a:pt x="15894" y="5924"/>
                  </a:cubicBezTo>
                  <a:cubicBezTo>
                    <a:pt x="15227" y="6065"/>
                    <a:pt x="14727" y="6656"/>
                    <a:pt x="14727" y="7364"/>
                  </a:cubicBezTo>
                  <a:cubicBezTo>
                    <a:pt x="14727" y="7765"/>
                    <a:pt x="14888" y="8128"/>
                    <a:pt x="15149" y="8393"/>
                  </a:cubicBezTo>
                  <a:cubicBezTo>
                    <a:pt x="14827" y="9199"/>
                    <a:pt x="14443" y="9974"/>
                    <a:pt x="13991" y="10701"/>
                  </a:cubicBezTo>
                  <a:cubicBezTo>
                    <a:pt x="12159" y="8620"/>
                    <a:pt x="10894" y="6025"/>
                    <a:pt x="10469" y="3152"/>
                  </a:cubicBezTo>
                  <a:cubicBezTo>
                    <a:pt x="11590" y="2463"/>
                    <a:pt x="12813" y="1934"/>
                    <a:pt x="14106" y="1565"/>
                  </a:cubicBezTo>
                  <a:cubicBezTo>
                    <a:pt x="14844" y="1829"/>
                    <a:pt x="15544" y="2174"/>
                    <a:pt x="16188" y="2597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</a:path>
              </a:pathLst>
            </a:custGeom>
            <a:solidFill>
              <a:srgbClr val="F39300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endParaRPr>
                <a:solidFill>
                  <a:prstClr val="black"/>
                </a:solidFill>
                <a:latin typeface="EC Square Sans Pro" panose="020B05060400000200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2139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30ACB-CFC3-F743-9DC7-FEBAB8D9D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78C1A-AA17-9A81-1032-79A15E9B0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/>
              <a:t>What is missing?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EA37F-9656-7C16-1BA7-24341F21D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0532" y="1545029"/>
            <a:ext cx="3245218" cy="230865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800"/>
              </a:spcBef>
            </a:pPr>
            <a:r>
              <a:rPr lang="en-GB" sz="1800"/>
              <a:t>Dispersion of semantic models hampers discoverability.</a:t>
            </a:r>
          </a:p>
          <a:p>
            <a:pPr>
              <a:lnSpc>
                <a:spcPct val="90000"/>
              </a:lnSpc>
              <a:spcBef>
                <a:spcPts val="800"/>
              </a:spcBef>
            </a:pPr>
            <a:endParaRPr lang="en-GB" sz="1800"/>
          </a:p>
          <a:p>
            <a:pPr>
              <a:lnSpc>
                <a:spcPct val="90000"/>
              </a:lnSpc>
              <a:spcBef>
                <a:spcPts val="800"/>
              </a:spcBef>
            </a:pPr>
            <a:r>
              <a:rPr lang="en-GB" sz="1800"/>
              <a:t>At their authoritative sources semantic assets do not display consistent information on reusability or adoption.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E50966-75EF-D9DE-3D75-505F8BCCBE8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/>
              <a:t>The Semantic Registry for Data Models</a:t>
            </a:r>
            <a:endParaRPr lang="en-LU"/>
          </a:p>
        </p:txBody>
      </p:sp>
      <p:sp>
        <p:nvSpPr>
          <p:cNvPr id="6" name="Shape 3717">
            <a:extLst>
              <a:ext uri="{FF2B5EF4-FFF2-40B4-BE49-F238E27FC236}">
                <a16:creationId xmlns:a16="http://schemas.microsoft.com/office/drawing/2014/main" id="{78EFECA9-D6C0-9A2B-1CCA-CC89EF3098DC}"/>
              </a:ext>
            </a:extLst>
          </p:cNvPr>
          <p:cNvSpPr/>
          <p:nvPr/>
        </p:nvSpPr>
        <p:spPr>
          <a:xfrm>
            <a:off x="4816854" y="1196349"/>
            <a:ext cx="584666" cy="5846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9"/>
                  <a:pt x="6873" y="21109"/>
                </a:cubicBezTo>
                <a:cubicBezTo>
                  <a:pt x="6873" y="21380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0"/>
                  <a:pt x="14727" y="21109"/>
                </a:cubicBezTo>
                <a:cubicBezTo>
                  <a:pt x="14727" y="20839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F39300"/>
          </a:solidFill>
          <a:ln w="76200">
            <a:noFill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Shape 3697">
            <a:extLst>
              <a:ext uri="{FF2B5EF4-FFF2-40B4-BE49-F238E27FC236}">
                <a16:creationId xmlns:a16="http://schemas.microsoft.com/office/drawing/2014/main" id="{A56619F0-94C4-939A-8767-0F02F7DA6DE5}"/>
              </a:ext>
            </a:extLst>
          </p:cNvPr>
          <p:cNvSpPr/>
          <p:nvPr/>
        </p:nvSpPr>
        <p:spPr>
          <a:xfrm>
            <a:off x="799397" y="1188907"/>
            <a:ext cx="584666" cy="5846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2" y="6873"/>
                </a:moveTo>
                <a:lnTo>
                  <a:pt x="20618" y="6873"/>
                </a:lnTo>
                <a:lnTo>
                  <a:pt x="20618" y="7855"/>
                </a:lnTo>
                <a:lnTo>
                  <a:pt x="982" y="7855"/>
                </a:lnTo>
                <a:cubicBezTo>
                  <a:pt x="982" y="7855"/>
                  <a:pt x="982" y="6873"/>
                  <a:pt x="982" y="6873"/>
                </a:cubicBezTo>
                <a:close/>
                <a:moveTo>
                  <a:pt x="16691" y="8836"/>
                </a:moveTo>
                <a:lnTo>
                  <a:pt x="18655" y="8836"/>
                </a:lnTo>
                <a:lnTo>
                  <a:pt x="18655" y="17673"/>
                </a:lnTo>
                <a:lnTo>
                  <a:pt x="16691" y="17673"/>
                </a:lnTo>
                <a:cubicBezTo>
                  <a:pt x="16691" y="17673"/>
                  <a:pt x="16691" y="8836"/>
                  <a:pt x="16691" y="8836"/>
                </a:cubicBezTo>
                <a:close/>
                <a:moveTo>
                  <a:pt x="13745" y="8836"/>
                </a:moveTo>
                <a:lnTo>
                  <a:pt x="15709" y="8836"/>
                </a:lnTo>
                <a:lnTo>
                  <a:pt x="15709" y="17673"/>
                </a:lnTo>
                <a:lnTo>
                  <a:pt x="13745" y="17673"/>
                </a:lnTo>
                <a:cubicBezTo>
                  <a:pt x="13745" y="17673"/>
                  <a:pt x="13745" y="8836"/>
                  <a:pt x="13745" y="8836"/>
                </a:cubicBezTo>
                <a:close/>
                <a:moveTo>
                  <a:pt x="8836" y="8836"/>
                </a:moveTo>
                <a:lnTo>
                  <a:pt x="12764" y="8836"/>
                </a:lnTo>
                <a:lnTo>
                  <a:pt x="12764" y="17673"/>
                </a:lnTo>
                <a:lnTo>
                  <a:pt x="8836" y="17673"/>
                </a:lnTo>
                <a:cubicBezTo>
                  <a:pt x="8836" y="17673"/>
                  <a:pt x="8836" y="8836"/>
                  <a:pt x="8836" y="8836"/>
                </a:cubicBezTo>
                <a:close/>
                <a:moveTo>
                  <a:pt x="5891" y="8836"/>
                </a:moveTo>
                <a:lnTo>
                  <a:pt x="7855" y="8836"/>
                </a:lnTo>
                <a:lnTo>
                  <a:pt x="7855" y="17673"/>
                </a:lnTo>
                <a:lnTo>
                  <a:pt x="5891" y="17673"/>
                </a:lnTo>
                <a:cubicBezTo>
                  <a:pt x="5891" y="17673"/>
                  <a:pt x="5891" y="8836"/>
                  <a:pt x="5891" y="8836"/>
                </a:cubicBezTo>
                <a:close/>
                <a:moveTo>
                  <a:pt x="2945" y="8836"/>
                </a:moveTo>
                <a:lnTo>
                  <a:pt x="4909" y="8836"/>
                </a:lnTo>
                <a:lnTo>
                  <a:pt x="4909" y="17673"/>
                </a:lnTo>
                <a:lnTo>
                  <a:pt x="2945" y="17673"/>
                </a:lnTo>
                <a:cubicBezTo>
                  <a:pt x="2945" y="17673"/>
                  <a:pt x="2945" y="8836"/>
                  <a:pt x="2945" y="8836"/>
                </a:cubicBezTo>
                <a:close/>
                <a:moveTo>
                  <a:pt x="19773" y="18655"/>
                </a:moveTo>
                <a:lnTo>
                  <a:pt x="20428" y="20618"/>
                </a:lnTo>
                <a:lnTo>
                  <a:pt x="1172" y="20618"/>
                </a:lnTo>
                <a:lnTo>
                  <a:pt x="1827" y="18655"/>
                </a:lnTo>
                <a:cubicBezTo>
                  <a:pt x="1827" y="18655"/>
                  <a:pt x="19773" y="18655"/>
                  <a:pt x="19773" y="18655"/>
                </a:cubicBezTo>
                <a:close/>
                <a:moveTo>
                  <a:pt x="10800" y="1057"/>
                </a:moveTo>
                <a:lnTo>
                  <a:pt x="19261" y="5891"/>
                </a:lnTo>
                <a:lnTo>
                  <a:pt x="2339" y="5891"/>
                </a:lnTo>
                <a:cubicBezTo>
                  <a:pt x="2339" y="5891"/>
                  <a:pt x="10800" y="1057"/>
                  <a:pt x="10800" y="1057"/>
                </a:cubicBezTo>
                <a:close/>
                <a:moveTo>
                  <a:pt x="21109" y="8836"/>
                </a:moveTo>
                <a:cubicBezTo>
                  <a:pt x="21380" y="8836"/>
                  <a:pt x="21600" y="8617"/>
                  <a:pt x="21600" y="8345"/>
                </a:cubicBezTo>
                <a:lnTo>
                  <a:pt x="21600" y="6383"/>
                </a:lnTo>
                <a:cubicBezTo>
                  <a:pt x="21600" y="6200"/>
                  <a:pt x="21496" y="6047"/>
                  <a:pt x="21349" y="5963"/>
                </a:cubicBezTo>
                <a:lnTo>
                  <a:pt x="21353" y="5956"/>
                </a:lnTo>
                <a:lnTo>
                  <a:pt x="11044" y="65"/>
                </a:lnTo>
                <a:lnTo>
                  <a:pt x="11040" y="72"/>
                </a:lnTo>
                <a:cubicBezTo>
                  <a:pt x="10968" y="31"/>
                  <a:pt x="10889" y="0"/>
                  <a:pt x="10800" y="0"/>
                </a:cubicBezTo>
                <a:cubicBezTo>
                  <a:pt x="10711" y="0"/>
                  <a:pt x="10632" y="31"/>
                  <a:pt x="10560" y="72"/>
                </a:cubicBezTo>
                <a:lnTo>
                  <a:pt x="10556" y="65"/>
                </a:lnTo>
                <a:lnTo>
                  <a:pt x="247" y="5956"/>
                </a:lnTo>
                <a:lnTo>
                  <a:pt x="251" y="5963"/>
                </a:lnTo>
                <a:cubicBezTo>
                  <a:pt x="104" y="6047"/>
                  <a:pt x="0" y="6200"/>
                  <a:pt x="0" y="6383"/>
                </a:cubicBezTo>
                <a:lnTo>
                  <a:pt x="0" y="8345"/>
                </a:lnTo>
                <a:cubicBezTo>
                  <a:pt x="0" y="8617"/>
                  <a:pt x="220" y="8836"/>
                  <a:pt x="491" y="8836"/>
                </a:cubicBezTo>
                <a:lnTo>
                  <a:pt x="1964" y="8836"/>
                </a:lnTo>
                <a:lnTo>
                  <a:pt x="1964" y="17673"/>
                </a:lnTo>
                <a:lnTo>
                  <a:pt x="1473" y="17673"/>
                </a:lnTo>
                <a:cubicBezTo>
                  <a:pt x="1256" y="17673"/>
                  <a:pt x="1078" y="17816"/>
                  <a:pt x="1013" y="18010"/>
                </a:cubicBezTo>
                <a:lnTo>
                  <a:pt x="1007" y="18008"/>
                </a:lnTo>
                <a:lnTo>
                  <a:pt x="25" y="20954"/>
                </a:lnTo>
                <a:lnTo>
                  <a:pt x="31" y="20956"/>
                </a:lnTo>
                <a:cubicBezTo>
                  <a:pt x="14" y="21005"/>
                  <a:pt x="0" y="21055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0"/>
                  <a:pt x="21600" y="21109"/>
                </a:cubicBezTo>
                <a:cubicBezTo>
                  <a:pt x="21600" y="21055"/>
                  <a:pt x="21586" y="21005"/>
                  <a:pt x="21569" y="20956"/>
                </a:cubicBezTo>
                <a:lnTo>
                  <a:pt x="21575" y="20954"/>
                </a:lnTo>
                <a:lnTo>
                  <a:pt x="20593" y="18008"/>
                </a:lnTo>
                <a:lnTo>
                  <a:pt x="20587" y="18010"/>
                </a:lnTo>
                <a:cubicBezTo>
                  <a:pt x="20522" y="17816"/>
                  <a:pt x="20344" y="17673"/>
                  <a:pt x="20127" y="17673"/>
                </a:cubicBezTo>
                <a:lnTo>
                  <a:pt x="19636" y="17673"/>
                </a:lnTo>
                <a:lnTo>
                  <a:pt x="19636" y="8836"/>
                </a:lnTo>
                <a:cubicBezTo>
                  <a:pt x="19636" y="8836"/>
                  <a:pt x="21109" y="8836"/>
                  <a:pt x="21109" y="8836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Google Shape;304;g1229ee4e861_0_36">
            <a:extLst>
              <a:ext uri="{FF2B5EF4-FFF2-40B4-BE49-F238E27FC236}">
                <a16:creationId xmlns:a16="http://schemas.microsoft.com/office/drawing/2014/main" id="{26264585-E21C-6E1C-6787-1B9DF3BBF39C}"/>
              </a:ext>
            </a:extLst>
          </p:cNvPr>
          <p:cNvSpPr/>
          <p:nvPr/>
        </p:nvSpPr>
        <p:spPr>
          <a:xfrm>
            <a:off x="467096" y="1861184"/>
            <a:ext cx="1249267" cy="245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1400"/>
              <a:t>Member States</a:t>
            </a:r>
            <a:endParaRPr lang="en-US" sz="1400"/>
          </a:p>
        </p:txBody>
      </p:sp>
      <p:sp>
        <p:nvSpPr>
          <p:cNvPr id="26" name="Shape 3692">
            <a:extLst>
              <a:ext uri="{FF2B5EF4-FFF2-40B4-BE49-F238E27FC236}">
                <a16:creationId xmlns:a16="http://schemas.microsoft.com/office/drawing/2014/main" id="{03041632-CF03-901C-3935-8CD865F11BB9}"/>
              </a:ext>
            </a:extLst>
          </p:cNvPr>
          <p:cNvSpPr/>
          <p:nvPr/>
        </p:nvSpPr>
        <p:spPr>
          <a:xfrm>
            <a:off x="799393" y="2407025"/>
            <a:ext cx="584674" cy="5846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3" extrusionOk="0">
                <a:moveTo>
                  <a:pt x="12363" y="11941"/>
                </a:moveTo>
                <a:lnTo>
                  <a:pt x="13061" y="14034"/>
                </a:lnTo>
                <a:lnTo>
                  <a:pt x="11365" y="12790"/>
                </a:lnTo>
                <a:lnTo>
                  <a:pt x="10785" y="12365"/>
                </a:lnTo>
                <a:lnTo>
                  <a:pt x="10204" y="12790"/>
                </a:lnTo>
                <a:lnTo>
                  <a:pt x="8508" y="14034"/>
                </a:lnTo>
                <a:lnTo>
                  <a:pt x="9206" y="11941"/>
                </a:lnTo>
                <a:lnTo>
                  <a:pt x="9426" y="11282"/>
                </a:lnTo>
                <a:lnTo>
                  <a:pt x="8877" y="10857"/>
                </a:lnTo>
                <a:lnTo>
                  <a:pt x="7510" y="9794"/>
                </a:lnTo>
                <a:lnTo>
                  <a:pt x="9790" y="9794"/>
                </a:lnTo>
                <a:lnTo>
                  <a:pt x="10030" y="9160"/>
                </a:lnTo>
                <a:lnTo>
                  <a:pt x="10785" y="7162"/>
                </a:lnTo>
                <a:lnTo>
                  <a:pt x="11540" y="9160"/>
                </a:lnTo>
                <a:lnTo>
                  <a:pt x="11779" y="9794"/>
                </a:lnTo>
                <a:lnTo>
                  <a:pt x="14059" y="9794"/>
                </a:lnTo>
                <a:lnTo>
                  <a:pt x="12692" y="10857"/>
                </a:lnTo>
                <a:lnTo>
                  <a:pt x="12144" y="11282"/>
                </a:lnTo>
                <a:cubicBezTo>
                  <a:pt x="12144" y="11282"/>
                  <a:pt x="12363" y="11941"/>
                  <a:pt x="12363" y="11941"/>
                </a:cubicBezTo>
                <a:close/>
                <a:moveTo>
                  <a:pt x="12458" y="8813"/>
                </a:moveTo>
                <a:lnTo>
                  <a:pt x="10785" y="4384"/>
                </a:lnTo>
                <a:lnTo>
                  <a:pt x="9111" y="8813"/>
                </a:lnTo>
                <a:lnTo>
                  <a:pt x="4648" y="8813"/>
                </a:lnTo>
                <a:lnTo>
                  <a:pt x="8275" y="11631"/>
                </a:lnTo>
                <a:lnTo>
                  <a:pt x="6601" y="16647"/>
                </a:lnTo>
                <a:lnTo>
                  <a:pt x="10785" y="13581"/>
                </a:lnTo>
                <a:lnTo>
                  <a:pt x="14969" y="16647"/>
                </a:lnTo>
                <a:lnTo>
                  <a:pt x="13295" y="11631"/>
                </a:lnTo>
                <a:lnTo>
                  <a:pt x="16921" y="8813"/>
                </a:lnTo>
                <a:cubicBezTo>
                  <a:pt x="16921" y="8813"/>
                  <a:pt x="12458" y="8813"/>
                  <a:pt x="12458" y="8813"/>
                </a:cubicBezTo>
                <a:close/>
                <a:moveTo>
                  <a:pt x="10800" y="20592"/>
                </a:moveTo>
                <a:cubicBezTo>
                  <a:pt x="9796" y="20381"/>
                  <a:pt x="982" y="17398"/>
                  <a:pt x="982" y="12263"/>
                </a:cubicBezTo>
                <a:cubicBezTo>
                  <a:pt x="982" y="7469"/>
                  <a:pt x="2322" y="2919"/>
                  <a:pt x="2778" y="1179"/>
                </a:cubicBezTo>
                <a:cubicBezTo>
                  <a:pt x="4022" y="1720"/>
                  <a:pt x="7232" y="2943"/>
                  <a:pt x="10800" y="2943"/>
                </a:cubicBezTo>
                <a:cubicBezTo>
                  <a:pt x="14368" y="2943"/>
                  <a:pt x="17578" y="1720"/>
                  <a:pt x="18823" y="1179"/>
                </a:cubicBezTo>
                <a:cubicBezTo>
                  <a:pt x="19278" y="2918"/>
                  <a:pt x="20618" y="7465"/>
                  <a:pt x="20618" y="12263"/>
                </a:cubicBezTo>
                <a:cubicBezTo>
                  <a:pt x="20618" y="17393"/>
                  <a:pt x="11803" y="20381"/>
                  <a:pt x="10800" y="20592"/>
                </a:cubicBezTo>
                <a:moveTo>
                  <a:pt x="19617" y="357"/>
                </a:moveTo>
                <a:cubicBezTo>
                  <a:pt x="19577" y="216"/>
                  <a:pt x="19477" y="101"/>
                  <a:pt x="19343" y="42"/>
                </a:cubicBezTo>
                <a:cubicBezTo>
                  <a:pt x="19210" y="-17"/>
                  <a:pt x="19057" y="-13"/>
                  <a:pt x="18926" y="52"/>
                </a:cubicBezTo>
                <a:cubicBezTo>
                  <a:pt x="18888" y="71"/>
                  <a:pt x="15053" y="1962"/>
                  <a:pt x="10800" y="1962"/>
                </a:cubicBezTo>
                <a:cubicBezTo>
                  <a:pt x="6556" y="1962"/>
                  <a:pt x="2712" y="71"/>
                  <a:pt x="2674" y="52"/>
                </a:cubicBezTo>
                <a:cubicBezTo>
                  <a:pt x="2543" y="-13"/>
                  <a:pt x="2391" y="-16"/>
                  <a:pt x="2257" y="42"/>
                </a:cubicBezTo>
                <a:cubicBezTo>
                  <a:pt x="2124" y="101"/>
                  <a:pt x="2023" y="216"/>
                  <a:pt x="1983" y="357"/>
                </a:cubicBezTo>
                <a:cubicBezTo>
                  <a:pt x="1963" y="426"/>
                  <a:pt x="0" y="6377"/>
                  <a:pt x="0" y="12263"/>
                </a:cubicBezTo>
                <a:cubicBezTo>
                  <a:pt x="0" y="18484"/>
                  <a:pt x="10271" y="21491"/>
                  <a:pt x="10708" y="21574"/>
                </a:cubicBezTo>
                <a:cubicBezTo>
                  <a:pt x="10739" y="21580"/>
                  <a:pt x="10769" y="21583"/>
                  <a:pt x="10800" y="21583"/>
                </a:cubicBezTo>
                <a:cubicBezTo>
                  <a:pt x="10831" y="21583"/>
                  <a:pt x="10862" y="21580"/>
                  <a:pt x="10892" y="21574"/>
                </a:cubicBezTo>
                <a:cubicBezTo>
                  <a:pt x="11329" y="21491"/>
                  <a:pt x="21600" y="18484"/>
                  <a:pt x="21600" y="12263"/>
                </a:cubicBezTo>
                <a:cubicBezTo>
                  <a:pt x="21600" y="6377"/>
                  <a:pt x="19637" y="426"/>
                  <a:pt x="19617" y="357"/>
                </a:cubicBezTo>
              </a:path>
            </a:pathLst>
          </a:custGeom>
          <a:solidFill>
            <a:schemeClr val="bg1">
              <a:lumMod val="50000"/>
            </a:schemeClr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27" name="Google Shape;304;g1229ee4e861_0_36">
            <a:extLst>
              <a:ext uri="{FF2B5EF4-FFF2-40B4-BE49-F238E27FC236}">
                <a16:creationId xmlns:a16="http://schemas.microsoft.com/office/drawing/2014/main" id="{7503C52B-B198-5A0B-FD51-64A178DB316D}"/>
              </a:ext>
            </a:extLst>
          </p:cNvPr>
          <p:cNvSpPr/>
          <p:nvPr/>
        </p:nvSpPr>
        <p:spPr>
          <a:xfrm>
            <a:off x="467096" y="3079303"/>
            <a:ext cx="1249267" cy="245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1400"/>
              <a:t>Directorate Generals</a:t>
            </a:r>
            <a:endParaRPr lang="en-US" sz="1400"/>
          </a:p>
        </p:txBody>
      </p:sp>
      <p:sp>
        <p:nvSpPr>
          <p:cNvPr id="24" name="Shape 3637">
            <a:extLst>
              <a:ext uri="{FF2B5EF4-FFF2-40B4-BE49-F238E27FC236}">
                <a16:creationId xmlns:a16="http://schemas.microsoft.com/office/drawing/2014/main" id="{DC2F0DB5-2E89-B785-5C3C-4DA6D9D6E65B}"/>
              </a:ext>
            </a:extLst>
          </p:cNvPr>
          <p:cNvSpPr/>
          <p:nvPr/>
        </p:nvSpPr>
        <p:spPr>
          <a:xfrm>
            <a:off x="799393" y="3625145"/>
            <a:ext cx="584674" cy="584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10800"/>
                </a:moveTo>
                <a:lnTo>
                  <a:pt x="11782" y="10800"/>
                </a:lnTo>
                <a:lnTo>
                  <a:pt x="11782" y="12764"/>
                </a:lnTo>
                <a:lnTo>
                  <a:pt x="9818" y="12764"/>
                </a:lnTo>
                <a:cubicBezTo>
                  <a:pt x="9818" y="12764"/>
                  <a:pt x="9818" y="10800"/>
                  <a:pt x="9818" y="10800"/>
                </a:cubicBezTo>
                <a:close/>
                <a:moveTo>
                  <a:pt x="9327" y="13745"/>
                </a:moveTo>
                <a:lnTo>
                  <a:pt x="12273" y="13745"/>
                </a:lnTo>
                <a:cubicBezTo>
                  <a:pt x="12544" y="13745"/>
                  <a:pt x="12764" y="13526"/>
                  <a:pt x="12764" y="13255"/>
                </a:cubicBezTo>
                <a:lnTo>
                  <a:pt x="12764" y="10309"/>
                </a:lnTo>
                <a:cubicBezTo>
                  <a:pt x="12764" y="10038"/>
                  <a:pt x="12544" y="9818"/>
                  <a:pt x="12273" y="9818"/>
                </a:cubicBezTo>
                <a:lnTo>
                  <a:pt x="9327" y="9818"/>
                </a:lnTo>
                <a:cubicBezTo>
                  <a:pt x="9056" y="9818"/>
                  <a:pt x="8836" y="10038"/>
                  <a:pt x="8836" y="10309"/>
                </a:cubicBezTo>
                <a:lnTo>
                  <a:pt x="8836" y="13255"/>
                </a:lnTo>
                <a:cubicBezTo>
                  <a:pt x="8836" y="13526"/>
                  <a:pt x="9056" y="13745"/>
                  <a:pt x="9327" y="13745"/>
                </a:cubicBezTo>
                <a:moveTo>
                  <a:pt x="14727" y="15709"/>
                </a:moveTo>
                <a:lnTo>
                  <a:pt x="16691" y="15709"/>
                </a:lnTo>
                <a:lnTo>
                  <a:pt x="16691" y="17673"/>
                </a:lnTo>
                <a:lnTo>
                  <a:pt x="14727" y="17673"/>
                </a:lnTo>
                <a:cubicBezTo>
                  <a:pt x="14727" y="17673"/>
                  <a:pt x="14727" y="15709"/>
                  <a:pt x="14727" y="15709"/>
                </a:cubicBezTo>
                <a:close/>
                <a:moveTo>
                  <a:pt x="14236" y="18655"/>
                </a:moveTo>
                <a:lnTo>
                  <a:pt x="17182" y="18655"/>
                </a:lnTo>
                <a:cubicBezTo>
                  <a:pt x="17453" y="18655"/>
                  <a:pt x="17673" y="18435"/>
                  <a:pt x="17673" y="18164"/>
                </a:cubicBezTo>
                <a:lnTo>
                  <a:pt x="17673" y="15218"/>
                </a:lnTo>
                <a:cubicBezTo>
                  <a:pt x="17673" y="14947"/>
                  <a:pt x="17453" y="14727"/>
                  <a:pt x="17182" y="14727"/>
                </a:cubicBezTo>
                <a:lnTo>
                  <a:pt x="14236" y="14727"/>
                </a:lnTo>
                <a:cubicBezTo>
                  <a:pt x="13965" y="14727"/>
                  <a:pt x="13745" y="14947"/>
                  <a:pt x="13745" y="15218"/>
                </a:cubicBezTo>
                <a:lnTo>
                  <a:pt x="13745" y="18164"/>
                </a:lnTo>
                <a:cubicBezTo>
                  <a:pt x="13745" y="18435"/>
                  <a:pt x="13965" y="18655"/>
                  <a:pt x="14236" y="18655"/>
                </a:cubicBezTo>
                <a:moveTo>
                  <a:pt x="9818" y="5891"/>
                </a:moveTo>
                <a:lnTo>
                  <a:pt x="11782" y="5891"/>
                </a:lnTo>
                <a:lnTo>
                  <a:pt x="11782" y="7855"/>
                </a:lnTo>
                <a:lnTo>
                  <a:pt x="9818" y="7855"/>
                </a:lnTo>
                <a:cubicBezTo>
                  <a:pt x="9818" y="7855"/>
                  <a:pt x="9818" y="5891"/>
                  <a:pt x="9818" y="5891"/>
                </a:cubicBezTo>
                <a:close/>
                <a:moveTo>
                  <a:pt x="9327" y="8836"/>
                </a:moveTo>
                <a:lnTo>
                  <a:pt x="12273" y="8836"/>
                </a:lnTo>
                <a:cubicBezTo>
                  <a:pt x="12544" y="8836"/>
                  <a:pt x="12764" y="8617"/>
                  <a:pt x="12764" y="8345"/>
                </a:cubicBezTo>
                <a:lnTo>
                  <a:pt x="12764" y="5400"/>
                </a:lnTo>
                <a:cubicBezTo>
                  <a:pt x="12764" y="5129"/>
                  <a:pt x="12544" y="4909"/>
                  <a:pt x="12273" y="4909"/>
                </a:cubicBezTo>
                <a:lnTo>
                  <a:pt x="9327" y="4909"/>
                </a:lnTo>
                <a:cubicBezTo>
                  <a:pt x="9056" y="4909"/>
                  <a:pt x="8836" y="5129"/>
                  <a:pt x="8836" y="5400"/>
                </a:cubicBezTo>
                <a:lnTo>
                  <a:pt x="8836" y="8345"/>
                </a:lnTo>
                <a:cubicBezTo>
                  <a:pt x="8836" y="8617"/>
                  <a:pt x="9056" y="8836"/>
                  <a:pt x="9327" y="8836"/>
                </a:cubicBezTo>
                <a:moveTo>
                  <a:pt x="4909" y="15709"/>
                </a:moveTo>
                <a:lnTo>
                  <a:pt x="6873" y="15709"/>
                </a:lnTo>
                <a:lnTo>
                  <a:pt x="6873" y="17673"/>
                </a:lnTo>
                <a:lnTo>
                  <a:pt x="4909" y="17673"/>
                </a:lnTo>
                <a:cubicBezTo>
                  <a:pt x="4909" y="17673"/>
                  <a:pt x="4909" y="15709"/>
                  <a:pt x="4909" y="15709"/>
                </a:cubicBezTo>
                <a:close/>
                <a:moveTo>
                  <a:pt x="4418" y="18655"/>
                </a:moveTo>
                <a:lnTo>
                  <a:pt x="7364" y="18655"/>
                </a:lnTo>
                <a:cubicBezTo>
                  <a:pt x="7635" y="18655"/>
                  <a:pt x="7855" y="18435"/>
                  <a:pt x="7855" y="18164"/>
                </a:cubicBezTo>
                <a:lnTo>
                  <a:pt x="7855" y="15218"/>
                </a:lnTo>
                <a:cubicBezTo>
                  <a:pt x="7855" y="14947"/>
                  <a:pt x="7635" y="14727"/>
                  <a:pt x="7364" y="14727"/>
                </a:cubicBezTo>
                <a:lnTo>
                  <a:pt x="4418" y="14727"/>
                </a:lnTo>
                <a:cubicBezTo>
                  <a:pt x="4147" y="14727"/>
                  <a:pt x="3927" y="14947"/>
                  <a:pt x="3927" y="15218"/>
                </a:cubicBezTo>
                <a:lnTo>
                  <a:pt x="3927" y="18164"/>
                </a:lnTo>
                <a:cubicBezTo>
                  <a:pt x="3927" y="18435"/>
                  <a:pt x="4147" y="18655"/>
                  <a:pt x="4418" y="18655"/>
                </a:cubicBezTo>
                <a:moveTo>
                  <a:pt x="14727" y="10800"/>
                </a:moveTo>
                <a:lnTo>
                  <a:pt x="16691" y="10800"/>
                </a:lnTo>
                <a:lnTo>
                  <a:pt x="16691" y="12764"/>
                </a:lnTo>
                <a:lnTo>
                  <a:pt x="14727" y="12764"/>
                </a:lnTo>
                <a:cubicBezTo>
                  <a:pt x="14727" y="12764"/>
                  <a:pt x="14727" y="10800"/>
                  <a:pt x="14727" y="10800"/>
                </a:cubicBezTo>
                <a:close/>
                <a:moveTo>
                  <a:pt x="14236" y="13745"/>
                </a:moveTo>
                <a:lnTo>
                  <a:pt x="17182" y="13745"/>
                </a:lnTo>
                <a:cubicBezTo>
                  <a:pt x="17453" y="13745"/>
                  <a:pt x="17673" y="13526"/>
                  <a:pt x="17673" y="13255"/>
                </a:cubicBezTo>
                <a:lnTo>
                  <a:pt x="17673" y="10309"/>
                </a:lnTo>
                <a:cubicBezTo>
                  <a:pt x="17673" y="10038"/>
                  <a:pt x="17453" y="9818"/>
                  <a:pt x="17182" y="9818"/>
                </a:cubicBezTo>
                <a:lnTo>
                  <a:pt x="14236" y="9818"/>
                </a:lnTo>
                <a:cubicBezTo>
                  <a:pt x="13965" y="9818"/>
                  <a:pt x="13745" y="10038"/>
                  <a:pt x="13745" y="10309"/>
                </a:cubicBezTo>
                <a:lnTo>
                  <a:pt x="13745" y="13255"/>
                </a:lnTo>
                <a:cubicBezTo>
                  <a:pt x="13745" y="13526"/>
                  <a:pt x="13965" y="13745"/>
                  <a:pt x="14236" y="13745"/>
                </a:cubicBezTo>
                <a:moveTo>
                  <a:pt x="4909" y="10800"/>
                </a:moveTo>
                <a:lnTo>
                  <a:pt x="6873" y="10800"/>
                </a:lnTo>
                <a:lnTo>
                  <a:pt x="6873" y="12764"/>
                </a:lnTo>
                <a:lnTo>
                  <a:pt x="4909" y="12764"/>
                </a:lnTo>
                <a:cubicBezTo>
                  <a:pt x="4909" y="12764"/>
                  <a:pt x="4909" y="10800"/>
                  <a:pt x="4909" y="10800"/>
                </a:cubicBezTo>
                <a:close/>
                <a:moveTo>
                  <a:pt x="4418" y="13745"/>
                </a:moveTo>
                <a:lnTo>
                  <a:pt x="7364" y="13745"/>
                </a:lnTo>
                <a:cubicBezTo>
                  <a:pt x="7635" y="13745"/>
                  <a:pt x="7855" y="13526"/>
                  <a:pt x="7855" y="13255"/>
                </a:cubicBezTo>
                <a:lnTo>
                  <a:pt x="7855" y="10309"/>
                </a:lnTo>
                <a:cubicBezTo>
                  <a:pt x="7855" y="10038"/>
                  <a:pt x="7635" y="9818"/>
                  <a:pt x="7364" y="9818"/>
                </a:cubicBezTo>
                <a:lnTo>
                  <a:pt x="4418" y="9818"/>
                </a:lnTo>
                <a:cubicBezTo>
                  <a:pt x="4147" y="9818"/>
                  <a:pt x="3927" y="10038"/>
                  <a:pt x="3927" y="10309"/>
                </a:cubicBezTo>
                <a:lnTo>
                  <a:pt x="3927" y="13255"/>
                </a:lnTo>
                <a:cubicBezTo>
                  <a:pt x="3927" y="13526"/>
                  <a:pt x="4147" y="13745"/>
                  <a:pt x="4418" y="13745"/>
                </a:cubicBezTo>
                <a:moveTo>
                  <a:pt x="4909" y="5891"/>
                </a:moveTo>
                <a:lnTo>
                  <a:pt x="6873" y="5891"/>
                </a:lnTo>
                <a:lnTo>
                  <a:pt x="6873" y="7855"/>
                </a:lnTo>
                <a:lnTo>
                  <a:pt x="4909" y="7855"/>
                </a:lnTo>
                <a:cubicBezTo>
                  <a:pt x="4909" y="7855"/>
                  <a:pt x="4909" y="5891"/>
                  <a:pt x="4909" y="5891"/>
                </a:cubicBezTo>
                <a:close/>
                <a:moveTo>
                  <a:pt x="4418" y="8836"/>
                </a:moveTo>
                <a:lnTo>
                  <a:pt x="7364" y="8836"/>
                </a:lnTo>
                <a:cubicBezTo>
                  <a:pt x="7635" y="8836"/>
                  <a:pt x="7855" y="8617"/>
                  <a:pt x="7855" y="8345"/>
                </a:cubicBezTo>
                <a:lnTo>
                  <a:pt x="7855" y="5400"/>
                </a:lnTo>
                <a:cubicBezTo>
                  <a:pt x="7855" y="5129"/>
                  <a:pt x="7635" y="4909"/>
                  <a:pt x="7364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lnTo>
                  <a:pt x="3927" y="8345"/>
                </a:lnTo>
                <a:cubicBezTo>
                  <a:pt x="3927" y="8617"/>
                  <a:pt x="4147" y="8836"/>
                  <a:pt x="4418" y="8836"/>
                </a:cubicBezTo>
                <a:moveTo>
                  <a:pt x="14727" y="5891"/>
                </a:moveTo>
                <a:lnTo>
                  <a:pt x="16691" y="5891"/>
                </a:lnTo>
                <a:lnTo>
                  <a:pt x="16691" y="7855"/>
                </a:lnTo>
                <a:lnTo>
                  <a:pt x="14727" y="7855"/>
                </a:lnTo>
                <a:cubicBezTo>
                  <a:pt x="14727" y="7855"/>
                  <a:pt x="14727" y="5891"/>
                  <a:pt x="14727" y="5891"/>
                </a:cubicBezTo>
                <a:close/>
                <a:moveTo>
                  <a:pt x="14236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lnTo>
                  <a:pt x="17673" y="5400"/>
                </a:lnTo>
                <a:cubicBezTo>
                  <a:pt x="17673" y="5129"/>
                  <a:pt x="17453" y="4909"/>
                  <a:pt x="17182" y="4909"/>
                </a:cubicBezTo>
                <a:lnTo>
                  <a:pt x="14236" y="4909"/>
                </a:lnTo>
                <a:cubicBezTo>
                  <a:pt x="13965" y="4909"/>
                  <a:pt x="13745" y="5129"/>
                  <a:pt x="13745" y="5400"/>
                </a:cubicBezTo>
                <a:lnTo>
                  <a:pt x="13745" y="8345"/>
                </a:lnTo>
                <a:cubicBezTo>
                  <a:pt x="13745" y="8617"/>
                  <a:pt x="13965" y="8836"/>
                  <a:pt x="14236" y="8836"/>
                </a:cubicBezTo>
                <a:moveTo>
                  <a:pt x="19636" y="1964"/>
                </a:moveTo>
                <a:lnTo>
                  <a:pt x="1964" y="1964"/>
                </a:lnTo>
                <a:lnTo>
                  <a:pt x="1964" y="982"/>
                </a:lnTo>
                <a:lnTo>
                  <a:pt x="19636" y="982"/>
                </a:lnTo>
                <a:cubicBezTo>
                  <a:pt x="19636" y="982"/>
                  <a:pt x="19636" y="1964"/>
                  <a:pt x="19636" y="1964"/>
                </a:cubicBezTo>
                <a:close/>
                <a:moveTo>
                  <a:pt x="19636" y="20618"/>
                </a:moveTo>
                <a:lnTo>
                  <a:pt x="12764" y="20618"/>
                </a:lnTo>
                <a:lnTo>
                  <a:pt x="12764" y="15218"/>
                </a:lnTo>
                <a:cubicBezTo>
                  <a:pt x="12764" y="14947"/>
                  <a:pt x="12544" y="14727"/>
                  <a:pt x="12273" y="14727"/>
                </a:cubicBezTo>
                <a:lnTo>
                  <a:pt x="9327" y="14727"/>
                </a:lnTo>
                <a:cubicBezTo>
                  <a:pt x="9056" y="14727"/>
                  <a:pt x="8836" y="14947"/>
                  <a:pt x="8836" y="15218"/>
                </a:cubicBezTo>
                <a:lnTo>
                  <a:pt x="8836" y="20618"/>
                </a:lnTo>
                <a:lnTo>
                  <a:pt x="1964" y="20618"/>
                </a:lnTo>
                <a:lnTo>
                  <a:pt x="1964" y="2945"/>
                </a:lnTo>
                <a:lnTo>
                  <a:pt x="19636" y="2945"/>
                </a:lnTo>
                <a:cubicBezTo>
                  <a:pt x="19636" y="2945"/>
                  <a:pt x="19636" y="20618"/>
                  <a:pt x="19636" y="20618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5709"/>
                </a:lnTo>
                <a:lnTo>
                  <a:pt x="11782" y="15709"/>
                </a:lnTo>
                <a:cubicBezTo>
                  <a:pt x="11782" y="15709"/>
                  <a:pt x="11782" y="20618"/>
                  <a:pt x="11782" y="20618"/>
                </a:cubicBezTo>
                <a:close/>
                <a:moveTo>
                  <a:pt x="21109" y="1964"/>
                </a:moveTo>
                <a:lnTo>
                  <a:pt x="20618" y="1964"/>
                </a:lnTo>
                <a:lnTo>
                  <a:pt x="20618" y="491"/>
                </a:lnTo>
                <a:cubicBezTo>
                  <a:pt x="20618" y="220"/>
                  <a:pt x="20399" y="0"/>
                  <a:pt x="20127" y="0"/>
                </a:cubicBezTo>
                <a:lnTo>
                  <a:pt x="1473" y="0"/>
                </a:lnTo>
                <a:cubicBezTo>
                  <a:pt x="1201" y="0"/>
                  <a:pt x="982" y="220"/>
                  <a:pt x="982" y="491"/>
                </a:cubicBezTo>
                <a:lnTo>
                  <a:pt x="982" y="1964"/>
                </a:lnTo>
                <a:lnTo>
                  <a:pt x="491" y="1964"/>
                </a:lnTo>
                <a:cubicBezTo>
                  <a:pt x="220" y="1964"/>
                  <a:pt x="0" y="2184"/>
                  <a:pt x="0" y="2455"/>
                </a:cubicBezTo>
                <a:cubicBezTo>
                  <a:pt x="0" y="2726"/>
                  <a:pt x="220" y="2945"/>
                  <a:pt x="491" y="2945"/>
                </a:cubicBezTo>
                <a:lnTo>
                  <a:pt x="982" y="2945"/>
                </a:lnTo>
                <a:lnTo>
                  <a:pt x="982" y="21109"/>
                </a:lnTo>
                <a:cubicBezTo>
                  <a:pt x="982" y="21381"/>
                  <a:pt x="1201" y="21600"/>
                  <a:pt x="1473" y="21600"/>
                </a:cubicBezTo>
                <a:lnTo>
                  <a:pt x="20127" y="21600"/>
                </a:lnTo>
                <a:cubicBezTo>
                  <a:pt x="20399" y="21600"/>
                  <a:pt x="20618" y="21381"/>
                  <a:pt x="20618" y="21109"/>
                </a:cubicBezTo>
                <a:lnTo>
                  <a:pt x="20618" y="2945"/>
                </a:lnTo>
                <a:lnTo>
                  <a:pt x="21109" y="2945"/>
                </a:lnTo>
                <a:cubicBezTo>
                  <a:pt x="21380" y="2945"/>
                  <a:pt x="21600" y="2726"/>
                  <a:pt x="21600" y="2455"/>
                </a:cubicBezTo>
                <a:cubicBezTo>
                  <a:pt x="21600" y="2184"/>
                  <a:pt x="21380" y="1964"/>
                  <a:pt x="21109" y="1964"/>
                </a:cubicBezTo>
              </a:path>
            </a:pathLst>
          </a:custGeom>
          <a:solidFill>
            <a:schemeClr val="bg1">
              <a:lumMod val="50000"/>
            </a:schemeClr>
          </a:solidFill>
          <a:ln w="25400">
            <a:noFill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Google Shape;304;g1229ee4e861_0_36">
            <a:extLst>
              <a:ext uri="{FF2B5EF4-FFF2-40B4-BE49-F238E27FC236}">
                <a16:creationId xmlns:a16="http://schemas.microsoft.com/office/drawing/2014/main" id="{8755B929-F0C5-FB35-D9E1-E87510B1F64B}"/>
              </a:ext>
            </a:extLst>
          </p:cNvPr>
          <p:cNvSpPr/>
          <p:nvPr/>
        </p:nvSpPr>
        <p:spPr>
          <a:xfrm>
            <a:off x="467096" y="4294843"/>
            <a:ext cx="1249267" cy="245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1400"/>
              <a:t>Agencies</a:t>
            </a:r>
            <a:endParaRPr lang="en-US" sz="1400"/>
          </a:p>
        </p:txBody>
      </p:sp>
      <p:sp>
        <p:nvSpPr>
          <p:cNvPr id="22" name="Shape 3891">
            <a:extLst>
              <a:ext uri="{FF2B5EF4-FFF2-40B4-BE49-F238E27FC236}">
                <a16:creationId xmlns:a16="http://schemas.microsoft.com/office/drawing/2014/main" id="{12D57715-8EBE-D8AF-BACA-F4667FC6B7FD}"/>
              </a:ext>
            </a:extLst>
          </p:cNvPr>
          <p:cNvSpPr/>
          <p:nvPr/>
        </p:nvSpPr>
        <p:spPr>
          <a:xfrm>
            <a:off x="2992086" y="1226429"/>
            <a:ext cx="584666" cy="5846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8"/>
                  <a:pt x="17673" y="7364"/>
                </a:cubicBezTo>
                <a:cubicBezTo>
                  <a:pt x="17673" y="6787"/>
                  <a:pt x="17339" y="6295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90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6"/>
                  <a:pt x="10556" y="16200"/>
                  <a:pt x="10800" y="16200"/>
                </a:cubicBezTo>
                <a:cubicBezTo>
                  <a:pt x="11273" y="16200"/>
                  <a:pt x="11689" y="15974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3"/>
                </a:moveTo>
                <a:cubicBezTo>
                  <a:pt x="3476" y="16840"/>
                  <a:pt x="3436" y="16280"/>
                  <a:pt x="3436" y="15709"/>
                </a:cubicBezTo>
                <a:cubicBezTo>
                  <a:pt x="3436" y="14764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7"/>
                </a:cubicBezTo>
                <a:cubicBezTo>
                  <a:pt x="9431" y="15254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7"/>
                </a:cubicBezTo>
                <a:cubicBezTo>
                  <a:pt x="3608" y="17469"/>
                  <a:pt x="3573" y="17430"/>
                  <a:pt x="3539" y="17393"/>
                </a:cubicBezTo>
                <a:moveTo>
                  <a:pt x="3075" y="11369"/>
                </a:moveTo>
                <a:cubicBezTo>
                  <a:pt x="2361" y="10869"/>
                  <a:pt x="1683" y="10322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7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4"/>
                  <a:pt x="3936" y="11937"/>
                </a:cubicBezTo>
                <a:cubicBezTo>
                  <a:pt x="4379" y="10266"/>
                  <a:pt x="5100" y="8709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5"/>
                  <a:pt x="7855" y="5891"/>
                </a:cubicBezTo>
                <a:cubicBezTo>
                  <a:pt x="7855" y="5688"/>
                  <a:pt x="7813" y="5494"/>
                  <a:pt x="7739" y="5318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1"/>
                  <a:pt x="11005" y="1708"/>
                  <a:pt x="10354" y="2082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6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8"/>
                  <a:pt x="15149" y="8393"/>
                </a:cubicBezTo>
                <a:cubicBezTo>
                  <a:pt x="14827" y="9199"/>
                  <a:pt x="14443" y="9974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4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F15A24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23" name="Google Shape;304;g1229ee4e861_0_36">
            <a:extLst>
              <a:ext uri="{FF2B5EF4-FFF2-40B4-BE49-F238E27FC236}">
                <a16:creationId xmlns:a16="http://schemas.microsoft.com/office/drawing/2014/main" id="{CC1389BE-5F08-9BE0-F642-73A62EFE558C}"/>
              </a:ext>
            </a:extLst>
          </p:cNvPr>
          <p:cNvSpPr/>
          <p:nvPr/>
        </p:nvSpPr>
        <p:spPr>
          <a:xfrm>
            <a:off x="2787142" y="1803514"/>
            <a:ext cx="994553" cy="25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1400"/>
              <a:t>Portal A</a:t>
            </a:r>
            <a:endParaRPr lang="en-US" sz="140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E6297A5-6906-CDA5-9E70-46BC02B3BD08}"/>
              </a:ext>
            </a:extLst>
          </p:cNvPr>
          <p:cNvCxnSpPr>
            <a:cxnSpLocks/>
          </p:cNvCxnSpPr>
          <p:nvPr/>
        </p:nvCxnSpPr>
        <p:spPr>
          <a:xfrm flipV="1">
            <a:off x="3675302" y="1682903"/>
            <a:ext cx="1037345" cy="891537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9715281-A9B2-BB9D-0103-9344EBF5ED02}"/>
              </a:ext>
            </a:extLst>
          </p:cNvPr>
          <p:cNvCxnSpPr>
            <a:cxnSpLocks/>
          </p:cNvCxnSpPr>
          <p:nvPr/>
        </p:nvCxnSpPr>
        <p:spPr>
          <a:xfrm>
            <a:off x="1623248" y="2699358"/>
            <a:ext cx="1244769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Google Shape;304;g1229ee4e861_0_36">
            <a:extLst>
              <a:ext uri="{FF2B5EF4-FFF2-40B4-BE49-F238E27FC236}">
                <a16:creationId xmlns:a16="http://schemas.microsoft.com/office/drawing/2014/main" id="{87A9FC90-8171-E71A-5CFD-D2C65E5F41CA}"/>
              </a:ext>
            </a:extLst>
          </p:cNvPr>
          <p:cNvSpPr/>
          <p:nvPr/>
        </p:nvSpPr>
        <p:spPr>
          <a:xfrm>
            <a:off x="4484554" y="1813368"/>
            <a:ext cx="1249267" cy="425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1400"/>
              <a:t>End user</a:t>
            </a:r>
          </a:p>
          <a:p>
            <a:pPr algn="ctr">
              <a:lnSpc>
                <a:spcPct val="90000"/>
              </a:lnSpc>
            </a:pPr>
            <a:r>
              <a:rPr lang="en-GB" sz="1400"/>
              <a:t>(GUI)</a:t>
            </a:r>
            <a:endParaRPr lang="en-US" sz="1400"/>
          </a:p>
        </p:txBody>
      </p:sp>
      <p:sp>
        <p:nvSpPr>
          <p:cNvPr id="17" name="Google Shape;304;g1229ee4e861_0_36">
            <a:extLst>
              <a:ext uri="{FF2B5EF4-FFF2-40B4-BE49-F238E27FC236}">
                <a16:creationId xmlns:a16="http://schemas.microsoft.com/office/drawing/2014/main" id="{298C92D6-7830-E9FD-876E-C913AC374AFE}"/>
              </a:ext>
            </a:extLst>
          </p:cNvPr>
          <p:cNvSpPr/>
          <p:nvPr/>
        </p:nvSpPr>
        <p:spPr>
          <a:xfrm>
            <a:off x="4485010" y="4302937"/>
            <a:ext cx="1249267" cy="245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1400"/>
              <a:t>End user</a:t>
            </a:r>
          </a:p>
          <a:p>
            <a:pPr algn="ctr">
              <a:lnSpc>
                <a:spcPct val="90000"/>
              </a:lnSpc>
            </a:pPr>
            <a:r>
              <a:rPr lang="en-GB" sz="1400"/>
              <a:t>(API)</a:t>
            </a:r>
            <a:endParaRPr lang="en-US" sz="1400"/>
          </a:p>
        </p:txBody>
      </p:sp>
      <p:sp>
        <p:nvSpPr>
          <p:cNvPr id="18" name="Google Shape;304;g1229ee4e861_0_36">
            <a:extLst>
              <a:ext uri="{FF2B5EF4-FFF2-40B4-BE49-F238E27FC236}">
                <a16:creationId xmlns:a16="http://schemas.microsoft.com/office/drawing/2014/main" id="{BC82E5C3-3E09-61A8-CB03-0BABBD5AFB04}"/>
              </a:ext>
            </a:extLst>
          </p:cNvPr>
          <p:cNvSpPr/>
          <p:nvPr/>
        </p:nvSpPr>
        <p:spPr>
          <a:xfrm>
            <a:off x="1597382" y="1382416"/>
            <a:ext cx="1249267" cy="245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1200">
                <a:solidFill>
                  <a:schemeClr val="bg1">
                    <a:lumMod val="50000"/>
                  </a:schemeClr>
                </a:solidFill>
              </a:rPr>
              <a:t>data models</a:t>
            </a:r>
            <a:endParaRPr lang="en-US" sz="120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Shape 3755">
            <a:extLst>
              <a:ext uri="{FF2B5EF4-FFF2-40B4-BE49-F238E27FC236}">
                <a16:creationId xmlns:a16="http://schemas.microsoft.com/office/drawing/2014/main" id="{D3CE9752-EA8C-87A9-FDA9-7354E428AC10}"/>
              </a:ext>
            </a:extLst>
          </p:cNvPr>
          <p:cNvSpPr/>
          <p:nvPr/>
        </p:nvSpPr>
        <p:spPr>
          <a:xfrm>
            <a:off x="4817310" y="3607922"/>
            <a:ext cx="584666" cy="58524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0" extrusionOk="0">
                <a:moveTo>
                  <a:pt x="4418" y="19096"/>
                </a:moveTo>
                <a:lnTo>
                  <a:pt x="5400" y="19096"/>
                </a:lnTo>
                <a:lnTo>
                  <a:pt x="5400" y="18117"/>
                </a:lnTo>
                <a:lnTo>
                  <a:pt x="4418" y="18117"/>
                </a:lnTo>
                <a:cubicBezTo>
                  <a:pt x="4418" y="18117"/>
                  <a:pt x="4418" y="19096"/>
                  <a:pt x="4418" y="19096"/>
                </a:cubicBezTo>
                <a:close/>
                <a:moveTo>
                  <a:pt x="6382" y="16160"/>
                </a:moveTo>
                <a:lnTo>
                  <a:pt x="5400" y="16160"/>
                </a:lnTo>
                <a:lnTo>
                  <a:pt x="5400" y="17138"/>
                </a:lnTo>
                <a:lnTo>
                  <a:pt x="6382" y="17138"/>
                </a:lnTo>
                <a:cubicBezTo>
                  <a:pt x="6382" y="17138"/>
                  <a:pt x="6382" y="16160"/>
                  <a:pt x="6382" y="16160"/>
                </a:cubicBezTo>
                <a:close/>
                <a:moveTo>
                  <a:pt x="2455" y="19096"/>
                </a:moveTo>
                <a:lnTo>
                  <a:pt x="3436" y="19096"/>
                </a:lnTo>
                <a:lnTo>
                  <a:pt x="3436" y="18117"/>
                </a:lnTo>
                <a:lnTo>
                  <a:pt x="2455" y="18117"/>
                </a:lnTo>
                <a:cubicBezTo>
                  <a:pt x="2455" y="18117"/>
                  <a:pt x="2455" y="19096"/>
                  <a:pt x="2455" y="19096"/>
                </a:cubicBezTo>
                <a:close/>
                <a:moveTo>
                  <a:pt x="4418" y="16160"/>
                </a:moveTo>
                <a:lnTo>
                  <a:pt x="2455" y="16160"/>
                </a:lnTo>
                <a:lnTo>
                  <a:pt x="2455" y="17138"/>
                </a:lnTo>
                <a:lnTo>
                  <a:pt x="4418" y="17138"/>
                </a:lnTo>
                <a:cubicBezTo>
                  <a:pt x="4418" y="17138"/>
                  <a:pt x="4418" y="16160"/>
                  <a:pt x="4418" y="16160"/>
                </a:cubicBezTo>
                <a:close/>
                <a:moveTo>
                  <a:pt x="3436" y="12248"/>
                </a:moveTo>
                <a:lnTo>
                  <a:pt x="2455" y="12248"/>
                </a:lnTo>
                <a:lnTo>
                  <a:pt x="2455" y="13226"/>
                </a:lnTo>
                <a:lnTo>
                  <a:pt x="3436" y="13226"/>
                </a:lnTo>
                <a:cubicBezTo>
                  <a:pt x="3436" y="13226"/>
                  <a:pt x="3436" y="12248"/>
                  <a:pt x="3436" y="12248"/>
                </a:cubicBezTo>
                <a:close/>
                <a:moveTo>
                  <a:pt x="3436" y="14204"/>
                </a:moveTo>
                <a:lnTo>
                  <a:pt x="2455" y="14204"/>
                </a:lnTo>
                <a:lnTo>
                  <a:pt x="2455" y="15182"/>
                </a:lnTo>
                <a:lnTo>
                  <a:pt x="3436" y="15182"/>
                </a:lnTo>
                <a:cubicBezTo>
                  <a:pt x="3436" y="15182"/>
                  <a:pt x="3436" y="14204"/>
                  <a:pt x="3436" y="14204"/>
                </a:cubicBezTo>
                <a:close/>
                <a:moveTo>
                  <a:pt x="6382" y="19096"/>
                </a:moveTo>
                <a:lnTo>
                  <a:pt x="13255" y="19096"/>
                </a:lnTo>
                <a:lnTo>
                  <a:pt x="13255" y="18117"/>
                </a:lnTo>
                <a:lnTo>
                  <a:pt x="6382" y="18117"/>
                </a:lnTo>
                <a:cubicBezTo>
                  <a:pt x="6382" y="18117"/>
                  <a:pt x="6382" y="19096"/>
                  <a:pt x="6382" y="19096"/>
                </a:cubicBezTo>
                <a:close/>
                <a:moveTo>
                  <a:pt x="18164" y="15182"/>
                </a:moveTo>
                <a:lnTo>
                  <a:pt x="19145" y="15182"/>
                </a:lnTo>
                <a:lnTo>
                  <a:pt x="19145" y="14204"/>
                </a:lnTo>
                <a:lnTo>
                  <a:pt x="18164" y="14204"/>
                </a:lnTo>
                <a:cubicBezTo>
                  <a:pt x="18164" y="14204"/>
                  <a:pt x="18164" y="15182"/>
                  <a:pt x="18164" y="15182"/>
                </a:cubicBezTo>
                <a:close/>
                <a:moveTo>
                  <a:pt x="5400" y="14204"/>
                </a:moveTo>
                <a:lnTo>
                  <a:pt x="4418" y="14204"/>
                </a:lnTo>
                <a:lnTo>
                  <a:pt x="4418" y="15182"/>
                </a:lnTo>
                <a:lnTo>
                  <a:pt x="5400" y="15182"/>
                </a:lnTo>
                <a:cubicBezTo>
                  <a:pt x="5400" y="15182"/>
                  <a:pt x="5400" y="14204"/>
                  <a:pt x="5400" y="14204"/>
                </a:cubicBezTo>
                <a:close/>
                <a:moveTo>
                  <a:pt x="14236" y="16160"/>
                </a:moveTo>
                <a:lnTo>
                  <a:pt x="13255" y="16160"/>
                </a:lnTo>
                <a:lnTo>
                  <a:pt x="13255" y="17138"/>
                </a:lnTo>
                <a:lnTo>
                  <a:pt x="14236" y="17138"/>
                </a:lnTo>
                <a:cubicBezTo>
                  <a:pt x="14236" y="17138"/>
                  <a:pt x="14236" y="16160"/>
                  <a:pt x="14236" y="16160"/>
                </a:cubicBezTo>
                <a:close/>
                <a:moveTo>
                  <a:pt x="20618" y="19584"/>
                </a:moveTo>
                <a:cubicBezTo>
                  <a:pt x="20618" y="20123"/>
                  <a:pt x="20178" y="20562"/>
                  <a:pt x="19636" y="20562"/>
                </a:cubicBezTo>
                <a:lnTo>
                  <a:pt x="1964" y="20562"/>
                </a:lnTo>
                <a:cubicBezTo>
                  <a:pt x="1421" y="20562"/>
                  <a:pt x="982" y="20123"/>
                  <a:pt x="982" y="19584"/>
                </a:cubicBezTo>
                <a:lnTo>
                  <a:pt x="982" y="11759"/>
                </a:lnTo>
                <a:cubicBezTo>
                  <a:pt x="982" y="11219"/>
                  <a:pt x="1421" y="10781"/>
                  <a:pt x="1964" y="10781"/>
                </a:cubicBezTo>
                <a:lnTo>
                  <a:pt x="19636" y="10781"/>
                </a:lnTo>
                <a:cubicBezTo>
                  <a:pt x="20178" y="10781"/>
                  <a:pt x="20618" y="11219"/>
                  <a:pt x="20618" y="11759"/>
                </a:cubicBezTo>
                <a:cubicBezTo>
                  <a:pt x="20618" y="11759"/>
                  <a:pt x="20618" y="19584"/>
                  <a:pt x="20618" y="19584"/>
                </a:cubicBezTo>
                <a:close/>
                <a:moveTo>
                  <a:pt x="19636" y="9802"/>
                </a:moveTo>
                <a:lnTo>
                  <a:pt x="10965" y="9802"/>
                </a:lnTo>
                <a:cubicBezTo>
                  <a:pt x="10831" y="9457"/>
                  <a:pt x="10774" y="9056"/>
                  <a:pt x="10870" y="8651"/>
                </a:cubicBezTo>
                <a:cubicBezTo>
                  <a:pt x="11059" y="7853"/>
                  <a:pt x="11782" y="7223"/>
                  <a:pt x="12961" y="6833"/>
                </a:cubicBezTo>
                <a:cubicBezTo>
                  <a:pt x="14940" y="6175"/>
                  <a:pt x="15841" y="4938"/>
                  <a:pt x="16249" y="4015"/>
                </a:cubicBezTo>
                <a:cubicBezTo>
                  <a:pt x="16747" y="2886"/>
                  <a:pt x="16801" y="1546"/>
                  <a:pt x="16396" y="334"/>
                </a:cubicBezTo>
                <a:cubicBezTo>
                  <a:pt x="16310" y="79"/>
                  <a:pt x="16032" y="-60"/>
                  <a:pt x="15774" y="25"/>
                </a:cubicBezTo>
                <a:cubicBezTo>
                  <a:pt x="15517" y="111"/>
                  <a:pt x="15378" y="387"/>
                  <a:pt x="15464" y="643"/>
                </a:cubicBezTo>
                <a:cubicBezTo>
                  <a:pt x="16091" y="2518"/>
                  <a:pt x="15480" y="4964"/>
                  <a:pt x="12650" y="5904"/>
                </a:cubicBezTo>
                <a:cubicBezTo>
                  <a:pt x="10733" y="6541"/>
                  <a:pt x="10105" y="7627"/>
                  <a:pt x="9915" y="8427"/>
                </a:cubicBezTo>
                <a:cubicBezTo>
                  <a:pt x="9809" y="8876"/>
                  <a:pt x="9824" y="9351"/>
                  <a:pt x="9937" y="9802"/>
                </a:cubicBezTo>
                <a:lnTo>
                  <a:pt x="1964" y="9802"/>
                </a:lnTo>
                <a:cubicBezTo>
                  <a:pt x="879" y="9802"/>
                  <a:pt x="0" y="10678"/>
                  <a:pt x="0" y="11759"/>
                </a:cubicBezTo>
                <a:lnTo>
                  <a:pt x="0" y="19584"/>
                </a:lnTo>
                <a:cubicBezTo>
                  <a:pt x="0" y="20664"/>
                  <a:pt x="879" y="21540"/>
                  <a:pt x="1964" y="21540"/>
                </a:cubicBezTo>
                <a:lnTo>
                  <a:pt x="19636" y="21540"/>
                </a:lnTo>
                <a:cubicBezTo>
                  <a:pt x="20721" y="21540"/>
                  <a:pt x="21600" y="20664"/>
                  <a:pt x="21600" y="19584"/>
                </a:cubicBezTo>
                <a:lnTo>
                  <a:pt x="21600" y="11759"/>
                </a:lnTo>
                <a:cubicBezTo>
                  <a:pt x="21600" y="10678"/>
                  <a:pt x="20721" y="9802"/>
                  <a:pt x="19636" y="9802"/>
                </a:cubicBezTo>
                <a:moveTo>
                  <a:pt x="17182" y="17138"/>
                </a:moveTo>
                <a:lnTo>
                  <a:pt x="19145" y="17138"/>
                </a:lnTo>
                <a:lnTo>
                  <a:pt x="19145" y="16160"/>
                </a:lnTo>
                <a:lnTo>
                  <a:pt x="17182" y="16160"/>
                </a:lnTo>
                <a:cubicBezTo>
                  <a:pt x="17182" y="16160"/>
                  <a:pt x="17182" y="17138"/>
                  <a:pt x="17182" y="17138"/>
                </a:cubicBezTo>
                <a:close/>
                <a:moveTo>
                  <a:pt x="14236" y="19096"/>
                </a:moveTo>
                <a:lnTo>
                  <a:pt x="15218" y="19096"/>
                </a:lnTo>
                <a:lnTo>
                  <a:pt x="15218" y="18117"/>
                </a:lnTo>
                <a:lnTo>
                  <a:pt x="14236" y="18117"/>
                </a:lnTo>
                <a:cubicBezTo>
                  <a:pt x="14236" y="18117"/>
                  <a:pt x="14236" y="19096"/>
                  <a:pt x="14236" y="19096"/>
                </a:cubicBezTo>
                <a:close/>
                <a:moveTo>
                  <a:pt x="16200" y="19096"/>
                </a:moveTo>
                <a:lnTo>
                  <a:pt x="17182" y="19096"/>
                </a:lnTo>
                <a:lnTo>
                  <a:pt x="17182" y="18117"/>
                </a:lnTo>
                <a:lnTo>
                  <a:pt x="16200" y="18117"/>
                </a:lnTo>
                <a:cubicBezTo>
                  <a:pt x="16200" y="18117"/>
                  <a:pt x="16200" y="19096"/>
                  <a:pt x="16200" y="19096"/>
                </a:cubicBezTo>
                <a:close/>
                <a:moveTo>
                  <a:pt x="18164" y="19096"/>
                </a:moveTo>
                <a:lnTo>
                  <a:pt x="19145" y="19096"/>
                </a:lnTo>
                <a:lnTo>
                  <a:pt x="19145" y="18117"/>
                </a:lnTo>
                <a:lnTo>
                  <a:pt x="18164" y="18117"/>
                </a:lnTo>
                <a:cubicBezTo>
                  <a:pt x="18164" y="18117"/>
                  <a:pt x="18164" y="19096"/>
                  <a:pt x="18164" y="19096"/>
                </a:cubicBezTo>
                <a:close/>
                <a:moveTo>
                  <a:pt x="16200" y="16160"/>
                </a:moveTo>
                <a:lnTo>
                  <a:pt x="15218" y="16160"/>
                </a:lnTo>
                <a:lnTo>
                  <a:pt x="15218" y="17138"/>
                </a:lnTo>
                <a:lnTo>
                  <a:pt x="16200" y="17138"/>
                </a:lnTo>
                <a:cubicBezTo>
                  <a:pt x="16200" y="17138"/>
                  <a:pt x="16200" y="16160"/>
                  <a:pt x="16200" y="16160"/>
                </a:cubicBezTo>
                <a:close/>
                <a:moveTo>
                  <a:pt x="18164" y="13226"/>
                </a:moveTo>
                <a:lnTo>
                  <a:pt x="19145" y="13226"/>
                </a:lnTo>
                <a:lnTo>
                  <a:pt x="19145" y="12248"/>
                </a:lnTo>
                <a:lnTo>
                  <a:pt x="18164" y="12248"/>
                </a:lnTo>
                <a:cubicBezTo>
                  <a:pt x="18164" y="12248"/>
                  <a:pt x="18164" y="13226"/>
                  <a:pt x="18164" y="13226"/>
                </a:cubicBezTo>
                <a:close/>
                <a:moveTo>
                  <a:pt x="13255" y="12248"/>
                </a:moveTo>
                <a:lnTo>
                  <a:pt x="12273" y="12248"/>
                </a:lnTo>
                <a:lnTo>
                  <a:pt x="12273" y="13226"/>
                </a:lnTo>
                <a:lnTo>
                  <a:pt x="13255" y="13226"/>
                </a:lnTo>
                <a:cubicBezTo>
                  <a:pt x="13255" y="13226"/>
                  <a:pt x="13255" y="12248"/>
                  <a:pt x="13255" y="12248"/>
                </a:cubicBezTo>
                <a:close/>
                <a:moveTo>
                  <a:pt x="13255" y="14204"/>
                </a:moveTo>
                <a:lnTo>
                  <a:pt x="12273" y="14204"/>
                </a:lnTo>
                <a:lnTo>
                  <a:pt x="12273" y="15182"/>
                </a:lnTo>
                <a:lnTo>
                  <a:pt x="13255" y="15182"/>
                </a:lnTo>
                <a:cubicBezTo>
                  <a:pt x="13255" y="15182"/>
                  <a:pt x="13255" y="14204"/>
                  <a:pt x="13255" y="14204"/>
                </a:cubicBezTo>
                <a:close/>
                <a:moveTo>
                  <a:pt x="15218" y="14204"/>
                </a:moveTo>
                <a:lnTo>
                  <a:pt x="14236" y="14204"/>
                </a:lnTo>
                <a:lnTo>
                  <a:pt x="14236" y="15182"/>
                </a:lnTo>
                <a:lnTo>
                  <a:pt x="15218" y="15182"/>
                </a:lnTo>
                <a:cubicBezTo>
                  <a:pt x="15218" y="15182"/>
                  <a:pt x="15218" y="14204"/>
                  <a:pt x="15218" y="14204"/>
                </a:cubicBezTo>
                <a:close/>
                <a:moveTo>
                  <a:pt x="17182" y="14204"/>
                </a:moveTo>
                <a:lnTo>
                  <a:pt x="16200" y="14204"/>
                </a:lnTo>
                <a:lnTo>
                  <a:pt x="16200" y="15182"/>
                </a:lnTo>
                <a:lnTo>
                  <a:pt x="17182" y="15182"/>
                </a:lnTo>
                <a:cubicBezTo>
                  <a:pt x="17182" y="15182"/>
                  <a:pt x="17182" y="14204"/>
                  <a:pt x="17182" y="14204"/>
                </a:cubicBezTo>
                <a:close/>
                <a:moveTo>
                  <a:pt x="15218" y="12248"/>
                </a:moveTo>
                <a:lnTo>
                  <a:pt x="14236" y="12248"/>
                </a:lnTo>
                <a:lnTo>
                  <a:pt x="14236" y="13226"/>
                </a:lnTo>
                <a:lnTo>
                  <a:pt x="15218" y="13226"/>
                </a:lnTo>
                <a:cubicBezTo>
                  <a:pt x="15218" y="13226"/>
                  <a:pt x="15218" y="12248"/>
                  <a:pt x="15218" y="12248"/>
                </a:cubicBezTo>
                <a:close/>
                <a:moveTo>
                  <a:pt x="17182" y="12248"/>
                </a:moveTo>
                <a:lnTo>
                  <a:pt x="16200" y="12248"/>
                </a:lnTo>
                <a:lnTo>
                  <a:pt x="16200" y="13226"/>
                </a:lnTo>
                <a:lnTo>
                  <a:pt x="17182" y="13226"/>
                </a:lnTo>
                <a:cubicBezTo>
                  <a:pt x="17182" y="13226"/>
                  <a:pt x="17182" y="12248"/>
                  <a:pt x="17182" y="12248"/>
                </a:cubicBezTo>
                <a:close/>
                <a:moveTo>
                  <a:pt x="11291" y="12248"/>
                </a:moveTo>
                <a:lnTo>
                  <a:pt x="10309" y="12248"/>
                </a:lnTo>
                <a:lnTo>
                  <a:pt x="10309" y="13226"/>
                </a:lnTo>
                <a:lnTo>
                  <a:pt x="11291" y="13226"/>
                </a:lnTo>
                <a:cubicBezTo>
                  <a:pt x="11291" y="13226"/>
                  <a:pt x="11291" y="12248"/>
                  <a:pt x="11291" y="12248"/>
                </a:cubicBezTo>
                <a:close/>
                <a:moveTo>
                  <a:pt x="5400" y="12248"/>
                </a:moveTo>
                <a:lnTo>
                  <a:pt x="4418" y="12248"/>
                </a:lnTo>
                <a:lnTo>
                  <a:pt x="4418" y="13226"/>
                </a:lnTo>
                <a:lnTo>
                  <a:pt x="5400" y="13226"/>
                </a:lnTo>
                <a:cubicBezTo>
                  <a:pt x="5400" y="13226"/>
                  <a:pt x="5400" y="12248"/>
                  <a:pt x="5400" y="12248"/>
                </a:cubicBezTo>
                <a:close/>
                <a:moveTo>
                  <a:pt x="7364" y="17138"/>
                </a:moveTo>
                <a:lnTo>
                  <a:pt x="8345" y="17138"/>
                </a:lnTo>
                <a:lnTo>
                  <a:pt x="8345" y="16160"/>
                </a:lnTo>
                <a:lnTo>
                  <a:pt x="7364" y="16160"/>
                </a:lnTo>
                <a:cubicBezTo>
                  <a:pt x="7364" y="16160"/>
                  <a:pt x="7364" y="17138"/>
                  <a:pt x="7364" y="17138"/>
                </a:cubicBezTo>
                <a:close/>
                <a:moveTo>
                  <a:pt x="7364" y="14204"/>
                </a:moveTo>
                <a:lnTo>
                  <a:pt x="6382" y="14204"/>
                </a:lnTo>
                <a:lnTo>
                  <a:pt x="6382" y="15182"/>
                </a:lnTo>
                <a:lnTo>
                  <a:pt x="7364" y="15182"/>
                </a:lnTo>
                <a:cubicBezTo>
                  <a:pt x="7364" y="15182"/>
                  <a:pt x="7364" y="14204"/>
                  <a:pt x="7364" y="14204"/>
                </a:cubicBezTo>
                <a:close/>
                <a:moveTo>
                  <a:pt x="7364" y="12248"/>
                </a:moveTo>
                <a:lnTo>
                  <a:pt x="6382" y="12248"/>
                </a:lnTo>
                <a:lnTo>
                  <a:pt x="6382" y="13226"/>
                </a:lnTo>
                <a:lnTo>
                  <a:pt x="7364" y="13226"/>
                </a:lnTo>
                <a:cubicBezTo>
                  <a:pt x="7364" y="13226"/>
                  <a:pt x="7364" y="12248"/>
                  <a:pt x="7364" y="12248"/>
                </a:cubicBezTo>
                <a:close/>
                <a:moveTo>
                  <a:pt x="9327" y="14204"/>
                </a:moveTo>
                <a:lnTo>
                  <a:pt x="8345" y="14204"/>
                </a:lnTo>
                <a:lnTo>
                  <a:pt x="8345" y="15182"/>
                </a:lnTo>
                <a:lnTo>
                  <a:pt x="9327" y="15182"/>
                </a:lnTo>
                <a:cubicBezTo>
                  <a:pt x="9327" y="15182"/>
                  <a:pt x="9327" y="14204"/>
                  <a:pt x="9327" y="14204"/>
                </a:cubicBezTo>
                <a:close/>
                <a:moveTo>
                  <a:pt x="11291" y="14204"/>
                </a:moveTo>
                <a:lnTo>
                  <a:pt x="10309" y="14204"/>
                </a:lnTo>
                <a:lnTo>
                  <a:pt x="10309" y="15182"/>
                </a:lnTo>
                <a:lnTo>
                  <a:pt x="11291" y="15182"/>
                </a:lnTo>
                <a:cubicBezTo>
                  <a:pt x="11291" y="15182"/>
                  <a:pt x="11291" y="14204"/>
                  <a:pt x="11291" y="14204"/>
                </a:cubicBezTo>
                <a:close/>
                <a:moveTo>
                  <a:pt x="9327" y="12248"/>
                </a:moveTo>
                <a:lnTo>
                  <a:pt x="8345" y="12248"/>
                </a:lnTo>
                <a:lnTo>
                  <a:pt x="8345" y="13226"/>
                </a:lnTo>
                <a:lnTo>
                  <a:pt x="9327" y="13226"/>
                </a:lnTo>
                <a:cubicBezTo>
                  <a:pt x="9327" y="13226"/>
                  <a:pt x="9327" y="12248"/>
                  <a:pt x="9327" y="12248"/>
                </a:cubicBezTo>
                <a:close/>
                <a:moveTo>
                  <a:pt x="11291" y="17138"/>
                </a:moveTo>
                <a:lnTo>
                  <a:pt x="12273" y="17138"/>
                </a:lnTo>
                <a:lnTo>
                  <a:pt x="12273" y="16160"/>
                </a:lnTo>
                <a:lnTo>
                  <a:pt x="11291" y="16160"/>
                </a:lnTo>
                <a:cubicBezTo>
                  <a:pt x="11291" y="16160"/>
                  <a:pt x="11291" y="17138"/>
                  <a:pt x="11291" y="17138"/>
                </a:cubicBezTo>
                <a:close/>
                <a:moveTo>
                  <a:pt x="9327" y="17138"/>
                </a:moveTo>
                <a:lnTo>
                  <a:pt x="10309" y="17138"/>
                </a:lnTo>
                <a:lnTo>
                  <a:pt x="10309" y="16160"/>
                </a:lnTo>
                <a:lnTo>
                  <a:pt x="9327" y="16160"/>
                </a:lnTo>
                <a:cubicBezTo>
                  <a:pt x="9327" y="16160"/>
                  <a:pt x="9327" y="17138"/>
                  <a:pt x="9327" y="17138"/>
                </a:cubicBezTo>
                <a:close/>
              </a:path>
            </a:pathLst>
          </a:custGeom>
          <a:solidFill>
            <a:srgbClr val="F39300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Google Shape;304;g1229ee4e861_0_36">
            <a:extLst>
              <a:ext uri="{FF2B5EF4-FFF2-40B4-BE49-F238E27FC236}">
                <a16:creationId xmlns:a16="http://schemas.microsoft.com/office/drawing/2014/main" id="{200C6340-2109-9966-963B-78408E77F782}"/>
              </a:ext>
            </a:extLst>
          </p:cNvPr>
          <p:cNvSpPr/>
          <p:nvPr/>
        </p:nvSpPr>
        <p:spPr>
          <a:xfrm>
            <a:off x="1597382" y="2503317"/>
            <a:ext cx="1249267" cy="245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1200">
                <a:solidFill>
                  <a:schemeClr val="bg1">
                    <a:lumMod val="50000"/>
                  </a:schemeClr>
                </a:solidFill>
              </a:rPr>
              <a:t>data models</a:t>
            </a:r>
            <a:endParaRPr lang="en-US" sz="120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" name="Google Shape;304;g1229ee4e861_0_36">
            <a:extLst>
              <a:ext uri="{FF2B5EF4-FFF2-40B4-BE49-F238E27FC236}">
                <a16:creationId xmlns:a16="http://schemas.microsoft.com/office/drawing/2014/main" id="{EB6C7DEC-F9D3-B1CA-4577-BC40B8EF989F}"/>
              </a:ext>
            </a:extLst>
          </p:cNvPr>
          <p:cNvSpPr/>
          <p:nvPr/>
        </p:nvSpPr>
        <p:spPr>
          <a:xfrm>
            <a:off x="1597382" y="3723089"/>
            <a:ext cx="1249267" cy="245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1200">
                <a:solidFill>
                  <a:schemeClr val="bg1">
                    <a:lumMod val="50000"/>
                  </a:schemeClr>
                </a:solidFill>
              </a:rPr>
              <a:t>data models</a:t>
            </a:r>
            <a:endParaRPr lang="en-US" sz="120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D31539FE-AC6A-8DEE-9DF6-E35F200B995A}"/>
              </a:ext>
            </a:extLst>
          </p:cNvPr>
          <p:cNvCxnSpPr>
            <a:cxnSpLocks/>
          </p:cNvCxnSpPr>
          <p:nvPr/>
        </p:nvCxnSpPr>
        <p:spPr>
          <a:xfrm>
            <a:off x="3674444" y="2726840"/>
            <a:ext cx="1038203" cy="1108137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9CE39BD-5411-CC94-3D1A-EEC7971BC778}"/>
              </a:ext>
            </a:extLst>
          </p:cNvPr>
          <p:cNvCxnSpPr>
            <a:cxnSpLocks/>
          </p:cNvCxnSpPr>
          <p:nvPr/>
        </p:nvCxnSpPr>
        <p:spPr>
          <a:xfrm>
            <a:off x="1598444" y="1583747"/>
            <a:ext cx="1244769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F8105A4-1F24-C858-18BD-A873C19D0722}"/>
              </a:ext>
            </a:extLst>
          </p:cNvPr>
          <p:cNvCxnSpPr>
            <a:cxnSpLocks/>
          </p:cNvCxnSpPr>
          <p:nvPr/>
        </p:nvCxnSpPr>
        <p:spPr>
          <a:xfrm>
            <a:off x="1623248" y="3915045"/>
            <a:ext cx="1244769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hape 3891">
            <a:extLst>
              <a:ext uri="{FF2B5EF4-FFF2-40B4-BE49-F238E27FC236}">
                <a16:creationId xmlns:a16="http://schemas.microsoft.com/office/drawing/2014/main" id="{37DE8307-A524-588E-39EE-AB23CFD688F2}"/>
              </a:ext>
            </a:extLst>
          </p:cNvPr>
          <p:cNvSpPr/>
          <p:nvPr/>
        </p:nvSpPr>
        <p:spPr>
          <a:xfrm>
            <a:off x="2989914" y="2407025"/>
            <a:ext cx="584666" cy="5846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8"/>
                  <a:pt x="17673" y="7364"/>
                </a:cubicBezTo>
                <a:cubicBezTo>
                  <a:pt x="17673" y="6787"/>
                  <a:pt x="17339" y="6295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90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6"/>
                  <a:pt x="10556" y="16200"/>
                  <a:pt x="10800" y="16200"/>
                </a:cubicBezTo>
                <a:cubicBezTo>
                  <a:pt x="11273" y="16200"/>
                  <a:pt x="11689" y="15974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3"/>
                </a:moveTo>
                <a:cubicBezTo>
                  <a:pt x="3476" y="16840"/>
                  <a:pt x="3436" y="16280"/>
                  <a:pt x="3436" y="15709"/>
                </a:cubicBezTo>
                <a:cubicBezTo>
                  <a:pt x="3436" y="14764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7"/>
                </a:cubicBezTo>
                <a:cubicBezTo>
                  <a:pt x="9431" y="15254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7"/>
                </a:cubicBezTo>
                <a:cubicBezTo>
                  <a:pt x="3608" y="17469"/>
                  <a:pt x="3573" y="17430"/>
                  <a:pt x="3539" y="17393"/>
                </a:cubicBezTo>
                <a:moveTo>
                  <a:pt x="3075" y="11369"/>
                </a:moveTo>
                <a:cubicBezTo>
                  <a:pt x="2361" y="10869"/>
                  <a:pt x="1683" y="10322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7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4"/>
                  <a:pt x="3936" y="11937"/>
                </a:cubicBezTo>
                <a:cubicBezTo>
                  <a:pt x="4379" y="10266"/>
                  <a:pt x="5100" y="8709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5"/>
                  <a:pt x="7855" y="5891"/>
                </a:cubicBezTo>
                <a:cubicBezTo>
                  <a:pt x="7855" y="5688"/>
                  <a:pt x="7813" y="5494"/>
                  <a:pt x="7739" y="5318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1"/>
                  <a:pt x="11005" y="1708"/>
                  <a:pt x="10354" y="2082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6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8"/>
                  <a:pt x="15149" y="8393"/>
                </a:cubicBezTo>
                <a:cubicBezTo>
                  <a:pt x="14827" y="9199"/>
                  <a:pt x="14443" y="9974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4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F15A24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9" name="Google Shape;304;g1229ee4e861_0_36">
            <a:extLst>
              <a:ext uri="{FF2B5EF4-FFF2-40B4-BE49-F238E27FC236}">
                <a16:creationId xmlns:a16="http://schemas.microsoft.com/office/drawing/2014/main" id="{6742E4AD-F541-2D66-D50E-71BEFF1B0BFF}"/>
              </a:ext>
            </a:extLst>
          </p:cNvPr>
          <p:cNvSpPr/>
          <p:nvPr/>
        </p:nvSpPr>
        <p:spPr>
          <a:xfrm>
            <a:off x="2792799" y="2749902"/>
            <a:ext cx="994553" cy="756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1400"/>
              <a:t>Portal B</a:t>
            </a:r>
            <a:endParaRPr lang="en-US" sz="1400"/>
          </a:p>
        </p:txBody>
      </p:sp>
      <p:sp>
        <p:nvSpPr>
          <p:cNvPr id="13" name="Shape 3891">
            <a:extLst>
              <a:ext uri="{FF2B5EF4-FFF2-40B4-BE49-F238E27FC236}">
                <a16:creationId xmlns:a16="http://schemas.microsoft.com/office/drawing/2014/main" id="{4471DCEF-9C38-2E7D-80C0-F3308076B33F}"/>
              </a:ext>
            </a:extLst>
          </p:cNvPr>
          <p:cNvSpPr/>
          <p:nvPr/>
        </p:nvSpPr>
        <p:spPr>
          <a:xfrm>
            <a:off x="2980114" y="3607922"/>
            <a:ext cx="584666" cy="5846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8"/>
                  <a:pt x="17673" y="7364"/>
                </a:cubicBezTo>
                <a:cubicBezTo>
                  <a:pt x="17673" y="6787"/>
                  <a:pt x="17339" y="6295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90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6"/>
                  <a:pt x="10556" y="16200"/>
                  <a:pt x="10800" y="16200"/>
                </a:cubicBezTo>
                <a:cubicBezTo>
                  <a:pt x="11273" y="16200"/>
                  <a:pt x="11689" y="15974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3"/>
                </a:moveTo>
                <a:cubicBezTo>
                  <a:pt x="3476" y="16840"/>
                  <a:pt x="3436" y="16280"/>
                  <a:pt x="3436" y="15709"/>
                </a:cubicBezTo>
                <a:cubicBezTo>
                  <a:pt x="3436" y="14764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7"/>
                </a:cubicBezTo>
                <a:cubicBezTo>
                  <a:pt x="9431" y="15254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7"/>
                </a:cubicBezTo>
                <a:cubicBezTo>
                  <a:pt x="3608" y="17469"/>
                  <a:pt x="3573" y="17430"/>
                  <a:pt x="3539" y="17393"/>
                </a:cubicBezTo>
                <a:moveTo>
                  <a:pt x="3075" y="11369"/>
                </a:moveTo>
                <a:cubicBezTo>
                  <a:pt x="2361" y="10869"/>
                  <a:pt x="1683" y="10322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7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4"/>
                  <a:pt x="3936" y="11937"/>
                </a:cubicBezTo>
                <a:cubicBezTo>
                  <a:pt x="4379" y="10266"/>
                  <a:pt x="5100" y="8709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5"/>
                  <a:pt x="7855" y="5891"/>
                </a:cubicBezTo>
                <a:cubicBezTo>
                  <a:pt x="7855" y="5688"/>
                  <a:pt x="7813" y="5494"/>
                  <a:pt x="7739" y="5318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1"/>
                  <a:pt x="11005" y="1708"/>
                  <a:pt x="10354" y="2082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6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8"/>
                  <a:pt x="15149" y="8393"/>
                </a:cubicBezTo>
                <a:cubicBezTo>
                  <a:pt x="14827" y="9199"/>
                  <a:pt x="14443" y="9974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4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F15A24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Google Shape;304;g1229ee4e861_0_36">
            <a:extLst>
              <a:ext uri="{FF2B5EF4-FFF2-40B4-BE49-F238E27FC236}">
                <a16:creationId xmlns:a16="http://schemas.microsoft.com/office/drawing/2014/main" id="{6F8A0CF9-BF3F-82EE-770D-D99193539A21}"/>
              </a:ext>
            </a:extLst>
          </p:cNvPr>
          <p:cNvSpPr/>
          <p:nvPr/>
        </p:nvSpPr>
        <p:spPr>
          <a:xfrm>
            <a:off x="2782999" y="3950799"/>
            <a:ext cx="994553" cy="756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1400"/>
              <a:t>Portal C</a:t>
            </a:r>
            <a:endParaRPr lang="en-US" sz="1400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8E090B2-AD88-20C9-57EE-3929F1C4DFD7}"/>
              </a:ext>
            </a:extLst>
          </p:cNvPr>
          <p:cNvCxnSpPr>
            <a:cxnSpLocks/>
          </p:cNvCxnSpPr>
          <p:nvPr/>
        </p:nvCxnSpPr>
        <p:spPr>
          <a:xfrm>
            <a:off x="3650617" y="1682903"/>
            <a:ext cx="1171657" cy="2040186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D256891-D43D-CA15-145F-9DDC78675160}"/>
              </a:ext>
            </a:extLst>
          </p:cNvPr>
          <p:cNvCxnSpPr>
            <a:cxnSpLocks/>
          </p:cNvCxnSpPr>
          <p:nvPr/>
        </p:nvCxnSpPr>
        <p:spPr>
          <a:xfrm>
            <a:off x="3625935" y="1573130"/>
            <a:ext cx="1092369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1D809095-E6F8-BF53-EA1E-8F1F4867A4A9}"/>
              </a:ext>
            </a:extLst>
          </p:cNvPr>
          <p:cNvCxnSpPr>
            <a:cxnSpLocks/>
          </p:cNvCxnSpPr>
          <p:nvPr/>
        </p:nvCxnSpPr>
        <p:spPr>
          <a:xfrm>
            <a:off x="3625934" y="3936133"/>
            <a:ext cx="1092369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714979FD-D44E-2511-7925-E21F51B8FB50}"/>
              </a:ext>
            </a:extLst>
          </p:cNvPr>
          <p:cNvCxnSpPr>
            <a:cxnSpLocks/>
          </p:cNvCxnSpPr>
          <p:nvPr/>
        </p:nvCxnSpPr>
        <p:spPr>
          <a:xfrm flipV="1">
            <a:off x="3625933" y="1813368"/>
            <a:ext cx="1092371" cy="2021609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5502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30991-7078-4F9A-57A0-A0B1D07D5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D0B4A-A047-B2EE-CC58-B42A2117F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/>
              <a:t>The Semantic </a:t>
            </a:r>
            <a:r>
              <a:rPr lang="en-GB"/>
              <a:t>R</a:t>
            </a:r>
            <a:r>
              <a:rPr lang="en-GB" sz="3200"/>
              <a:t>egistry &amp; its outcomes</a:t>
            </a:r>
            <a:endParaRPr lang="en-L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6A422B-8CAF-3A80-2A93-1310864FEE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/>
              <a:t>The Semantic Registry for Data Models</a:t>
            </a:r>
            <a:endParaRPr lang="en-LU"/>
          </a:p>
        </p:txBody>
      </p:sp>
      <p:sp>
        <p:nvSpPr>
          <p:cNvPr id="6" name="Shape 3717">
            <a:extLst>
              <a:ext uri="{FF2B5EF4-FFF2-40B4-BE49-F238E27FC236}">
                <a16:creationId xmlns:a16="http://schemas.microsoft.com/office/drawing/2014/main" id="{F1C44723-DADD-0519-A208-AA373CE251A6}"/>
              </a:ext>
            </a:extLst>
          </p:cNvPr>
          <p:cNvSpPr/>
          <p:nvPr/>
        </p:nvSpPr>
        <p:spPr>
          <a:xfrm>
            <a:off x="4816854" y="1408458"/>
            <a:ext cx="584666" cy="5846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9"/>
                  <a:pt x="6873" y="21109"/>
                </a:cubicBezTo>
                <a:cubicBezTo>
                  <a:pt x="6873" y="21380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0"/>
                  <a:pt x="14727" y="21109"/>
                </a:cubicBezTo>
                <a:cubicBezTo>
                  <a:pt x="14727" y="20839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F39300"/>
          </a:solidFill>
          <a:ln w="76200">
            <a:noFill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Shape 3697">
            <a:extLst>
              <a:ext uri="{FF2B5EF4-FFF2-40B4-BE49-F238E27FC236}">
                <a16:creationId xmlns:a16="http://schemas.microsoft.com/office/drawing/2014/main" id="{7AE01279-37DA-D385-A0C5-BD6A9DA33789}"/>
              </a:ext>
            </a:extLst>
          </p:cNvPr>
          <p:cNvSpPr/>
          <p:nvPr/>
        </p:nvSpPr>
        <p:spPr>
          <a:xfrm>
            <a:off x="799397" y="1188907"/>
            <a:ext cx="584666" cy="5846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2" y="6873"/>
                </a:moveTo>
                <a:lnTo>
                  <a:pt x="20618" y="6873"/>
                </a:lnTo>
                <a:lnTo>
                  <a:pt x="20618" y="7855"/>
                </a:lnTo>
                <a:lnTo>
                  <a:pt x="982" y="7855"/>
                </a:lnTo>
                <a:cubicBezTo>
                  <a:pt x="982" y="7855"/>
                  <a:pt x="982" y="6873"/>
                  <a:pt x="982" y="6873"/>
                </a:cubicBezTo>
                <a:close/>
                <a:moveTo>
                  <a:pt x="16691" y="8836"/>
                </a:moveTo>
                <a:lnTo>
                  <a:pt x="18655" y="8836"/>
                </a:lnTo>
                <a:lnTo>
                  <a:pt x="18655" y="17673"/>
                </a:lnTo>
                <a:lnTo>
                  <a:pt x="16691" y="17673"/>
                </a:lnTo>
                <a:cubicBezTo>
                  <a:pt x="16691" y="17673"/>
                  <a:pt x="16691" y="8836"/>
                  <a:pt x="16691" y="8836"/>
                </a:cubicBezTo>
                <a:close/>
                <a:moveTo>
                  <a:pt x="13745" y="8836"/>
                </a:moveTo>
                <a:lnTo>
                  <a:pt x="15709" y="8836"/>
                </a:lnTo>
                <a:lnTo>
                  <a:pt x="15709" y="17673"/>
                </a:lnTo>
                <a:lnTo>
                  <a:pt x="13745" y="17673"/>
                </a:lnTo>
                <a:cubicBezTo>
                  <a:pt x="13745" y="17673"/>
                  <a:pt x="13745" y="8836"/>
                  <a:pt x="13745" y="8836"/>
                </a:cubicBezTo>
                <a:close/>
                <a:moveTo>
                  <a:pt x="8836" y="8836"/>
                </a:moveTo>
                <a:lnTo>
                  <a:pt x="12764" y="8836"/>
                </a:lnTo>
                <a:lnTo>
                  <a:pt x="12764" y="17673"/>
                </a:lnTo>
                <a:lnTo>
                  <a:pt x="8836" y="17673"/>
                </a:lnTo>
                <a:cubicBezTo>
                  <a:pt x="8836" y="17673"/>
                  <a:pt x="8836" y="8836"/>
                  <a:pt x="8836" y="8836"/>
                </a:cubicBezTo>
                <a:close/>
                <a:moveTo>
                  <a:pt x="5891" y="8836"/>
                </a:moveTo>
                <a:lnTo>
                  <a:pt x="7855" y="8836"/>
                </a:lnTo>
                <a:lnTo>
                  <a:pt x="7855" y="17673"/>
                </a:lnTo>
                <a:lnTo>
                  <a:pt x="5891" y="17673"/>
                </a:lnTo>
                <a:cubicBezTo>
                  <a:pt x="5891" y="17673"/>
                  <a:pt x="5891" y="8836"/>
                  <a:pt x="5891" y="8836"/>
                </a:cubicBezTo>
                <a:close/>
                <a:moveTo>
                  <a:pt x="2945" y="8836"/>
                </a:moveTo>
                <a:lnTo>
                  <a:pt x="4909" y="8836"/>
                </a:lnTo>
                <a:lnTo>
                  <a:pt x="4909" y="17673"/>
                </a:lnTo>
                <a:lnTo>
                  <a:pt x="2945" y="17673"/>
                </a:lnTo>
                <a:cubicBezTo>
                  <a:pt x="2945" y="17673"/>
                  <a:pt x="2945" y="8836"/>
                  <a:pt x="2945" y="8836"/>
                </a:cubicBezTo>
                <a:close/>
                <a:moveTo>
                  <a:pt x="19773" y="18655"/>
                </a:moveTo>
                <a:lnTo>
                  <a:pt x="20428" y="20618"/>
                </a:lnTo>
                <a:lnTo>
                  <a:pt x="1172" y="20618"/>
                </a:lnTo>
                <a:lnTo>
                  <a:pt x="1827" y="18655"/>
                </a:lnTo>
                <a:cubicBezTo>
                  <a:pt x="1827" y="18655"/>
                  <a:pt x="19773" y="18655"/>
                  <a:pt x="19773" y="18655"/>
                </a:cubicBezTo>
                <a:close/>
                <a:moveTo>
                  <a:pt x="10800" y="1057"/>
                </a:moveTo>
                <a:lnTo>
                  <a:pt x="19261" y="5891"/>
                </a:lnTo>
                <a:lnTo>
                  <a:pt x="2339" y="5891"/>
                </a:lnTo>
                <a:cubicBezTo>
                  <a:pt x="2339" y="5891"/>
                  <a:pt x="10800" y="1057"/>
                  <a:pt x="10800" y="1057"/>
                </a:cubicBezTo>
                <a:close/>
                <a:moveTo>
                  <a:pt x="21109" y="8836"/>
                </a:moveTo>
                <a:cubicBezTo>
                  <a:pt x="21380" y="8836"/>
                  <a:pt x="21600" y="8617"/>
                  <a:pt x="21600" y="8345"/>
                </a:cubicBezTo>
                <a:lnTo>
                  <a:pt x="21600" y="6383"/>
                </a:lnTo>
                <a:cubicBezTo>
                  <a:pt x="21600" y="6200"/>
                  <a:pt x="21496" y="6047"/>
                  <a:pt x="21349" y="5963"/>
                </a:cubicBezTo>
                <a:lnTo>
                  <a:pt x="21353" y="5956"/>
                </a:lnTo>
                <a:lnTo>
                  <a:pt x="11044" y="65"/>
                </a:lnTo>
                <a:lnTo>
                  <a:pt x="11040" y="72"/>
                </a:lnTo>
                <a:cubicBezTo>
                  <a:pt x="10968" y="31"/>
                  <a:pt x="10889" y="0"/>
                  <a:pt x="10800" y="0"/>
                </a:cubicBezTo>
                <a:cubicBezTo>
                  <a:pt x="10711" y="0"/>
                  <a:pt x="10632" y="31"/>
                  <a:pt x="10560" y="72"/>
                </a:cubicBezTo>
                <a:lnTo>
                  <a:pt x="10556" y="65"/>
                </a:lnTo>
                <a:lnTo>
                  <a:pt x="247" y="5956"/>
                </a:lnTo>
                <a:lnTo>
                  <a:pt x="251" y="5963"/>
                </a:lnTo>
                <a:cubicBezTo>
                  <a:pt x="104" y="6047"/>
                  <a:pt x="0" y="6200"/>
                  <a:pt x="0" y="6383"/>
                </a:cubicBezTo>
                <a:lnTo>
                  <a:pt x="0" y="8345"/>
                </a:lnTo>
                <a:cubicBezTo>
                  <a:pt x="0" y="8617"/>
                  <a:pt x="220" y="8836"/>
                  <a:pt x="491" y="8836"/>
                </a:cubicBezTo>
                <a:lnTo>
                  <a:pt x="1964" y="8836"/>
                </a:lnTo>
                <a:lnTo>
                  <a:pt x="1964" y="17673"/>
                </a:lnTo>
                <a:lnTo>
                  <a:pt x="1473" y="17673"/>
                </a:lnTo>
                <a:cubicBezTo>
                  <a:pt x="1256" y="17673"/>
                  <a:pt x="1078" y="17816"/>
                  <a:pt x="1013" y="18010"/>
                </a:cubicBezTo>
                <a:lnTo>
                  <a:pt x="1007" y="18008"/>
                </a:lnTo>
                <a:lnTo>
                  <a:pt x="25" y="20954"/>
                </a:lnTo>
                <a:lnTo>
                  <a:pt x="31" y="20956"/>
                </a:lnTo>
                <a:cubicBezTo>
                  <a:pt x="14" y="21005"/>
                  <a:pt x="0" y="21055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0"/>
                  <a:pt x="21600" y="21109"/>
                </a:cubicBezTo>
                <a:cubicBezTo>
                  <a:pt x="21600" y="21055"/>
                  <a:pt x="21586" y="21005"/>
                  <a:pt x="21569" y="20956"/>
                </a:cubicBezTo>
                <a:lnTo>
                  <a:pt x="21575" y="20954"/>
                </a:lnTo>
                <a:lnTo>
                  <a:pt x="20593" y="18008"/>
                </a:lnTo>
                <a:lnTo>
                  <a:pt x="20587" y="18010"/>
                </a:lnTo>
                <a:cubicBezTo>
                  <a:pt x="20522" y="17816"/>
                  <a:pt x="20344" y="17673"/>
                  <a:pt x="20127" y="17673"/>
                </a:cubicBezTo>
                <a:lnTo>
                  <a:pt x="19636" y="17673"/>
                </a:lnTo>
                <a:lnTo>
                  <a:pt x="19636" y="8836"/>
                </a:lnTo>
                <a:cubicBezTo>
                  <a:pt x="19636" y="8836"/>
                  <a:pt x="21109" y="8836"/>
                  <a:pt x="21109" y="8836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Google Shape;304;g1229ee4e861_0_36">
            <a:extLst>
              <a:ext uri="{FF2B5EF4-FFF2-40B4-BE49-F238E27FC236}">
                <a16:creationId xmlns:a16="http://schemas.microsoft.com/office/drawing/2014/main" id="{A95A2F88-E4EA-49B6-31B7-649FF5C25FD6}"/>
              </a:ext>
            </a:extLst>
          </p:cNvPr>
          <p:cNvSpPr/>
          <p:nvPr/>
        </p:nvSpPr>
        <p:spPr>
          <a:xfrm>
            <a:off x="467096" y="1861184"/>
            <a:ext cx="1249267" cy="245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1400"/>
              <a:t>Member States</a:t>
            </a:r>
            <a:endParaRPr lang="en-US" sz="1400"/>
          </a:p>
        </p:txBody>
      </p:sp>
      <p:sp>
        <p:nvSpPr>
          <p:cNvPr id="26" name="Shape 3692">
            <a:extLst>
              <a:ext uri="{FF2B5EF4-FFF2-40B4-BE49-F238E27FC236}">
                <a16:creationId xmlns:a16="http://schemas.microsoft.com/office/drawing/2014/main" id="{00D31C5F-1E7D-B7AB-299D-CF5E992ED2F7}"/>
              </a:ext>
            </a:extLst>
          </p:cNvPr>
          <p:cNvSpPr/>
          <p:nvPr/>
        </p:nvSpPr>
        <p:spPr>
          <a:xfrm>
            <a:off x="799393" y="2407025"/>
            <a:ext cx="584674" cy="5846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3" extrusionOk="0">
                <a:moveTo>
                  <a:pt x="12363" y="11941"/>
                </a:moveTo>
                <a:lnTo>
                  <a:pt x="13061" y="14034"/>
                </a:lnTo>
                <a:lnTo>
                  <a:pt x="11365" y="12790"/>
                </a:lnTo>
                <a:lnTo>
                  <a:pt x="10785" y="12365"/>
                </a:lnTo>
                <a:lnTo>
                  <a:pt x="10204" y="12790"/>
                </a:lnTo>
                <a:lnTo>
                  <a:pt x="8508" y="14034"/>
                </a:lnTo>
                <a:lnTo>
                  <a:pt x="9206" y="11941"/>
                </a:lnTo>
                <a:lnTo>
                  <a:pt x="9426" y="11282"/>
                </a:lnTo>
                <a:lnTo>
                  <a:pt x="8877" y="10857"/>
                </a:lnTo>
                <a:lnTo>
                  <a:pt x="7510" y="9794"/>
                </a:lnTo>
                <a:lnTo>
                  <a:pt x="9790" y="9794"/>
                </a:lnTo>
                <a:lnTo>
                  <a:pt x="10030" y="9160"/>
                </a:lnTo>
                <a:lnTo>
                  <a:pt x="10785" y="7162"/>
                </a:lnTo>
                <a:lnTo>
                  <a:pt x="11540" y="9160"/>
                </a:lnTo>
                <a:lnTo>
                  <a:pt x="11779" y="9794"/>
                </a:lnTo>
                <a:lnTo>
                  <a:pt x="14059" y="9794"/>
                </a:lnTo>
                <a:lnTo>
                  <a:pt x="12692" y="10857"/>
                </a:lnTo>
                <a:lnTo>
                  <a:pt x="12144" y="11282"/>
                </a:lnTo>
                <a:cubicBezTo>
                  <a:pt x="12144" y="11282"/>
                  <a:pt x="12363" y="11941"/>
                  <a:pt x="12363" y="11941"/>
                </a:cubicBezTo>
                <a:close/>
                <a:moveTo>
                  <a:pt x="12458" y="8813"/>
                </a:moveTo>
                <a:lnTo>
                  <a:pt x="10785" y="4384"/>
                </a:lnTo>
                <a:lnTo>
                  <a:pt x="9111" y="8813"/>
                </a:lnTo>
                <a:lnTo>
                  <a:pt x="4648" y="8813"/>
                </a:lnTo>
                <a:lnTo>
                  <a:pt x="8275" y="11631"/>
                </a:lnTo>
                <a:lnTo>
                  <a:pt x="6601" y="16647"/>
                </a:lnTo>
                <a:lnTo>
                  <a:pt x="10785" y="13581"/>
                </a:lnTo>
                <a:lnTo>
                  <a:pt x="14969" y="16647"/>
                </a:lnTo>
                <a:lnTo>
                  <a:pt x="13295" y="11631"/>
                </a:lnTo>
                <a:lnTo>
                  <a:pt x="16921" y="8813"/>
                </a:lnTo>
                <a:cubicBezTo>
                  <a:pt x="16921" y="8813"/>
                  <a:pt x="12458" y="8813"/>
                  <a:pt x="12458" y="8813"/>
                </a:cubicBezTo>
                <a:close/>
                <a:moveTo>
                  <a:pt x="10800" y="20592"/>
                </a:moveTo>
                <a:cubicBezTo>
                  <a:pt x="9796" y="20381"/>
                  <a:pt x="982" y="17398"/>
                  <a:pt x="982" y="12263"/>
                </a:cubicBezTo>
                <a:cubicBezTo>
                  <a:pt x="982" y="7469"/>
                  <a:pt x="2322" y="2919"/>
                  <a:pt x="2778" y="1179"/>
                </a:cubicBezTo>
                <a:cubicBezTo>
                  <a:pt x="4022" y="1720"/>
                  <a:pt x="7232" y="2943"/>
                  <a:pt x="10800" y="2943"/>
                </a:cubicBezTo>
                <a:cubicBezTo>
                  <a:pt x="14368" y="2943"/>
                  <a:pt x="17578" y="1720"/>
                  <a:pt x="18823" y="1179"/>
                </a:cubicBezTo>
                <a:cubicBezTo>
                  <a:pt x="19278" y="2918"/>
                  <a:pt x="20618" y="7465"/>
                  <a:pt x="20618" y="12263"/>
                </a:cubicBezTo>
                <a:cubicBezTo>
                  <a:pt x="20618" y="17393"/>
                  <a:pt x="11803" y="20381"/>
                  <a:pt x="10800" y="20592"/>
                </a:cubicBezTo>
                <a:moveTo>
                  <a:pt x="19617" y="357"/>
                </a:moveTo>
                <a:cubicBezTo>
                  <a:pt x="19577" y="216"/>
                  <a:pt x="19477" y="101"/>
                  <a:pt x="19343" y="42"/>
                </a:cubicBezTo>
                <a:cubicBezTo>
                  <a:pt x="19210" y="-17"/>
                  <a:pt x="19057" y="-13"/>
                  <a:pt x="18926" y="52"/>
                </a:cubicBezTo>
                <a:cubicBezTo>
                  <a:pt x="18888" y="71"/>
                  <a:pt x="15053" y="1962"/>
                  <a:pt x="10800" y="1962"/>
                </a:cubicBezTo>
                <a:cubicBezTo>
                  <a:pt x="6556" y="1962"/>
                  <a:pt x="2712" y="71"/>
                  <a:pt x="2674" y="52"/>
                </a:cubicBezTo>
                <a:cubicBezTo>
                  <a:pt x="2543" y="-13"/>
                  <a:pt x="2391" y="-16"/>
                  <a:pt x="2257" y="42"/>
                </a:cubicBezTo>
                <a:cubicBezTo>
                  <a:pt x="2124" y="101"/>
                  <a:pt x="2023" y="216"/>
                  <a:pt x="1983" y="357"/>
                </a:cubicBezTo>
                <a:cubicBezTo>
                  <a:pt x="1963" y="426"/>
                  <a:pt x="0" y="6377"/>
                  <a:pt x="0" y="12263"/>
                </a:cubicBezTo>
                <a:cubicBezTo>
                  <a:pt x="0" y="18484"/>
                  <a:pt x="10271" y="21491"/>
                  <a:pt x="10708" y="21574"/>
                </a:cubicBezTo>
                <a:cubicBezTo>
                  <a:pt x="10739" y="21580"/>
                  <a:pt x="10769" y="21583"/>
                  <a:pt x="10800" y="21583"/>
                </a:cubicBezTo>
                <a:cubicBezTo>
                  <a:pt x="10831" y="21583"/>
                  <a:pt x="10862" y="21580"/>
                  <a:pt x="10892" y="21574"/>
                </a:cubicBezTo>
                <a:cubicBezTo>
                  <a:pt x="11329" y="21491"/>
                  <a:pt x="21600" y="18484"/>
                  <a:pt x="21600" y="12263"/>
                </a:cubicBezTo>
                <a:cubicBezTo>
                  <a:pt x="21600" y="6377"/>
                  <a:pt x="19637" y="426"/>
                  <a:pt x="19617" y="357"/>
                </a:cubicBezTo>
              </a:path>
            </a:pathLst>
          </a:custGeom>
          <a:solidFill>
            <a:schemeClr val="bg1">
              <a:lumMod val="50000"/>
            </a:schemeClr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27" name="Google Shape;304;g1229ee4e861_0_36">
            <a:extLst>
              <a:ext uri="{FF2B5EF4-FFF2-40B4-BE49-F238E27FC236}">
                <a16:creationId xmlns:a16="http://schemas.microsoft.com/office/drawing/2014/main" id="{23109513-0E74-6AFA-D2E5-6B6E0C96F94B}"/>
              </a:ext>
            </a:extLst>
          </p:cNvPr>
          <p:cNvSpPr/>
          <p:nvPr/>
        </p:nvSpPr>
        <p:spPr>
          <a:xfrm>
            <a:off x="467096" y="3079303"/>
            <a:ext cx="1249267" cy="245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1400"/>
              <a:t>Directorate Generals</a:t>
            </a:r>
            <a:endParaRPr lang="en-US" sz="1400"/>
          </a:p>
        </p:txBody>
      </p:sp>
      <p:sp>
        <p:nvSpPr>
          <p:cNvPr id="24" name="Shape 3637">
            <a:extLst>
              <a:ext uri="{FF2B5EF4-FFF2-40B4-BE49-F238E27FC236}">
                <a16:creationId xmlns:a16="http://schemas.microsoft.com/office/drawing/2014/main" id="{092248A2-DD47-5A97-349A-7D3EA1D7D6EF}"/>
              </a:ext>
            </a:extLst>
          </p:cNvPr>
          <p:cNvSpPr/>
          <p:nvPr/>
        </p:nvSpPr>
        <p:spPr>
          <a:xfrm>
            <a:off x="799393" y="3625145"/>
            <a:ext cx="584674" cy="584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10800"/>
                </a:moveTo>
                <a:lnTo>
                  <a:pt x="11782" y="10800"/>
                </a:lnTo>
                <a:lnTo>
                  <a:pt x="11782" y="12764"/>
                </a:lnTo>
                <a:lnTo>
                  <a:pt x="9818" y="12764"/>
                </a:lnTo>
                <a:cubicBezTo>
                  <a:pt x="9818" y="12764"/>
                  <a:pt x="9818" y="10800"/>
                  <a:pt x="9818" y="10800"/>
                </a:cubicBezTo>
                <a:close/>
                <a:moveTo>
                  <a:pt x="9327" y="13745"/>
                </a:moveTo>
                <a:lnTo>
                  <a:pt x="12273" y="13745"/>
                </a:lnTo>
                <a:cubicBezTo>
                  <a:pt x="12544" y="13745"/>
                  <a:pt x="12764" y="13526"/>
                  <a:pt x="12764" y="13255"/>
                </a:cubicBezTo>
                <a:lnTo>
                  <a:pt x="12764" y="10309"/>
                </a:lnTo>
                <a:cubicBezTo>
                  <a:pt x="12764" y="10038"/>
                  <a:pt x="12544" y="9818"/>
                  <a:pt x="12273" y="9818"/>
                </a:cubicBezTo>
                <a:lnTo>
                  <a:pt x="9327" y="9818"/>
                </a:lnTo>
                <a:cubicBezTo>
                  <a:pt x="9056" y="9818"/>
                  <a:pt x="8836" y="10038"/>
                  <a:pt x="8836" y="10309"/>
                </a:cubicBezTo>
                <a:lnTo>
                  <a:pt x="8836" y="13255"/>
                </a:lnTo>
                <a:cubicBezTo>
                  <a:pt x="8836" y="13526"/>
                  <a:pt x="9056" y="13745"/>
                  <a:pt x="9327" y="13745"/>
                </a:cubicBezTo>
                <a:moveTo>
                  <a:pt x="14727" y="15709"/>
                </a:moveTo>
                <a:lnTo>
                  <a:pt x="16691" y="15709"/>
                </a:lnTo>
                <a:lnTo>
                  <a:pt x="16691" y="17673"/>
                </a:lnTo>
                <a:lnTo>
                  <a:pt x="14727" y="17673"/>
                </a:lnTo>
                <a:cubicBezTo>
                  <a:pt x="14727" y="17673"/>
                  <a:pt x="14727" y="15709"/>
                  <a:pt x="14727" y="15709"/>
                </a:cubicBezTo>
                <a:close/>
                <a:moveTo>
                  <a:pt x="14236" y="18655"/>
                </a:moveTo>
                <a:lnTo>
                  <a:pt x="17182" y="18655"/>
                </a:lnTo>
                <a:cubicBezTo>
                  <a:pt x="17453" y="18655"/>
                  <a:pt x="17673" y="18435"/>
                  <a:pt x="17673" y="18164"/>
                </a:cubicBezTo>
                <a:lnTo>
                  <a:pt x="17673" y="15218"/>
                </a:lnTo>
                <a:cubicBezTo>
                  <a:pt x="17673" y="14947"/>
                  <a:pt x="17453" y="14727"/>
                  <a:pt x="17182" y="14727"/>
                </a:cubicBezTo>
                <a:lnTo>
                  <a:pt x="14236" y="14727"/>
                </a:lnTo>
                <a:cubicBezTo>
                  <a:pt x="13965" y="14727"/>
                  <a:pt x="13745" y="14947"/>
                  <a:pt x="13745" y="15218"/>
                </a:cubicBezTo>
                <a:lnTo>
                  <a:pt x="13745" y="18164"/>
                </a:lnTo>
                <a:cubicBezTo>
                  <a:pt x="13745" y="18435"/>
                  <a:pt x="13965" y="18655"/>
                  <a:pt x="14236" y="18655"/>
                </a:cubicBezTo>
                <a:moveTo>
                  <a:pt x="9818" y="5891"/>
                </a:moveTo>
                <a:lnTo>
                  <a:pt x="11782" y="5891"/>
                </a:lnTo>
                <a:lnTo>
                  <a:pt x="11782" y="7855"/>
                </a:lnTo>
                <a:lnTo>
                  <a:pt x="9818" y="7855"/>
                </a:lnTo>
                <a:cubicBezTo>
                  <a:pt x="9818" y="7855"/>
                  <a:pt x="9818" y="5891"/>
                  <a:pt x="9818" y="5891"/>
                </a:cubicBezTo>
                <a:close/>
                <a:moveTo>
                  <a:pt x="9327" y="8836"/>
                </a:moveTo>
                <a:lnTo>
                  <a:pt x="12273" y="8836"/>
                </a:lnTo>
                <a:cubicBezTo>
                  <a:pt x="12544" y="8836"/>
                  <a:pt x="12764" y="8617"/>
                  <a:pt x="12764" y="8345"/>
                </a:cubicBezTo>
                <a:lnTo>
                  <a:pt x="12764" y="5400"/>
                </a:lnTo>
                <a:cubicBezTo>
                  <a:pt x="12764" y="5129"/>
                  <a:pt x="12544" y="4909"/>
                  <a:pt x="12273" y="4909"/>
                </a:cubicBezTo>
                <a:lnTo>
                  <a:pt x="9327" y="4909"/>
                </a:lnTo>
                <a:cubicBezTo>
                  <a:pt x="9056" y="4909"/>
                  <a:pt x="8836" y="5129"/>
                  <a:pt x="8836" y="5400"/>
                </a:cubicBezTo>
                <a:lnTo>
                  <a:pt x="8836" y="8345"/>
                </a:lnTo>
                <a:cubicBezTo>
                  <a:pt x="8836" y="8617"/>
                  <a:pt x="9056" y="8836"/>
                  <a:pt x="9327" y="8836"/>
                </a:cubicBezTo>
                <a:moveTo>
                  <a:pt x="4909" y="15709"/>
                </a:moveTo>
                <a:lnTo>
                  <a:pt x="6873" y="15709"/>
                </a:lnTo>
                <a:lnTo>
                  <a:pt x="6873" y="17673"/>
                </a:lnTo>
                <a:lnTo>
                  <a:pt x="4909" y="17673"/>
                </a:lnTo>
                <a:cubicBezTo>
                  <a:pt x="4909" y="17673"/>
                  <a:pt x="4909" y="15709"/>
                  <a:pt x="4909" y="15709"/>
                </a:cubicBezTo>
                <a:close/>
                <a:moveTo>
                  <a:pt x="4418" y="18655"/>
                </a:moveTo>
                <a:lnTo>
                  <a:pt x="7364" y="18655"/>
                </a:lnTo>
                <a:cubicBezTo>
                  <a:pt x="7635" y="18655"/>
                  <a:pt x="7855" y="18435"/>
                  <a:pt x="7855" y="18164"/>
                </a:cubicBezTo>
                <a:lnTo>
                  <a:pt x="7855" y="15218"/>
                </a:lnTo>
                <a:cubicBezTo>
                  <a:pt x="7855" y="14947"/>
                  <a:pt x="7635" y="14727"/>
                  <a:pt x="7364" y="14727"/>
                </a:cubicBezTo>
                <a:lnTo>
                  <a:pt x="4418" y="14727"/>
                </a:lnTo>
                <a:cubicBezTo>
                  <a:pt x="4147" y="14727"/>
                  <a:pt x="3927" y="14947"/>
                  <a:pt x="3927" y="15218"/>
                </a:cubicBezTo>
                <a:lnTo>
                  <a:pt x="3927" y="18164"/>
                </a:lnTo>
                <a:cubicBezTo>
                  <a:pt x="3927" y="18435"/>
                  <a:pt x="4147" y="18655"/>
                  <a:pt x="4418" y="18655"/>
                </a:cubicBezTo>
                <a:moveTo>
                  <a:pt x="14727" y="10800"/>
                </a:moveTo>
                <a:lnTo>
                  <a:pt x="16691" y="10800"/>
                </a:lnTo>
                <a:lnTo>
                  <a:pt x="16691" y="12764"/>
                </a:lnTo>
                <a:lnTo>
                  <a:pt x="14727" y="12764"/>
                </a:lnTo>
                <a:cubicBezTo>
                  <a:pt x="14727" y="12764"/>
                  <a:pt x="14727" y="10800"/>
                  <a:pt x="14727" y="10800"/>
                </a:cubicBezTo>
                <a:close/>
                <a:moveTo>
                  <a:pt x="14236" y="13745"/>
                </a:moveTo>
                <a:lnTo>
                  <a:pt x="17182" y="13745"/>
                </a:lnTo>
                <a:cubicBezTo>
                  <a:pt x="17453" y="13745"/>
                  <a:pt x="17673" y="13526"/>
                  <a:pt x="17673" y="13255"/>
                </a:cubicBezTo>
                <a:lnTo>
                  <a:pt x="17673" y="10309"/>
                </a:lnTo>
                <a:cubicBezTo>
                  <a:pt x="17673" y="10038"/>
                  <a:pt x="17453" y="9818"/>
                  <a:pt x="17182" y="9818"/>
                </a:cubicBezTo>
                <a:lnTo>
                  <a:pt x="14236" y="9818"/>
                </a:lnTo>
                <a:cubicBezTo>
                  <a:pt x="13965" y="9818"/>
                  <a:pt x="13745" y="10038"/>
                  <a:pt x="13745" y="10309"/>
                </a:cubicBezTo>
                <a:lnTo>
                  <a:pt x="13745" y="13255"/>
                </a:lnTo>
                <a:cubicBezTo>
                  <a:pt x="13745" y="13526"/>
                  <a:pt x="13965" y="13745"/>
                  <a:pt x="14236" y="13745"/>
                </a:cubicBezTo>
                <a:moveTo>
                  <a:pt x="4909" y="10800"/>
                </a:moveTo>
                <a:lnTo>
                  <a:pt x="6873" y="10800"/>
                </a:lnTo>
                <a:lnTo>
                  <a:pt x="6873" y="12764"/>
                </a:lnTo>
                <a:lnTo>
                  <a:pt x="4909" y="12764"/>
                </a:lnTo>
                <a:cubicBezTo>
                  <a:pt x="4909" y="12764"/>
                  <a:pt x="4909" y="10800"/>
                  <a:pt x="4909" y="10800"/>
                </a:cubicBezTo>
                <a:close/>
                <a:moveTo>
                  <a:pt x="4418" y="13745"/>
                </a:moveTo>
                <a:lnTo>
                  <a:pt x="7364" y="13745"/>
                </a:lnTo>
                <a:cubicBezTo>
                  <a:pt x="7635" y="13745"/>
                  <a:pt x="7855" y="13526"/>
                  <a:pt x="7855" y="13255"/>
                </a:cubicBezTo>
                <a:lnTo>
                  <a:pt x="7855" y="10309"/>
                </a:lnTo>
                <a:cubicBezTo>
                  <a:pt x="7855" y="10038"/>
                  <a:pt x="7635" y="9818"/>
                  <a:pt x="7364" y="9818"/>
                </a:cubicBezTo>
                <a:lnTo>
                  <a:pt x="4418" y="9818"/>
                </a:lnTo>
                <a:cubicBezTo>
                  <a:pt x="4147" y="9818"/>
                  <a:pt x="3927" y="10038"/>
                  <a:pt x="3927" y="10309"/>
                </a:cubicBezTo>
                <a:lnTo>
                  <a:pt x="3927" y="13255"/>
                </a:lnTo>
                <a:cubicBezTo>
                  <a:pt x="3927" y="13526"/>
                  <a:pt x="4147" y="13745"/>
                  <a:pt x="4418" y="13745"/>
                </a:cubicBezTo>
                <a:moveTo>
                  <a:pt x="4909" y="5891"/>
                </a:moveTo>
                <a:lnTo>
                  <a:pt x="6873" y="5891"/>
                </a:lnTo>
                <a:lnTo>
                  <a:pt x="6873" y="7855"/>
                </a:lnTo>
                <a:lnTo>
                  <a:pt x="4909" y="7855"/>
                </a:lnTo>
                <a:cubicBezTo>
                  <a:pt x="4909" y="7855"/>
                  <a:pt x="4909" y="5891"/>
                  <a:pt x="4909" y="5891"/>
                </a:cubicBezTo>
                <a:close/>
                <a:moveTo>
                  <a:pt x="4418" y="8836"/>
                </a:moveTo>
                <a:lnTo>
                  <a:pt x="7364" y="8836"/>
                </a:lnTo>
                <a:cubicBezTo>
                  <a:pt x="7635" y="8836"/>
                  <a:pt x="7855" y="8617"/>
                  <a:pt x="7855" y="8345"/>
                </a:cubicBezTo>
                <a:lnTo>
                  <a:pt x="7855" y="5400"/>
                </a:lnTo>
                <a:cubicBezTo>
                  <a:pt x="7855" y="5129"/>
                  <a:pt x="7635" y="4909"/>
                  <a:pt x="7364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lnTo>
                  <a:pt x="3927" y="8345"/>
                </a:lnTo>
                <a:cubicBezTo>
                  <a:pt x="3927" y="8617"/>
                  <a:pt x="4147" y="8836"/>
                  <a:pt x="4418" y="8836"/>
                </a:cubicBezTo>
                <a:moveTo>
                  <a:pt x="14727" y="5891"/>
                </a:moveTo>
                <a:lnTo>
                  <a:pt x="16691" y="5891"/>
                </a:lnTo>
                <a:lnTo>
                  <a:pt x="16691" y="7855"/>
                </a:lnTo>
                <a:lnTo>
                  <a:pt x="14727" y="7855"/>
                </a:lnTo>
                <a:cubicBezTo>
                  <a:pt x="14727" y="7855"/>
                  <a:pt x="14727" y="5891"/>
                  <a:pt x="14727" y="5891"/>
                </a:cubicBezTo>
                <a:close/>
                <a:moveTo>
                  <a:pt x="14236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lnTo>
                  <a:pt x="17673" y="5400"/>
                </a:lnTo>
                <a:cubicBezTo>
                  <a:pt x="17673" y="5129"/>
                  <a:pt x="17453" y="4909"/>
                  <a:pt x="17182" y="4909"/>
                </a:cubicBezTo>
                <a:lnTo>
                  <a:pt x="14236" y="4909"/>
                </a:lnTo>
                <a:cubicBezTo>
                  <a:pt x="13965" y="4909"/>
                  <a:pt x="13745" y="5129"/>
                  <a:pt x="13745" y="5400"/>
                </a:cubicBezTo>
                <a:lnTo>
                  <a:pt x="13745" y="8345"/>
                </a:lnTo>
                <a:cubicBezTo>
                  <a:pt x="13745" y="8617"/>
                  <a:pt x="13965" y="8836"/>
                  <a:pt x="14236" y="8836"/>
                </a:cubicBezTo>
                <a:moveTo>
                  <a:pt x="19636" y="1964"/>
                </a:moveTo>
                <a:lnTo>
                  <a:pt x="1964" y="1964"/>
                </a:lnTo>
                <a:lnTo>
                  <a:pt x="1964" y="982"/>
                </a:lnTo>
                <a:lnTo>
                  <a:pt x="19636" y="982"/>
                </a:lnTo>
                <a:cubicBezTo>
                  <a:pt x="19636" y="982"/>
                  <a:pt x="19636" y="1964"/>
                  <a:pt x="19636" y="1964"/>
                </a:cubicBezTo>
                <a:close/>
                <a:moveTo>
                  <a:pt x="19636" y="20618"/>
                </a:moveTo>
                <a:lnTo>
                  <a:pt x="12764" y="20618"/>
                </a:lnTo>
                <a:lnTo>
                  <a:pt x="12764" y="15218"/>
                </a:lnTo>
                <a:cubicBezTo>
                  <a:pt x="12764" y="14947"/>
                  <a:pt x="12544" y="14727"/>
                  <a:pt x="12273" y="14727"/>
                </a:cubicBezTo>
                <a:lnTo>
                  <a:pt x="9327" y="14727"/>
                </a:lnTo>
                <a:cubicBezTo>
                  <a:pt x="9056" y="14727"/>
                  <a:pt x="8836" y="14947"/>
                  <a:pt x="8836" y="15218"/>
                </a:cubicBezTo>
                <a:lnTo>
                  <a:pt x="8836" y="20618"/>
                </a:lnTo>
                <a:lnTo>
                  <a:pt x="1964" y="20618"/>
                </a:lnTo>
                <a:lnTo>
                  <a:pt x="1964" y="2945"/>
                </a:lnTo>
                <a:lnTo>
                  <a:pt x="19636" y="2945"/>
                </a:lnTo>
                <a:cubicBezTo>
                  <a:pt x="19636" y="2945"/>
                  <a:pt x="19636" y="20618"/>
                  <a:pt x="19636" y="20618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5709"/>
                </a:lnTo>
                <a:lnTo>
                  <a:pt x="11782" y="15709"/>
                </a:lnTo>
                <a:cubicBezTo>
                  <a:pt x="11782" y="15709"/>
                  <a:pt x="11782" y="20618"/>
                  <a:pt x="11782" y="20618"/>
                </a:cubicBezTo>
                <a:close/>
                <a:moveTo>
                  <a:pt x="21109" y="1964"/>
                </a:moveTo>
                <a:lnTo>
                  <a:pt x="20618" y="1964"/>
                </a:lnTo>
                <a:lnTo>
                  <a:pt x="20618" y="491"/>
                </a:lnTo>
                <a:cubicBezTo>
                  <a:pt x="20618" y="220"/>
                  <a:pt x="20399" y="0"/>
                  <a:pt x="20127" y="0"/>
                </a:cubicBezTo>
                <a:lnTo>
                  <a:pt x="1473" y="0"/>
                </a:lnTo>
                <a:cubicBezTo>
                  <a:pt x="1201" y="0"/>
                  <a:pt x="982" y="220"/>
                  <a:pt x="982" y="491"/>
                </a:cubicBezTo>
                <a:lnTo>
                  <a:pt x="982" y="1964"/>
                </a:lnTo>
                <a:lnTo>
                  <a:pt x="491" y="1964"/>
                </a:lnTo>
                <a:cubicBezTo>
                  <a:pt x="220" y="1964"/>
                  <a:pt x="0" y="2184"/>
                  <a:pt x="0" y="2455"/>
                </a:cubicBezTo>
                <a:cubicBezTo>
                  <a:pt x="0" y="2726"/>
                  <a:pt x="220" y="2945"/>
                  <a:pt x="491" y="2945"/>
                </a:cubicBezTo>
                <a:lnTo>
                  <a:pt x="982" y="2945"/>
                </a:lnTo>
                <a:lnTo>
                  <a:pt x="982" y="21109"/>
                </a:lnTo>
                <a:cubicBezTo>
                  <a:pt x="982" y="21381"/>
                  <a:pt x="1201" y="21600"/>
                  <a:pt x="1473" y="21600"/>
                </a:cubicBezTo>
                <a:lnTo>
                  <a:pt x="20127" y="21600"/>
                </a:lnTo>
                <a:cubicBezTo>
                  <a:pt x="20399" y="21600"/>
                  <a:pt x="20618" y="21381"/>
                  <a:pt x="20618" y="21109"/>
                </a:cubicBezTo>
                <a:lnTo>
                  <a:pt x="20618" y="2945"/>
                </a:lnTo>
                <a:lnTo>
                  <a:pt x="21109" y="2945"/>
                </a:lnTo>
                <a:cubicBezTo>
                  <a:pt x="21380" y="2945"/>
                  <a:pt x="21600" y="2726"/>
                  <a:pt x="21600" y="2455"/>
                </a:cubicBezTo>
                <a:cubicBezTo>
                  <a:pt x="21600" y="2184"/>
                  <a:pt x="21380" y="1964"/>
                  <a:pt x="21109" y="1964"/>
                </a:cubicBezTo>
              </a:path>
            </a:pathLst>
          </a:custGeom>
          <a:solidFill>
            <a:schemeClr val="bg1">
              <a:lumMod val="50000"/>
            </a:schemeClr>
          </a:solidFill>
          <a:ln w="25400">
            <a:noFill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Google Shape;304;g1229ee4e861_0_36">
            <a:extLst>
              <a:ext uri="{FF2B5EF4-FFF2-40B4-BE49-F238E27FC236}">
                <a16:creationId xmlns:a16="http://schemas.microsoft.com/office/drawing/2014/main" id="{DD628F07-3BFB-A510-9614-D537A904E52C}"/>
              </a:ext>
            </a:extLst>
          </p:cNvPr>
          <p:cNvSpPr/>
          <p:nvPr/>
        </p:nvSpPr>
        <p:spPr>
          <a:xfrm>
            <a:off x="467096" y="4294843"/>
            <a:ext cx="1249267" cy="245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1400"/>
              <a:t>Agencies</a:t>
            </a:r>
            <a:endParaRPr lang="en-US" sz="140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4F590AC-8B89-9C31-4416-46A36B101633}"/>
              </a:ext>
            </a:extLst>
          </p:cNvPr>
          <p:cNvCxnSpPr>
            <a:cxnSpLocks/>
          </p:cNvCxnSpPr>
          <p:nvPr/>
        </p:nvCxnSpPr>
        <p:spPr>
          <a:xfrm>
            <a:off x="1623248" y="1713831"/>
            <a:ext cx="1244769" cy="54470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hape 3891">
            <a:extLst>
              <a:ext uri="{FF2B5EF4-FFF2-40B4-BE49-F238E27FC236}">
                <a16:creationId xmlns:a16="http://schemas.microsoft.com/office/drawing/2014/main" id="{24F684EF-9B42-47DF-934D-F99EF1B2B0ED}"/>
              </a:ext>
            </a:extLst>
          </p:cNvPr>
          <p:cNvSpPr/>
          <p:nvPr/>
        </p:nvSpPr>
        <p:spPr>
          <a:xfrm>
            <a:off x="2992086" y="2407025"/>
            <a:ext cx="584666" cy="5846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8"/>
                  <a:pt x="17673" y="7364"/>
                </a:cubicBezTo>
                <a:cubicBezTo>
                  <a:pt x="17673" y="6787"/>
                  <a:pt x="17339" y="6295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90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6"/>
                  <a:pt x="10556" y="16200"/>
                  <a:pt x="10800" y="16200"/>
                </a:cubicBezTo>
                <a:cubicBezTo>
                  <a:pt x="11273" y="16200"/>
                  <a:pt x="11689" y="15974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3"/>
                </a:moveTo>
                <a:cubicBezTo>
                  <a:pt x="3476" y="16840"/>
                  <a:pt x="3436" y="16280"/>
                  <a:pt x="3436" y="15709"/>
                </a:cubicBezTo>
                <a:cubicBezTo>
                  <a:pt x="3436" y="14764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7"/>
                </a:cubicBezTo>
                <a:cubicBezTo>
                  <a:pt x="9431" y="15254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7"/>
                </a:cubicBezTo>
                <a:cubicBezTo>
                  <a:pt x="3608" y="17469"/>
                  <a:pt x="3573" y="17430"/>
                  <a:pt x="3539" y="17393"/>
                </a:cubicBezTo>
                <a:moveTo>
                  <a:pt x="3075" y="11369"/>
                </a:moveTo>
                <a:cubicBezTo>
                  <a:pt x="2361" y="10869"/>
                  <a:pt x="1683" y="10322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7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4"/>
                  <a:pt x="3936" y="11937"/>
                </a:cubicBezTo>
                <a:cubicBezTo>
                  <a:pt x="4379" y="10266"/>
                  <a:pt x="5100" y="8709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5"/>
                  <a:pt x="7855" y="5891"/>
                </a:cubicBezTo>
                <a:cubicBezTo>
                  <a:pt x="7855" y="5688"/>
                  <a:pt x="7813" y="5494"/>
                  <a:pt x="7739" y="5318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1"/>
                  <a:pt x="11005" y="1708"/>
                  <a:pt x="10354" y="2082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6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8"/>
                  <a:pt x="15149" y="8393"/>
                </a:cubicBezTo>
                <a:cubicBezTo>
                  <a:pt x="14827" y="9199"/>
                  <a:pt x="14443" y="9974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4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F15A24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23" name="Google Shape;304;g1229ee4e861_0_36">
            <a:extLst>
              <a:ext uri="{FF2B5EF4-FFF2-40B4-BE49-F238E27FC236}">
                <a16:creationId xmlns:a16="http://schemas.microsoft.com/office/drawing/2014/main" id="{A4ED2295-7EEC-9064-F8C9-A99477A67C98}"/>
              </a:ext>
            </a:extLst>
          </p:cNvPr>
          <p:cNvSpPr/>
          <p:nvPr/>
        </p:nvSpPr>
        <p:spPr>
          <a:xfrm>
            <a:off x="2787142" y="3059652"/>
            <a:ext cx="994553" cy="756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1400"/>
              <a:t>The Semantic Registry</a:t>
            </a:r>
            <a:endParaRPr lang="en-US" sz="140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BC7A33D-C4A8-A7A6-C71F-1006834BA1E6}"/>
              </a:ext>
            </a:extLst>
          </p:cNvPr>
          <p:cNvCxnSpPr>
            <a:cxnSpLocks/>
          </p:cNvCxnSpPr>
          <p:nvPr/>
        </p:nvCxnSpPr>
        <p:spPr>
          <a:xfrm flipV="1">
            <a:off x="3675302" y="1983861"/>
            <a:ext cx="1043002" cy="590579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C9BAA7E-1299-ED03-AFB7-D6C26A5F301C}"/>
              </a:ext>
            </a:extLst>
          </p:cNvPr>
          <p:cNvCxnSpPr>
            <a:cxnSpLocks/>
          </p:cNvCxnSpPr>
          <p:nvPr/>
        </p:nvCxnSpPr>
        <p:spPr>
          <a:xfrm>
            <a:off x="1623248" y="2699358"/>
            <a:ext cx="1244769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3F171EA-C787-C366-60F9-1597592A9895}"/>
              </a:ext>
            </a:extLst>
          </p:cNvPr>
          <p:cNvCxnSpPr>
            <a:cxnSpLocks/>
          </p:cNvCxnSpPr>
          <p:nvPr/>
        </p:nvCxnSpPr>
        <p:spPr>
          <a:xfrm flipV="1">
            <a:off x="1623248" y="3135323"/>
            <a:ext cx="1244769" cy="534221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Google Shape;304;g1229ee4e861_0_36">
            <a:extLst>
              <a:ext uri="{FF2B5EF4-FFF2-40B4-BE49-F238E27FC236}">
                <a16:creationId xmlns:a16="http://schemas.microsoft.com/office/drawing/2014/main" id="{58C705DB-A57E-A970-305A-9E2111B45817}"/>
              </a:ext>
            </a:extLst>
          </p:cNvPr>
          <p:cNvSpPr/>
          <p:nvPr/>
        </p:nvSpPr>
        <p:spPr>
          <a:xfrm>
            <a:off x="4484554" y="2105117"/>
            <a:ext cx="1249267" cy="245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1400"/>
              <a:t>End user</a:t>
            </a:r>
          </a:p>
          <a:p>
            <a:pPr algn="ctr">
              <a:lnSpc>
                <a:spcPct val="90000"/>
              </a:lnSpc>
            </a:pPr>
            <a:r>
              <a:rPr lang="en-GB" sz="1400"/>
              <a:t>(GUI)</a:t>
            </a:r>
            <a:endParaRPr lang="en-US" sz="1400"/>
          </a:p>
        </p:txBody>
      </p:sp>
      <p:sp>
        <p:nvSpPr>
          <p:cNvPr id="17" name="Google Shape;304;g1229ee4e861_0_36">
            <a:extLst>
              <a:ext uri="{FF2B5EF4-FFF2-40B4-BE49-F238E27FC236}">
                <a16:creationId xmlns:a16="http://schemas.microsoft.com/office/drawing/2014/main" id="{91DED60E-732F-7516-26EA-98BCBE37D1E0}"/>
              </a:ext>
            </a:extLst>
          </p:cNvPr>
          <p:cNvSpPr/>
          <p:nvPr/>
        </p:nvSpPr>
        <p:spPr>
          <a:xfrm>
            <a:off x="4485010" y="3488044"/>
            <a:ext cx="1249267" cy="245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1400"/>
              <a:t>End user</a:t>
            </a:r>
          </a:p>
          <a:p>
            <a:pPr algn="ctr">
              <a:lnSpc>
                <a:spcPct val="90000"/>
              </a:lnSpc>
            </a:pPr>
            <a:r>
              <a:rPr lang="en-GB" sz="1400"/>
              <a:t>(API)</a:t>
            </a:r>
            <a:endParaRPr lang="en-US" sz="1400"/>
          </a:p>
        </p:txBody>
      </p:sp>
      <p:sp>
        <p:nvSpPr>
          <p:cNvPr id="18" name="Google Shape;304;g1229ee4e861_0_36">
            <a:extLst>
              <a:ext uri="{FF2B5EF4-FFF2-40B4-BE49-F238E27FC236}">
                <a16:creationId xmlns:a16="http://schemas.microsoft.com/office/drawing/2014/main" id="{84CBB172-820A-9CC5-80CD-7E96D3599E20}"/>
              </a:ext>
            </a:extLst>
          </p:cNvPr>
          <p:cNvSpPr/>
          <p:nvPr/>
        </p:nvSpPr>
        <p:spPr>
          <a:xfrm rot="1508950">
            <a:off x="1615405" y="1769794"/>
            <a:ext cx="1249267" cy="245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1200">
                <a:solidFill>
                  <a:schemeClr val="bg1">
                    <a:lumMod val="50000"/>
                  </a:schemeClr>
                </a:solidFill>
              </a:rPr>
              <a:t>metadata</a:t>
            </a:r>
            <a:endParaRPr lang="en-US" sz="120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Shape 3755">
            <a:extLst>
              <a:ext uri="{FF2B5EF4-FFF2-40B4-BE49-F238E27FC236}">
                <a16:creationId xmlns:a16="http://schemas.microsoft.com/office/drawing/2014/main" id="{2811A33B-63AB-9E35-1D86-C9D673951705}"/>
              </a:ext>
            </a:extLst>
          </p:cNvPr>
          <p:cNvSpPr/>
          <p:nvPr/>
        </p:nvSpPr>
        <p:spPr>
          <a:xfrm>
            <a:off x="4817310" y="2793029"/>
            <a:ext cx="584666" cy="58524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0" extrusionOk="0">
                <a:moveTo>
                  <a:pt x="4418" y="19096"/>
                </a:moveTo>
                <a:lnTo>
                  <a:pt x="5400" y="19096"/>
                </a:lnTo>
                <a:lnTo>
                  <a:pt x="5400" y="18117"/>
                </a:lnTo>
                <a:lnTo>
                  <a:pt x="4418" y="18117"/>
                </a:lnTo>
                <a:cubicBezTo>
                  <a:pt x="4418" y="18117"/>
                  <a:pt x="4418" y="19096"/>
                  <a:pt x="4418" y="19096"/>
                </a:cubicBezTo>
                <a:close/>
                <a:moveTo>
                  <a:pt x="6382" y="16160"/>
                </a:moveTo>
                <a:lnTo>
                  <a:pt x="5400" y="16160"/>
                </a:lnTo>
                <a:lnTo>
                  <a:pt x="5400" y="17138"/>
                </a:lnTo>
                <a:lnTo>
                  <a:pt x="6382" y="17138"/>
                </a:lnTo>
                <a:cubicBezTo>
                  <a:pt x="6382" y="17138"/>
                  <a:pt x="6382" y="16160"/>
                  <a:pt x="6382" y="16160"/>
                </a:cubicBezTo>
                <a:close/>
                <a:moveTo>
                  <a:pt x="2455" y="19096"/>
                </a:moveTo>
                <a:lnTo>
                  <a:pt x="3436" y="19096"/>
                </a:lnTo>
                <a:lnTo>
                  <a:pt x="3436" y="18117"/>
                </a:lnTo>
                <a:lnTo>
                  <a:pt x="2455" y="18117"/>
                </a:lnTo>
                <a:cubicBezTo>
                  <a:pt x="2455" y="18117"/>
                  <a:pt x="2455" y="19096"/>
                  <a:pt x="2455" y="19096"/>
                </a:cubicBezTo>
                <a:close/>
                <a:moveTo>
                  <a:pt x="4418" y="16160"/>
                </a:moveTo>
                <a:lnTo>
                  <a:pt x="2455" y="16160"/>
                </a:lnTo>
                <a:lnTo>
                  <a:pt x="2455" y="17138"/>
                </a:lnTo>
                <a:lnTo>
                  <a:pt x="4418" y="17138"/>
                </a:lnTo>
                <a:cubicBezTo>
                  <a:pt x="4418" y="17138"/>
                  <a:pt x="4418" y="16160"/>
                  <a:pt x="4418" y="16160"/>
                </a:cubicBezTo>
                <a:close/>
                <a:moveTo>
                  <a:pt x="3436" y="12248"/>
                </a:moveTo>
                <a:lnTo>
                  <a:pt x="2455" y="12248"/>
                </a:lnTo>
                <a:lnTo>
                  <a:pt x="2455" y="13226"/>
                </a:lnTo>
                <a:lnTo>
                  <a:pt x="3436" y="13226"/>
                </a:lnTo>
                <a:cubicBezTo>
                  <a:pt x="3436" y="13226"/>
                  <a:pt x="3436" y="12248"/>
                  <a:pt x="3436" y="12248"/>
                </a:cubicBezTo>
                <a:close/>
                <a:moveTo>
                  <a:pt x="3436" y="14204"/>
                </a:moveTo>
                <a:lnTo>
                  <a:pt x="2455" y="14204"/>
                </a:lnTo>
                <a:lnTo>
                  <a:pt x="2455" y="15182"/>
                </a:lnTo>
                <a:lnTo>
                  <a:pt x="3436" y="15182"/>
                </a:lnTo>
                <a:cubicBezTo>
                  <a:pt x="3436" y="15182"/>
                  <a:pt x="3436" y="14204"/>
                  <a:pt x="3436" y="14204"/>
                </a:cubicBezTo>
                <a:close/>
                <a:moveTo>
                  <a:pt x="6382" y="19096"/>
                </a:moveTo>
                <a:lnTo>
                  <a:pt x="13255" y="19096"/>
                </a:lnTo>
                <a:lnTo>
                  <a:pt x="13255" y="18117"/>
                </a:lnTo>
                <a:lnTo>
                  <a:pt x="6382" y="18117"/>
                </a:lnTo>
                <a:cubicBezTo>
                  <a:pt x="6382" y="18117"/>
                  <a:pt x="6382" y="19096"/>
                  <a:pt x="6382" y="19096"/>
                </a:cubicBezTo>
                <a:close/>
                <a:moveTo>
                  <a:pt x="18164" y="15182"/>
                </a:moveTo>
                <a:lnTo>
                  <a:pt x="19145" y="15182"/>
                </a:lnTo>
                <a:lnTo>
                  <a:pt x="19145" y="14204"/>
                </a:lnTo>
                <a:lnTo>
                  <a:pt x="18164" y="14204"/>
                </a:lnTo>
                <a:cubicBezTo>
                  <a:pt x="18164" y="14204"/>
                  <a:pt x="18164" y="15182"/>
                  <a:pt x="18164" y="15182"/>
                </a:cubicBezTo>
                <a:close/>
                <a:moveTo>
                  <a:pt x="5400" y="14204"/>
                </a:moveTo>
                <a:lnTo>
                  <a:pt x="4418" y="14204"/>
                </a:lnTo>
                <a:lnTo>
                  <a:pt x="4418" y="15182"/>
                </a:lnTo>
                <a:lnTo>
                  <a:pt x="5400" y="15182"/>
                </a:lnTo>
                <a:cubicBezTo>
                  <a:pt x="5400" y="15182"/>
                  <a:pt x="5400" y="14204"/>
                  <a:pt x="5400" y="14204"/>
                </a:cubicBezTo>
                <a:close/>
                <a:moveTo>
                  <a:pt x="14236" y="16160"/>
                </a:moveTo>
                <a:lnTo>
                  <a:pt x="13255" y="16160"/>
                </a:lnTo>
                <a:lnTo>
                  <a:pt x="13255" y="17138"/>
                </a:lnTo>
                <a:lnTo>
                  <a:pt x="14236" y="17138"/>
                </a:lnTo>
                <a:cubicBezTo>
                  <a:pt x="14236" y="17138"/>
                  <a:pt x="14236" y="16160"/>
                  <a:pt x="14236" y="16160"/>
                </a:cubicBezTo>
                <a:close/>
                <a:moveTo>
                  <a:pt x="20618" y="19584"/>
                </a:moveTo>
                <a:cubicBezTo>
                  <a:pt x="20618" y="20123"/>
                  <a:pt x="20178" y="20562"/>
                  <a:pt x="19636" y="20562"/>
                </a:cubicBezTo>
                <a:lnTo>
                  <a:pt x="1964" y="20562"/>
                </a:lnTo>
                <a:cubicBezTo>
                  <a:pt x="1421" y="20562"/>
                  <a:pt x="982" y="20123"/>
                  <a:pt x="982" y="19584"/>
                </a:cubicBezTo>
                <a:lnTo>
                  <a:pt x="982" y="11759"/>
                </a:lnTo>
                <a:cubicBezTo>
                  <a:pt x="982" y="11219"/>
                  <a:pt x="1421" y="10781"/>
                  <a:pt x="1964" y="10781"/>
                </a:cubicBezTo>
                <a:lnTo>
                  <a:pt x="19636" y="10781"/>
                </a:lnTo>
                <a:cubicBezTo>
                  <a:pt x="20178" y="10781"/>
                  <a:pt x="20618" y="11219"/>
                  <a:pt x="20618" y="11759"/>
                </a:cubicBezTo>
                <a:cubicBezTo>
                  <a:pt x="20618" y="11759"/>
                  <a:pt x="20618" y="19584"/>
                  <a:pt x="20618" y="19584"/>
                </a:cubicBezTo>
                <a:close/>
                <a:moveTo>
                  <a:pt x="19636" y="9802"/>
                </a:moveTo>
                <a:lnTo>
                  <a:pt x="10965" y="9802"/>
                </a:lnTo>
                <a:cubicBezTo>
                  <a:pt x="10831" y="9457"/>
                  <a:pt x="10774" y="9056"/>
                  <a:pt x="10870" y="8651"/>
                </a:cubicBezTo>
                <a:cubicBezTo>
                  <a:pt x="11059" y="7853"/>
                  <a:pt x="11782" y="7223"/>
                  <a:pt x="12961" y="6833"/>
                </a:cubicBezTo>
                <a:cubicBezTo>
                  <a:pt x="14940" y="6175"/>
                  <a:pt x="15841" y="4938"/>
                  <a:pt x="16249" y="4015"/>
                </a:cubicBezTo>
                <a:cubicBezTo>
                  <a:pt x="16747" y="2886"/>
                  <a:pt x="16801" y="1546"/>
                  <a:pt x="16396" y="334"/>
                </a:cubicBezTo>
                <a:cubicBezTo>
                  <a:pt x="16310" y="79"/>
                  <a:pt x="16032" y="-60"/>
                  <a:pt x="15774" y="25"/>
                </a:cubicBezTo>
                <a:cubicBezTo>
                  <a:pt x="15517" y="111"/>
                  <a:pt x="15378" y="387"/>
                  <a:pt x="15464" y="643"/>
                </a:cubicBezTo>
                <a:cubicBezTo>
                  <a:pt x="16091" y="2518"/>
                  <a:pt x="15480" y="4964"/>
                  <a:pt x="12650" y="5904"/>
                </a:cubicBezTo>
                <a:cubicBezTo>
                  <a:pt x="10733" y="6541"/>
                  <a:pt x="10105" y="7627"/>
                  <a:pt x="9915" y="8427"/>
                </a:cubicBezTo>
                <a:cubicBezTo>
                  <a:pt x="9809" y="8876"/>
                  <a:pt x="9824" y="9351"/>
                  <a:pt x="9937" y="9802"/>
                </a:cubicBezTo>
                <a:lnTo>
                  <a:pt x="1964" y="9802"/>
                </a:lnTo>
                <a:cubicBezTo>
                  <a:pt x="879" y="9802"/>
                  <a:pt x="0" y="10678"/>
                  <a:pt x="0" y="11759"/>
                </a:cubicBezTo>
                <a:lnTo>
                  <a:pt x="0" y="19584"/>
                </a:lnTo>
                <a:cubicBezTo>
                  <a:pt x="0" y="20664"/>
                  <a:pt x="879" y="21540"/>
                  <a:pt x="1964" y="21540"/>
                </a:cubicBezTo>
                <a:lnTo>
                  <a:pt x="19636" y="21540"/>
                </a:lnTo>
                <a:cubicBezTo>
                  <a:pt x="20721" y="21540"/>
                  <a:pt x="21600" y="20664"/>
                  <a:pt x="21600" y="19584"/>
                </a:cubicBezTo>
                <a:lnTo>
                  <a:pt x="21600" y="11759"/>
                </a:lnTo>
                <a:cubicBezTo>
                  <a:pt x="21600" y="10678"/>
                  <a:pt x="20721" y="9802"/>
                  <a:pt x="19636" y="9802"/>
                </a:cubicBezTo>
                <a:moveTo>
                  <a:pt x="17182" y="17138"/>
                </a:moveTo>
                <a:lnTo>
                  <a:pt x="19145" y="17138"/>
                </a:lnTo>
                <a:lnTo>
                  <a:pt x="19145" y="16160"/>
                </a:lnTo>
                <a:lnTo>
                  <a:pt x="17182" y="16160"/>
                </a:lnTo>
                <a:cubicBezTo>
                  <a:pt x="17182" y="16160"/>
                  <a:pt x="17182" y="17138"/>
                  <a:pt x="17182" y="17138"/>
                </a:cubicBezTo>
                <a:close/>
                <a:moveTo>
                  <a:pt x="14236" y="19096"/>
                </a:moveTo>
                <a:lnTo>
                  <a:pt x="15218" y="19096"/>
                </a:lnTo>
                <a:lnTo>
                  <a:pt x="15218" y="18117"/>
                </a:lnTo>
                <a:lnTo>
                  <a:pt x="14236" y="18117"/>
                </a:lnTo>
                <a:cubicBezTo>
                  <a:pt x="14236" y="18117"/>
                  <a:pt x="14236" y="19096"/>
                  <a:pt x="14236" y="19096"/>
                </a:cubicBezTo>
                <a:close/>
                <a:moveTo>
                  <a:pt x="16200" y="19096"/>
                </a:moveTo>
                <a:lnTo>
                  <a:pt x="17182" y="19096"/>
                </a:lnTo>
                <a:lnTo>
                  <a:pt x="17182" y="18117"/>
                </a:lnTo>
                <a:lnTo>
                  <a:pt x="16200" y="18117"/>
                </a:lnTo>
                <a:cubicBezTo>
                  <a:pt x="16200" y="18117"/>
                  <a:pt x="16200" y="19096"/>
                  <a:pt x="16200" y="19096"/>
                </a:cubicBezTo>
                <a:close/>
                <a:moveTo>
                  <a:pt x="18164" y="19096"/>
                </a:moveTo>
                <a:lnTo>
                  <a:pt x="19145" y="19096"/>
                </a:lnTo>
                <a:lnTo>
                  <a:pt x="19145" y="18117"/>
                </a:lnTo>
                <a:lnTo>
                  <a:pt x="18164" y="18117"/>
                </a:lnTo>
                <a:cubicBezTo>
                  <a:pt x="18164" y="18117"/>
                  <a:pt x="18164" y="19096"/>
                  <a:pt x="18164" y="19096"/>
                </a:cubicBezTo>
                <a:close/>
                <a:moveTo>
                  <a:pt x="16200" y="16160"/>
                </a:moveTo>
                <a:lnTo>
                  <a:pt x="15218" y="16160"/>
                </a:lnTo>
                <a:lnTo>
                  <a:pt x="15218" y="17138"/>
                </a:lnTo>
                <a:lnTo>
                  <a:pt x="16200" y="17138"/>
                </a:lnTo>
                <a:cubicBezTo>
                  <a:pt x="16200" y="17138"/>
                  <a:pt x="16200" y="16160"/>
                  <a:pt x="16200" y="16160"/>
                </a:cubicBezTo>
                <a:close/>
                <a:moveTo>
                  <a:pt x="18164" y="13226"/>
                </a:moveTo>
                <a:lnTo>
                  <a:pt x="19145" y="13226"/>
                </a:lnTo>
                <a:lnTo>
                  <a:pt x="19145" y="12248"/>
                </a:lnTo>
                <a:lnTo>
                  <a:pt x="18164" y="12248"/>
                </a:lnTo>
                <a:cubicBezTo>
                  <a:pt x="18164" y="12248"/>
                  <a:pt x="18164" y="13226"/>
                  <a:pt x="18164" y="13226"/>
                </a:cubicBezTo>
                <a:close/>
                <a:moveTo>
                  <a:pt x="13255" y="12248"/>
                </a:moveTo>
                <a:lnTo>
                  <a:pt x="12273" y="12248"/>
                </a:lnTo>
                <a:lnTo>
                  <a:pt x="12273" y="13226"/>
                </a:lnTo>
                <a:lnTo>
                  <a:pt x="13255" y="13226"/>
                </a:lnTo>
                <a:cubicBezTo>
                  <a:pt x="13255" y="13226"/>
                  <a:pt x="13255" y="12248"/>
                  <a:pt x="13255" y="12248"/>
                </a:cubicBezTo>
                <a:close/>
                <a:moveTo>
                  <a:pt x="13255" y="14204"/>
                </a:moveTo>
                <a:lnTo>
                  <a:pt x="12273" y="14204"/>
                </a:lnTo>
                <a:lnTo>
                  <a:pt x="12273" y="15182"/>
                </a:lnTo>
                <a:lnTo>
                  <a:pt x="13255" y="15182"/>
                </a:lnTo>
                <a:cubicBezTo>
                  <a:pt x="13255" y="15182"/>
                  <a:pt x="13255" y="14204"/>
                  <a:pt x="13255" y="14204"/>
                </a:cubicBezTo>
                <a:close/>
                <a:moveTo>
                  <a:pt x="15218" y="14204"/>
                </a:moveTo>
                <a:lnTo>
                  <a:pt x="14236" y="14204"/>
                </a:lnTo>
                <a:lnTo>
                  <a:pt x="14236" y="15182"/>
                </a:lnTo>
                <a:lnTo>
                  <a:pt x="15218" y="15182"/>
                </a:lnTo>
                <a:cubicBezTo>
                  <a:pt x="15218" y="15182"/>
                  <a:pt x="15218" y="14204"/>
                  <a:pt x="15218" y="14204"/>
                </a:cubicBezTo>
                <a:close/>
                <a:moveTo>
                  <a:pt x="17182" y="14204"/>
                </a:moveTo>
                <a:lnTo>
                  <a:pt x="16200" y="14204"/>
                </a:lnTo>
                <a:lnTo>
                  <a:pt x="16200" y="15182"/>
                </a:lnTo>
                <a:lnTo>
                  <a:pt x="17182" y="15182"/>
                </a:lnTo>
                <a:cubicBezTo>
                  <a:pt x="17182" y="15182"/>
                  <a:pt x="17182" y="14204"/>
                  <a:pt x="17182" y="14204"/>
                </a:cubicBezTo>
                <a:close/>
                <a:moveTo>
                  <a:pt x="15218" y="12248"/>
                </a:moveTo>
                <a:lnTo>
                  <a:pt x="14236" y="12248"/>
                </a:lnTo>
                <a:lnTo>
                  <a:pt x="14236" y="13226"/>
                </a:lnTo>
                <a:lnTo>
                  <a:pt x="15218" y="13226"/>
                </a:lnTo>
                <a:cubicBezTo>
                  <a:pt x="15218" y="13226"/>
                  <a:pt x="15218" y="12248"/>
                  <a:pt x="15218" y="12248"/>
                </a:cubicBezTo>
                <a:close/>
                <a:moveTo>
                  <a:pt x="17182" y="12248"/>
                </a:moveTo>
                <a:lnTo>
                  <a:pt x="16200" y="12248"/>
                </a:lnTo>
                <a:lnTo>
                  <a:pt x="16200" y="13226"/>
                </a:lnTo>
                <a:lnTo>
                  <a:pt x="17182" y="13226"/>
                </a:lnTo>
                <a:cubicBezTo>
                  <a:pt x="17182" y="13226"/>
                  <a:pt x="17182" y="12248"/>
                  <a:pt x="17182" y="12248"/>
                </a:cubicBezTo>
                <a:close/>
                <a:moveTo>
                  <a:pt x="11291" y="12248"/>
                </a:moveTo>
                <a:lnTo>
                  <a:pt x="10309" y="12248"/>
                </a:lnTo>
                <a:lnTo>
                  <a:pt x="10309" y="13226"/>
                </a:lnTo>
                <a:lnTo>
                  <a:pt x="11291" y="13226"/>
                </a:lnTo>
                <a:cubicBezTo>
                  <a:pt x="11291" y="13226"/>
                  <a:pt x="11291" y="12248"/>
                  <a:pt x="11291" y="12248"/>
                </a:cubicBezTo>
                <a:close/>
                <a:moveTo>
                  <a:pt x="5400" y="12248"/>
                </a:moveTo>
                <a:lnTo>
                  <a:pt x="4418" y="12248"/>
                </a:lnTo>
                <a:lnTo>
                  <a:pt x="4418" y="13226"/>
                </a:lnTo>
                <a:lnTo>
                  <a:pt x="5400" y="13226"/>
                </a:lnTo>
                <a:cubicBezTo>
                  <a:pt x="5400" y="13226"/>
                  <a:pt x="5400" y="12248"/>
                  <a:pt x="5400" y="12248"/>
                </a:cubicBezTo>
                <a:close/>
                <a:moveTo>
                  <a:pt x="7364" y="17138"/>
                </a:moveTo>
                <a:lnTo>
                  <a:pt x="8345" y="17138"/>
                </a:lnTo>
                <a:lnTo>
                  <a:pt x="8345" y="16160"/>
                </a:lnTo>
                <a:lnTo>
                  <a:pt x="7364" y="16160"/>
                </a:lnTo>
                <a:cubicBezTo>
                  <a:pt x="7364" y="16160"/>
                  <a:pt x="7364" y="17138"/>
                  <a:pt x="7364" y="17138"/>
                </a:cubicBezTo>
                <a:close/>
                <a:moveTo>
                  <a:pt x="7364" y="14204"/>
                </a:moveTo>
                <a:lnTo>
                  <a:pt x="6382" y="14204"/>
                </a:lnTo>
                <a:lnTo>
                  <a:pt x="6382" y="15182"/>
                </a:lnTo>
                <a:lnTo>
                  <a:pt x="7364" y="15182"/>
                </a:lnTo>
                <a:cubicBezTo>
                  <a:pt x="7364" y="15182"/>
                  <a:pt x="7364" y="14204"/>
                  <a:pt x="7364" y="14204"/>
                </a:cubicBezTo>
                <a:close/>
                <a:moveTo>
                  <a:pt x="7364" y="12248"/>
                </a:moveTo>
                <a:lnTo>
                  <a:pt x="6382" y="12248"/>
                </a:lnTo>
                <a:lnTo>
                  <a:pt x="6382" y="13226"/>
                </a:lnTo>
                <a:lnTo>
                  <a:pt x="7364" y="13226"/>
                </a:lnTo>
                <a:cubicBezTo>
                  <a:pt x="7364" y="13226"/>
                  <a:pt x="7364" y="12248"/>
                  <a:pt x="7364" y="12248"/>
                </a:cubicBezTo>
                <a:close/>
                <a:moveTo>
                  <a:pt x="9327" y="14204"/>
                </a:moveTo>
                <a:lnTo>
                  <a:pt x="8345" y="14204"/>
                </a:lnTo>
                <a:lnTo>
                  <a:pt x="8345" y="15182"/>
                </a:lnTo>
                <a:lnTo>
                  <a:pt x="9327" y="15182"/>
                </a:lnTo>
                <a:cubicBezTo>
                  <a:pt x="9327" y="15182"/>
                  <a:pt x="9327" y="14204"/>
                  <a:pt x="9327" y="14204"/>
                </a:cubicBezTo>
                <a:close/>
                <a:moveTo>
                  <a:pt x="11291" y="14204"/>
                </a:moveTo>
                <a:lnTo>
                  <a:pt x="10309" y="14204"/>
                </a:lnTo>
                <a:lnTo>
                  <a:pt x="10309" y="15182"/>
                </a:lnTo>
                <a:lnTo>
                  <a:pt x="11291" y="15182"/>
                </a:lnTo>
                <a:cubicBezTo>
                  <a:pt x="11291" y="15182"/>
                  <a:pt x="11291" y="14204"/>
                  <a:pt x="11291" y="14204"/>
                </a:cubicBezTo>
                <a:close/>
                <a:moveTo>
                  <a:pt x="9327" y="12248"/>
                </a:moveTo>
                <a:lnTo>
                  <a:pt x="8345" y="12248"/>
                </a:lnTo>
                <a:lnTo>
                  <a:pt x="8345" y="13226"/>
                </a:lnTo>
                <a:lnTo>
                  <a:pt x="9327" y="13226"/>
                </a:lnTo>
                <a:cubicBezTo>
                  <a:pt x="9327" y="13226"/>
                  <a:pt x="9327" y="12248"/>
                  <a:pt x="9327" y="12248"/>
                </a:cubicBezTo>
                <a:close/>
                <a:moveTo>
                  <a:pt x="11291" y="17138"/>
                </a:moveTo>
                <a:lnTo>
                  <a:pt x="12273" y="17138"/>
                </a:lnTo>
                <a:lnTo>
                  <a:pt x="12273" y="16160"/>
                </a:lnTo>
                <a:lnTo>
                  <a:pt x="11291" y="16160"/>
                </a:lnTo>
                <a:cubicBezTo>
                  <a:pt x="11291" y="16160"/>
                  <a:pt x="11291" y="17138"/>
                  <a:pt x="11291" y="17138"/>
                </a:cubicBezTo>
                <a:close/>
                <a:moveTo>
                  <a:pt x="9327" y="17138"/>
                </a:moveTo>
                <a:lnTo>
                  <a:pt x="10309" y="17138"/>
                </a:lnTo>
                <a:lnTo>
                  <a:pt x="10309" y="16160"/>
                </a:lnTo>
                <a:lnTo>
                  <a:pt x="9327" y="16160"/>
                </a:lnTo>
                <a:cubicBezTo>
                  <a:pt x="9327" y="16160"/>
                  <a:pt x="9327" y="17138"/>
                  <a:pt x="9327" y="17138"/>
                </a:cubicBezTo>
                <a:close/>
              </a:path>
            </a:pathLst>
          </a:custGeom>
          <a:solidFill>
            <a:srgbClr val="F39300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Google Shape;304;g1229ee4e861_0_36">
            <a:extLst>
              <a:ext uri="{FF2B5EF4-FFF2-40B4-BE49-F238E27FC236}">
                <a16:creationId xmlns:a16="http://schemas.microsoft.com/office/drawing/2014/main" id="{559F89C7-CDFE-EB8C-6E91-71E89705D130}"/>
              </a:ext>
            </a:extLst>
          </p:cNvPr>
          <p:cNvSpPr/>
          <p:nvPr/>
        </p:nvSpPr>
        <p:spPr>
          <a:xfrm>
            <a:off x="1579358" y="2498683"/>
            <a:ext cx="1249267" cy="245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1200">
                <a:solidFill>
                  <a:schemeClr val="bg1">
                    <a:lumMod val="50000"/>
                  </a:schemeClr>
                </a:solidFill>
              </a:rPr>
              <a:t>metadata</a:t>
            </a:r>
            <a:endParaRPr lang="en-US" sz="120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" name="Google Shape;304;g1229ee4e861_0_36">
            <a:extLst>
              <a:ext uri="{FF2B5EF4-FFF2-40B4-BE49-F238E27FC236}">
                <a16:creationId xmlns:a16="http://schemas.microsoft.com/office/drawing/2014/main" id="{41A54BA1-4563-E993-2C51-58ADC9D613C6}"/>
              </a:ext>
            </a:extLst>
          </p:cNvPr>
          <p:cNvSpPr/>
          <p:nvPr/>
        </p:nvSpPr>
        <p:spPr>
          <a:xfrm rot="20254341">
            <a:off x="1613435" y="3194740"/>
            <a:ext cx="1249267" cy="245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1200">
                <a:solidFill>
                  <a:schemeClr val="bg1">
                    <a:lumMod val="50000"/>
                  </a:schemeClr>
                </a:solidFill>
              </a:rPr>
              <a:t>metadata</a:t>
            </a:r>
            <a:endParaRPr lang="en-US" sz="120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162867C4-6300-9F56-DBAC-7F71ABBCB373}"/>
              </a:ext>
            </a:extLst>
          </p:cNvPr>
          <p:cNvCxnSpPr>
            <a:cxnSpLocks/>
          </p:cNvCxnSpPr>
          <p:nvPr/>
        </p:nvCxnSpPr>
        <p:spPr>
          <a:xfrm>
            <a:off x="3674444" y="2726840"/>
            <a:ext cx="1043002" cy="590579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9D34A64-AB83-53E3-47D9-BA1E74BD6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0532" y="1015999"/>
            <a:ext cx="3245218" cy="403880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800"/>
              </a:spcBef>
            </a:pPr>
            <a:r>
              <a:rPr lang="en-GB" sz="1800"/>
              <a:t>A hub where metadata on models from various sources can be discovered.</a:t>
            </a:r>
          </a:p>
          <a:p>
            <a:pPr>
              <a:lnSpc>
                <a:spcPct val="90000"/>
              </a:lnSpc>
              <a:spcBef>
                <a:spcPts val="800"/>
              </a:spcBef>
            </a:pPr>
            <a:endParaRPr lang="en-GB" sz="1800"/>
          </a:p>
          <a:p>
            <a:pPr>
              <a:lnSpc>
                <a:spcPct val="90000"/>
              </a:lnSpc>
              <a:spcBef>
                <a:spcPts val="800"/>
              </a:spcBef>
            </a:pPr>
            <a:r>
              <a:rPr lang="en-GB" sz="1800"/>
              <a:t>Improved findability &amp; reusability.</a:t>
            </a:r>
          </a:p>
          <a:p>
            <a:pPr>
              <a:lnSpc>
                <a:spcPct val="90000"/>
              </a:lnSpc>
              <a:spcBef>
                <a:spcPts val="800"/>
              </a:spcBef>
            </a:pPr>
            <a:endParaRPr lang="en-GB" sz="1800"/>
          </a:p>
          <a:p>
            <a:pPr>
              <a:lnSpc>
                <a:spcPct val="90000"/>
              </a:lnSpc>
              <a:spcBef>
                <a:spcPts val="800"/>
              </a:spcBef>
            </a:pPr>
            <a:r>
              <a:rPr lang="en-GB" sz="1800"/>
              <a:t>Understand interoperability between ontologies.</a:t>
            </a:r>
          </a:p>
          <a:p>
            <a:pPr>
              <a:lnSpc>
                <a:spcPct val="90000"/>
              </a:lnSpc>
              <a:spcBef>
                <a:spcPts val="800"/>
              </a:spcBef>
            </a:pPr>
            <a:endParaRPr lang="en-GB" sz="1800"/>
          </a:p>
          <a:p>
            <a:pPr>
              <a:lnSpc>
                <a:spcPct val="90000"/>
              </a:lnSpc>
              <a:spcBef>
                <a:spcPts val="800"/>
              </a:spcBef>
            </a:pPr>
            <a:r>
              <a:rPr lang="en-GB" sz="1800"/>
              <a:t>Gauge adoption of models.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273047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525609-8290-6897-18F1-F2D8B2DB96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724FD-E1B2-95FF-C28C-EFBD643D0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/>
              <a:t>Metrics </a:t>
            </a:r>
            <a:r>
              <a:rPr lang="en-GB"/>
              <a:t>support recommendations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F733F-A19F-53F5-B2F3-08605AAB6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16000"/>
            <a:ext cx="7886700" cy="3616325"/>
          </a:xfrm>
        </p:spPr>
        <p:txBody>
          <a:bodyPr>
            <a:normAutofit/>
          </a:bodyPr>
          <a:lstStyle/>
          <a:p>
            <a:pPr marL="0" indent="0">
              <a:spcBef>
                <a:spcPts val="800"/>
              </a:spcBef>
              <a:buNone/>
            </a:pPr>
            <a:r>
              <a:rPr lang="en-GB" sz="1800"/>
              <a:t>Metrics that are based on the centrality of the model in the graph support ordering of search results.</a:t>
            </a:r>
          </a:p>
          <a:p>
            <a:pPr>
              <a:lnSpc>
                <a:spcPct val="90000"/>
              </a:lnSpc>
              <a:spcBef>
                <a:spcPts val="800"/>
              </a:spcBef>
            </a:pPr>
            <a:endParaRPr lang="en-GB" sz="1800"/>
          </a:p>
          <a:p>
            <a:pPr marL="0" indent="0">
              <a:lnSpc>
                <a:spcPct val="90000"/>
              </a:lnSpc>
              <a:spcBef>
                <a:spcPts val="800"/>
              </a:spcBef>
              <a:buNone/>
            </a:pPr>
            <a:r>
              <a:rPr lang="en-GB" sz="1800"/>
              <a:t>	Reuse: by counting links with other models.</a:t>
            </a:r>
          </a:p>
          <a:p>
            <a:pPr marL="0" indent="0">
              <a:lnSpc>
                <a:spcPct val="90000"/>
              </a:lnSpc>
              <a:spcBef>
                <a:spcPts val="800"/>
              </a:spcBef>
              <a:buNone/>
            </a:pPr>
            <a:endParaRPr lang="en-GB" sz="1800"/>
          </a:p>
          <a:p>
            <a:pPr marL="0" indent="0">
              <a:lnSpc>
                <a:spcPct val="90000"/>
              </a:lnSpc>
              <a:spcBef>
                <a:spcPts val="800"/>
              </a:spcBef>
              <a:buNone/>
            </a:pPr>
            <a:r>
              <a:rPr lang="en-GB" sz="1800"/>
              <a:t> 	Implementations: by looking at datasets using the model.</a:t>
            </a:r>
          </a:p>
          <a:p>
            <a:pPr>
              <a:lnSpc>
                <a:spcPct val="90000"/>
              </a:lnSpc>
              <a:spcBef>
                <a:spcPts val="800"/>
              </a:spcBef>
            </a:pPr>
            <a:endParaRPr lang="en-GB" sz="1800"/>
          </a:p>
          <a:p>
            <a:pPr marL="0" indent="0">
              <a:lnSpc>
                <a:spcPct val="90000"/>
              </a:lnSpc>
              <a:spcBef>
                <a:spcPts val="800"/>
              </a:spcBef>
              <a:buNone/>
            </a:pPr>
            <a:r>
              <a:rPr lang="en-GB" sz="1800"/>
              <a:t>	Aggregation: aggregating these metrics across publishers, member 	states, themes, and between models.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9E0B74-FA87-39B1-0D95-969AF8E3C7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/>
              <a:t>The Semantic Registry for Data Models</a:t>
            </a:r>
            <a:endParaRPr lang="en-LU"/>
          </a:p>
        </p:txBody>
      </p:sp>
      <p:sp>
        <p:nvSpPr>
          <p:cNvPr id="5" name="Shape 3767">
            <a:extLst>
              <a:ext uri="{FF2B5EF4-FFF2-40B4-BE49-F238E27FC236}">
                <a16:creationId xmlns:a16="http://schemas.microsoft.com/office/drawing/2014/main" id="{EE461261-B9EC-4BDD-6BCD-338242EB5AB8}"/>
              </a:ext>
            </a:extLst>
          </p:cNvPr>
          <p:cNvSpPr/>
          <p:nvPr/>
        </p:nvSpPr>
        <p:spPr>
          <a:xfrm>
            <a:off x="998034" y="3369975"/>
            <a:ext cx="484118" cy="4841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19636"/>
                </a:moveTo>
                <a:cubicBezTo>
                  <a:pt x="12764" y="20178"/>
                  <a:pt x="12324" y="20618"/>
                  <a:pt x="11782" y="20618"/>
                </a:cubicBezTo>
                <a:lnTo>
                  <a:pt x="9818" y="20618"/>
                </a:lnTo>
                <a:cubicBezTo>
                  <a:pt x="9276" y="20618"/>
                  <a:pt x="8836" y="20178"/>
                  <a:pt x="8836" y="19636"/>
                </a:cubicBezTo>
                <a:lnTo>
                  <a:pt x="8836" y="17673"/>
                </a:lnTo>
                <a:cubicBezTo>
                  <a:pt x="8836" y="1713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7131"/>
                  <a:pt x="12764" y="17673"/>
                </a:cubicBezTo>
                <a:cubicBezTo>
                  <a:pt x="12764" y="17673"/>
                  <a:pt x="12764" y="19636"/>
                  <a:pt x="12764" y="19636"/>
                </a:cubicBezTo>
                <a:close/>
                <a:moveTo>
                  <a:pt x="11782" y="15709"/>
                </a:moveTo>
                <a:lnTo>
                  <a:pt x="9818" y="15709"/>
                </a:lnTo>
                <a:cubicBezTo>
                  <a:pt x="8734" y="15709"/>
                  <a:pt x="7855" y="16588"/>
                  <a:pt x="7855" y="17673"/>
                </a:cubicBezTo>
                <a:lnTo>
                  <a:pt x="7855" y="19636"/>
                </a:lnTo>
                <a:cubicBezTo>
                  <a:pt x="7855" y="20721"/>
                  <a:pt x="8734" y="21600"/>
                  <a:pt x="9818" y="21600"/>
                </a:cubicBezTo>
                <a:lnTo>
                  <a:pt x="11782" y="21600"/>
                </a:lnTo>
                <a:cubicBezTo>
                  <a:pt x="12866" y="21600"/>
                  <a:pt x="13745" y="20721"/>
                  <a:pt x="13745" y="19636"/>
                </a:cubicBezTo>
                <a:lnTo>
                  <a:pt x="13745" y="17673"/>
                </a:lnTo>
                <a:cubicBezTo>
                  <a:pt x="13745" y="16588"/>
                  <a:pt x="12866" y="15709"/>
                  <a:pt x="11782" y="157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cubicBezTo>
                  <a:pt x="17131" y="20618"/>
                  <a:pt x="16691" y="20178"/>
                  <a:pt x="16691" y="19636"/>
                </a:cubicBezTo>
                <a:lnTo>
                  <a:pt x="16691" y="17673"/>
                </a:lnTo>
                <a:cubicBezTo>
                  <a:pt x="16691" y="17131"/>
                  <a:pt x="17131" y="16691"/>
                  <a:pt x="17673" y="16691"/>
                </a:cubicBezTo>
                <a:lnTo>
                  <a:pt x="19636" y="16691"/>
                </a:lnTo>
                <a:cubicBezTo>
                  <a:pt x="20178" y="16691"/>
                  <a:pt x="20618" y="17131"/>
                  <a:pt x="20618" y="17673"/>
                </a:cubicBezTo>
                <a:cubicBezTo>
                  <a:pt x="20618" y="17673"/>
                  <a:pt x="20618" y="19636"/>
                  <a:pt x="20618" y="19636"/>
                </a:cubicBezTo>
                <a:close/>
                <a:moveTo>
                  <a:pt x="19636" y="15709"/>
                </a:moveTo>
                <a:lnTo>
                  <a:pt x="17673" y="15709"/>
                </a:lnTo>
                <a:cubicBezTo>
                  <a:pt x="16588" y="15709"/>
                  <a:pt x="15709" y="16588"/>
                  <a:pt x="15709" y="17673"/>
                </a:cubicBezTo>
                <a:lnTo>
                  <a:pt x="15709" y="19636"/>
                </a:lnTo>
                <a:cubicBezTo>
                  <a:pt x="15709" y="20721"/>
                  <a:pt x="16588" y="21600"/>
                  <a:pt x="17673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7673"/>
                </a:lnTo>
                <a:cubicBezTo>
                  <a:pt x="21600" y="16588"/>
                  <a:pt x="20721" y="15709"/>
                  <a:pt x="19636" y="15709"/>
                </a:cubicBezTo>
                <a:moveTo>
                  <a:pt x="4909" y="19636"/>
                </a:moveTo>
                <a:cubicBezTo>
                  <a:pt x="4909" y="20178"/>
                  <a:pt x="4469" y="20618"/>
                  <a:pt x="3927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7673"/>
                </a:lnTo>
                <a:cubicBezTo>
                  <a:pt x="982" y="17131"/>
                  <a:pt x="1422" y="16691"/>
                  <a:pt x="1964" y="16691"/>
                </a:cubicBezTo>
                <a:lnTo>
                  <a:pt x="3927" y="16691"/>
                </a:lnTo>
                <a:cubicBezTo>
                  <a:pt x="4469" y="16691"/>
                  <a:pt x="4909" y="17131"/>
                  <a:pt x="4909" y="17673"/>
                </a:cubicBezTo>
                <a:cubicBezTo>
                  <a:pt x="4909" y="17673"/>
                  <a:pt x="4909" y="19636"/>
                  <a:pt x="4909" y="19636"/>
                </a:cubicBezTo>
                <a:close/>
                <a:moveTo>
                  <a:pt x="3927" y="15709"/>
                </a:moveTo>
                <a:lnTo>
                  <a:pt x="1964" y="15709"/>
                </a:lnTo>
                <a:cubicBezTo>
                  <a:pt x="879" y="15709"/>
                  <a:pt x="0" y="16588"/>
                  <a:pt x="0" y="17673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3927" y="21600"/>
                </a:lnTo>
                <a:cubicBezTo>
                  <a:pt x="5012" y="21600"/>
                  <a:pt x="5891" y="20721"/>
                  <a:pt x="5891" y="19636"/>
                </a:cubicBezTo>
                <a:lnTo>
                  <a:pt x="5891" y="17673"/>
                </a:lnTo>
                <a:cubicBezTo>
                  <a:pt x="5891" y="16588"/>
                  <a:pt x="5012" y="15709"/>
                  <a:pt x="3927" y="15709"/>
                </a:cubicBezTo>
                <a:moveTo>
                  <a:pt x="2945" y="14727"/>
                </a:moveTo>
                <a:cubicBezTo>
                  <a:pt x="3217" y="14727"/>
                  <a:pt x="3436" y="14508"/>
                  <a:pt x="3436" y="14236"/>
                </a:cubicBezTo>
                <a:lnTo>
                  <a:pt x="3436" y="10800"/>
                </a:lnTo>
                <a:lnTo>
                  <a:pt x="10309" y="10800"/>
                </a:lnTo>
                <a:lnTo>
                  <a:pt x="10309" y="14236"/>
                </a:lnTo>
                <a:cubicBezTo>
                  <a:pt x="10309" y="14508"/>
                  <a:pt x="10529" y="14727"/>
                  <a:pt x="10800" y="14727"/>
                </a:cubicBezTo>
                <a:cubicBezTo>
                  <a:pt x="11071" y="14727"/>
                  <a:pt x="11291" y="14508"/>
                  <a:pt x="11291" y="14236"/>
                </a:cubicBezTo>
                <a:lnTo>
                  <a:pt x="11291" y="10800"/>
                </a:lnTo>
                <a:lnTo>
                  <a:pt x="18164" y="10800"/>
                </a:lnTo>
                <a:lnTo>
                  <a:pt x="18164" y="14236"/>
                </a:lnTo>
                <a:cubicBezTo>
                  <a:pt x="18164" y="14508"/>
                  <a:pt x="18384" y="14727"/>
                  <a:pt x="18655" y="14727"/>
                </a:cubicBezTo>
                <a:cubicBezTo>
                  <a:pt x="18926" y="14727"/>
                  <a:pt x="19145" y="14508"/>
                  <a:pt x="19145" y="14236"/>
                </a:cubicBezTo>
                <a:lnTo>
                  <a:pt x="19145" y="10309"/>
                </a:lnTo>
                <a:cubicBezTo>
                  <a:pt x="19145" y="10038"/>
                  <a:pt x="18926" y="9818"/>
                  <a:pt x="18655" y="9818"/>
                </a:cubicBezTo>
                <a:lnTo>
                  <a:pt x="11291" y="9818"/>
                </a:lnTo>
                <a:lnTo>
                  <a:pt x="11291" y="7364"/>
                </a:lnTo>
                <a:cubicBezTo>
                  <a:pt x="11291" y="7093"/>
                  <a:pt x="11071" y="6873"/>
                  <a:pt x="10800" y="6873"/>
                </a:cubicBezTo>
                <a:cubicBezTo>
                  <a:pt x="10529" y="6873"/>
                  <a:pt x="10309" y="7093"/>
                  <a:pt x="10309" y="7364"/>
                </a:cubicBezTo>
                <a:lnTo>
                  <a:pt x="10309" y="9818"/>
                </a:lnTo>
                <a:lnTo>
                  <a:pt x="2945" y="9818"/>
                </a:lnTo>
                <a:cubicBezTo>
                  <a:pt x="2674" y="9818"/>
                  <a:pt x="2455" y="10038"/>
                  <a:pt x="2455" y="10309"/>
                </a:cubicBezTo>
                <a:lnTo>
                  <a:pt x="2455" y="14236"/>
                </a:lnTo>
                <a:cubicBezTo>
                  <a:pt x="2455" y="14508"/>
                  <a:pt x="2674" y="14727"/>
                  <a:pt x="2945" y="14727"/>
                </a:cubicBezTo>
                <a:moveTo>
                  <a:pt x="8836" y="1964"/>
                </a:moveTo>
                <a:cubicBezTo>
                  <a:pt x="8836" y="1422"/>
                  <a:pt x="9276" y="982"/>
                  <a:pt x="9818" y="982"/>
                </a:cubicBezTo>
                <a:lnTo>
                  <a:pt x="11782" y="982"/>
                </a:lnTo>
                <a:cubicBezTo>
                  <a:pt x="12324" y="982"/>
                  <a:pt x="12764" y="1422"/>
                  <a:pt x="12764" y="1964"/>
                </a:cubicBezTo>
                <a:lnTo>
                  <a:pt x="12764" y="3927"/>
                </a:lnTo>
                <a:cubicBezTo>
                  <a:pt x="12764" y="446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4469"/>
                  <a:pt x="8836" y="3927"/>
                </a:cubicBezTo>
                <a:cubicBezTo>
                  <a:pt x="8836" y="3927"/>
                  <a:pt x="8836" y="1964"/>
                  <a:pt x="8836" y="1964"/>
                </a:cubicBezTo>
                <a:close/>
                <a:moveTo>
                  <a:pt x="9818" y="5891"/>
                </a:moveTo>
                <a:lnTo>
                  <a:pt x="11782" y="5891"/>
                </a:lnTo>
                <a:cubicBezTo>
                  <a:pt x="12866" y="5891"/>
                  <a:pt x="13745" y="5012"/>
                  <a:pt x="13745" y="3927"/>
                </a:cubicBezTo>
                <a:lnTo>
                  <a:pt x="13745" y="1964"/>
                </a:lnTo>
                <a:cubicBezTo>
                  <a:pt x="13745" y="879"/>
                  <a:pt x="12866" y="0"/>
                  <a:pt x="11782" y="0"/>
                </a:cubicBezTo>
                <a:lnTo>
                  <a:pt x="9818" y="0"/>
                </a:lnTo>
                <a:cubicBezTo>
                  <a:pt x="8734" y="0"/>
                  <a:pt x="7855" y="879"/>
                  <a:pt x="7855" y="1964"/>
                </a:cubicBezTo>
                <a:lnTo>
                  <a:pt x="7855" y="3927"/>
                </a:lnTo>
                <a:cubicBezTo>
                  <a:pt x="7855" y="5012"/>
                  <a:pt x="8734" y="5891"/>
                  <a:pt x="9818" y="5891"/>
                </a:cubicBezTo>
              </a:path>
            </a:pathLst>
          </a:custGeom>
          <a:solidFill>
            <a:srgbClr val="F15A24"/>
          </a:solidFill>
          <a:ln w="3175">
            <a:noFill/>
          </a:ln>
        </p:spPr>
        <p:txBody>
          <a:bodyPr lIns="38100" tIns="38100" rIns="38100" bIns="38100" anchor="ctr"/>
          <a:lstStyle/>
          <a:p>
            <a:pPr defTabSz="914400"/>
            <a:endParaRPr>
              <a:solidFill>
                <a:prstClr val="black"/>
              </a:solidFill>
              <a:latin typeface="EC Square Sans Cond Pro" panose="020B0506040000020004"/>
            </a:endParaRPr>
          </a:p>
        </p:txBody>
      </p:sp>
      <p:sp>
        <p:nvSpPr>
          <p:cNvPr id="6" name="Shape 3878">
            <a:extLst>
              <a:ext uri="{FF2B5EF4-FFF2-40B4-BE49-F238E27FC236}">
                <a16:creationId xmlns:a16="http://schemas.microsoft.com/office/drawing/2014/main" id="{1801AA86-96FA-3467-6C81-49F04ECC45B2}"/>
              </a:ext>
            </a:extLst>
          </p:cNvPr>
          <p:cNvSpPr/>
          <p:nvPr/>
        </p:nvSpPr>
        <p:spPr>
          <a:xfrm>
            <a:off x="998034" y="1962047"/>
            <a:ext cx="484118" cy="4841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5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30"/>
                  <a:pt x="14236" y="5400"/>
                </a:cubicBezTo>
                <a:cubicBezTo>
                  <a:pt x="14236" y="5671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1"/>
                  <a:pt x="20127" y="5400"/>
                </a:cubicBezTo>
                <a:lnTo>
                  <a:pt x="20127" y="491"/>
                </a:lnTo>
                <a:cubicBezTo>
                  <a:pt x="20127" y="221"/>
                  <a:pt x="19907" y="0"/>
                  <a:pt x="19636" y="0"/>
                </a:cubicBezTo>
                <a:cubicBezTo>
                  <a:pt x="19366" y="0"/>
                  <a:pt x="19145" y="221"/>
                  <a:pt x="19145" y="491"/>
                </a:cubicBezTo>
                <a:lnTo>
                  <a:pt x="19145" y="3962"/>
                </a:lnTo>
                <a:cubicBezTo>
                  <a:pt x="17166" y="1547"/>
                  <a:pt x="14166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30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39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30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30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4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10530"/>
                  <a:pt x="21380" y="10309"/>
                  <a:pt x="21109" y="10309"/>
                </a:cubicBezTo>
              </a:path>
            </a:pathLst>
          </a:custGeom>
          <a:solidFill>
            <a:srgbClr val="F15A24"/>
          </a:solidFill>
          <a:ln w="3175">
            <a:noFill/>
          </a:ln>
        </p:spPr>
        <p:txBody>
          <a:bodyPr lIns="38100" tIns="38100" rIns="38100" bIns="38100" anchor="ctr"/>
          <a:lstStyle/>
          <a:p>
            <a:pPr defTabSz="914400"/>
            <a:endParaRPr>
              <a:solidFill>
                <a:prstClr val="black"/>
              </a:solidFill>
              <a:latin typeface="EC Square Sans Cond Pro" panose="020B0506040000020004"/>
            </a:endParaRPr>
          </a:p>
        </p:txBody>
      </p:sp>
      <p:sp>
        <p:nvSpPr>
          <p:cNvPr id="7" name="Shape 3892">
            <a:extLst>
              <a:ext uri="{FF2B5EF4-FFF2-40B4-BE49-F238E27FC236}">
                <a16:creationId xmlns:a16="http://schemas.microsoft.com/office/drawing/2014/main" id="{C3D3616B-982F-DCD0-407C-7B115F8FC337}"/>
              </a:ext>
            </a:extLst>
          </p:cNvPr>
          <p:cNvSpPr/>
          <p:nvPr/>
        </p:nvSpPr>
        <p:spPr>
          <a:xfrm>
            <a:off x="1042044" y="2629767"/>
            <a:ext cx="396097" cy="4841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4909"/>
                </a:moveTo>
                <a:cubicBezTo>
                  <a:pt x="5498" y="4909"/>
                  <a:pt x="1200" y="4030"/>
                  <a:pt x="1200" y="2945"/>
                </a:cubicBezTo>
                <a:cubicBezTo>
                  <a:pt x="1200" y="1861"/>
                  <a:pt x="5498" y="982"/>
                  <a:pt x="10800" y="982"/>
                </a:cubicBezTo>
                <a:cubicBezTo>
                  <a:pt x="16102" y="982"/>
                  <a:pt x="20400" y="1861"/>
                  <a:pt x="20400" y="2945"/>
                </a:cubicBezTo>
                <a:cubicBezTo>
                  <a:pt x="20400" y="4030"/>
                  <a:pt x="16102" y="4909"/>
                  <a:pt x="10800" y="4909"/>
                </a:cubicBezTo>
                <a:moveTo>
                  <a:pt x="20400" y="6873"/>
                </a:moveTo>
                <a:cubicBezTo>
                  <a:pt x="20400" y="7957"/>
                  <a:pt x="16102" y="8836"/>
                  <a:pt x="10800" y="8836"/>
                </a:cubicBezTo>
                <a:cubicBezTo>
                  <a:pt x="5498" y="8836"/>
                  <a:pt x="1200" y="7957"/>
                  <a:pt x="1200" y="6873"/>
                </a:cubicBezTo>
                <a:lnTo>
                  <a:pt x="1200" y="4292"/>
                </a:lnTo>
                <a:cubicBezTo>
                  <a:pt x="2993" y="5241"/>
                  <a:pt x="6615" y="5891"/>
                  <a:pt x="10800" y="5891"/>
                </a:cubicBezTo>
                <a:cubicBezTo>
                  <a:pt x="14986" y="5891"/>
                  <a:pt x="18607" y="5241"/>
                  <a:pt x="20400" y="4292"/>
                </a:cubicBezTo>
                <a:cubicBezTo>
                  <a:pt x="20400" y="4292"/>
                  <a:pt x="20400" y="6873"/>
                  <a:pt x="20400" y="6873"/>
                </a:cubicBezTo>
                <a:close/>
                <a:moveTo>
                  <a:pt x="10800" y="10800"/>
                </a:moveTo>
                <a:cubicBezTo>
                  <a:pt x="5498" y="10800"/>
                  <a:pt x="1200" y="9921"/>
                  <a:pt x="1200" y="8836"/>
                </a:cubicBezTo>
                <a:cubicBezTo>
                  <a:pt x="1200" y="8672"/>
                  <a:pt x="1309" y="8514"/>
                  <a:pt x="1494" y="8363"/>
                </a:cubicBezTo>
                <a:cubicBezTo>
                  <a:pt x="3370" y="9232"/>
                  <a:pt x="6830" y="9818"/>
                  <a:pt x="10800" y="9818"/>
                </a:cubicBezTo>
                <a:cubicBezTo>
                  <a:pt x="14770" y="9818"/>
                  <a:pt x="18230" y="9232"/>
                  <a:pt x="20106" y="8363"/>
                </a:cubicBezTo>
                <a:cubicBezTo>
                  <a:pt x="20291" y="8514"/>
                  <a:pt x="20400" y="8672"/>
                  <a:pt x="20400" y="8836"/>
                </a:cubicBezTo>
                <a:cubicBezTo>
                  <a:pt x="20400" y="9921"/>
                  <a:pt x="16102" y="10800"/>
                  <a:pt x="10800" y="10800"/>
                </a:cubicBezTo>
                <a:moveTo>
                  <a:pt x="20400" y="12764"/>
                </a:moveTo>
                <a:cubicBezTo>
                  <a:pt x="20400" y="13848"/>
                  <a:pt x="16102" y="14727"/>
                  <a:pt x="10800" y="14727"/>
                </a:cubicBezTo>
                <a:cubicBezTo>
                  <a:pt x="5498" y="14727"/>
                  <a:pt x="1200" y="13848"/>
                  <a:pt x="1200" y="12764"/>
                </a:cubicBezTo>
                <a:lnTo>
                  <a:pt x="1200" y="10183"/>
                </a:lnTo>
                <a:cubicBezTo>
                  <a:pt x="2993" y="11132"/>
                  <a:pt x="6615" y="11782"/>
                  <a:pt x="10800" y="11782"/>
                </a:cubicBezTo>
                <a:cubicBezTo>
                  <a:pt x="14986" y="11782"/>
                  <a:pt x="18607" y="11132"/>
                  <a:pt x="20400" y="10183"/>
                </a:cubicBezTo>
                <a:cubicBezTo>
                  <a:pt x="20400" y="10183"/>
                  <a:pt x="20400" y="12764"/>
                  <a:pt x="20400" y="12764"/>
                </a:cubicBezTo>
                <a:close/>
                <a:moveTo>
                  <a:pt x="10800" y="16691"/>
                </a:moveTo>
                <a:cubicBezTo>
                  <a:pt x="5498" y="16691"/>
                  <a:pt x="1200" y="15812"/>
                  <a:pt x="1200" y="14727"/>
                </a:cubicBezTo>
                <a:cubicBezTo>
                  <a:pt x="1200" y="14563"/>
                  <a:pt x="1309" y="14405"/>
                  <a:pt x="1494" y="14254"/>
                </a:cubicBezTo>
                <a:cubicBezTo>
                  <a:pt x="3370" y="15123"/>
                  <a:pt x="6830" y="15709"/>
                  <a:pt x="10800" y="15709"/>
                </a:cubicBezTo>
                <a:cubicBezTo>
                  <a:pt x="14770" y="15709"/>
                  <a:pt x="18230" y="15123"/>
                  <a:pt x="20106" y="14254"/>
                </a:cubicBezTo>
                <a:cubicBezTo>
                  <a:pt x="20291" y="14405"/>
                  <a:pt x="20400" y="14563"/>
                  <a:pt x="20400" y="14727"/>
                </a:cubicBezTo>
                <a:cubicBezTo>
                  <a:pt x="20400" y="15812"/>
                  <a:pt x="16102" y="16691"/>
                  <a:pt x="10800" y="16691"/>
                </a:cubicBezTo>
                <a:moveTo>
                  <a:pt x="20400" y="18655"/>
                </a:moveTo>
                <a:cubicBezTo>
                  <a:pt x="20400" y="19739"/>
                  <a:pt x="16102" y="20618"/>
                  <a:pt x="10800" y="20618"/>
                </a:cubicBezTo>
                <a:cubicBezTo>
                  <a:pt x="5498" y="20618"/>
                  <a:pt x="1200" y="19739"/>
                  <a:pt x="1200" y="18655"/>
                </a:cubicBezTo>
                <a:lnTo>
                  <a:pt x="1200" y="16073"/>
                </a:lnTo>
                <a:cubicBezTo>
                  <a:pt x="2993" y="17023"/>
                  <a:pt x="6615" y="17673"/>
                  <a:pt x="10800" y="17673"/>
                </a:cubicBezTo>
                <a:cubicBezTo>
                  <a:pt x="14986" y="17673"/>
                  <a:pt x="18607" y="17023"/>
                  <a:pt x="20400" y="16073"/>
                </a:cubicBezTo>
                <a:cubicBezTo>
                  <a:pt x="20400" y="16073"/>
                  <a:pt x="20400" y="18655"/>
                  <a:pt x="20400" y="18655"/>
                </a:cubicBezTo>
                <a:close/>
                <a:moveTo>
                  <a:pt x="21600" y="2945"/>
                </a:moveTo>
                <a:cubicBezTo>
                  <a:pt x="21600" y="1319"/>
                  <a:pt x="16765" y="0"/>
                  <a:pt x="10800" y="0"/>
                </a:cubicBezTo>
                <a:cubicBezTo>
                  <a:pt x="4835" y="0"/>
                  <a:pt x="0" y="1319"/>
                  <a:pt x="0" y="2945"/>
                </a:cubicBezTo>
                <a:lnTo>
                  <a:pt x="0" y="6873"/>
                </a:lnTo>
                <a:cubicBezTo>
                  <a:pt x="0" y="7218"/>
                  <a:pt x="229" y="7548"/>
                  <a:pt x="628" y="7855"/>
                </a:cubicBezTo>
                <a:cubicBezTo>
                  <a:pt x="229" y="8162"/>
                  <a:pt x="0" y="8492"/>
                  <a:pt x="0" y="8836"/>
                </a:cubicBezTo>
                <a:lnTo>
                  <a:pt x="0" y="12764"/>
                </a:lnTo>
                <a:cubicBezTo>
                  <a:pt x="0" y="13109"/>
                  <a:pt x="229" y="13439"/>
                  <a:pt x="628" y="13745"/>
                </a:cubicBezTo>
                <a:cubicBezTo>
                  <a:pt x="229" y="14053"/>
                  <a:pt x="0" y="14383"/>
                  <a:pt x="0" y="14727"/>
                </a:cubicBezTo>
                <a:lnTo>
                  <a:pt x="0" y="18655"/>
                </a:lnTo>
                <a:cubicBezTo>
                  <a:pt x="0" y="20282"/>
                  <a:pt x="4835" y="21600"/>
                  <a:pt x="10800" y="21600"/>
                </a:cubicBezTo>
                <a:cubicBezTo>
                  <a:pt x="16765" y="21600"/>
                  <a:pt x="21600" y="20282"/>
                  <a:pt x="21600" y="18655"/>
                </a:cubicBezTo>
                <a:lnTo>
                  <a:pt x="21600" y="14727"/>
                </a:lnTo>
                <a:cubicBezTo>
                  <a:pt x="21600" y="14383"/>
                  <a:pt x="21371" y="14053"/>
                  <a:pt x="20972" y="13745"/>
                </a:cubicBezTo>
                <a:cubicBezTo>
                  <a:pt x="21371" y="13439"/>
                  <a:pt x="21600" y="13109"/>
                  <a:pt x="21600" y="12764"/>
                </a:cubicBezTo>
                <a:lnTo>
                  <a:pt x="21600" y="8836"/>
                </a:lnTo>
                <a:cubicBezTo>
                  <a:pt x="21600" y="8492"/>
                  <a:pt x="21371" y="8162"/>
                  <a:pt x="20972" y="7855"/>
                </a:cubicBezTo>
                <a:cubicBezTo>
                  <a:pt x="21371" y="7548"/>
                  <a:pt x="21600" y="7218"/>
                  <a:pt x="21600" y="6873"/>
                </a:cubicBezTo>
                <a:cubicBezTo>
                  <a:pt x="21600" y="6873"/>
                  <a:pt x="21600" y="2945"/>
                  <a:pt x="21600" y="2945"/>
                </a:cubicBezTo>
                <a:close/>
              </a:path>
            </a:pathLst>
          </a:custGeom>
          <a:solidFill>
            <a:srgbClr val="F39300"/>
          </a:solidFill>
          <a:ln w="3175">
            <a:noFill/>
          </a:ln>
        </p:spPr>
        <p:txBody>
          <a:bodyPr lIns="38100" tIns="38100" rIns="38100" bIns="38100" anchor="ctr"/>
          <a:lstStyle/>
          <a:p>
            <a:pPr defTabSz="914400"/>
            <a:endParaRPr>
              <a:solidFill>
                <a:prstClr val="black"/>
              </a:solidFill>
              <a:latin typeface="EC Square Sans Cond Pro" panose="020B0506040000020004"/>
            </a:endParaRPr>
          </a:p>
        </p:txBody>
      </p:sp>
    </p:spTree>
    <p:extLst>
      <p:ext uri="{BB962C8B-B14F-4D97-AF65-F5344CB8AC3E}">
        <p14:creationId xmlns:p14="http://schemas.microsoft.com/office/powerpoint/2010/main" val="1707001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60351-D91E-AA1F-4CAC-8C9982C08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85AD0-4B99-AFD6-CA94-A9D591D4E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/>
              <a:t>A first look at the Semantic Registry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01E1CE-FFCE-2BB3-B84F-682561C3AE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/>
              <a:t>The Semantic Registry for Data Models</a:t>
            </a:r>
            <a:endParaRPr lang="en-LU"/>
          </a:p>
        </p:txBody>
      </p:sp>
      <p:pic>
        <p:nvPicPr>
          <p:cNvPr id="8" name="Picture 7" descr="A screenshot of a cell phone&#10;&#10;AI-generated content may be incorrect.">
            <a:extLst>
              <a:ext uri="{FF2B5EF4-FFF2-40B4-BE49-F238E27FC236}">
                <a16:creationId xmlns:a16="http://schemas.microsoft.com/office/drawing/2014/main" id="{83B16983-A6B8-DAB0-06E6-1700E702E23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657" b="50914"/>
          <a:stretch/>
        </p:blipFill>
        <p:spPr>
          <a:xfrm>
            <a:off x="6461825" y="849087"/>
            <a:ext cx="1961804" cy="1721575"/>
          </a:xfrm>
          <a:prstGeom prst="roundRect">
            <a:avLst>
              <a:gd name="adj" fmla="val 2771"/>
            </a:avLst>
          </a:prstGeom>
          <a:ln>
            <a:solidFill>
              <a:srgbClr val="F15A24"/>
            </a:solidFill>
          </a:ln>
        </p:spPr>
      </p:pic>
      <p:pic>
        <p:nvPicPr>
          <p:cNvPr id="10" name="Picture 9" descr="A screenshot of a phone&#10;&#10;AI-generated content may be incorrect.">
            <a:extLst>
              <a:ext uri="{FF2B5EF4-FFF2-40B4-BE49-F238E27FC236}">
                <a16:creationId xmlns:a16="http://schemas.microsoft.com/office/drawing/2014/main" id="{629E718C-9A2F-A262-CBEF-D840EDD5059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399" b="9829"/>
          <a:stretch/>
        </p:blipFill>
        <p:spPr>
          <a:xfrm>
            <a:off x="3771222" y="849087"/>
            <a:ext cx="2207248" cy="3765899"/>
          </a:xfrm>
          <a:prstGeom prst="roundRect">
            <a:avLst>
              <a:gd name="adj" fmla="val 2755"/>
            </a:avLst>
          </a:prstGeom>
          <a:ln>
            <a:solidFill>
              <a:srgbClr val="F15A24"/>
            </a:solidFill>
          </a:ln>
        </p:spPr>
      </p:pic>
      <p:pic>
        <p:nvPicPr>
          <p:cNvPr id="12" name="Picture 11" descr="A screenshot of a phone&#10;&#10;AI-generated content may be incorrect.">
            <a:extLst>
              <a:ext uri="{FF2B5EF4-FFF2-40B4-BE49-F238E27FC236}">
                <a16:creationId xmlns:a16="http://schemas.microsoft.com/office/drawing/2014/main" id="{0E8BC27E-1A9F-E944-D502-FD6F82A2321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-8" b="41596"/>
          <a:stretch/>
        </p:blipFill>
        <p:spPr>
          <a:xfrm>
            <a:off x="6461825" y="2727300"/>
            <a:ext cx="1961804" cy="1887686"/>
          </a:xfrm>
          <a:prstGeom prst="roundRect">
            <a:avLst>
              <a:gd name="adj" fmla="val 3015"/>
            </a:avLst>
          </a:prstGeom>
          <a:ln>
            <a:solidFill>
              <a:srgbClr val="F2821B"/>
            </a:solidFill>
          </a:ln>
        </p:spPr>
      </p:pic>
      <p:pic>
        <p:nvPicPr>
          <p:cNvPr id="14" name="Picture 1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39E6ABB4-488C-DDD9-522B-458ABCE51FE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3462" r="2956" b="19359"/>
          <a:stretch/>
        </p:blipFill>
        <p:spPr>
          <a:xfrm>
            <a:off x="715439" y="849087"/>
            <a:ext cx="2572428" cy="3764940"/>
          </a:xfrm>
          <a:prstGeom prst="roundRect">
            <a:avLst>
              <a:gd name="adj" fmla="val 3873"/>
            </a:avLst>
          </a:prstGeom>
          <a:ln>
            <a:solidFill>
              <a:srgbClr val="F2821B"/>
            </a:solidFill>
          </a:ln>
        </p:spPr>
      </p:pic>
    </p:spTree>
    <p:extLst>
      <p:ext uri="{BB962C8B-B14F-4D97-AF65-F5344CB8AC3E}">
        <p14:creationId xmlns:p14="http://schemas.microsoft.com/office/powerpoint/2010/main" val="3077380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4A293-3203-B1C5-9878-30142DF45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2B369-9584-1D8C-4FA2-76F3D96B9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/>
              <a:t>Development of the Semantic Registry</a:t>
            </a:r>
            <a:endParaRPr lang="en-L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BC1569-F671-8A2D-7D0B-CC9CF5756A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/>
              <a:t>The Semantic Registry for Data Models</a:t>
            </a:r>
            <a:endParaRPr lang="en-LU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5F14EF5-BF5D-ADA5-4EC6-097FB955EC5D}"/>
              </a:ext>
            </a:extLst>
          </p:cNvPr>
          <p:cNvGrpSpPr/>
          <p:nvPr/>
        </p:nvGrpSpPr>
        <p:grpSpPr>
          <a:xfrm>
            <a:off x="6447523" y="902128"/>
            <a:ext cx="2390079" cy="1226309"/>
            <a:chOff x="3306796" y="4457922"/>
            <a:chExt cx="3066175" cy="1573202"/>
          </a:xfrm>
        </p:grpSpPr>
        <p:sp>
          <p:nvSpPr>
            <p:cNvPr id="30" name="Google Shape;304;g1229ee4e861_0_36">
              <a:extLst>
                <a:ext uri="{FF2B5EF4-FFF2-40B4-BE49-F238E27FC236}">
                  <a16:creationId xmlns:a16="http://schemas.microsoft.com/office/drawing/2014/main" id="{A2ED8FEC-73EB-8534-D941-16BFFC9CBC8F}"/>
                </a:ext>
              </a:extLst>
            </p:cNvPr>
            <p:cNvSpPr/>
            <p:nvPr/>
          </p:nvSpPr>
          <p:spPr>
            <a:xfrm>
              <a:off x="3829992" y="4457922"/>
              <a:ext cx="2542979" cy="15732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lnSpc>
                  <a:spcPct val="90000"/>
                </a:lnSpc>
                <a:spcBef>
                  <a:spcPts val="800"/>
                </a:spcBef>
                <a:buSzPts val="1800"/>
              </a:pPr>
              <a:r>
                <a:rPr lang="en-GB" sz="1600" b="1">
                  <a:solidFill>
                    <a:srgbClr val="F39300"/>
                  </a:solidFill>
                  <a:latin typeface="Titillium"/>
                </a:rPr>
                <a:t>Pilot</a:t>
              </a:r>
              <a:r>
                <a:rPr lang="en-GB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Titillium"/>
                </a:rPr>
                <a:t> the Semantic Registry with Member States and EU agencies/DGs to </a:t>
              </a:r>
              <a:r>
                <a:rPr lang="en-GB" sz="1600" b="1">
                  <a:solidFill>
                    <a:srgbClr val="F39300"/>
                  </a:solidFill>
                  <a:latin typeface="Titillium"/>
                </a:rPr>
                <a:t>develop a Proof-of-Concept.</a:t>
              </a:r>
              <a:endParaRPr lang="en-GB" sz="1600">
                <a:solidFill>
                  <a:srgbClr val="F39300"/>
                </a:solidFill>
                <a:latin typeface="Titillium"/>
              </a:endParaRPr>
            </a:p>
          </p:txBody>
        </p:sp>
        <p:sp>
          <p:nvSpPr>
            <p:cNvPr id="31" name="Shape 3644">
              <a:extLst>
                <a:ext uri="{FF2B5EF4-FFF2-40B4-BE49-F238E27FC236}">
                  <a16:creationId xmlns:a16="http://schemas.microsoft.com/office/drawing/2014/main" id="{E44ECA2F-5EC0-9F8E-0272-FB864585A3DA}"/>
                </a:ext>
              </a:extLst>
            </p:cNvPr>
            <p:cNvSpPr/>
            <p:nvPr/>
          </p:nvSpPr>
          <p:spPr>
            <a:xfrm>
              <a:off x="3306796" y="4568281"/>
              <a:ext cx="348797" cy="3487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327" y="17673"/>
                  </a:moveTo>
                  <a:cubicBezTo>
                    <a:pt x="4718" y="17673"/>
                    <a:pt x="982" y="13936"/>
                    <a:pt x="982" y="9327"/>
                  </a:cubicBezTo>
                  <a:cubicBezTo>
                    <a:pt x="982" y="4718"/>
                    <a:pt x="4718" y="982"/>
                    <a:pt x="9327" y="982"/>
                  </a:cubicBezTo>
                  <a:cubicBezTo>
                    <a:pt x="13936" y="982"/>
                    <a:pt x="17673" y="4718"/>
                    <a:pt x="17673" y="9327"/>
                  </a:cubicBezTo>
                  <a:cubicBezTo>
                    <a:pt x="17673" y="13936"/>
                    <a:pt x="13936" y="17673"/>
                    <a:pt x="9327" y="17673"/>
                  </a:cubicBezTo>
                  <a:moveTo>
                    <a:pt x="21456" y="20762"/>
                  </a:moveTo>
                  <a:lnTo>
                    <a:pt x="16253" y="15559"/>
                  </a:lnTo>
                  <a:cubicBezTo>
                    <a:pt x="17741" y="13907"/>
                    <a:pt x="18655" y="11726"/>
                    <a:pt x="18655" y="9327"/>
                  </a:cubicBezTo>
                  <a:cubicBezTo>
                    <a:pt x="18655" y="4176"/>
                    <a:pt x="14479" y="0"/>
                    <a:pt x="9327" y="0"/>
                  </a:cubicBezTo>
                  <a:cubicBezTo>
                    <a:pt x="4176" y="0"/>
                    <a:pt x="0" y="4176"/>
                    <a:pt x="0" y="9327"/>
                  </a:cubicBezTo>
                  <a:cubicBezTo>
                    <a:pt x="0" y="14479"/>
                    <a:pt x="4176" y="18655"/>
                    <a:pt x="9327" y="18655"/>
                  </a:cubicBezTo>
                  <a:cubicBezTo>
                    <a:pt x="11726" y="18655"/>
                    <a:pt x="13907" y="17742"/>
                    <a:pt x="15559" y="16253"/>
                  </a:cubicBezTo>
                  <a:lnTo>
                    <a:pt x="20762" y="21456"/>
                  </a:lnTo>
                  <a:cubicBezTo>
                    <a:pt x="20851" y="21546"/>
                    <a:pt x="20973" y="21600"/>
                    <a:pt x="21109" y="21600"/>
                  </a:cubicBezTo>
                  <a:cubicBezTo>
                    <a:pt x="21380" y="21600"/>
                    <a:pt x="21600" y="21381"/>
                    <a:pt x="21600" y="21109"/>
                  </a:cubicBezTo>
                  <a:cubicBezTo>
                    <a:pt x="21600" y="20974"/>
                    <a:pt x="21545" y="20851"/>
                    <a:pt x="21456" y="20762"/>
                  </a:cubicBezTo>
                </a:path>
              </a:pathLst>
            </a:custGeom>
            <a:solidFill>
              <a:srgbClr val="F39300"/>
            </a:solidFill>
            <a:ln w="12700">
              <a:solidFill>
                <a:srgbClr val="F39300"/>
              </a:solidFill>
              <a:miter lim="400000"/>
            </a:ln>
          </p:spPr>
          <p:txBody>
            <a:bodyPr lIns="38100" tIns="38100" rIns="38100" bIns="38100" anchor="ctr"/>
            <a:lstStyle/>
            <a:p>
              <a:endParaRPr sz="16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2153CE3-C4A9-6B72-00B8-06D1F9D73080}"/>
              </a:ext>
            </a:extLst>
          </p:cNvPr>
          <p:cNvGrpSpPr/>
          <p:nvPr/>
        </p:nvGrpSpPr>
        <p:grpSpPr>
          <a:xfrm>
            <a:off x="4965328" y="3304653"/>
            <a:ext cx="2392826" cy="1226309"/>
            <a:chOff x="6257745" y="4453790"/>
            <a:chExt cx="3069699" cy="1573202"/>
          </a:xfrm>
        </p:grpSpPr>
        <p:sp>
          <p:nvSpPr>
            <p:cNvPr id="33" name="Google Shape;304;g1229ee4e861_0_36">
              <a:extLst>
                <a:ext uri="{FF2B5EF4-FFF2-40B4-BE49-F238E27FC236}">
                  <a16:creationId xmlns:a16="http://schemas.microsoft.com/office/drawing/2014/main" id="{52C3A74A-EB18-0818-2980-096B86A9321B}"/>
                </a:ext>
              </a:extLst>
            </p:cNvPr>
            <p:cNvSpPr/>
            <p:nvPr/>
          </p:nvSpPr>
          <p:spPr>
            <a:xfrm>
              <a:off x="6784466" y="4453790"/>
              <a:ext cx="2542978" cy="15732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lnSpc>
                  <a:spcPct val="90000"/>
                </a:lnSpc>
                <a:spcBef>
                  <a:spcPts val="800"/>
                </a:spcBef>
                <a:buSzPts val="1800"/>
              </a:pPr>
              <a:r>
                <a:rPr lang="en-GB" sz="1600" b="1">
                  <a:solidFill>
                    <a:srgbClr val="F15A24"/>
                  </a:solidFill>
                  <a:latin typeface="Titillium"/>
                </a:rPr>
                <a:t>Build a harvester </a:t>
              </a:r>
              <a:r>
                <a:rPr lang="en-GB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Titillium"/>
                </a:rPr>
                <a:t>to collect, transform and validate the data according to the data model.</a:t>
              </a:r>
            </a:p>
          </p:txBody>
        </p:sp>
        <p:sp>
          <p:nvSpPr>
            <p:cNvPr id="34" name="Shape 3873">
              <a:extLst>
                <a:ext uri="{FF2B5EF4-FFF2-40B4-BE49-F238E27FC236}">
                  <a16:creationId xmlns:a16="http://schemas.microsoft.com/office/drawing/2014/main" id="{7CFE2E31-14FC-551D-D086-ACD9C427FB8F}"/>
                </a:ext>
              </a:extLst>
            </p:cNvPr>
            <p:cNvSpPr/>
            <p:nvPr/>
          </p:nvSpPr>
          <p:spPr>
            <a:xfrm>
              <a:off x="6257745" y="4568281"/>
              <a:ext cx="348797" cy="3170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20520"/>
                  </a:moveTo>
                  <a:lnTo>
                    <a:pt x="982" y="20520"/>
                  </a:lnTo>
                  <a:lnTo>
                    <a:pt x="982" y="14040"/>
                  </a:lnTo>
                  <a:lnTo>
                    <a:pt x="6907" y="14040"/>
                  </a:lnTo>
                  <a:cubicBezTo>
                    <a:pt x="7149" y="16170"/>
                    <a:pt x="8798" y="17820"/>
                    <a:pt x="10800" y="17820"/>
                  </a:cubicBezTo>
                  <a:cubicBezTo>
                    <a:pt x="12802" y="17820"/>
                    <a:pt x="14451" y="16170"/>
                    <a:pt x="14694" y="14040"/>
                  </a:cubicBezTo>
                  <a:lnTo>
                    <a:pt x="20618" y="14040"/>
                  </a:lnTo>
                  <a:cubicBezTo>
                    <a:pt x="20618" y="14040"/>
                    <a:pt x="20618" y="20520"/>
                    <a:pt x="20618" y="20520"/>
                  </a:cubicBezTo>
                  <a:close/>
                  <a:moveTo>
                    <a:pt x="21543" y="13262"/>
                  </a:moveTo>
                  <a:lnTo>
                    <a:pt x="21548" y="13258"/>
                  </a:lnTo>
                  <a:lnTo>
                    <a:pt x="16639" y="2458"/>
                  </a:lnTo>
                  <a:lnTo>
                    <a:pt x="16634" y="2462"/>
                  </a:lnTo>
                  <a:cubicBezTo>
                    <a:pt x="16554" y="2284"/>
                    <a:pt x="16392" y="2160"/>
                    <a:pt x="16200" y="2160"/>
                  </a:cubicBezTo>
                  <a:lnTo>
                    <a:pt x="12764" y="2160"/>
                  </a:lnTo>
                  <a:cubicBezTo>
                    <a:pt x="12492" y="2160"/>
                    <a:pt x="12273" y="2403"/>
                    <a:pt x="12273" y="2700"/>
                  </a:cubicBezTo>
                  <a:cubicBezTo>
                    <a:pt x="12273" y="2998"/>
                    <a:pt x="12492" y="3240"/>
                    <a:pt x="12764" y="3240"/>
                  </a:cubicBezTo>
                  <a:lnTo>
                    <a:pt x="15897" y="3240"/>
                  </a:lnTo>
                  <a:lnTo>
                    <a:pt x="20315" y="12960"/>
                  </a:lnTo>
                  <a:lnTo>
                    <a:pt x="14236" y="12960"/>
                  </a:lnTo>
                  <a:cubicBezTo>
                    <a:pt x="13965" y="12960"/>
                    <a:pt x="13745" y="13202"/>
                    <a:pt x="13745" y="13500"/>
                  </a:cubicBezTo>
                  <a:cubicBezTo>
                    <a:pt x="13745" y="15290"/>
                    <a:pt x="12426" y="16740"/>
                    <a:pt x="10800" y="16740"/>
                  </a:cubicBezTo>
                  <a:cubicBezTo>
                    <a:pt x="9173" y="16740"/>
                    <a:pt x="7855" y="15290"/>
                    <a:pt x="7855" y="13500"/>
                  </a:cubicBezTo>
                  <a:cubicBezTo>
                    <a:pt x="7855" y="13202"/>
                    <a:pt x="7635" y="12960"/>
                    <a:pt x="7364" y="12960"/>
                  </a:cubicBezTo>
                  <a:lnTo>
                    <a:pt x="1285" y="12960"/>
                  </a:lnTo>
                  <a:lnTo>
                    <a:pt x="5703" y="3240"/>
                  </a:lnTo>
                  <a:lnTo>
                    <a:pt x="8836" y="3240"/>
                  </a:lnTo>
                  <a:cubicBezTo>
                    <a:pt x="9108" y="3240"/>
                    <a:pt x="9327" y="2998"/>
                    <a:pt x="9327" y="2700"/>
                  </a:cubicBezTo>
                  <a:cubicBezTo>
                    <a:pt x="9327" y="2403"/>
                    <a:pt x="9108" y="2160"/>
                    <a:pt x="8836" y="2160"/>
                  </a:cubicBezTo>
                  <a:lnTo>
                    <a:pt x="5400" y="2160"/>
                  </a:lnTo>
                  <a:cubicBezTo>
                    <a:pt x="5208" y="2160"/>
                    <a:pt x="5046" y="2284"/>
                    <a:pt x="4966" y="2462"/>
                  </a:cubicBezTo>
                  <a:lnTo>
                    <a:pt x="4961" y="2458"/>
                  </a:lnTo>
                  <a:lnTo>
                    <a:pt x="52" y="13258"/>
                  </a:lnTo>
                  <a:lnTo>
                    <a:pt x="57" y="13262"/>
                  </a:lnTo>
                  <a:cubicBezTo>
                    <a:pt x="23" y="13334"/>
                    <a:pt x="0" y="13414"/>
                    <a:pt x="0" y="13500"/>
                  </a:cubicBezTo>
                  <a:lnTo>
                    <a:pt x="0" y="21060"/>
                  </a:lnTo>
                  <a:cubicBezTo>
                    <a:pt x="0" y="21358"/>
                    <a:pt x="220" y="21600"/>
                    <a:pt x="491" y="21600"/>
                  </a:cubicBezTo>
                  <a:lnTo>
                    <a:pt x="21109" y="21600"/>
                  </a:lnTo>
                  <a:cubicBezTo>
                    <a:pt x="21380" y="21600"/>
                    <a:pt x="21600" y="21358"/>
                    <a:pt x="21600" y="21060"/>
                  </a:cubicBezTo>
                  <a:lnTo>
                    <a:pt x="21600" y="13500"/>
                  </a:lnTo>
                  <a:cubicBezTo>
                    <a:pt x="21600" y="13414"/>
                    <a:pt x="21577" y="13334"/>
                    <a:pt x="21543" y="13262"/>
                  </a:cubicBezTo>
                  <a:moveTo>
                    <a:pt x="7855" y="8640"/>
                  </a:moveTo>
                  <a:cubicBezTo>
                    <a:pt x="7583" y="8640"/>
                    <a:pt x="7364" y="8883"/>
                    <a:pt x="7364" y="9180"/>
                  </a:cubicBezTo>
                  <a:cubicBezTo>
                    <a:pt x="7364" y="9330"/>
                    <a:pt x="7418" y="9465"/>
                    <a:pt x="7507" y="9562"/>
                  </a:cubicBezTo>
                  <a:lnTo>
                    <a:pt x="10453" y="12802"/>
                  </a:lnTo>
                  <a:cubicBezTo>
                    <a:pt x="10542" y="12900"/>
                    <a:pt x="10665" y="12960"/>
                    <a:pt x="10800" y="12960"/>
                  </a:cubicBezTo>
                  <a:cubicBezTo>
                    <a:pt x="10936" y="12960"/>
                    <a:pt x="11058" y="12900"/>
                    <a:pt x="11147" y="12802"/>
                  </a:cubicBezTo>
                  <a:lnTo>
                    <a:pt x="14093" y="9562"/>
                  </a:lnTo>
                  <a:cubicBezTo>
                    <a:pt x="14182" y="9465"/>
                    <a:pt x="14236" y="9330"/>
                    <a:pt x="14236" y="9180"/>
                  </a:cubicBezTo>
                  <a:cubicBezTo>
                    <a:pt x="14236" y="8883"/>
                    <a:pt x="14017" y="8640"/>
                    <a:pt x="13745" y="8640"/>
                  </a:cubicBezTo>
                  <a:cubicBezTo>
                    <a:pt x="13610" y="8640"/>
                    <a:pt x="13487" y="8701"/>
                    <a:pt x="13398" y="8798"/>
                  </a:cubicBezTo>
                  <a:lnTo>
                    <a:pt x="11291" y="11116"/>
                  </a:lnTo>
                  <a:lnTo>
                    <a:pt x="11291" y="540"/>
                  </a:lnTo>
                  <a:cubicBezTo>
                    <a:pt x="11291" y="242"/>
                    <a:pt x="11071" y="0"/>
                    <a:pt x="10800" y="0"/>
                  </a:cubicBezTo>
                  <a:cubicBezTo>
                    <a:pt x="10529" y="0"/>
                    <a:pt x="10309" y="242"/>
                    <a:pt x="10309" y="540"/>
                  </a:cubicBezTo>
                  <a:lnTo>
                    <a:pt x="10309" y="11116"/>
                  </a:lnTo>
                  <a:lnTo>
                    <a:pt x="8202" y="8798"/>
                  </a:lnTo>
                  <a:cubicBezTo>
                    <a:pt x="8113" y="8701"/>
                    <a:pt x="7990" y="8640"/>
                    <a:pt x="7855" y="8640"/>
                  </a:cubicBezTo>
                </a:path>
              </a:pathLst>
            </a:custGeom>
            <a:solidFill>
              <a:srgbClr val="F15A24"/>
            </a:solidFill>
            <a:ln w="12700">
              <a:solidFill>
                <a:srgbClr val="F15A24"/>
              </a:solidFill>
              <a:miter lim="400000"/>
            </a:ln>
          </p:spPr>
          <p:txBody>
            <a:bodyPr lIns="38100" tIns="38100" rIns="38100" bIns="38100" anchor="ctr"/>
            <a:lstStyle/>
            <a:p>
              <a:endParaRPr sz="16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9EC1B56D-106D-6DE9-8F21-03383A9343C4}"/>
              </a:ext>
            </a:extLst>
          </p:cNvPr>
          <p:cNvGrpSpPr/>
          <p:nvPr/>
        </p:nvGrpSpPr>
        <p:grpSpPr>
          <a:xfrm>
            <a:off x="1614465" y="3304653"/>
            <a:ext cx="2440901" cy="1226309"/>
            <a:chOff x="287124" y="4457922"/>
            <a:chExt cx="3131372" cy="1573202"/>
          </a:xfrm>
        </p:grpSpPr>
        <p:sp>
          <p:nvSpPr>
            <p:cNvPr id="8" name="Google Shape;304;g1229ee4e861_0_36">
              <a:extLst>
                <a:ext uri="{FF2B5EF4-FFF2-40B4-BE49-F238E27FC236}">
                  <a16:creationId xmlns:a16="http://schemas.microsoft.com/office/drawing/2014/main" id="{D2A04D32-2BF6-7BC1-BAE2-D39D7F41E91C}"/>
                </a:ext>
              </a:extLst>
            </p:cNvPr>
            <p:cNvSpPr/>
            <p:nvPr/>
          </p:nvSpPr>
          <p:spPr>
            <a:xfrm>
              <a:off x="875519" y="4457922"/>
              <a:ext cx="2542977" cy="15732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lnSpc>
                  <a:spcPct val="90000"/>
                </a:lnSpc>
                <a:spcBef>
                  <a:spcPts val="800"/>
                </a:spcBef>
                <a:buSzPts val="1800"/>
              </a:pPr>
              <a:r>
                <a:rPr lang="en-GB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Titillium"/>
                </a:rPr>
                <a:t>Creating a </a:t>
              </a:r>
              <a:r>
                <a:rPr lang="en-GB" sz="1600" b="1">
                  <a:solidFill>
                    <a:srgbClr val="F39300"/>
                  </a:solidFill>
                  <a:latin typeface="Titillium"/>
                </a:rPr>
                <a:t>common model</a:t>
              </a:r>
              <a:r>
                <a:rPr lang="en-GB" sz="16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Titillium"/>
                </a:rPr>
                <a:t> </a:t>
              </a:r>
              <a:r>
                <a:rPr lang="en-GB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Titillium"/>
                </a:rPr>
                <a:t>to harmonise the Semantic Registry metadata.</a:t>
              </a:r>
            </a:p>
          </p:txBody>
        </p:sp>
        <p:sp>
          <p:nvSpPr>
            <p:cNvPr id="9" name="Shape 3767">
              <a:extLst>
                <a:ext uri="{FF2B5EF4-FFF2-40B4-BE49-F238E27FC236}">
                  <a16:creationId xmlns:a16="http://schemas.microsoft.com/office/drawing/2014/main" id="{83564DA0-E745-B112-91A0-F5B540C8FF7A}"/>
                </a:ext>
              </a:extLst>
            </p:cNvPr>
            <p:cNvSpPr/>
            <p:nvPr/>
          </p:nvSpPr>
          <p:spPr>
            <a:xfrm>
              <a:off x="287124" y="4568281"/>
              <a:ext cx="352321" cy="3523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764" y="19636"/>
                  </a:moveTo>
                  <a:cubicBezTo>
                    <a:pt x="12764" y="20178"/>
                    <a:pt x="12324" y="20618"/>
                    <a:pt x="11782" y="20618"/>
                  </a:cubicBezTo>
                  <a:lnTo>
                    <a:pt x="9818" y="20618"/>
                  </a:lnTo>
                  <a:cubicBezTo>
                    <a:pt x="9276" y="20618"/>
                    <a:pt x="8836" y="20178"/>
                    <a:pt x="8836" y="19636"/>
                  </a:cubicBezTo>
                  <a:lnTo>
                    <a:pt x="8836" y="17673"/>
                  </a:lnTo>
                  <a:cubicBezTo>
                    <a:pt x="8836" y="17131"/>
                    <a:pt x="9276" y="16691"/>
                    <a:pt x="9818" y="16691"/>
                  </a:cubicBezTo>
                  <a:lnTo>
                    <a:pt x="11782" y="16691"/>
                  </a:lnTo>
                  <a:cubicBezTo>
                    <a:pt x="12324" y="16691"/>
                    <a:pt x="12764" y="17131"/>
                    <a:pt x="12764" y="17673"/>
                  </a:cubicBezTo>
                  <a:cubicBezTo>
                    <a:pt x="12764" y="17673"/>
                    <a:pt x="12764" y="19636"/>
                    <a:pt x="12764" y="19636"/>
                  </a:cubicBezTo>
                  <a:close/>
                  <a:moveTo>
                    <a:pt x="11782" y="15709"/>
                  </a:moveTo>
                  <a:lnTo>
                    <a:pt x="9818" y="15709"/>
                  </a:lnTo>
                  <a:cubicBezTo>
                    <a:pt x="8734" y="15709"/>
                    <a:pt x="7855" y="16588"/>
                    <a:pt x="7855" y="17673"/>
                  </a:cubicBezTo>
                  <a:lnTo>
                    <a:pt x="7855" y="19636"/>
                  </a:lnTo>
                  <a:cubicBezTo>
                    <a:pt x="7855" y="20721"/>
                    <a:pt x="8734" y="21600"/>
                    <a:pt x="9818" y="21600"/>
                  </a:cubicBezTo>
                  <a:lnTo>
                    <a:pt x="11782" y="21600"/>
                  </a:lnTo>
                  <a:cubicBezTo>
                    <a:pt x="12866" y="21600"/>
                    <a:pt x="13745" y="20721"/>
                    <a:pt x="13745" y="19636"/>
                  </a:cubicBezTo>
                  <a:lnTo>
                    <a:pt x="13745" y="17673"/>
                  </a:lnTo>
                  <a:cubicBezTo>
                    <a:pt x="13745" y="16588"/>
                    <a:pt x="12866" y="15709"/>
                    <a:pt x="11782" y="15709"/>
                  </a:cubicBezTo>
                  <a:moveTo>
                    <a:pt x="20618" y="19636"/>
                  </a:moveTo>
                  <a:cubicBezTo>
                    <a:pt x="20618" y="20178"/>
                    <a:pt x="20178" y="20618"/>
                    <a:pt x="19636" y="20618"/>
                  </a:cubicBezTo>
                  <a:lnTo>
                    <a:pt x="17673" y="20618"/>
                  </a:lnTo>
                  <a:cubicBezTo>
                    <a:pt x="17131" y="20618"/>
                    <a:pt x="16691" y="20178"/>
                    <a:pt x="16691" y="19636"/>
                  </a:cubicBezTo>
                  <a:lnTo>
                    <a:pt x="16691" y="17673"/>
                  </a:lnTo>
                  <a:cubicBezTo>
                    <a:pt x="16691" y="17131"/>
                    <a:pt x="17131" y="16691"/>
                    <a:pt x="17673" y="16691"/>
                  </a:cubicBezTo>
                  <a:lnTo>
                    <a:pt x="19636" y="16691"/>
                  </a:lnTo>
                  <a:cubicBezTo>
                    <a:pt x="20178" y="16691"/>
                    <a:pt x="20618" y="17131"/>
                    <a:pt x="20618" y="17673"/>
                  </a:cubicBezTo>
                  <a:cubicBezTo>
                    <a:pt x="20618" y="17673"/>
                    <a:pt x="20618" y="19636"/>
                    <a:pt x="20618" y="19636"/>
                  </a:cubicBezTo>
                  <a:close/>
                  <a:moveTo>
                    <a:pt x="19636" y="15709"/>
                  </a:moveTo>
                  <a:lnTo>
                    <a:pt x="17673" y="15709"/>
                  </a:lnTo>
                  <a:cubicBezTo>
                    <a:pt x="16588" y="15709"/>
                    <a:pt x="15709" y="16588"/>
                    <a:pt x="15709" y="17673"/>
                  </a:cubicBezTo>
                  <a:lnTo>
                    <a:pt x="15709" y="19636"/>
                  </a:lnTo>
                  <a:cubicBezTo>
                    <a:pt x="15709" y="20721"/>
                    <a:pt x="16588" y="21600"/>
                    <a:pt x="17673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17673"/>
                  </a:lnTo>
                  <a:cubicBezTo>
                    <a:pt x="21600" y="16588"/>
                    <a:pt x="20721" y="15709"/>
                    <a:pt x="19636" y="15709"/>
                  </a:cubicBezTo>
                  <a:moveTo>
                    <a:pt x="4909" y="19636"/>
                  </a:moveTo>
                  <a:cubicBezTo>
                    <a:pt x="4909" y="20178"/>
                    <a:pt x="4469" y="20618"/>
                    <a:pt x="3927" y="20618"/>
                  </a:cubicBezTo>
                  <a:lnTo>
                    <a:pt x="1964" y="20618"/>
                  </a:lnTo>
                  <a:cubicBezTo>
                    <a:pt x="1422" y="20618"/>
                    <a:pt x="982" y="20178"/>
                    <a:pt x="982" y="19636"/>
                  </a:cubicBezTo>
                  <a:lnTo>
                    <a:pt x="982" y="17673"/>
                  </a:lnTo>
                  <a:cubicBezTo>
                    <a:pt x="982" y="17131"/>
                    <a:pt x="1422" y="16691"/>
                    <a:pt x="1964" y="16691"/>
                  </a:cubicBezTo>
                  <a:lnTo>
                    <a:pt x="3927" y="16691"/>
                  </a:lnTo>
                  <a:cubicBezTo>
                    <a:pt x="4469" y="16691"/>
                    <a:pt x="4909" y="17131"/>
                    <a:pt x="4909" y="17673"/>
                  </a:cubicBezTo>
                  <a:cubicBezTo>
                    <a:pt x="4909" y="17673"/>
                    <a:pt x="4909" y="19636"/>
                    <a:pt x="4909" y="19636"/>
                  </a:cubicBezTo>
                  <a:close/>
                  <a:moveTo>
                    <a:pt x="3927" y="15709"/>
                  </a:moveTo>
                  <a:lnTo>
                    <a:pt x="1964" y="15709"/>
                  </a:lnTo>
                  <a:cubicBezTo>
                    <a:pt x="879" y="15709"/>
                    <a:pt x="0" y="16588"/>
                    <a:pt x="0" y="17673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3927" y="21600"/>
                  </a:lnTo>
                  <a:cubicBezTo>
                    <a:pt x="5012" y="21600"/>
                    <a:pt x="5891" y="20721"/>
                    <a:pt x="5891" y="19636"/>
                  </a:cubicBezTo>
                  <a:lnTo>
                    <a:pt x="5891" y="17673"/>
                  </a:lnTo>
                  <a:cubicBezTo>
                    <a:pt x="5891" y="16588"/>
                    <a:pt x="5012" y="15709"/>
                    <a:pt x="3927" y="15709"/>
                  </a:cubicBezTo>
                  <a:moveTo>
                    <a:pt x="2945" y="14727"/>
                  </a:moveTo>
                  <a:cubicBezTo>
                    <a:pt x="3217" y="14727"/>
                    <a:pt x="3436" y="14508"/>
                    <a:pt x="3436" y="14236"/>
                  </a:cubicBezTo>
                  <a:lnTo>
                    <a:pt x="3436" y="10800"/>
                  </a:lnTo>
                  <a:lnTo>
                    <a:pt x="10309" y="10800"/>
                  </a:lnTo>
                  <a:lnTo>
                    <a:pt x="10309" y="14236"/>
                  </a:lnTo>
                  <a:cubicBezTo>
                    <a:pt x="10309" y="14508"/>
                    <a:pt x="10529" y="14727"/>
                    <a:pt x="10800" y="14727"/>
                  </a:cubicBezTo>
                  <a:cubicBezTo>
                    <a:pt x="11071" y="14727"/>
                    <a:pt x="11291" y="14508"/>
                    <a:pt x="11291" y="14236"/>
                  </a:cubicBezTo>
                  <a:lnTo>
                    <a:pt x="11291" y="10800"/>
                  </a:lnTo>
                  <a:lnTo>
                    <a:pt x="18164" y="10800"/>
                  </a:lnTo>
                  <a:lnTo>
                    <a:pt x="18164" y="14236"/>
                  </a:lnTo>
                  <a:cubicBezTo>
                    <a:pt x="18164" y="14508"/>
                    <a:pt x="18384" y="14727"/>
                    <a:pt x="18655" y="14727"/>
                  </a:cubicBezTo>
                  <a:cubicBezTo>
                    <a:pt x="18926" y="14727"/>
                    <a:pt x="19145" y="14508"/>
                    <a:pt x="19145" y="14236"/>
                  </a:cubicBezTo>
                  <a:lnTo>
                    <a:pt x="19145" y="10309"/>
                  </a:lnTo>
                  <a:cubicBezTo>
                    <a:pt x="19145" y="10038"/>
                    <a:pt x="18926" y="9818"/>
                    <a:pt x="18655" y="9818"/>
                  </a:cubicBezTo>
                  <a:lnTo>
                    <a:pt x="11291" y="9818"/>
                  </a:lnTo>
                  <a:lnTo>
                    <a:pt x="11291" y="7364"/>
                  </a:lnTo>
                  <a:cubicBezTo>
                    <a:pt x="11291" y="7093"/>
                    <a:pt x="11071" y="6873"/>
                    <a:pt x="10800" y="6873"/>
                  </a:cubicBezTo>
                  <a:cubicBezTo>
                    <a:pt x="10529" y="6873"/>
                    <a:pt x="10309" y="7093"/>
                    <a:pt x="10309" y="7364"/>
                  </a:cubicBezTo>
                  <a:lnTo>
                    <a:pt x="10309" y="9818"/>
                  </a:lnTo>
                  <a:lnTo>
                    <a:pt x="2945" y="9818"/>
                  </a:lnTo>
                  <a:cubicBezTo>
                    <a:pt x="2674" y="9818"/>
                    <a:pt x="2455" y="10038"/>
                    <a:pt x="2455" y="10309"/>
                  </a:cubicBezTo>
                  <a:lnTo>
                    <a:pt x="2455" y="14236"/>
                  </a:lnTo>
                  <a:cubicBezTo>
                    <a:pt x="2455" y="14508"/>
                    <a:pt x="2674" y="14727"/>
                    <a:pt x="2945" y="14727"/>
                  </a:cubicBezTo>
                  <a:moveTo>
                    <a:pt x="8836" y="1964"/>
                  </a:moveTo>
                  <a:cubicBezTo>
                    <a:pt x="8836" y="1422"/>
                    <a:pt x="9276" y="982"/>
                    <a:pt x="9818" y="982"/>
                  </a:cubicBezTo>
                  <a:lnTo>
                    <a:pt x="11782" y="982"/>
                  </a:lnTo>
                  <a:cubicBezTo>
                    <a:pt x="12324" y="982"/>
                    <a:pt x="12764" y="1422"/>
                    <a:pt x="12764" y="1964"/>
                  </a:cubicBezTo>
                  <a:lnTo>
                    <a:pt x="12764" y="3927"/>
                  </a:lnTo>
                  <a:cubicBezTo>
                    <a:pt x="12764" y="4469"/>
                    <a:pt x="12324" y="4909"/>
                    <a:pt x="11782" y="4909"/>
                  </a:cubicBezTo>
                  <a:lnTo>
                    <a:pt x="9818" y="4909"/>
                  </a:lnTo>
                  <a:cubicBezTo>
                    <a:pt x="9276" y="4909"/>
                    <a:pt x="8836" y="4469"/>
                    <a:pt x="8836" y="3927"/>
                  </a:cubicBezTo>
                  <a:cubicBezTo>
                    <a:pt x="8836" y="3927"/>
                    <a:pt x="8836" y="1964"/>
                    <a:pt x="8836" y="1964"/>
                  </a:cubicBezTo>
                  <a:close/>
                  <a:moveTo>
                    <a:pt x="9818" y="5891"/>
                  </a:moveTo>
                  <a:lnTo>
                    <a:pt x="11782" y="5891"/>
                  </a:lnTo>
                  <a:cubicBezTo>
                    <a:pt x="12866" y="5891"/>
                    <a:pt x="13745" y="5012"/>
                    <a:pt x="13745" y="3927"/>
                  </a:cubicBezTo>
                  <a:lnTo>
                    <a:pt x="13745" y="1964"/>
                  </a:lnTo>
                  <a:cubicBezTo>
                    <a:pt x="13745" y="879"/>
                    <a:pt x="12866" y="0"/>
                    <a:pt x="11782" y="0"/>
                  </a:cubicBezTo>
                  <a:lnTo>
                    <a:pt x="9818" y="0"/>
                  </a:lnTo>
                  <a:cubicBezTo>
                    <a:pt x="8734" y="0"/>
                    <a:pt x="7855" y="879"/>
                    <a:pt x="7855" y="1964"/>
                  </a:cubicBezTo>
                  <a:lnTo>
                    <a:pt x="7855" y="3927"/>
                  </a:lnTo>
                  <a:cubicBezTo>
                    <a:pt x="7855" y="5012"/>
                    <a:pt x="8734" y="5891"/>
                    <a:pt x="9818" y="5891"/>
                  </a:cubicBezTo>
                </a:path>
              </a:pathLst>
            </a:custGeom>
            <a:solidFill>
              <a:srgbClr val="F39300"/>
            </a:solidFill>
            <a:ln w="12700">
              <a:solidFill>
                <a:srgbClr val="F39300"/>
              </a:solidFill>
              <a:miter lim="400000"/>
            </a:ln>
          </p:spPr>
          <p:txBody>
            <a:bodyPr lIns="38100" tIns="38100" rIns="38100" bIns="38100" anchor="ctr"/>
            <a:lstStyle/>
            <a:p>
              <a:endParaRPr sz="16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EB96207-3AE3-C097-B861-2FC008A0213F}"/>
              </a:ext>
            </a:extLst>
          </p:cNvPr>
          <p:cNvGrpSpPr/>
          <p:nvPr/>
        </p:nvGrpSpPr>
        <p:grpSpPr>
          <a:xfrm>
            <a:off x="3025748" y="902127"/>
            <a:ext cx="2953514" cy="1226309"/>
            <a:chOff x="6261269" y="2823343"/>
            <a:chExt cx="3788992" cy="1573202"/>
          </a:xfrm>
        </p:grpSpPr>
        <p:sp>
          <p:nvSpPr>
            <p:cNvPr id="36" name="Google Shape;304;g1229ee4e861_0_36">
              <a:extLst>
                <a:ext uri="{FF2B5EF4-FFF2-40B4-BE49-F238E27FC236}">
                  <a16:creationId xmlns:a16="http://schemas.microsoft.com/office/drawing/2014/main" id="{985A8C06-0225-3BB8-E970-7F5EA548A9B0}"/>
                </a:ext>
              </a:extLst>
            </p:cNvPr>
            <p:cNvSpPr/>
            <p:nvPr/>
          </p:nvSpPr>
          <p:spPr>
            <a:xfrm>
              <a:off x="6784467" y="2823343"/>
              <a:ext cx="3265794" cy="15732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lnSpc>
                  <a:spcPct val="90000"/>
                </a:lnSpc>
                <a:spcBef>
                  <a:spcPts val="800"/>
                </a:spcBef>
                <a:buSzPts val="1800"/>
              </a:pPr>
              <a:r>
                <a:rPr lang="en-GB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Titillium"/>
                </a:rPr>
                <a:t>Building </a:t>
              </a:r>
              <a:r>
                <a:rPr lang="en-GB" sz="1600" b="1">
                  <a:solidFill>
                    <a:srgbClr val="F15A24"/>
                  </a:solidFill>
                  <a:latin typeface="Titillium"/>
                </a:rPr>
                <a:t>a front-end web interface</a:t>
              </a:r>
              <a:r>
                <a:rPr lang="en-GB" sz="1600">
                  <a:solidFill>
                    <a:srgbClr val="F15A24"/>
                  </a:solidFill>
                  <a:latin typeface="Titillium"/>
                </a:rPr>
                <a:t> </a:t>
              </a:r>
              <a:r>
                <a:rPr lang="en-GB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Titillium"/>
                </a:rPr>
                <a:t>to interact with the Semantic Registry and build an </a:t>
              </a:r>
              <a:r>
                <a:rPr lang="en-GB" sz="1600" b="1">
                  <a:solidFill>
                    <a:srgbClr val="F15A24"/>
                  </a:solidFill>
                  <a:latin typeface="Titillium"/>
                </a:rPr>
                <a:t>access API</a:t>
              </a:r>
              <a:r>
                <a:rPr lang="en-GB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Titillium"/>
                </a:rPr>
                <a:t> to connect programmatically.</a:t>
              </a:r>
            </a:p>
          </p:txBody>
        </p:sp>
        <p:sp>
          <p:nvSpPr>
            <p:cNvPr id="37" name="Shape 3717">
              <a:extLst>
                <a:ext uri="{FF2B5EF4-FFF2-40B4-BE49-F238E27FC236}">
                  <a16:creationId xmlns:a16="http://schemas.microsoft.com/office/drawing/2014/main" id="{D527B28B-F922-879B-1821-38662CF86872}"/>
                </a:ext>
              </a:extLst>
            </p:cNvPr>
            <p:cNvSpPr/>
            <p:nvPr/>
          </p:nvSpPr>
          <p:spPr>
            <a:xfrm>
              <a:off x="6261269" y="2933702"/>
              <a:ext cx="348797" cy="3487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14727"/>
                  </a:moveTo>
                  <a:lnTo>
                    <a:pt x="982" y="14727"/>
                  </a:lnTo>
                  <a:lnTo>
                    <a:pt x="982" y="1964"/>
                  </a:lnTo>
                  <a:cubicBezTo>
                    <a:pt x="982" y="1422"/>
                    <a:pt x="1422" y="982"/>
                    <a:pt x="1964" y="982"/>
                  </a:cubicBezTo>
                  <a:lnTo>
                    <a:pt x="19636" y="982"/>
                  </a:lnTo>
                  <a:cubicBezTo>
                    <a:pt x="20178" y="982"/>
                    <a:pt x="20618" y="1422"/>
                    <a:pt x="20618" y="1964"/>
                  </a:cubicBezTo>
                  <a:cubicBezTo>
                    <a:pt x="20618" y="1964"/>
                    <a:pt x="20618" y="14727"/>
                    <a:pt x="20618" y="14727"/>
                  </a:cubicBezTo>
                  <a:close/>
                  <a:moveTo>
                    <a:pt x="20618" y="16691"/>
                  </a:moveTo>
                  <a:cubicBezTo>
                    <a:pt x="20618" y="17233"/>
                    <a:pt x="20178" y="17673"/>
                    <a:pt x="19636" y="17673"/>
                  </a:cubicBezTo>
                  <a:lnTo>
                    <a:pt x="1964" y="17673"/>
                  </a:lnTo>
                  <a:cubicBezTo>
                    <a:pt x="1422" y="17673"/>
                    <a:pt x="982" y="17233"/>
                    <a:pt x="982" y="16691"/>
                  </a:cubicBezTo>
                  <a:lnTo>
                    <a:pt x="982" y="15709"/>
                  </a:lnTo>
                  <a:lnTo>
                    <a:pt x="20618" y="15709"/>
                  </a:lnTo>
                  <a:cubicBezTo>
                    <a:pt x="20618" y="15709"/>
                    <a:pt x="20618" y="16691"/>
                    <a:pt x="20618" y="16691"/>
                  </a:cubicBezTo>
                  <a:close/>
                  <a:moveTo>
                    <a:pt x="11782" y="20618"/>
                  </a:moveTo>
                  <a:lnTo>
                    <a:pt x="9818" y="20618"/>
                  </a:lnTo>
                  <a:lnTo>
                    <a:pt x="9818" y="18655"/>
                  </a:lnTo>
                  <a:lnTo>
                    <a:pt x="11782" y="18655"/>
                  </a:lnTo>
                  <a:cubicBezTo>
                    <a:pt x="11782" y="18655"/>
                    <a:pt x="11782" y="20618"/>
                    <a:pt x="11782" y="20618"/>
                  </a:cubicBezTo>
                  <a:close/>
                  <a:moveTo>
                    <a:pt x="19636" y="0"/>
                  </a:moveTo>
                  <a:lnTo>
                    <a:pt x="1964" y="0"/>
                  </a:lnTo>
                  <a:cubicBezTo>
                    <a:pt x="879" y="0"/>
                    <a:pt x="0" y="879"/>
                    <a:pt x="0" y="1964"/>
                  </a:cubicBezTo>
                  <a:lnTo>
                    <a:pt x="0" y="16691"/>
                  </a:lnTo>
                  <a:cubicBezTo>
                    <a:pt x="0" y="17775"/>
                    <a:pt x="879" y="18655"/>
                    <a:pt x="1964" y="18655"/>
                  </a:cubicBezTo>
                  <a:lnTo>
                    <a:pt x="8836" y="18655"/>
                  </a:lnTo>
                  <a:lnTo>
                    <a:pt x="8836" y="20618"/>
                  </a:lnTo>
                  <a:lnTo>
                    <a:pt x="7364" y="20618"/>
                  </a:lnTo>
                  <a:cubicBezTo>
                    <a:pt x="7092" y="20618"/>
                    <a:pt x="6873" y="20839"/>
                    <a:pt x="6873" y="21109"/>
                  </a:cubicBezTo>
                  <a:cubicBezTo>
                    <a:pt x="6873" y="21380"/>
                    <a:pt x="7092" y="21600"/>
                    <a:pt x="7364" y="21600"/>
                  </a:cubicBezTo>
                  <a:lnTo>
                    <a:pt x="14236" y="21600"/>
                  </a:lnTo>
                  <a:cubicBezTo>
                    <a:pt x="14508" y="21600"/>
                    <a:pt x="14727" y="21380"/>
                    <a:pt x="14727" y="21109"/>
                  </a:cubicBezTo>
                  <a:cubicBezTo>
                    <a:pt x="14727" y="20839"/>
                    <a:pt x="14508" y="20618"/>
                    <a:pt x="14236" y="20618"/>
                  </a:cubicBezTo>
                  <a:lnTo>
                    <a:pt x="12764" y="20618"/>
                  </a:lnTo>
                  <a:lnTo>
                    <a:pt x="12764" y="18655"/>
                  </a:lnTo>
                  <a:lnTo>
                    <a:pt x="19636" y="18655"/>
                  </a:lnTo>
                  <a:cubicBezTo>
                    <a:pt x="20721" y="18655"/>
                    <a:pt x="21600" y="17775"/>
                    <a:pt x="21600" y="16691"/>
                  </a:cubicBezTo>
                  <a:lnTo>
                    <a:pt x="21600" y="1964"/>
                  </a:lnTo>
                  <a:cubicBezTo>
                    <a:pt x="21600" y="879"/>
                    <a:pt x="20721" y="0"/>
                    <a:pt x="19636" y="0"/>
                  </a:cubicBezTo>
                </a:path>
              </a:pathLst>
            </a:custGeom>
            <a:solidFill>
              <a:srgbClr val="F2821B"/>
            </a:solidFill>
            <a:ln w="12700">
              <a:solidFill>
                <a:srgbClr val="F15A24"/>
              </a:solidFill>
              <a:miter lim="400000"/>
            </a:ln>
          </p:spPr>
          <p:txBody>
            <a:bodyPr lIns="38100" tIns="38100" rIns="38100" bIns="38100" anchor="ctr"/>
            <a:lstStyle/>
            <a:p>
              <a:endParaRPr sz="16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58302269-0E78-E5DB-F93A-BD7FC1F7338C}"/>
              </a:ext>
            </a:extLst>
          </p:cNvPr>
          <p:cNvGrpSpPr/>
          <p:nvPr/>
        </p:nvGrpSpPr>
        <p:grpSpPr>
          <a:xfrm>
            <a:off x="306398" y="862514"/>
            <a:ext cx="2390080" cy="1226309"/>
            <a:chOff x="6261269" y="2823343"/>
            <a:chExt cx="3066176" cy="1573202"/>
          </a:xfrm>
        </p:grpSpPr>
        <p:sp>
          <p:nvSpPr>
            <p:cNvPr id="39" name="Google Shape;304;g1229ee4e861_0_36">
              <a:extLst>
                <a:ext uri="{FF2B5EF4-FFF2-40B4-BE49-F238E27FC236}">
                  <a16:creationId xmlns:a16="http://schemas.microsoft.com/office/drawing/2014/main" id="{BB649B7E-85CC-9A6F-4807-BB104992374B}"/>
                </a:ext>
              </a:extLst>
            </p:cNvPr>
            <p:cNvSpPr/>
            <p:nvPr/>
          </p:nvSpPr>
          <p:spPr>
            <a:xfrm>
              <a:off x="6784467" y="2823343"/>
              <a:ext cx="2542978" cy="15732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lnSpc>
                  <a:spcPct val="90000"/>
                </a:lnSpc>
                <a:spcBef>
                  <a:spcPts val="800"/>
                </a:spcBef>
                <a:buSzPts val="1800"/>
              </a:pPr>
              <a:r>
                <a:rPr lang="en-GB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Titillium"/>
                </a:rPr>
                <a:t>Feasibility and scalability analysis, development of </a:t>
              </a:r>
              <a:r>
                <a:rPr lang="en-GB" sz="1600" b="1">
                  <a:solidFill>
                    <a:srgbClr val="F15A24"/>
                  </a:solidFill>
                  <a:latin typeface="Titillium"/>
                </a:rPr>
                <a:t>metrics</a:t>
              </a:r>
              <a:r>
                <a:rPr lang="en-GB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Titillium"/>
                </a:rPr>
                <a:t> and </a:t>
              </a:r>
              <a:r>
                <a:rPr lang="en-GB" sz="1600" b="1">
                  <a:solidFill>
                    <a:srgbClr val="F15A24"/>
                  </a:solidFill>
                  <a:latin typeface="Titillium"/>
                </a:rPr>
                <a:t>indicators</a:t>
              </a:r>
              <a:r>
                <a:rPr lang="en-GB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Titillium"/>
                </a:rPr>
                <a:t>.</a:t>
              </a:r>
            </a:p>
          </p:txBody>
        </p:sp>
        <p:sp>
          <p:nvSpPr>
            <p:cNvPr id="40" name="Shape 3717">
              <a:extLst>
                <a:ext uri="{FF2B5EF4-FFF2-40B4-BE49-F238E27FC236}">
                  <a16:creationId xmlns:a16="http://schemas.microsoft.com/office/drawing/2014/main" id="{E11B8CFB-923F-5BC9-70D7-D52B175845E3}"/>
                </a:ext>
              </a:extLst>
            </p:cNvPr>
            <p:cNvSpPr/>
            <p:nvPr/>
          </p:nvSpPr>
          <p:spPr>
            <a:xfrm>
              <a:off x="6261269" y="2933702"/>
              <a:ext cx="348797" cy="3487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14727"/>
                  </a:moveTo>
                  <a:lnTo>
                    <a:pt x="982" y="14727"/>
                  </a:lnTo>
                  <a:lnTo>
                    <a:pt x="982" y="1964"/>
                  </a:lnTo>
                  <a:cubicBezTo>
                    <a:pt x="982" y="1422"/>
                    <a:pt x="1422" y="982"/>
                    <a:pt x="1964" y="982"/>
                  </a:cubicBezTo>
                  <a:lnTo>
                    <a:pt x="19636" y="982"/>
                  </a:lnTo>
                  <a:cubicBezTo>
                    <a:pt x="20178" y="982"/>
                    <a:pt x="20618" y="1422"/>
                    <a:pt x="20618" y="1964"/>
                  </a:cubicBezTo>
                  <a:cubicBezTo>
                    <a:pt x="20618" y="1964"/>
                    <a:pt x="20618" y="14727"/>
                    <a:pt x="20618" y="14727"/>
                  </a:cubicBezTo>
                  <a:close/>
                  <a:moveTo>
                    <a:pt x="20618" y="16691"/>
                  </a:moveTo>
                  <a:cubicBezTo>
                    <a:pt x="20618" y="17233"/>
                    <a:pt x="20178" y="17673"/>
                    <a:pt x="19636" y="17673"/>
                  </a:cubicBezTo>
                  <a:lnTo>
                    <a:pt x="1964" y="17673"/>
                  </a:lnTo>
                  <a:cubicBezTo>
                    <a:pt x="1422" y="17673"/>
                    <a:pt x="982" y="17233"/>
                    <a:pt x="982" y="16691"/>
                  </a:cubicBezTo>
                  <a:lnTo>
                    <a:pt x="982" y="15709"/>
                  </a:lnTo>
                  <a:lnTo>
                    <a:pt x="20618" y="15709"/>
                  </a:lnTo>
                  <a:cubicBezTo>
                    <a:pt x="20618" y="15709"/>
                    <a:pt x="20618" y="16691"/>
                    <a:pt x="20618" y="16691"/>
                  </a:cubicBezTo>
                  <a:close/>
                  <a:moveTo>
                    <a:pt x="11782" y="20618"/>
                  </a:moveTo>
                  <a:lnTo>
                    <a:pt x="9818" y="20618"/>
                  </a:lnTo>
                  <a:lnTo>
                    <a:pt x="9818" y="18655"/>
                  </a:lnTo>
                  <a:lnTo>
                    <a:pt x="11782" y="18655"/>
                  </a:lnTo>
                  <a:cubicBezTo>
                    <a:pt x="11782" y="18655"/>
                    <a:pt x="11782" y="20618"/>
                    <a:pt x="11782" y="20618"/>
                  </a:cubicBezTo>
                  <a:close/>
                  <a:moveTo>
                    <a:pt x="19636" y="0"/>
                  </a:moveTo>
                  <a:lnTo>
                    <a:pt x="1964" y="0"/>
                  </a:lnTo>
                  <a:cubicBezTo>
                    <a:pt x="879" y="0"/>
                    <a:pt x="0" y="879"/>
                    <a:pt x="0" y="1964"/>
                  </a:cubicBezTo>
                  <a:lnTo>
                    <a:pt x="0" y="16691"/>
                  </a:lnTo>
                  <a:cubicBezTo>
                    <a:pt x="0" y="17775"/>
                    <a:pt x="879" y="18655"/>
                    <a:pt x="1964" y="18655"/>
                  </a:cubicBezTo>
                  <a:lnTo>
                    <a:pt x="8836" y="18655"/>
                  </a:lnTo>
                  <a:lnTo>
                    <a:pt x="8836" y="20618"/>
                  </a:lnTo>
                  <a:lnTo>
                    <a:pt x="7364" y="20618"/>
                  </a:lnTo>
                  <a:cubicBezTo>
                    <a:pt x="7092" y="20618"/>
                    <a:pt x="6873" y="20839"/>
                    <a:pt x="6873" y="21109"/>
                  </a:cubicBezTo>
                  <a:cubicBezTo>
                    <a:pt x="6873" y="21380"/>
                    <a:pt x="7092" y="21600"/>
                    <a:pt x="7364" y="21600"/>
                  </a:cubicBezTo>
                  <a:lnTo>
                    <a:pt x="14236" y="21600"/>
                  </a:lnTo>
                  <a:cubicBezTo>
                    <a:pt x="14508" y="21600"/>
                    <a:pt x="14727" y="21380"/>
                    <a:pt x="14727" y="21109"/>
                  </a:cubicBezTo>
                  <a:cubicBezTo>
                    <a:pt x="14727" y="20839"/>
                    <a:pt x="14508" y="20618"/>
                    <a:pt x="14236" y="20618"/>
                  </a:cubicBezTo>
                  <a:lnTo>
                    <a:pt x="12764" y="20618"/>
                  </a:lnTo>
                  <a:lnTo>
                    <a:pt x="12764" y="18655"/>
                  </a:lnTo>
                  <a:lnTo>
                    <a:pt x="19636" y="18655"/>
                  </a:lnTo>
                  <a:cubicBezTo>
                    <a:pt x="20721" y="18655"/>
                    <a:pt x="21600" y="17775"/>
                    <a:pt x="21600" y="16691"/>
                  </a:cubicBezTo>
                  <a:lnTo>
                    <a:pt x="21600" y="1964"/>
                  </a:lnTo>
                  <a:cubicBezTo>
                    <a:pt x="21600" y="879"/>
                    <a:pt x="20721" y="0"/>
                    <a:pt x="19636" y="0"/>
                  </a:cubicBezTo>
                </a:path>
              </a:pathLst>
            </a:custGeom>
            <a:solidFill>
              <a:srgbClr val="F15A24"/>
            </a:solidFill>
            <a:ln w="12700">
              <a:solidFill>
                <a:srgbClr val="F15A24"/>
              </a:solidFill>
              <a:miter lim="400000"/>
            </a:ln>
          </p:spPr>
          <p:txBody>
            <a:bodyPr lIns="38100" tIns="38100" rIns="38100" bIns="38100" anchor="ctr"/>
            <a:lstStyle/>
            <a:p>
              <a:endParaRPr sz="16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C199BDB-3029-E30A-0FC1-2CCF01C7677E}"/>
              </a:ext>
            </a:extLst>
          </p:cNvPr>
          <p:cNvCxnSpPr/>
          <p:nvPr/>
        </p:nvCxnSpPr>
        <p:spPr>
          <a:xfrm>
            <a:off x="378372" y="2795081"/>
            <a:ext cx="8387255" cy="0"/>
          </a:xfrm>
          <a:prstGeom prst="straightConnector1">
            <a:avLst/>
          </a:prstGeom>
          <a:ln w="28575">
            <a:gradFill>
              <a:gsLst>
                <a:gs pos="0">
                  <a:srgbClr val="F39300"/>
                </a:gs>
                <a:gs pos="100000">
                  <a:srgbClr val="F15A24"/>
                </a:gs>
              </a:gsLst>
              <a:lin ang="5400000" scaled="1"/>
            </a:gradFill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014D2CB-0817-E6F0-3A26-DCCE1D88D423}"/>
              </a:ext>
            </a:extLst>
          </p:cNvPr>
          <p:cNvCxnSpPr>
            <a:cxnSpLocks/>
          </p:cNvCxnSpPr>
          <p:nvPr/>
        </p:nvCxnSpPr>
        <p:spPr>
          <a:xfrm>
            <a:off x="1274429" y="2542832"/>
            <a:ext cx="0" cy="252249"/>
          </a:xfrm>
          <a:prstGeom prst="line">
            <a:avLst/>
          </a:prstGeom>
          <a:ln w="25400">
            <a:solidFill>
              <a:srgbClr val="F2821B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A5BDE78-0274-0E81-4B09-4165C0661877}"/>
              </a:ext>
            </a:extLst>
          </p:cNvPr>
          <p:cNvCxnSpPr>
            <a:cxnSpLocks/>
          </p:cNvCxnSpPr>
          <p:nvPr/>
        </p:nvCxnSpPr>
        <p:spPr>
          <a:xfrm flipV="1">
            <a:off x="2903533" y="2795081"/>
            <a:ext cx="0" cy="273269"/>
          </a:xfrm>
          <a:prstGeom prst="line">
            <a:avLst/>
          </a:prstGeom>
          <a:ln w="25400">
            <a:solidFill>
              <a:srgbClr val="F2821B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98335B7-B18C-D6D5-D4EF-8BBBB1F8DB72}"/>
              </a:ext>
            </a:extLst>
          </p:cNvPr>
          <p:cNvCxnSpPr>
            <a:cxnSpLocks/>
          </p:cNvCxnSpPr>
          <p:nvPr/>
        </p:nvCxnSpPr>
        <p:spPr>
          <a:xfrm>
            <a:off x="4532637" y="2542832"/>
            <a:ext cx="0" cy="252249"/>
          </a:xfrm>
          <a:prstGeom prst="line">
            <a:avLst/>
          </a:prstGeom>
          <a:ln w="25400">
            <a:solidFill>
              <a:srgbClr val="F2821B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B073619-AF47-04CB-46DA-38A8F868DCD0}"/>
              </a:ext>
            </a:extLst>
          </p:cNvPr>
          <p:cNvCxnSpPr>
            <a:cxnSpLocks/>
          </p:cNvCxnSpPr>
          <p:nvPr/>
        </p:nvCxnSpPr>
        <p:spPr>
          <a:xfrm flipV="1">
            <a:off x="6161741" y="2795081"/>
            <a:ext cx="0" cy="273269"/>
          </a:xfrm>
          <a:prstGeom prst="line">
            <a:avLst/>
          </a:prstGeom>
          <a:ln w="25400">
            <a:solidFill>
              <a:srgbClr val="F2821B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F72F56E-DA39-6443-6B25-EDAE36B4F51A}"/>
              </a:ext>
            </a:extLst>
          </p:cNvPr>
          <p:cNvCxnSpPr>
            <a:cxnSpLocks/>
          </p:cNvCxnSpPr>
          <p:nvPr/>
        </p:nvCxnSpPr>
        <p:spPr>
          <a:xfrm>
            <a:off x="7790844" y="2542832"/>
            <a:ext cx="0" cy="252249"/>
          </a:xfrm>
          <a:prstGeom prst="line">
            <a:avLst/>
          </a:prstGeom>
          <a:ln w="25400">
            <a:solidFill>
              <a:srgbClr val="F2821B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9908968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DORSE2023_Presentation-2" id="{DA9775EB-FAC1-594C-B775-D48E2963E454}" vid="{B3481B62-461B-594B-8D2F-9AEEA2B0B925}"/>
    </a:ext>
  </a:extLst>
</a:theme>
</file>

<file path=ppt/theme/theme2.xml><?xml version="1.0" encoding="utf-8"?>
<a:theme xmlns:a="http://schemas.openxmlformats.org/drawingml/2006/main" name="Custom Design">
  <a:themeElements>
    <a:clrScheme name="Gre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DORSE2023_Presentation-2" id="{DA9775EB-FAC1-594C-B775-D48E2963E454}" vid="{2915585B-38F4-A94E-9D3B-6EEF8714BCBE}"/>
    </a:ext>
  </a:extLst>
</a:theme>
</file>

<file path=ppt/theme/theme3.xml><?xml version="1.0" encoding="utf-8"?>
<a:theme xmlns:a="http://schemas.openxmlformats.org/drawingml/2006/main" name="Last P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DORSE2023_Presentation-2" id="{DA9775EB-FAC1-594C-B775-D48E2963E454}" vid="{D7894B99-85F8-8542-9965-3C9DA1FEA22F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2cb77ed-5211-499c-a421-328a2af7da45">
      <Terms xmlns="http://schemas.microsoft.com/office/infopath/2007/PartnerControls"/>
    </lcf76f155ced4ddcb4097134ff3c332f>
    <ENDORSE2023 xmlns="62cb77ed-5211-499c-a421-328a2af7da4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500EAE0857554ABAF5D1E0D7358393" ma:contentTypeVersion="18" ma:contentTypeDescription="Create a new document." ma:contentTypeScope="" ma:versionID="77426a4b2dfa88a4b38ef40e1961a455">
  <xsd:schema xmlns:xsd="http://www.w3.org/2001/XMLSchema" xmlns:xs="http://www.w3.org/2001/XMLSchema" xmlns:p="http://schemas.microsoft.com/office/2006/metadata/properties" xmlns:ns2="62cb77ed-5211-499c-a421-328a2af7da45" xmlns:ns3="ae14bd2b-5038-48de-9538-b8c9dc93ef00" targetNamespace="http://schemas.microsoft.com/office/2006/metadata/properties" ma:root="true" ma:fieldsID="94947f317ca74a4ab02f3aa833be0be0" ns2:_="" ns3:_="">
    <xsd:import namespace="62cb77ed-5211-499c-a421-328a2af7da45"/>
    <xsd:import namespace="ae14bd2b-5038-48de-9538-b8c9dc93ef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ObjectDetectorVersions" minOccurs="0"/>
                <xsd:element ref="ns2:ENDORSE2023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cb77ed-5211-499c-a421-328a2af7da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ENDORSE2023" ma:index="23" nillable="true" ma:displayName="ENDORSE2023" ma:format="Dropdown" ma:internalName="ENDORSE2023">
      <xsd:simpleType>
        <xsd:restriction base="dms:Text">
          <xsd:maxLength value="255"/>
        </xsd:restriction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14bd2b-5038-48de-9538-b8c9dc93ef00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F7E4BA-BFD9-41B3-A35E-45F0F6A16F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EE801C7-AB9C-482D-91D6-D7B026F0966B}">
  <ds:schemaRefs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288cc632-68ed-4cb9-bd7e-1777f429e640"/>
    <ds:schemaRef ds:uri="http://purl.org/dc/terms/"/>
    <ds:schemaRef ds:uri="http://schemas.openxmlformats.org/package/2006/metadata/core-properties"/>
    <ds:schemaRef ds:uri="96fa203b-66ba-4265-9a07-2a8a00c58bc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5A93206-A079-48BF-BF30-DD82212F27AE}"/>
</file>

<file path=docProps/app.xml><?xml version="1.0" encoding="utf-8"?>
<Properties xmlns="http://schemas.openxmlformats.org/officeDocument/2006/extended-properties" xmlns:vt="http://schemas.openxmlformats.org/officeDocument/2006/docPropsVTypes">
  <Template>Cover</Template>
  <TotalTime>18</TotalTime>
  <Words>593</Words>
  <Application>Microsoft Office PowerPoint</Application>
  <PresentationFormat>On-screen Show (16:9)</PresentationFormat>
  <Paragraphs>100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EC Square Sans Cond Pro</vt:lpstr>
      <vt:lpstr>EC Square Sans Pro</vt:lpstr>
      <vt:lpstr>Titillium</vt:lpstr>
      <vt:lpstr>Cover</vt:lpstr>
      <vt:lpstr>Custom Design</vt:lpstr>
      <vt:lpstr>Last Page</vt:lpstr>
      <vt:lpstr>Claudio Baldassarre, Emidio Stani, Emiel Dhondt and Arthur Schiltz</vt:lpstr>
      <vt:lpstr>The objectives of SEMIC</vt:lpstr>
      <vt:lpstr>The objective of the Semantic Registry</vt:lpstr>
      <vt:lpstr>The objective of the Semantic Registry (cont.)</vt:lpstr>
      <vt:lpstr>What is missing?</vt:lpstr>
      <vt:lpstr>The Semantic Registry &amp; its outcomes</vt:lpstr>
      <vt:lpstr>Metrics support recommendations</vt:lpstr>
      <vt:lpstr>A first look at the Semantic Registry</vt:lpstr>
      <vt:lpstr>Development of the Semantic Registry</vt:lpstr>
      <vt:lpstr>Semantic Registry Pilot: Call for action</vt:lpstr>
      <vt:lpstr>Claudio Baldassarre, Emidio Stani, Emiel Dhondt and Arthur Schiltz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CHIAPPARICCI Renato (OP)</dc:creator>
  <cp:lastModifiedBy>Arthur Schiltz (BE)</cp:lastModifiedBy>
  <cp:revision>6</cp:revision>
  <dcterms:created xsi:type="dcterms:W3CDTF">2024-09-10T09:32:00Z</dcterms:created>
  <dcterms:modified xsi:type="dcterms:W3CDTF">2025-10-08T07:29:11Z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0x0101005C500EAE0857554ABAF5D1E0D7358393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2022-07-20T16:22:54Z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0e8e67ba-bd66-4d2e-8346-f51307ec5fc8</vt:lpwstr>
  </property>
  <property fmtid="{D5CDD505-2E9C-101B-9397-08002B2CF9AE}" pid="9" name="MSIP_Label_6bd9ddd1-4d20-43f6-abfa-fc3c07406f94_ContentBits">
    <vt:lpwstr>0</vt:lpwstr>
  </property>
  <property fmtid="{D5CDD505-2E9C-101B-9397-08002B2CF9AE}" pid="10" name="MediaServiceImageTags">
    <vt:lpwstr/>
  </property>
</Properties>
</file>