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66" r:id="rId8"/>
    <p:sldId id="286" r:id="rId9"/>
    <p:sldId id="268" r:id="rId10"/>
    <p:sldId id="267" r:id="rId11"/>
    <p:sldId id="276" r:id="rId12"/>
    <p:sldId id="277" r:id="rId13"/>
    <p:sldId id="259" r:id="rId14"/>
    <p:sldId id="283" r:id="rId15"/>
    <p:sldId id="280" r:id="rId16"/>
    <p:sldId id="282" r:id="rId17"/>
    <p:sldId id="279" r:id="rId18"/>
    <p:sldId id="278" r:id="rId19"/>
    <p:sldId id="284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CCFF"/>
    <a:srgbClr val="CC9900"/>
    <a:srgbClr val="FFFF00"/>
    <a:srgbClr val="669900"/>
    <a:srgbClr val="99CC00"/>
    <a:srgbClr val="CCCC00"/>
    <a:srgbClr val="FFCC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9" autoAdjust="0"/>
    <p:restoredTop sz="92542" autoAdjust="0"/>
  </p:normalViewPr>
  <p:slideViewPr>
    <p:cSldViewPr snapToGrid="0" snapToObjects="1">
      <p:cViewPr varScale="1">
        <p:scale>
          <a:sx n="91" d="100"/>
          <a:sy n="91" d="100"/>
        </p:scale>
        <p:origin x="94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07609230049295E-2"/>
          <c:y val="2.7789026967702978E-2"/>
          <c:w val="0.94049239076995073"/>
          <c:h val="0.84398738120456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Feuil1!$B$1:$J$1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Feuil1!$B$2:$J$2</c:f>
              <c:numCache>
                <c:formatCode>General</c:formatCode>
                <c:ptCount val="9"/>
                <c:pt idx="0">
                  <c:v>2</c:v>
                </c:pt>
                <c:pt idx="1">
                  <c:v>35</c:v>
                </c:pt>
                <c:pt idx="2">
                  <c:v>19</c:v>
                </c:pt>
                <c:pt idx="3">
                  <c:v>51</c:v>
                </c:pt>
                <c:pt idx="4">
                  <c:v>41</c:v>
                </c:pt>
                <c:pt idx="5">
                  <c:v>26</c:v>
                </c:pt>
                <c:pt idx="6">
                  <c:v>15</c:v>
                </c:pt>
                <c:pt idx="7">
                  <c:v>37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F-40D2-BAF9-8FBF86203E02}"/>
            </c:ext>
          </c:extLst>
        </c:ser>
        <c:ser>
          <c:idx val="1"/>
          <c:order val="1"/>
          <c:tx>
            <c:strRef>
              <c:f>Feuil1!#REF!</c:f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1-705F-40D2-BAF9-8FBF86203E02}"/>
            </c:ext>
          </c:extLst>
        </c:ser>
        <c:ser>
          <c:idx val="2"/>
          <c:order val="2"/>
          <c:tx>
            <c:strRef>
              <c:f>Feuil1!#REF!</c:f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2-705F-40D2-BAF9-8FBF86203E02}"/>
            </c:ext>
          </c:extLst>
        </c:ser>
        <c:ser>
          <c:idx val="3"/>
          <c:order val="3"/>
          <c:tx>
            <c:strRef>
              <c:f>Feuil1!#REF!</c:f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3-705F-40D2-BAF9-8FBF86203E02}"/>
            </c:ext>
          </c:extLst>
        </c:ser>
        <c:ser>
          <c:idx val="4"/>
          <c:order val="4"/>
          <c:tx>
            <c:strRef>
              <c:f>Feuil1!#REF!</c:f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4-705F-40D2-BAF9-8FBF86203E02}"/>
            </c:ext>
          </c:extLst>
        </c:ser>
        <c:ser>
          <c:idx val="5"/>
          <c:order val="5"/>
          <c:tx>
            <c:strRef>
              <c:f>Feuil1!#REF!</c:f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5-705F-40D2-BAF9-8FBF86203E02}"/>
            </c:ext>
          </c:extLst>
        </c:ser>
        <c:ser>
          <c:idx val="6"/>
          <c:order val="6"/>
          <c:tx>
            <c:strRef>
              <c:f>Feuil1!#REF!</c:f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6-705F-40D2-BAF9-8FBF86203E02}"/>
            </c:ext>
          </c:extLst>
        </c:ser>
        <c:ser>
          <c:idx val="7"/>
          <c:order val="7"/>
          <c:tx>
            <c:strRef>
              <c:f>Feuil1!#REF!</c:f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7-705F-40D2-BAF9-8FBF86203E02}"/>
            </c:ext>
          </c:extLst>
        </c:ser>
        <c:ser>
          <c:idx val="8"/>
          <c:order val="8"/>
          <c:tx>
            <c:strRef>
              <c:f>Feuil1!#REF!</c:f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data specs</c:v>
                </c:pt>
              </c:strCache>
            </c:strRef>
          </c:cat>
          <c:val>
            <c:numRef>
              <c:f>Feuil1!#REF!</c:f>
            </c:numRef>
          </c:val>
          <c:extLst>
            <c:ext xmlns:c16="http://schemas.microsoft.com/office/drawing/2014/chart" uri="{C3380CC4-5D6E-409C-BE32-E72D297353CC}">
              <c16:uniqueId val="{00000008-705F-40D2-BAF9-8FBF86203E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7761680"/>
        <c:axId val="1467756272"/>
      </c:barChart>
      <c:catAx>
        <c:axId val="146776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7756272"/>
        <c:crosses val="autoZero"/>
        <c:auto val="1"/>
        <c:lblAlgn val="ctr"/>
        <c:lblOffset val="100"/>
        <c:noMultiLvlLbl val="0"/>
      </c:catAx>
      <c:valAx>
        <c:axId val="146775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46776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427DB-7EF1-4AE6-AF2F-C6081A89A10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5B16A72-9D69-4E3A-88AA-10282E871376}">
      <dgm:prSet phldrT="[Text]" custT="1"/>
      <dgm:spPr>
        <a:solidFill>
          <a:srgbClr val="C2C2C2"/>
        </a:solidFill>
      </dgm:spPr>
      <dgm:t>
        <a:bodyPr/>
        <a:lstStyle/>
        <a:p>
          <a:r>
            <a:rPr lang="en-US" sz="900" b="1" dirty="0">
              <a:solidFill>
                <a:schemeClr val="tx1"/>
              </a:solidFill>
            </a:rPr>
            <a:t>Semantic web</a:t>
          </a:r>
          <a:endParaRPr lang="nl-BE" sz="900" b="1" dirty="0">
            <a:solidFill>
              <a:schemeClr val="tx1"/>
            </a:solidFill>
          </a:endParaRPr>
        </a:p>
      </dgm:t>
    </dgm:pt>
    <dgm:pt modelId="{5BE7D600-1268-437F-A6BD-1FE317B53E07}" type="parTrans" cxnId="{AACBA5AA-7E5F-44CC-8792-11C4D4479EB6}">
      <dgm:prSet/>
      <dgm:spPr/>
      <dgm:t>
        <a:bodyPr/>
        <a:lstStyle/>
        <a:p>
          <a:endParaRPr lang="nl-BE" sz="1050"/>
        </a:p>
      </dgm:t>
    </dgm:pt>
    <dgm:pt modelId="{35B0B6C2-5F78-4A1B-AFD9-83E8DB6CC292}" type="sibTrans" cxnId="{AACBA5AA-7E5F-44CC-8792-11C4D4479EB6}">
      <dgm:prSet custT="1"/>
      <dgm:spPr>
        <a:solidFill>
          <a:srgbClr val="1F3864"/>
        </a:solidFill>
        <a:ln>
          <a:solidFill>
            <a:srgbClr val="1F3864"/>
          </a:solidFill>
        </a:ln>
      </dgm:spPr>
      <dgm:t>
        <a:bodyPr/>
        <a:lstStyle/>
        <a:p>
          <a:endParaRPr lang="nl-BE" sz="1800"/>
        </a:p>
      </dgm:t>
    </dgm:pt>
    <dgm:pt modelId="{0009AE62-486A-4265-9482-EEEAC019252C}">
      <dgm:prSet phldrT="[Text]" custT="1"/>
      <dgm:spPr>
        <a:solidFill>
          <a:srgbClr val="F39222"/>
        </a:solidFill>
        <a:ln>
          <a:solidFill>
            <a:srgbClr val="F39222"/>
          </a:solidFill>
        </a:ln>
      </dgm:spPr>
      <dgm:t>
        <a:bodyPr/>
        <a:lstStyle/>
        <a:p>
          <a:r>
            <a:rPr lang="en-US" sz="700" b="1" dirty="0">
              <a:solidFill>
                <a:schemeClr val="tx1"/>
              </a:solidFill>
            </a:rPr>
            <a:t>Governance</a:t>
          </a:r>
          <a:endParaRPr lang="nl-BE" sz="800" b="1" dirty="0">
            <a:solidFill>
              <a:schemeClr val="tx1"/>
            </a:solidFill>
          </a:endParaRPr>
        </a:p>
      </dgm:t>
    </dgm:pt>
    <dgm:pt modelId="{B460B564-7471-4FEB-8DC5-00A94EBD160B}" type="parTrans" cxnId="{ADB819AF-3D32-4843-B563-2AE1ABA2D49F}">
      <dgm:prSet/>
      <dgm:spPr/>
      <dgm:t>
        <a:bodyPr/>
        <a:lstStyle/>
        <a:p>
          <a:endParaRPr lang="nl-BE" sz="1050"/>
        </a:p>
      </dgm:t>
    </dgm:pt>
    <dgm:pt modelId="{DED3311C-297E-468D-BD51-5833C9BF3FDD}" type="sibTrans" cxnId="{ADB819AF-3D32-4843-B563-2AE1ABA2D49F}">
      <dgm:prSet custT="1"/>
      <dgm:spPr>
        <a:solidFill>
          <a:srgbClr val="1F3864"/>
        </a:solidFill>
        <a:ln w="25400" cap="flat" cmpd="sng" algn="ctr">
          <a:solidFill>
            <a:srgbClr val="1F3864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E751318-F02E-4FA2-BE69-66E6ED704701}">
      <dgm:prSet phldrT="[Text]" custT="1"/>
      <dgm:spPr>
        <a:solidFill>
          <a:srgbClr val="C2DA63"/>
        </a:solidFill>
        <a:ln>
          <a:solidFill>
            <a:srgbClr val="C2DA63"/>
          </a:solidFill>
        </a:ln>
      </dgm:spPr>
      <dgm:t>
        <a:bodyPr/>
        <a:lstStyle/>
        <a:p>
          <a:r>
            <a:rPr lang="en-US" sz="800" b="1" dirty="0">
              <a:solidFill>
                <a:schemeClr val="tx1"/>
              </a:solidFill>
            </a:rPr>
            <a:t>Cocreation</a:t>
          </a:r>
          <a:endParaRPr lang="nl-BE" sz="800" b="1" dirty="0">
            <a:solidFill>
              <a:schemeClr val="tx1"/>
            </a:solidFill>
          </a:endParaRPr>
        </a:p>
      </dgm:t>
    </dgm:pt>
    <dgm:pt modelId="{7435E28C-836E-48EF-9633-809962852F8E}" type="parTrans" cxnId="{AA63C60B-5CC1-4A13-AAFD-39FA94F140A8}">
      <dgm:prSet/>
      <dgm:spPr/>
      <dgm:t>
        <a:bodyPr/>
        <a:lstStyle/>
        <a:p>
          <a:endParaRPr lang="nl-BE" sz="1050"/>
        </a:p>
      </dgm:t>
    </dgm:pt>
    <dgm:pt modelId="{C836A5E7-B86F-49A1-BC49-0CBF17935AFC}" type="sibTrans" cxnId="{AA63C60B-5CC1-4A13-AAFD-39FA94F140A8}">
      <dgm:prSet custT="1"/>
      <dgm:spPr>
        <a:solidFill>
          <a:srgbClr val="1F3864"/>
        </a:solidFill>
        <a:ln w="25400" cap="flat" cmpd="sng" algn="ctr">
          <a:solidFill>
            <a:srgbClr val="1F3864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0359A9A-1390-4BED-8462-9F2247FE62ED}">
      <dgm:prSet phldrT="[Text]" custT="1"/>
      <dgm:spPr/>
      <dgm:t>
        <a:bodyPr/>
        <a:lstStyle/>
        <a:p>
          <a:r>
            <a:rPr lang="en-US" sz="800"/>
            <a:t>Workshops</a:t>
          </a:r>
          <a:endParaRPr lang="nl-BE" sz="800"/>
        </a:p>
      </dgm:t>
    </dgm:pt>
    <dgm:pt modelId="{1F68F038-1BAC-470B-83D5-09D1D678FAA6}" type="parTrans" cxnId="{30250C08-17E8-46C4-908C-F5B704DBF37A}">
      <dgm:prSet/>
      <dgm:spPr/>
      <dgm:t>
        <a:bodyPr/>
        <a:lstStyle/>
        <a:p>
          <a:endParaRPr lang="nl-BE" sz="1050"/>
        </a:p>
      </dgm:t>
    </dgm:pt>
    <dgm:pt modelId="{6CC1E533-F5F3-4DC4-9543-042347B549D5}" type="sibTrans" cxnId="{30250C08-17E8-46C4-908C-F5B704DBF37A}">
      <dgm:prSet/>
      <dgm:spPr/>
      <dgm:t>
        <a:bodyPr/>
        <a:lstStyle/>
        <a:p>
          <a:endParaRPr lang="nl-BE" sz="1050"/>
        </a:p>
      </dgm:t>
    </dgm:pt>
    <dgm:pt modelId="{F14A565D-D724-4ED2-AA25-D8B2D3E94416}">
      <dgm:prSet phldrT="[Text]" custT="1"/>
      <dgm:spPr>
        <a:solidFill>
          <a:srgbClr val="507BC8"/>
        </a:solidFill>
        <a:ln>
          <a:solidFill>
            <a:srgbClr val="507BC8"/>
          </a:solidFill>
        </a:ln>
      </dgm:spPr>
      <dgm:t>
        <a:bodyPr/>
        <a:lstStyle/>
        <a:p>
          <a:r>
            <a:rPr lang="en-US" sz="800" b="1">
              <a:solidFill>
                <a:schemeClr val="tx1"/>
              </a:solidFill>
            </a:rPr>
            <a:t>Publishing tools</a:t>
          </a:r>
          <a:endParaRPr lang="nl-BE" sz="800" b="1">
            <a:solidFill>
              <a:schemeClr val="tx1"/>
            </a:solidFill>
          </a:endParaRPr>
        </a:p>
      </dgm:t>
    </dgm:pt>
    <dgm:pt modelId="{2A7C6FB7-0E2C-4BBD-A3AD-34AD93BE9763}" type="parTrans" cxnId="{2FC4C42C-F619-46CD-B1E4-4BB533AF8939}">
      <dgm:prSet/>
      <dgm:spPr/>
      <dgm:t>
        <a:bodyPr/>
        <a:lstStyle/>
        <a:p>
          <a:endParaRPr lang="nl-BE" sz="1050"/>
        </a:p>
      </dgm:t>
    </dgm:pt>
    <dgm:pt modelId="{3B8AD3A8-C9F4-49B9-BEA8-8E68651E11A4}" type="sibTrans" cxnId="{2FC4C42C-F619-46CD-B1E4-4BB533AF8939}">
      <dgm:prSet custT="1"/>
      <dgm:spPr>
        <a:solidFill>
          <a:srgbClr val="1F3864"/>
        </a:solidFill>
        <a:ln w="25400" cap="flat" cmpd="sng" algn="ctr">
          <a:solidFill>
            <a:srgbClr val="1F3864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CE24333-7FAB-4162-B2D2-606A3BA402AA}">
      <dgm:prSet phldrT="[Text]" custT="1"/>
      <dgm:spPr/>
      <dgm:t>
        <a:bodyPr/>
        <a:lstStyle/>
        <a:p>
          <a:r>
            <a:rPr lang="en-US" sz="800" dirty="0"/>
            <a:t>Toolchain</a:t>
          </a:r>
        </a:p>
        <a:p>
          <a:r>
            <a:rPr lang="en-US" sz="800" dirty="0"/>
            <a:t>Technical agreements</a:t>
          </a:r>
        </a:p>
      </dgm:t>
    </dgm:pt>
    <dgm:pt modelId="{E6864591-FD70-4489-AF55-692599C66A75}" type="parTrans" cxnId="{E1F47D7D-A9EB-4301-8C29-68D9D84BDE94}">
      <dgm:prSet/>
      <dgm:spPr/>
      <dgm:t>
        <a:bodyPr/>
        <a:lstStyle/>
        <a:p>
          <a:endParaRPr lang="nl-BE" sz="1050"/>
        </a:p>
      </dgm:t>
    </dgm:pt>
    <dgm:pt modelId="{EAC5C3DE-D8A5-4CDB-AEAD-3D8EB3FB84CD}" type="sibTrans" cxnId="{E1F47D7D-A9EB-4301-8C29-68D9D84BDE94}">
      <dgm:prSet/>
      <dgm:spPr/>
      <dgm:t>
        <a:bodyPr/>
        <a:lstStyle/>
        <a:p>
          <a:endParaRPr lang="nl-BE" sz="1050"/>
        </a:p>
      </dgm:t>
    </dgm:pt>
    <dgm:pt modelId="{175104BA-3DEA-4CB7-8DDF-3E01A8B59EA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700" dirty="0">
              <a:latin typeface="+mn-lt"/>
            </a:rPr>
            <a:t>Vocabularies, application profiles</a:t>
          </a:r>
          <a:endParaRPr lang="nl-BE" sz="700" dirty="0">
            <a:latin typeface="+mn-lt"/>
          </a:endParaRPr>
        </a:p>
      </dgm:t>
    </dgm:pt>
    <dgm:pt modelId="{DDAB6E7C-0407-4488-808E-46B6648395CB}" type="parTrans" cxnId="{9CF30D3D-9E0B-4520-A96A-38887329A916}">
      <dgm:prSet/>
      <dgm:spPr/>
      <dgm:t>
        <a:bodyPr/>
        <a:lstStyle/>
        <a:p>
          <a:endParaRPr lang="nl-BE" sz="1050"/>
        </a:p>
      </dgm:t>
    </dgm:pt>
    <dgm:pt modelId="{DD20055D-4257-4F95-B1CB-A301B3D79DF1}" type="sibTrans" cxnId="{9CF30D3D-9E0B-4520-A96A-38887329A916}">
      <dgm:prSet/>
      <dgm:spPr/>
      <dgm:t>
        <a:bodyPr/>
        <a:lstStyle/>
        <a:p>
          <a:endParaRPr lang="nl-BE" sz="1050"/>
        </a:p>
      </dgm:t>
    </dgm:pt>
    <dgm:pt modelId="{055EE332-962B-441B-996A-31DF0BCB6419}">
      <dgm:prSet phldrT="[Text]" custT="1"/>
      <dgm:spPr/>
      <dgm:t>
        <a:bodyPr/>
        <a:lstStyle/>
        <a:p>
          <a:r>
            <a:rPr lang="en-US" sz="700" dirty="0"/>
            <a:t>Transparency</a:t>
          </a:r>
          <a:endParaRPr lang="nl-BE" sz="700" dirty="0"/>
        </a:p>
      </dgm:t>
    </dgm:pt>
    <dgm:pt modelId="{FB075063-BC4B-4812-9924-4EB41E075A9B}" type="parTrans" cxnId="{72551591-0EDF-4E95-9BCA-7ABD9B151706}">
      <dgm:prSet/>
      <dgm:spPr/>
      <dgm:t>
        <a:bodyPr/>
        <a:lstStyle/>
        <a:p>
          <a:endParaRPr lang="nl-BE" sz="1050"/>
        </a:p>
      </dgm:t>
    </dgm:pt>
    <dgm:pt modelId="{42D505C8-EC50-47CB-9928-FAAAC0E73298}" type="sibTrans" cxnId="{72551591-0EDF-4E95-9BCA-7ABD9B151706}">
      <dgm:prSet/>
      <dgm:spPr/>
      <dgm:t>
        <a:bodyPr/>
        <a:lstStyle/>
        <a:p>
          <a:endParaRPr lang="nl-BE" sz="1050"/>
        </a:p>
      </dgm:t>
    </dgm:pt>
    <dgm:pt modelId="{5E629449-F1CD-470A-9987-24E8A62260C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700" dirty="0">
              <a:latin typeface="+mn-lt"/>
            </a:rPr>
            <a:t>Multilingual, persistent identifiers</a:t>
          </a:r>
          <a:endParaRPr lang="nl-BE" sz="700" dirty="0">
            <a:latin typeface="+mn-lt"/>
          </a:endParaRPr>
        </a:p>
      </dgm:t>
    </dgm:pt>
    <dgm:pt modelId="{1E830A06-B038-43BB-B35A-C5E32A8EA7A7}" type="parTrans" cxnId="{8E5A9674-EC8B-49EE-B7B1-82C9E22D504B}">
      <dgm:prSet/>
      <dgm:spPr/>
      <dgm:t>
        <a:bodyPr/>
        <a:lstStyle/>
        <a:p>
          <a:endParaRPr lang="nl-BE" sz="1050"/>
        </a:p>
      </dgm:t>
    </dgm:pt>
    <dgm:pt modelId="{093E4C10-1490-4312-A7FA-13557468B268}" type="sibTrans" cxnId="{8E5A9674-EC8B-49EE-B7B1-82C9E22D504B}">
      <dgm:prSet/>
      <dgm:spPr/>
      <dgm:t>
        <a:bodyPr/>
        <a:lstStyle/>
        <a:p>
          <a:endParaRPr lang="nl-BE" sz="1050"/>
        </a:p>
      </dgm:t>
    </dgm:pt>
    <dgm:pt modelId="{B07A55F1-E79C-4182-8677-99D9965E9AA0}">
      <dgm:prSet phldrT="[Text]" custT="1"/>
      <dgm:spPr/>
      <dgm:t>
        <a:bodyPr/>
        <a:lstStyle/>
        <a:p>
          <a:r>
            <a:rPr lang="nl-BE" sz="800" dirty="0"/>
            <a:t>Online </a:t>
          </a:r>
          <a:r>
            <a:rPr lang="nl-BE" sz="800" dirty="0" err="1"/>
            <a:t>consultation</a:t>
          </a:r>
          <a:endParaRPr lang="nl-BE" sz="800" dirty="0"/>
        </a:p>
        <a:p>
          <a:r>
            <a:rPr lang="nl-BE" sz="800" dirty="0" err="1"/>
            <a:t>Facilitate</a:t>
          </a:r>
          <a:r>
            <a:rPr lang="nl-BE" sz="800" dirty="0"/>
            <a:t> engagement</a:t>
          </a:r>
        </a:p>
      </dgm:t>
    </dgm:pt>
    <dgm:pt modelId="{502A5562-D805-4F7E-9896-BF12DF0EEE8B}" type="parTrans" cxnId="{169C93E4-3810-49D5-BD13-74D6CEE6A595}">
      <dgm:prSet/>
      <dgm:spPr/>
      <dgm:t>
        <a:bodyPr/>
        <a:lstStyle/>
        <a:p>
          <a:endParaRPr lang="nl-BE" sz="1050"/>
        </a:p>
      </dgm:t>
    </dgm:pt>
    <dgm:pt modelId="{DE602842-AC74-442C-9854-DF5751BC186D}" type="sibTrans" cxnId="{169C93E4-3810-49D5-BD13-74D6CEE6A595}">
      <dgm:prSet/>
      <dgm:spPr/>
      <dgm:t>
        <a:bodyPr/>
        <a:lstStyle/>
        <a:p>
          <a:endParaRPr lang="nl-BE" sz="1050"/>
        </a:p>
      </dgm:t>
    </dgm:pt>
    <dgm:pt modelId="{808AA647-664B-41C9-8147-803F5EA1AD2F}">
      <dgm:prSet phldrT="[Text]" custT="1"/>
      <dgm:spPr/>
      <dgm:t>
        <a:bodyPr/>
        <a:lstStyle/>
        <a:p>
          <a:r>
            <a:rPr lang="en-US" sz="700"/>
            <a:t>Trust &amp; Reuse</a:t>
          </a:r>
        </a:p>
        <a:p>
          <a:r>
            <a:rPr lang="en-US" sz="700"/>
            <a:t>conformance</a:t>
          </a:r>
          <a:endParaRPr lang="nl-BE" sz="700"/>
        </a:p>
      </dgm:t>
    </dgm:pt>
    <dgm:pt modelId="{9B026B25-3811-41AC-8424-D480E90DD26E}" type="parTrans" cxnId="{40637DEE-6E86-44A0-BF8E-51D3094F27A4}">
      <dgm:prSet/>
      <dgm:spPr/>
      <dgm:t>
        <a:bodyPr/>
        <a:lstStyle/>
        <a:p>
          <a:endParaRPr lang="nl-BE" sz="1050"/>
        </a:p>
      </dgm:t>
    </dgm:pt>
    <dgm:pt modelId="{4DAAE810-6649-4F34-AA12-E0372885872C}" type="sibTrans" cxnId="{40637DEE-6E86-44A0-BF8E-51D3094F27A4}">
      <dgm:prSet/>
      <dgm:spPr/>
      <dgm:t>
        <a:bodyPr/>
        <a:lstStyle/>
        <a:p>
          <a:endParaRPr lang="nl-BE" sz="1050"/>
        </a:p>
      </dgm:t>
    </dgm:pt>
    <dgm:pt modelId="{2CC4F7FA-84ED-4A0D-98A5-0F14EB6251AC}" type="pres">
      <dgm:prSet presAssocID="{A53427DB-7EF1-4AE6-AF2F-C6081A89A102}" presName="Name0" presStyleCnt="0">
        <dgm:presLayoutVars>
          <dgm:chMax/>
          <dgm:chPref/>
          <dgm:dir/>
          <dgm:animLvl val="lvl"/>
        </dgm:presLayoutVars>
      </dgm:prSet>
      <dgm:spPr/>
    </dgm:pt>
    <dgm:pt modelId="{2EA54DBF-AF5A-4824-BEC6-223BD7DF7177}" type="pres">
      <dgm:prSet presAssocID="{95B16A72-9D69-4E3A-88AA-10282E871376}" presName="composite" presStyleCnt="0"/>
      <dgm:spPr/>
    </dgm:pt>
    <dgm:pt modelId="{6BD1E0CA-E5C5-46D5-8D13-F4F541E07E06}" type="pres">
      <dgm:prSet presAssocID="{95B16A72-9D69-4E3A-88AA-10282E87137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236DBA1A-BCF0-4DA2-9CAA-2F3E1521C92D}" type="pres">
      <dgm:prSet presAssocID="{95B16A72-9D69-4E3A-88AA-10282E87137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7A0F081-2E43-4480-95B5-A7895D40F152}" type="pres">
      <dgm:prSet presAssocID="{95B16A72-9D69-4E3A-88AA-10282E871376}" presName="BalanceSpacing" presStyleCnt="0"/>
      <dgm:spPr/>
    </dgm:pt>
    <dgm:pt modelId="{0A326D78-5453-44E5-9374-4F01CF9550AC}" type="pres">
      <dgm:prSet presAssocID="{95B16A72-9D69-4E3A-88AA-10282E871376}" presName="BalanceSpacing1" presStyleCnt="0"/>
      <dgm:spPr/>
    </dgm:pt>
    <dgm:pt modelId="{D2D12457-C127-43AA-A52E-C7742D511469}" type="pres">
      <dgm:prSet presAssocID="{35B0B6C2-5F78-4A1B-AFD9-83E8DB6CC292}" presName="Accent1Text" presStyleLbl="node1" presStyleIdx="1" presStyleCnt="8"/>
      <dgm:spPr/>
    </dgm:pt>
    <dgm:pt modelId="{1088FC1F-68F7-4F13-AE57-852D12BDD0BE}" type="pres">
      <dgm:prSet presAssocID="{35B0B6C2-5F78-4A1B-AFD9-83E8DB6CC292}" presName="spaceBetweenRectangles" presStyleCnt="0"/>
      <dgm:spPr/>
    </dgm:pt>
    <dgm:pt modelId="{D099F771-C4BF-4FEF-A950-42D5A199EAF5}" type="pres">
      <dgm:prSet presAssocID="{0009AE62-486A-4265-9482-EEEAC019252C}" presName="composite" presStyleCnt="0"/>
      <dgm:spPr/>
    </dgm:pt>
    <dgm:pt modelId="{E29F490C-E575-4703-98E6-DF6BD8E0FF8B}" type="pres">
      <dgm:prSet presAssocID="{0009AE62-486A-4265-9482-EEEAC019252C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</dgm:pt>
    <dgm:pt modelId="{509D8D2A-E487-4D7F-B0C2-005FCBD51C92}" type="pres">
      <dgm:prSet presAssocID="{0009AE62-486A-4265-9482-EEEAC019252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E54E2AB-E7A0-49C0-A21A-C108F1E02BCA}" type="pres">
      <dgm:prSet presAssocID="{0009AE62-486A-4265-9482-EEEAC019252C}" presName="BalanceSpacing" presStyleCnt="0"/>
      <dgm:spPr/>
    </dgm:pt>
    <dgm:pt modelId="{028CB766-99ED-4BB8-B160-F6D7FA66FF83}" type="pres">
      <dgm:prSet presAssocID="{0009AE62-486A-4265-9482-EEEAC019252C}" presName="BalanceSpacing1" presStyleCnt="0"/>
      <dgm:spPr/>
    </dgm:pt>
    <dgm:pt modelId="{E446477E-2B75-45B3-877F-788B1C841CDF}" type="pres">
      <dgm:prSet presAssocID="{DED3311C-297E-468D-BD51-5833C9BF3FDD}" presName="Accent1Text" presStyleLbl="node1" presStyleIdx="3" presStyleCnt="8"/>
      <dgm:spPr>
        <a:xfrm rot="5400000">
          <a:off x="4354810" y="1398092"/>
          <a:ext cx="1525763" cy="1327414"/>
        </a:xfrm>
        <a:prstGeom prst="hexagon">
          <a:avLst>
            <a:gd name="adj" fmla="val 25000"/>
            <a:gd name="vf" fmla="val 115470"/>
          </a:avLst>
        </a:prstGeom>
      </dgm:spPr>
    </dgm:pt>
    <dgm:pt modelId="{F841F555-4D65-4716-BC17-F2FAB99729C2}" type="pres">
      <dgm:prSet presAssocID="{DED3311C-297E-468D-BD51-5833C9BF3FDD}" presName="spaceBetweenRectangles" presStyleCnt="0"/>
      <dgm:spPr/>
    </dgm:pt>
    <dgm:pt modelId="{53C6B9A6-1A27-4122-9D22-6919FFED4BB9}" type="pres">
      <dgm:prSet presAssocID="{AE751318-F02E-4FA2-BE69-66E6ED704701}" presName="composite" presStyleCnt="0"/>
      <dgm:spPr/>
    </dgm:pt>
    <dgm:pt modelId="{736C0F77-A5CE-428E-AC52-9E725BFF8F8C}" type="pres">
      <dgm:prSet presAssocID="{AE751318-F02E-4FA2-BE69-66E6ED70470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A8BFA509-4A14-46CE-B39F-77F3BEC8CD8F}" type="pres">
      <dgm:prSet presAssocID="{AE751318-F02E-4FA2-BE69-66E6ED70470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F050299-73E6-4A0C-B7B9-87704D69DFFC}" type="pres">
      <dgm:prSet presAssocID="{AE751318-F02E-4FA2-BE69-66E6ED704701}" presName="BalanceSpacing" presStyleCnt="0"/>
      <dgm:spPr/>
    </dgm:pt>
    <dgm:pt modelId="{8D451608-3457-4A3D-B08B-35F0B6CEBFEB}" type="pres">
      <dgm:prSet presAssocID="{AE751318-F02E-4FA2-BE69-66E6ED704701}" presName="BalanceSpacing1" presStyleCnt="0"/>
      <dgm:spPr/>
    </dgm:pt>
    <dgm:pt modelId="{EB12EA88-D2AC-42AA-B720-6497D12122BD}" type="pres">
      <dgm:prSet presAssocID="{C836A5E7-B86F-49A1-BC49-0CBF17935AFC}" presName="Accent1Text" presStyleLbl="node1" presStyleIdx="5" presStyleCnt="8"/>
      <dgm:spPr>
        <a:xfrm rot="5400000">
          <a:off x="2207145" y="2693160"/>
          <a:ext cx="1525763" cy="1327414"/>
        </a:xfrm>
        <a:prstGeom prst="hexagon">
          <a:avLst>
            <a:gd name="adj" fmla="val 25000"/>
            <a:gd name="vf" fmla="val 115470"/>
          </a:avLst>
        </a:prstGeom>
      </dgm:spPr>
    </dgm:pt>
    <dgm:pt modelId="{44920DC0-D2E9-46CD-AB99-5C8CAC04F2BF}" type="pres">
      <dgm:prSet presAssocID="{C836A5E7-B86F-49A1-BC49-0CBF17935AFC}" presName="spaceBetweenRectangles" presStyleCnt="0"/>
      <dgm:spPr/>
    </dgm:pt>
    <dgm:pt modelId="{B1F42434-E30C-4E73-A92D-AF40A9241ED5}" type="pres">
      <dgm:prSet presAssocID="{F14A565D-D724-4ED2-AA25-D8B2D3E94416}" presName="composite" presStyleCnt="0"/>
      <dgm:spPr/>
    </dgm:pt>
    <dgm:pt modelId="{E8FB12FA-32AD-44E0-A0C3-05642107CD84}" type="pres">
      <dgm:prSet presAssocID="{F14A565D-D724-4ED2-AA25-D8B2D3E9441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8E898042-FD1F-4964-9A87-8785ABB6616D}" type="pres">
      <dgm:prSet presAssocID="{F14A565D-D724-4ED2-AA25-D8B2D3E9441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C70C705-F8B6-4D35-81F6-69C19B9EC219}" type="pres">
      <dgm:prSet presAssocID="{F14A565D-D724-4ED2-AA25-D8B2D3E94416}" presName="BalanceSpacing" presStyleCnt="0"/>
      <dgm:spPr/>
    </dgm:pt>
    <dgm:pt modelId="{DA3E6881-48F0-49BD-B9C1-3F058407D8D3}" type="pres">
      <dgm:prSet presAssocID="{F14A565D-D724-4ED2-AA25-D8B2D3E94416}" presName="BalanceSpacing1" presStyleCnt="0"/>
      <dgm:spPr/>
    </dgm:pt>
    <dgm:pt modelId="{A2C9A145-CB64-4719-931C-37357ED7525D}" type="pres">
      <dgm:prSet presAssocID="{3B8AD3A8-C9F4-49B9-BEA8-8E68651E11A4}" presName="Accent1Text" presStyleLbl="node1" presStyleIdx="7" presStyleCnt="8"/>
      <dgm:spPr>
        <a:xfrm rot="5400000">
          <a:off x="4354810" y="3988228"/>
          <a:ext cx="1525763" cy="1327414"/>
        </a:xfrm>
        <a:prstGeom prst="hexagon">
          <a:avLst>
            <a:gd name="adj" fmla="val 25000"/>
            <a:gd name="vf" fmla="val 115470"/>
          </a:avLst>
        </a:prstGeom>
      </dgm:spPr>
    </dgm:pt>
  </dgm:ptLst>
  <dgm:cxnLst>
    <dgm:cxn modelId="{A6D45D00-32A7-4BCE-B4A6-0D5C54478B77}" type="presOf" srcId="{175104BA-3DEA-4CB7-8DDF-3E01A8B59EAE}" destId="{236DBA1A-BCF0-4DA2-9CAA-2F3E1521C92D}" srcOrd="0" destOrd="0" presId="urn:microsoft.com/office/officeart/2008/layout/AlternatingHexagons"/>
    <dgm:cxn modelId="{30250C08-17E8-46C4-908C-F5B704DBF37A}" srcId="{AE751318-F02E-4FA2-BE69-66E6ED704701}" destId="{C0359A9A-1390-4BED-8462-9F2247FE62ED}" srcOrd="0" destOrd="0" parTransId="{1F68F038-1BAC-470B-83D5-09D1D678FAA6}" sibTransId="{6CC1E533-F5F3-4DC4-9543-042347B549D5}"/>
    <dgm:cxn modelId="{AA63C60B-5CC1-4A13-AAFD-39FA94F140A8}" srcId="{A53427DB-7EF1-4AE6-AF2F-C6081A89A102}" destId="{AE751318-F02E-4FA2-BE69-66E6ED704701}" srcOrd="2" destOrd="0" parTransId="{7435E28C-836E-48EF-9633-809962852F8E}" sibTransId="{C836A5E7-B86F-49A1-BC49-0CBF17935AFC}"/>
    <dgm:cxn modelId="{0EF4F026-6B87-48BC-894F-18BA91CAF1ED}" type="presOf" srcId="{AE751318-F02E-4FA2-BE69-66E6ED704701}" destId="{736C0F77-A5CE-428E-AC52-9E725BFF8F8C}" srcOrd="0" destOrd="0" presId="urn:microsoft.com/office/officeart/2008/layout/AlternatingHexagons"/>
    <dgm:cxn modelId="{2FC4C42C-F619-46CD-B1E4-4BB533AF8939}" srcId="{A53427DB-7EF1-4AE6-AF2F-C6081A89A102}" destId="{F14A565D-D724-4ED2-AA25-D8B2D3E94416}" srcOrd="3" destOrd="0" parTransId="{2A7C6FB7-0E2C-4BBD-A3AD-34AD93BE9763}" sibTransId="{3B8AD3A8-C9F4-49B9-BEA8-8E68651E11A4}"/>
    <dgm:cxn modelId="{501FD62F-B59E-4AAD-9189-448A51F62104}" type="presOf" srcId="{C836A5E7-B86F-49A1-BC49-0CBF17935AFC}" destId="{EB12EA88-D2AC-42AA-B720-6497D12122BD}" srcOrd="0" destOrd="0" presId="urn:microsoft.com/office/officeart/2008/layout/AlternatingHexagons"/>
    <dgm:cxn modelId="{9CF30D3D-9E0B-4520-A96A-38887329A916}" srcId="{95B16A72-9D69-4E3A-88AA-10282E871376}" destId="{175104BA-3DEA-4CB7-8DDF-3E01A8B59EAE}" srcOrd="0" destOrd="0" parTransId="{DDAB6E7C-0407-4488-808E-46B6648395CB}" sibTransId="{DD20055D-4257-4F95-B1CB-A301B3D79DF1}"/>
    <dgm:cxn modelId="{AC769743-FC79-4A31-B8C3-0192BEC88998}" type="presOf" srcId="{C0359A9A-1390-4BED-8462-9F2247FE62ED}" destId="{A8BFA509-4A14-46CE-B39F-77F3BEC8CD8F}" srcOrd="0" destOrd="0" presId="urn:microsoft.com/office/officeart/2008/layout/AlternatingHexagons"/>
    <dgm:cxn modelId="{EB1BB64E-94E4-4395-8CB0-E6526C7275B3}" type="presOf" srcId="{808AA647-664B-41C9-8147-803F5EA1AD2F}" destId="{509D8D2A-E487-4D7F-B0C2-005FCBD51C92}" srcOrd="0" destOrd="1" presId="urn:microsoft.com/office/officeart/2008/layout/AlternatingHexagons"/>
    <dgm:cxn modelId="{36187772-1372-4790-B195-D6A2882FF778}" type="presOf" srcId="{0009AE62-486A-4265-9482-EEEAC019252C}" destId="{E29F490C-E575-4703-98E6-DF6BD8E0FF8B}" srcOrd="0" destOrd="0" presId="urn:microsoft.com/office/officeart/2008/layout/AlternatingHexagons"/>
    <dgm:cxn modelId="{8E5A9674-EC8B-49EE-B7B1-82C9E22D504B}" srcId="{95B16A72-9D69-4E3A-88AA-10282E871376}" destId="{5E629449-F1CD-470A-9987-24E8A62260CF}" srcOrd="1" destOrd="0" parTransId="{1E830A06-B038-43BB-B35A-C5E32A8EA7A7}" sibTransId="{093E4C10-1490-4312-A7FA-13557468B268}"/>
    <dgm:cxn modelId="{B206E277-0002-44F7-B19C-C352A4616C64}" type="presOf" srcId="{F14A565D-D724-4ED2-AA25-D8B2D3E94416}" destId="{E8FB12FA-32AD-44E0-A0C3-05642107CD84}" srcOrd="0" destOrd="0" presId="urn:microsoft.com/office/officeart/2008/layout/AlternatingHexagons"/>
    <dgm:cxn modelId="{9E993E59-F1BC-4019-AC19-47F5234A52F0}" type="presOf" srcId="{95B16A72-9D69-4E3A-88AA-10282E871376}" destId="{6BD1E0CA-E5C5-46D5-8D13-F4F541E07E06}" srcOrd="0" destOrd="0" presId="urn:microsoft.com/office/officeart/2008/layout/AlternatingHexagons"/>
    <dgm:cxn modelId="{F5FD9B79-72D8-45A3-9461-0E066AB11740}" type="presOf" srcId="{4CE24333-7FAB-4162-B2D2-606A3BA402AA}" destId="{8E898042-FD1F-4964-9A87-8785ABB6616D}" srcOrd="0" destOrd="0" presId="urn:microsoft.com/office/officeart/2008/layout/AlternatingHexagons"/>
    <dgm:cxn modelId="{E1F47D7D-A9EB-4301-8C29-68D9D84BDE94}" srcId="{F14A565D-D724-4ED2-AA25-D8B2D3E94416}" destId="{4CE24333-7FAB-4162-B2D2-606A3BA402AA}" srcOrd="0" destOrd="0" parTransId="{E6864591-FD70-4489-AF55-692599C66A75}" sibTransId="{EAC5C3DE-D8A5-4CDB-AEAD-3D8EB3FB84CD}"/>
    <dgm:cxn modelId="{B54CB47E-8898-46D6-B22E-E2881D9463C3}" type="presOf" srcId="{055EE332-962B-441B-996A-31DF0BCB6419}" destId="{509D8D2A-E487-4D7F-B0C2-005FCBD51C92}" srcOrd="0" destOrd="0" presId="urn:microsoft.com/office/officeart/2008/layout/AlternatingHexagons"/>
    <dgm:cxn modelId="{58872A8E-F288-4106-B75E-936E5A081164}" type="presOf" srcId="{35B0B6C2-5F78-4A1B-AFD9-83E8DB6CC292}" destId="{D2D12457-C127-43AA-A52E-C7742D511469}" srcOrd="0" destOrd="0" presId="urn:microsoft.com/office/officeart/2008/layout/AlternatingHexagons"/>
    <dgm:cxn modelId="{72551591-0EDF-4E95-9BCA-7ABD9B151706}" srcId="{0009AE62-486A-4265-9482-EEEAC019252C}" destId="{055EE332-962B-441B-996A-31DF0BCB6419}" srcOrd="0" destOrd="0" parTransId="{FB075063-BC4B-4812-9924-4EB41E075A9B}" sibTransId="{42D505C8-EC50-47CB-9928-FAAAC0E73298}"/>
    <dgm:cxn modelId="{4D0FCAA6-FD60-46C8-B310-44A72B823BD0}" type="presOf" srcId="{DED3311C-297E-468D-BD51-5833C9BF3FDD}" destId="{E446477E-2B75-45B3-877F-788B1C841CDF}" srcOrd="0" destOrd="0" presId="urn:microsoft.com/office/officeart/2008/layout/AlternatingHexagons"/>
    <dgm:cxn modelId="{AACBA5AA-7E5F-44CC-8792-11C4D4479EB6}" srcId="{A53427DB-7EF1-4AE6-AF2F-C6081A89A102}" destId="{95B16A72-9D69-4E3A-88AA-10282E871376}" srcOrd="0" destOrd="0" parTransId="{5BE7D600-1268-437F-A6BD-1FE317B53E07}" sibTransId="{35B0B6C2-5F78-4A1B-AFD9-83E8DB6CC292}"/>
    <dgm:cxn modelId="{ADB819AF-3D32-4843-B563-2AE1ABA2D49F}" srcId="{A53427DB-7EF1-4AE6-AF2F-C6081A89A102}" destId="{0009AE62-486A-4265-9482-EEEAC019252C}" srcOrd="1" destOrd="0" parTransId="{B460B564-7471-4FEB-8DC5-00A94EBD160B}" sibTransId="{DED3311C-297E-468D-BD51-5833C9BF3FDD}"/>
    <dgm:cxn modelId="{482C40B7-3DB0-4511-9909-8515DCFA5427}" type="presOf" srcId="{5E629449-F1CD-470A-9987-24E8A62260CF}" destId="{236DBA1A-BCF0-4DA2-9CAA-2F3E1521C92D}" srcOrd="0" destOrd="1" presId="urn:microsoft.com/office/officeart/2008/layout/AlternatingHexagons"/>
    <dgm:cxn modelId="{3C47DDD1-6C5E-412C-8570-72749920D373}" type="presOf" srcId="{A53427DB-7EF1-4AE6-AF2F-C6081A89A102}" destId="{2CC4F7FA-84ED-4A0D-98A5-0F14EB6251AC}" srcOrd="0" destOrd="0" presId="urn:microsoft.com/office/officeart/2008/layout/AlternatingHexagons"/>
    <dgm:cxn modelId="{766672E4-6554-4249-9364-FCF0F66F5656}" type="presOf" srcId="{B07A55F1-E79C-4182-8677-99D9965E9AA0}" destId="{A8BFA509-4A14-46CE-B39F-77F3BEC8CD8F}" srcOrd="0" destOrd="1" presId="urn:microsoft.com/office/officeart/2008/layout/AlternatingHexagons"/>
    <dgm:cxn modelId="{169C93E4-3810-49D5-BD13-74D6CEE6A595}" srcId="{AE751318-F02E-4FA2-BE69-66E6ED704701}" destId="{B07A55F1-E79C-4182-8677-99D9965E9AA0}" srcOrd="1" destOrd="0" parTransId="{502A5562-D805-4F7E-9896-BF12DF0EEE8B}" sibTransId="{DE602842-AC74-442C-9854-DF5751BC186D}"/>
    <dgm:cxn modelId="{50BC3FE8-006E-4475-A142-C18451B7A80A}" type="presOf" srcId="{3B8AD3A8-C9F4-49B9-BEA8-8E68651E11A4}" destId="{A2C9A145-CB64-4719-931C-37357ED7525D}" srcOrd="0" destOrd="0" presId="urn:microsoft.com/office/officeart/2008/layout/AlternatingHexagons"/>
    <dgm:cxn modelId="{40637DEE-6E86-44A0-BF8E-51D3094F27A4}" srcId="{0009AE62-486A-4265-9482-EEEAC019252C}" destId="{808AA647-664B-41C9-8147-803F5EA1AD2F}" srcOrd="1" destOrd="0" parTransId="{9B026B25-3811-41AC-8424-D480E90DD26E}" sibTransId="{4DAAE810-6649-4F34-AA12-E0372885872C}"/>
    <dgm:cxn modelId="{8BC5D09B-98D7-4F92-ACF8-B2705C5FDABF}" type="presParOf" srcId="{2CC4F7FA-84ED-4A0D-98A5-0F14EB6251AC}" destId="{2EA54DBF-AF5A-4824-BEC6-223BD7DF7177}" srcOrd="0" destOrd="0" presId="urn:microsoft.com/office/officeart/2008/layout/AlternatingHexagons"/>
    <dgm:cxn modelId="{21FD6F73-CB9C-4299-8AC6-79A3A21C907F}" type="presParOf" srcId="{2EA54DBF-AF5A-4824-BEC6-223BD7DF7177}" destId="{6BD1E0CA-E5C5-46D5-8D13-F4F541E07E06}" srcOrd="0" destOrd="0" presId="urn:microsoft.com/office/officeart/2008/layout/AlternatingHexagons"/>
    <dgm:cxn modelId="{E13D045F-9038-4F42-A627-F556DE68A834}" type="presParOf" srcId="{2EA54DBF-AF5A-4824-BEC6-223BD7DF7177}" destId="{236DBA1A-BCF0-4DA2-9CAA-2F3E1521C92D}" srcOrd="1" destOrd="0" presId="urn:microsoft.com/office/officeart/2008/layout/AlternatingHexagons"/>
    <dgm:cxn modelId="{7E20E2B4-174C-45F8-BABA-BA7384F40C6D}" type="presParOf" srcId="{2EA54DBF-AF5A-4824-BEC6-223BD7DF7177}" destId="{47A0F081-2E43-4480-95B5-A7895D40F152}" srcOrd="2" destOrd="0" presId="urn:microsoft.com/office/officeart/2008/layout/AlternatingHexagons"/>
    <dgm:cxn modelId="{951A4DE5-1673-4910-AB54-60F8ADF0CCF8}" type="presParOf" srcId="{2EA54DBF-AF5A-4824-BEC6-223BD7DF7177}" destId="{0A326D78-5453-44E5-9374-4F01CF9550AC}" srcOrd="3" destOrd="0" presId="urn:microsoft.com/office/officeart/2008/layout/AlternatingHexagons"/>
    <dgm:cxn modelId="{7C465809-FF31-4B1C-8FCA-A1D546D6824B}" type="presParOf" srcId="{2EA54DBF-AF5A-4824-BEC6-223BD7DF7177}" destId="{D2D12457-C127-43AA-A52E-C7742D511469}" srcOrd="4" destOrd="0" presId="urn:microsoft.com/office/officeart/2008/layout/AlternatingHexagons"/>
    <dgm:cxn modelId="{9A21F4AD-2B86-4635-AD22-1E0AC1841FD8}" type="presParOf" srcId="{2CC4F7FA-84ED-4A0D-98A5-0F14EB6251AC}" destId="{1088FC1F-68F7-4F13-AE57-852D12BDD0BE}" srcOrd="1" destOrd="0" presId="urn:microsoft.com/office/officeart/2008/layout/AlternatingHexagons"/>
    <dgm:cxn modelId="{A6F35A40-163E-4D10-BC59-A7ED360B9BD2}" type="presParOf" srcId="{2CC4F7FA-84ED-4A0D-98A5-0F14EB6251AC}" destId="{D099F771-C4BF-4FEF-A950-42D5A199EAF5}" srcOrd="2" destOrd="0" presId="urn:microsoft.com/office/officeart/2008/layout/AlternatingHexagons"/>
    <dgm:cxn modelId="{9DD8A92E-CC25-4AD3-983E-D5586067F3D0}" type="presParOf" srcId="{D099F771-C4BF-4FEF-A950-42D5A199EAF5}" destId="{E29F490C-E575-4703-98E6-DF6BD8E0FF8B}" srcOrd="0" destOrd="0" presId="urn:microsoft.com/office/officeart/2008/layout/AlternatingHexagons"/>
    <dgm:cxn modelId="{46E10849-FE87-435E-9208-E2034FE4C588}" type="presParOf" srcId="{D099F771-C4BF-4FEF-A950-42D5A199EAF5}" destId="{509D8D2A-E487-4D7F-B0C2-005FCBD51C92}" srcOrd="1" destOrd="0" presId="urn:microsoft.com/office/officeart/2008/layout/AlternatingHexagons"/>
    <dgm:cxn modelId="{8FB3334F-62AC-40DF-81FF-21DA441C7499}" type="presParOf" srcId="{D099F771-C4BF-4FEF-A950-42D5A199EAF5}" destId="{5E54E2AB-E7A0-49C0-A21A-C108F1E02BCA}" srcOrd="2" destOrd="0" presId="urn:microsoft.com/office/officeart/2008/layout/AlternatingHexagons"/>
    <dgm:cxn modelId="{56ED3CCC-A083-4249-B9BF-00E4B66774D4}" type="presParOf" srcId="{D099F771-C4BF-4FEF-A950-42D5A199EAF5}" destId="{028CB766-99ED-4BB8-B160-F6D7FA66FF83}" srcOrd="3" destOrd="0" presId="urn:microsoft.com/office/officeart/2008/layout/AlternatingHexagons"/>
    <dgm:cxn modelId="{AF8DA730-3506-4DD8-A5C1-71607394E9AE}" type="presParOf" srcId="{D099F771-C4BF-4FEF-A950-42D5A199EAF5}" destId="{E446477E-2B75-45B3-877F-788B1C841CDF}" srcOrd="4" destOrd="0" presId="urn:microsoft.com/office/officeart/2008/layout/AlternatingHexagons"/>
    <dgm:cxn modelId="{B3C73ED1-278E-4176-AAB4-A7660DD294D7}" type="presParOf" srcId="{2CC4F7FA-84ED-4A0D-98A5-0F14EB6251AC}" destId="{F841F555-4D65-4716-BC17-F2FAB99729C2}" srcOrd="3" destOrd="0" presId="urn:microsoft.com/office/officeart/2008/layout/AlternatingHexagons"/>
    <dgm:cxn modelId="{C680DADD-98B5-45B6-84C3-CEFB5272655C}" type="presParOf" srcId="{2CC4F7FA-84ED-4A0D-98A5-0F14EB6251AC}" destId="{53C6B9A6-1A27-4122-9D22-6919FFED4BB9}" srcOrd="4" destOrd="0" presId="urn:microsoft.com/office/officeart/2008/layout/AlternatingHexagons"/>
    <dgm:cxn modelId="{2DC6180D-43D4-46E5-8F05-E7FAEDA970DB}" type="presParOf" srcId="{53C6B9A6-1A27-4122-9D22-6919FFED4BB9}" destId="{736C0F77-A5CE-428E-AC52-9E725BFF8F8C}" srcOrd="0" destOrd="0" presId="urn:microsoft.com/office/officeart/2008/layout/AlternatingHexagons"/>
    <dgm:cxn modelId="{499F9F43-4392-43B3-97C6-AB9447883F09}" type="presParOf" srcId="{53C6B9A6-1A27-4122-9D22-6919FFED4BB9}" destId="{A8BFA509-4A14-46CE-B39F-77F3BEC8CD8F}" srcOrd="1" destOrd="0" presId="urn:microsoft.com/office/officeart/2008/layout/AlternatingHexagons"/>
    <dgm:cxn modelId="{E76CA183-5320-433B-8726-3CA950E22DDB}" type="presParOf" srcId="{53C6B9A6-1A27-4122-9D22-6919FFED4BB9}" destId="{1F050299-73E6-4A0C-B7B9-87704D69DFFC}" srcOrd="2" destOrd="0" presId="urn:microsoft.com/office/officeart/2008/layout/AlternatingHexagons"/>
    <dgm:cxn modelId="{23E179A9-AD11-498C-AA2D-73C586FC7604}" type="presParOf" srcId="{53C6B9A6-1A27-4122-9D22-6919FFED4BB9}" destId="{8D451608-3457-4A3D-B08B-35F0B6CEBFEB}" srcOrd="3" destOrd="0" presId="urn:microsoft.com/office/officeart/2008/layout/AlternatingHexagons"/>
    <dgm:cxn modelId="{B0936BA2-3CE7-476C-8330-0562202772C2}" type="presParOf" srcId="{53C6B9A6-1A27-4122-9D22-6919FFED4BB9}" destId="{EB12EA88-D2AC-42AA-B720-6497D12122BD}" srcOrd="4" destOrd="0" presId="urn:microsoft.com/office/officeart/2008/layout/AlternatingHexagons"/>
    <dgm:cxn modelId="{B6577E9D-5709-40A6-B357-70F1729931B8}" type="presParOf" srcId="{2CC4F7FA-84ED-4A0D-98A5-0F14EB6251AC}" destId="{44920DC0-D2E9-46CD-AB99-5C8CAC04F2BF}" srcOrd="5" destOrd="0" presId="urn:microsoft.com/office/officeart/2008/layout/AlternatingHexagons"/>
    <dgm:cxn modelId="{83965E07-34B6-4F4C-889C-5725AEA6C86C}" type="presParOf" srcId="{2CC4F7FA-84ED-4A0D-98A5-0F14EB6251AC}" destId="{B1F42434-E30C-4E73-A92D-AF40A9241ED5}" srcOrd="6" destOrd="0" presId="urn:microsoft.com/office/officeart/2008/layout/AlternatingHexagons"/>
    <dgm:cxn modelId="{470D2980-E126-4202-875B-4238DD29F903}" type="presParOf" srcId="{B1F42434-E30C-4E73-A92D-AF40A9241ED5}" destId="{E8FB12FA-32AD-44E0-A0C3-05642107CD84}" srcOrd="0" destOrd="0" presId="urn:microsoft.com/office/officeart/2008/layout/AlternatingHexagons"/>
    <dgm:cxn modelId="{BD5F0965-2647-4B52-A602-38571AD89E2B}" type="presParOf" srcId="{B1F42434-E30C-4E73-A92D-AF40A9241ED5}" destId="{8E898042-FD1F-4964-9A87-8785ABB6616D}" srcOrd="1" destOrd="0" presId="urn:microsoft.com/office/officeart/2008/layout/AlternatingHexagons"/>
    <dgm:cxn modelId="{E9D680A7-1EA6-47A0-ACF9-3ADC8B3F79B9}" type="presParOf" srcId="{B1F42434-E30C-4E73-A92D-AF40A9241ED5}" destId="{4C70C705-F8B6-4D35-81F6-69C19B9EC219}" srcOrd="2" destOrd="0" presId="urn:microsoft.com/office/officeart/2008/layout/AlternatingHexagons"/>
    <dgm:cxn modelId="{6CE2DC24-F1B8-4830-B5D2-13D1E4EBA856}" type="presParOf" srcId="{B1F42434-E30C-4E73-A92D-AF40A9241ED5}" destId="{DA3E6881-48F0-49BD-B9C1-3F058407D8D3}" srcOrd="3" destOrd="0" presId="urn:microsoft.com/office/officeart/2008/layout/AlternatingHexagons"/>
    <dgm:cxn modelId="{19B82641-C6BE-429B-8046-553DFBBE387E}" type="presParOf" srcId="{B1F42434-E30C-4E73-A92D-AF40A9241ED5}" destId="{A2C9A145-CB64-4719-931C-37357ED752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1E0CA-E5C5-46D5-8D13-F4F541E07E06}">
      <dsp:nvSpPr>
        <dsp:cNvPr id="0" name=""/>
        <dsp:cNvSpPr/>
      </dsp:nvSpPr>
      <dsp:spPr>
        <a:xfrm rot="5400000">
          <a:off x="2319955" y="65681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C2C2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</a:rPr>
            <a:t>Semantic web</a:t>
          </a:r>
          <a:endParaRPr lang="nl-BE" sz="900" b="1" kern="1200" dirty="0">
            <a:solidFill>
              <a:schemeClr val="tx1"/>
            </a:solidFill>
          </a:endParaRPr>
        </a:p>
      </dsp:txBody>
      <dsp:txXfrm rot="-5400000">
        <a:off x="2519061" y="155849"/>
        <a:ext cx="594465" cy="683293"/>
      </dsp:txXfrm>
    </dsp:sp>
    <dsp:sp modelId="{236DBA1A-BCF0-4DA2-9CAA-2F3E1521C92D}">
      <dsp:nvSpPr>
        <dsp:cNvPr id="0" name=""/>
        <dsp:cNvSpPr/>
      </dsp:nvSpPr>
      <dsp:spPr>
        <a:xfrm>
          <a:off x="3274316" y="199692"/>
          <a:ext cx="1107828" cy="59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+mn-lt"/>
            </a:rPr>
            <a:t>Vocabularies, application profiles</a:t>
          </a:r>
          <a:endParaRPr lang="nl-BE" sz="700" kern="1200" dirty="0">
            <a:latin typeface="+mn-lt"/>
          </a:endParaRPr>
        </a:p>
        <a:p>
          <a:pPr marL="0" lvl="0" indent="0" algn="l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+mn-lt"/>
            </a:rPr>
            <a:t>Multilingual, persistent identifiers</a:t>
          </a:r>
          <a:endParaRPr lang="nl-BE" sz="700" kern="1200" dirty="0">
            <a:latin typeface="+mn-lt"/>
          </a:endParaRPr>
        </a:p>
      </dsp:txBody>
      <dsp:txXfrm>
        <a:off x="3274316" y="199692"/>
        <a:ext cx="1107828" cy="595606"/>
      </dsp:txXfrm>
    </dsp:sp>
    <dsp:sp modelId="{D2D12457-C127-43AA-A52E-C7742D511469}">
      <dsp:nvSpPr>
        <dsp:cNvPr id="0" name=""/>
        <dsp:cNvSpPr/>
      </dsp:nvSpPr>
      <dsp:spPr>
        <a:xfrm rot="5400000">
          <a:off x="1387235" y="65681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1F3864"/>
        </a:solidFill>
        <a:ln w="12700" cap="flat" cmpd="sng" algn="ctr">
          <a:solidFill>
            <a:srgbClr val="1F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/>
        </a:p>
      </dsp:txBody>
      <dsp:txXfrm rot="-5400000">
        <a:off x="1586341" y="155849"/>
        <a:ext cx="594465" cy="683293"/>
      </dsp:txXfrm>
    </dsp:sp>
    <dsp:sp modelId="{E29F490C-E575-4703-98E6-DF6BD8E0FF8B}">
      <dsp:nvSpPr>
        <dsp:cNvPr id="0" name=""/>
        <dsp:cNvSpPr/>
      </dsp:nvSpPr>
      <dsp:spPr>
        <a:xfrm rot="5400000">
          <a:off x="1851808" y="908266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F39222"/>
        </a:solidFill>
        <a:ln w="12700" cap="flat" cmpd="sng" algn="ctr">
          <a:solidFill>
            <a:srgbClr val="F392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</a:rPr>
            <a:t>Governance</a:t>
          </a:r>
          <a:endParaRPr lang="nl-BE" sz="800" b="1" kern="1200" dirty="0">
            <a:solidFill>
              <a:schemeClr val="tx1"/>
            </a:solidFill>
          </a:endParaRPr>
        </a:p>
      </dsp:txBody>
      <dsp:txXfrm rot="-5400000">
        <a:off x="2050914" y="998434"/>
        <a:ext cx="594465" cy="683293"/>
      </dsp:txXfrm>
    </dsp:sp>
    <dsp:sp modelId="{509D8D2A-E487-4D7F-B0C2-005FCBD51C92}">
      <dsp:nvSpPr>
        <dsp:cNvPr id="0" name=""/>
        <dsp:cNvSpPr/>
      </dsp:nvSpPr>
      <dsp:spPr>
        <a:xfrm>
          <a:off x="808504" y="1042277"/>
          <a:ext cx="1072092" cy="59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Transparency</a:t>
          </a:r>
          <a:endParaRPr lang="nl-BE" sz="700" kern="1200" dirty="0"/>
        </a:p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Trust &amp; Reuse</a:t>
          </a:r>
        </a:p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conformance</a:t>
          </a:r>
          <a:endParaRPr lang="nl-BE" sz="700" kern="1200"/>
        </a:p>
      </dsp:txBody>
      <dsp:txXfrm>
        <a:off x="808504" y="1042277"/>
        <a:ext cx="1072092" cy="595606"/>
      </dsp:txXfrm>
    </dsp:sp>
    <dsp:sp modelId="{E446477E-2B75-45B3-877F-788B1C841CDF}">
      <dsp:nvSpPr>
        <dsp:cNvPr id="0" name=""/>
        <dsp:cNvSpPr/>
      </dsp:nvSpPr>
      <dsp:spPr>
        <a:xfrm rot="5400000">
          <a:off x="2784528" y="908266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1F3864"/>
        </a:solidFill>
        <a:ln w="25400" cap="flat" cmpd="sng" algn="ctr">
          <a:solidFill>
            <a:srgbClr val="1F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2983634" y="998434"/>
        <a:ext cx="594465" cy="683293"/>
      </dsp:txXfrm>
    </dsp:sp>
    <dsp:sp modelId="{736C0F77-A5CE-428E-AC52-9E725BFF8F8C}">
      <dsp:nvSpPr>
        <dsp:cNvPr id="0" name=""/>
        <dsp:cNvSpPr/>
      </dsp:nvSpPr>
      <dsp:spPr>
        <a:xfrm rot="5400000">
          <a:off x="2319955" y="1750851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C2DA63"/>
        </a:solidFill>
        <a:ln w="12700" cap="flat" cmpd="sng" algn="ctr">
          <a:solidFill>
            <a:srgbClr val="C2D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Cocreation</a:t>
          </a:r>
          <a:endParaRPr lang="nl-BE" sz="800" b="1" kern="1200" dirty="0">
            <a:solidFill>
              <a:schemeClr val="tx1"/>
            </a:solidFill>
          </a:endParaRPr>
        </a:p>
      </dsp:txBody>
      <dsp:txXfrm rot="-5400000">
        <a:off x="2519061" y="1841019"/>
        <a:ext cx="594465" cy="683293"/>
      </dsp:txXfrm>
    </dsp:sp>
    <dsp:sp modelId="{A8BFA509-4A14-46CE-B39F-77F3BEC8CD8F}">
      <dsp:nvSpPr>
        <dsp:cNvPr id="0" name=""/>
        <dsp:cNvSpPr/>
      </dsp:nvSpPr>
      <dsp:spPr>
        <a:xfrm>
          <a:off x="3274316" y="1884862"/>
          <a:ext cx="1107828" cy="59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Workshops</a:t>
          </a:r>
          <a:endParaRPr lang="nl-BE" sz="800" kern="120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Online </a:t>
          </a:r>
          <a:r>
            <a:rPr lang="nl-BE" sz="800" kern="1200" dirty="0" err="1"/>
            <a:t>consultation</a:t>
          </a:r>
          <a:endParaRPr lang="nl-BE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Facilitate</a:t>
          </a:r>
          <a:r>
            <a:rPr lang="nl-BE" sz="800" kern="1200" dirty="0"/>
            <a:t> engagement</a:t>
          </a:r>
        </a:p>
      </dsp:txBody>
      <dsp:txXfrm>
        <a:off x="3274316" y="1884862"/>
        <a:ext cx="1107828" cy="595606"/>
      </dsp:txXfrm>
    </dsp:sp>
    <dsp:sp modelId="{EB12EA88-D2AC-42AA-B720-6497D12122BD}">
      <dsp:nvSpPr>
        <dsp:cNvPr id="0" name=""/>
        <dsp:cNvSpPr/>
      </dsp:nvSpPr>
      <dsp:spPr>
        <a:xfrm rot="5400000">
          <a:off x="1387235" y="1750851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1F3864"/>
        </a:solidFill>
        <a:ln w="25400" cap="flat" cmpd="sng" algn="ctr">
          <a:solidFill>
            <a:srgbClr val="1F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586341" y="1841019"/>
        <a:ext cx="594465" cy="683293"/>
      </dsp:txXfrm>
    </dsp:sp>
    <dsp:sp modelId="{E8FB12FA-32AD-44E0-A0C3-05642107CD84}">
      <dsp:nvSpPr>
        <dsp:cNvPr id="0" name=""/>
        <dsp:cNvSpPr/>
      </dsp:nvSpPr>
      <dsp:spPr>
        <a:xfrm rot="5400000">
          <a:off x="1851808" y="2593436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507BC8"/>
        </a:solidFill>
        <a:ln w="12700" cap="flat" cmpd="sng" algn="ctr">
          <a:solidFill>
            <a:srgbClr val="507B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solidFill>
                <a:schemeClr val="tx1"/>
              </a:solidFill>
            </a:rPr>
            <a:t>Publishing tools</a:t>
          </a:r>
          <a:endParaRPr lang="nl-BE" sz="800" b="1" kern="1200">
            <a:solidFill>
              <a:schemeClr val="tx1"/>
            </a:solidFill>
          </a:endParaRPr>
        </a:p>
      </dsp:txBody>
      <dsp:txXfrm rot="-5400000">
        <a:off x="2050914" y="2683604"/>
        <a:ext cx="594465" cy="683293"/>
      </dsp:txXfrm>
    </dsp:sp>
    <dsp:sp modelId="{8E898042-FD1F-4964-9A87-8785ABB6616D}">
      <dsp:nvSpPr>
        <dsp:cNvPr id="0" name=""/>
        <dsp:cNvSpPr/>
      </dsp:nvSpPr>
      <dsp:spPr>
        <a:xfrm>
          <a:off x="808504" y="2727447"/>
          <a:ext cx="1072092" cy="59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Toolchain</a:t>
          </a:r>
        </a:p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Technical agreements</a:t>
          </a:r>
        </a:p>
      </dsp:txBody>
      <dsp:txXfrm>
        <a:off x="808504" y="2727447"/>
        <a:ext cx="1072092" cy="595606"/>
      </dsp:txXfrm>
    </dsp:sp>
    <dsp:sp modelId="{A2C9A145-CB64-4719-931C-37357ED7525D}">
      <dsp:nvSpPr>
        <dsp:cNvPr id="0" name=""/>
        <dsp:cNvSpPr/>
      </dsp:nvSpPr>
      <dsp:spPr>
        <a:xfrm rot="5400000">
          <a:off x="2784528" y="2593436"/>
          <a:ext cx="992677" cy="863629"/>
        </a:xfrm>
        <a:prstGeom prst="hexagon">
          <a:avLst>
            <a:gd name="adj" fmla="val 25000"/>
            <a:gd name="vf" fmla="val 115470"/>
          </a:avLst>
        </a:prstGeom>
        <a:solidFill>
          <a:srgbClr val="1F3864"/>
        </a:solidFill>
        <a:ln w="25400" cap="flat" cmpd="sng" algn="ctr">
          <a:solidFill>
            <a:srgbClr val="1F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2983634" y="2683604"/>
        <a:ext cx="594465" cy="68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ert.vannuffelen@vlaanderen.b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Bert Van Nuffelen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Data Governance team &amp; Centre of Expertise for Interoperability, Digital Flanders, Belgium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How to sustain a large knowledge graph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7980"/>
            <a:ext cx="7886700" cy="756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 dirty="0"/>
              <a:t>REUSE  is </a:t>
            </a:r>
            <a:r>
              <a:rPr lang="nl-BE" sz="2000" dirty="0" err="1"/>
              <a:t>the</a:t>
            </a:r>
            <a:r>
              <a:rPr lang="nl-BE" sz="2000" dirty="0"/>
              <a:t> first </a:t>
            </a:r>
            <a:r>
              <a:rPr lang="nl-BE" sz="2000" dirty="0" err="1"/>
              <a:t>principle</a:t>
            </a:r>
            <a:r>
              <a:rPr lang="nl-BE" sz="2000" dirty="0"/>
              <a:t> of data </a:t>
            </a:r>
            <a:r>
              <a:rPr lang="nl-BE" sz="2000" dirty="0" err="1"/>
              <a:t>specifications</a:t>
            </a:r>
            <a:r>
              <a:rPr lang="nl-BE" sz="2000" dirty="0"/>
              <a:t>. </a:t>
            </a:r>
          </a:p>
          <a:p>
            <a:pPr marL="0" indent="0">
              <a:buNone/>
            </a:pPr>
            <a:r>
              <a:rPr lang="nl-BE" sz="2000" dirty="0" err="1"/>
              <a:t>Reuse</a:t>
            </a:r>
            <a:r>
              <a:rPr lang="nl-BE" sz="2000" dirty="0"/>
              <a:t> </a:t>
            </a:r>
            <a:r>
              <a:rPr lang="nl-BE" sz="2000" b="1" dirty="0" err="1"/>
              <a:t>binds</a:t>
            </a:r>
            <a:r>
              <a:rPr lang="nl-BE" sz="2000" dirty="0"/>
              <a:t> data </a:t>
            </a:r>
            <a:r>
              <a:rPr lang="nl-BE" sz="2000" dirty="0" err="1"/>
              <a:t>specifications</a:t>
            </a:r>
            <a:r>
              <a:rPr lang="nl-BE" sz="2000" dirty="0"/>
              <a:t> </a:t>
            </a:r>
            <a:r>
              <a:rPr lang="nl-BE" sz="2000" dirty="0" err="1"/>
              <a:t>semantically</a:t>
            </a:r>
            <a:r>
              <a:rPr lang="nl-BE" sz="2000" dirty="0"/>
              <a:t> </a:t>
            </a:r>
            <a:r>
              <a:rPr lang="nl-BE" sz="2000" dirty="0" err="1"/>
              <a:t>together</a:t>
            </a:r>
            <a:r>
              <a:rPr lang="nl-BE" sz="2000" dirty="0"/>
              <a:t>.</a:t>
            </a: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7" name="Flowchart: Connector 7">
            <a:extLst>
              <a:ext uri="{FF2B5EF4-FFF2-40B4-BE49-F238E27FC236}">
                <a16:creationId xmlns:a16="http://schemas.microsoft.com/office/drawing/2014/main" id="{DB5BA008-AF83-F3BF-F419-4A9F6DF226B0}"/>
              </a:ext>
            </a:extLst>
          </p:cNvPr>
          <p:cNvSpPr/>
          <p:nvPr/>
        </p:nvSpPr>
        <p:spPr>
          <a:xfrm>
            <a:off x="1858336" y="2348733"/>
            <a:ext cx="1102124" cy="4299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Vocabularia</a:t>
            </a:r>
            <a:endParaRPr lang="en-BE" sz="900" dirty="0"/>
          </a:p>
        </p:txBody>
      </p:sp>
      <p:sp>
        <p:nvSpPr>
          <p:cNvPr id="8" name="Flowchart: Connector 8">
            <a:extLst>
              <a:ext uri="{FF2B5EF4-FFF2-40B4-BE49-F238E27FC236}">
                <a16:creationId xmlns:a16="http://schemas.microsoft.com/office/drawing/2014/main" id="{B2BED10A-5F7E-5AAF-6B68-1839754F8EA2}"/>
              </a:ext>
            </a:extLst>
          </p:cNvPr>
          <p:cNvSpPr/>
          <p:nvPr/>
        </p:nvSpPr>
        <p:spPr>
          <a:xfrm>
            <a:off x="2879386" y="1967779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Application profiles</a:t>
            </a:r>
            <a:endParaRPr lang="en-BE" sz="1200" dirty="0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CA7D3980-C0A8-2A08-4096-CA35C266F99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H="1" flipV="1">
            <a:off x="2879386" y="2195437"/>
            <a:ext cx="81074" cy="3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14">
            <a:extLst>
              <a:ext uri="{FF2B5EF4-FFF2-40B4-BE49-F238E27FC236}">
                <a16:creationId xmlns:a16="http://schemas.microsoft.com/office/drawing/2014/main" id="{FCE98DB7-91F9-9E7B-AF8C-61D181698EFA}"/>
              </a:ext>
            </a:extLst>
          </p:cNvPr>
          <p:cNvSpPr/>
          <p:nvPr/>
        </p:nvSpPr>
        <p:spPr>
          <a:xfrm>
            <a:off x="2418358" y="3759541"/>
            <a:ext cx="429949" cy="429949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B1E179F-DEE7-2BF7-E35E-B1AE2A40C28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2409398" y="2778682"/>
            <a:ext cx="223935" cy="98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7">
            <a:extLst>
              <a:ext uri="{FF2B5EF4-FFF2-40B4-BE49-F238E27FC236}">
                <a16:creationId xmlns:a16="http://schemas.microsoft.com/office/drawing/2014/main" id="{6B26672A-0FB5-F839-DEF8-DC85FBDB0AAD}"/>
              </a:ext>
            </a:extLst>
          </p:cNvPr>
          <p:cNvSpPr/>
          <p:nvPr/>
        </p:nvSpPr>
        <p:spPr>
          <a:xfrm>
            <a:off x="3373239" y="3065936"/>
            <a:ext cx="429949" cy="429949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DC7A81C4-B2D5-449B-E5B4-0EDA1B262087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 flipV="1">
            <a:off x="2848307" y="3280911"/>
            <a:ext cx="524932" cy="69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39">
            <a:extLst>
              <a:ext uri="{FF2B5EF4-FFF2-40B4-BE49-F238E27FC236}">
                <a16:creationId xmlns:a16="http://schemas.microsoft.com/office/drawing/2014/main" id="{8D0459E1-6EC6-0833-32E6-1C3379B2498C}"/>
              </a:ext>
            </a:extLst>
          </p:cNvPr>
          <p:cNvSpPr/>
          <p:nvPr/>
        </p:nvSpPr>
        <p:spPr>
          <a:xfrm>
            <a:off x="4431797" y="2155975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Implementation models</a:t>
            </a:r>
            <a:endParaRPr lang="en-BE" sz="900" dirty="0"/>
          </a:p>
        </p:txBody>
      </p:sp>
      <p:sp>
        <p:nvSpPr>
          <p:cNvPr id="15" name="Flowchart: Connector 43">
            <a:extLst>
              <a:ext uri="{FF2B5EF4-FFF2-40B4-BE49-F238E27FC236}">
                <a16:creationId xmlns:a16="http://schemas.microsoft.com/office/drawing/2014/main" id="{DC8DB40B-D941-C51F-2731-FE028BFF33D6}"/>
              </a:ext>
            </a:extLst>
          </p:cNvPr>
          <p:cNvSpPr/>
          <p:nvPr/>
        </p:nvSpPr>
        <p:spPr>
          <a:xfrm>
            <a:off x="3589068" y="3943266"/>
            <a:ext cx="429949" cy="429949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6" name="Flowchart: Connector 44">
            <a:extLst>
              <a:ext uri="{FF2B5EF4-FFF2-40B4-BE49-F238E27FC236}">
                <a16:creationId xmlns:a16="http://schemas.microsoft.com/office/drawing/2014/main" id="{04CDDF33-C2F7-3536-7DBD-2E1C5C464ED1}"/>
              </a:ext>
            </a:extLst>
          </p:cNvPr>
          <p:cNvSpPr/>
          <p:nvPr/>
        </p:nvSpPr>
        <p:spPr>
          <a:xfrm>
            <a:off x="4483874" y="3544800"/>
            <a:ext cx="429949" cy="429949"/>
          </a:xfrm>
          <a:prstGeom prst="flowChartConnec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7" name="Flowchart: Connector 45">
            <a:extLst>
              <a:ext uri="{FF2B5EF4-FFF2-40B4-BE49-F238E27FC236}">
                <a16:creationId xmlns:a16="http://schemas.microsoft.com/office/drawing/2014/main" id="{251CA76E-5F38-3EEE-335D-0BBAD2D11134}"/>
              </a:ext>
            </a:extLst>
          </p:cNvPr>
          <p:cNvSpPr/>
          <p:nvPr/>
        </p:nvSpPr>
        <p:spPr>
          <a:xfrm>
            <a:off x="4898256" y="4158240"/>
            <a:ext cx="429949" cy="429949"/>
          </a:xfrm>
          <a:prstGeom prst="flowChartConnec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0BD25CE4-E69F-9C51-C39B-FF31C01FA10D}"/>
              </a:ext>
            </a:extLst>
          </p:cNvPr>
          <p:cNvCxnSpPr>
            <a:stCxn id="12" idx="0"/>
            <a:endCxn id="8" idx="4"/>
          </p:cNvCxnSpPr>
          <p:nvPr/>
        </p:nvCxnSpPr>
        <p:spPr>
          <a:xfrm flipH="1" flipV="1">
            <a:off x="3570904" y="2423094"/>
            <a:ext cx="17310" cy="642842"/>
          </a:xfrm>
          <a:prstGeom prst="line">
            <a:avLst/>
          </a:prstGeom>
          <a:ln>
            <a:solidFill>
              <a:srgbClr val="99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49">
            <a:extLst>
              <a:ext uri="{FF2B5EF4-FFF2-40B4-BE49-F238E27FC236}">
                <a16:creationId xmlns:a16="http://schemas.microsoft.com/office/drawing/2014/main" id="{7FE962F3-ED54-9B85-1E2B-A0993949891D}"/>
              </a:ext>
            </a:extLst>
          </p:cNvPr>
          <p:cNvCxnSpPr>
            <a:stCxn id="16" idx="0"/>
            <a:endCxn id="14" idx="4"/>
          </p:cNvCxnSpPr>
          <p:nvPr/>
        </p:nvCxnSpPr>
        <p:spPr>
          <a:xfrm flipV="1">
            <a:off x="4698849" y="2611290"/>
            <a:ext cx="424466" cy="933510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51">
            <a:extLst>
              <a:ext uri="{FF2B5EF4-FFF2-40B4-BE49-F238E27FC236}">
                <a16:creationId xmlns:a16="http://schemas.microsoft.com/office/drawing/2014/main" id="{BE6112B4-B77C-E33F-91DB-21DCE8D47078}"/>
              </a:ext>
            </a:extLst>
          </p:cNvPr>
          <p:cNvCxnSpPr>
            <a:stCxn id="15" idx="7"/>
            <a:endCxn id="14" idx="4"/>
          </p:cNvCxnSpPr>
          <p:nvPr/>
        </p:nvCxnSpPr>
        <p:spPr>
          <a:xfrm flipV="1">
            <a:off x="3956052" y="2611290"/>
            <a:ext cx="1167263" cy="1394941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53">
            <a:extLst>
              <a:ext uri="{FF2B5EF4-FFF2-40B4-BE49-F238E27FC236}">
                <a16:creationId xmlns:a16="http://schemas.microsoft.com/office/drawing/2014/main" id="{89E4C7BC-6482-6C80-6B33-13E18B431F9C}"/>
              </a:ext>
            </a:extLst>
          </p:cNvPr>
          <p:cNvCxnSpPr>
            <a:stCxn id="15" idx="0"/>
            <a:endCxn id="8" idx="5"/>
          </p:cNvCxnSpPr>
          <p:nvPr/>
        </p:nvCxnSpPr>
        <p:spPr>
          <a:xfrm flipV="1">
            <a:off x="3804043" y="2356415"/>
            <a:ext cx="255837" cy="1586851"/>
          </a:xfrm>
          <a:prstGeom prst="line">
            <a:avLst/>
          </a:prstGeom>
          <a:ln>
            <a:solidFill>
              <a:srgbClr val="99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2912ED55-FD19-729C-BA94-26E5642DAFC2}"/>
              </a:ext>
            </a:extLst>
          </p:cNvPr>
          <p:cNvCxnSpPr>
            <a:stCxn id="15" idx="1"/>
            <a:endCxn id="7" idx="5"/>
          </p:cNvCxnSpPr>
          <p:nvPr/>
        </p:nvCxnSpPr>
        <p:spPr>
          <a:xfrm flipH="1" flipV="1">
            <a:off x="2799058" y="2715717"/>
            <a:ext cx="852975" cy="1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1">
            <a:extLst>
              <a:ext uri="{FF2B5EF4-FFF2-40B4-BE49-F238E27FC236}">
                <a16:creationId xmlns:a16="http://schemas.microsoft.com/office/drawing/2014/main" id="{69D1DB25-27D5-3A66-B2BE-122A8CC844F8}"/>
              </a:ext>
            </a:extLst>
          </p:cNvPr>
          <p:cNvCxnSpPr>
            <a:stCxn id="12" idx="4"/>
            <a:endCxn id="15" idx="0"/>
          </p:cNvCxnSpPr>
          <p:nvPr/>
        </p:nvCxnSpPr>
        <p:spPr>
          <a:xfrm>
            <a:off x="3588214" y="3495885"/>
            <a:ext cx="215829" cy="44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9C87BF78-EA6C-71A1-AFD5-5B60D2CDB745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4019017" y="3911784"/>
            <a:ext cx="527822" cy="24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5">
            <a:extLst>
              <a:ext uri="{FF2B5EF4-FFF2-40B4-BE49-F238E27FC236}">
                <a16:creationId xmlns:a16="http://schemas.microsoft.com/office/drawing/2014/main" id="{B2F992E5-3EC8-7293-1E3D-9F4B74990B67}"/>
              </a:ext>
            </a:extLst>
          </p:cNvPr>
          <p:cNvCxnSpPr>
            <a:stCxn id="16" idx="5"/>
            <a:endCxn id="17" idx="1"/>
          </p:cNvCxnSpPr>
          <p:nvPr/>
        </p:nvCxnSpPr>
        <p:spPr>
          <a:xfrm>
            <a:off x="4850858" y="3911784"/>
            <a:ext cx="110363" cy="3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6">
            <a:extLst>
              <a:ext uri="{FF2B5EF4-FFF2-40B4-BE49-F238E27FC236}">
                <a16:creationId xmlns:a16="http://schemas.microsoft.com/office/drawing/2014/main" id="{EBDCEC7E-CD9B-E2FA-CEAD-19AA8C372E9B}"/>
              </a:ext>
            </a:extLst>
          </p:cNvPr>
          <p:cNvCxnSpPr>
            <a:stCxn id="10" idx="5"/>
            <a:endCxn id="15" idx="2"/>
          </p:cNvCxnSpPr>
          <p:nvPr/>
        </p:nvCxnSpPr>
        <p:spPr>
          <a:xfrm>
            <a:off x="2785342" y="4126525"/>
            <a:ext cx="803726" cy="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8">
            <a:extLst>
              <a:ext uri="{FF2B5EF4-FFF2-40B4-BE49-F238E27FC236}">
                <a16:creationId xmlns:a16="http://schemas.microsoft.com/office/drawing/2014/main" id="{BB43D11E-5944-1BCC-1549-016362AD090B}"/>
              </a:ext>
            </a:extLst>
          </p:cNvPr>
          <p:cNvCxnSpPr>
            <a:stCxn id="7" idx="6"/>
            <a:endCxn id="12" idx="1"/>
          </p:cNvCxnSpPr>
          <p:nvPr/>
        </p:nvCxnSpPr>
        <p:spPr>
          <a:xfrm>
            <a:off x="2960460" y="2563708"/>
            <a:ext cx="475744" cy="5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65FF129D-7D2D-2DC4-C52E-8BA49F5B3E14}"/>
              </a:ext>
            </a:extLst>
          </p:cNvPr>
          <p:cNvSpPr txBox="1"/>
          <p:nvPr/>
        </p:nvSpPr>
        <p:spPr>
          <a:xfrm>
            <a:off x="2389464" y="381781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C7851C-BBE6-CE24-05DA-CD3EB6C8E403}"/>
              </a:ext>
            </a:extLst>
          </p:cNvPr>
          <p:cNvSpPr txBox="1"/>
          <p:nvPr/>
        </p:nvSpPr>
        <p:spPr>
          <a:xfrm>
            <a:off x="3348343" y="312890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109F87B-2BE8-D72D-14D2-68D70E2363EC}"/>
              </a:ext>
            </a:extLst>
          </p:cNvPr>
          <p:cNvSpPr txBox="1"/>
          <p:nvPr/>
        </p:nvSpPr>
        <p:spPr>
          <a:xfrm>
            <a:off x="3570951" y="400623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8" name="Stroomdiagram: Alternatief proces 37">
            <a:extLst>
              <a:ext uri="{FF2B5EF4-FFF2-40B4-BE49-F238E27FC236}">
                <a16:creationId xmlns:a16="http://schemas.microsoft.com/office/drawing/2014/main" id="{CC32ACFC-A4D5-AB8C-5CCB-D0B7C2F610D2}"/>
              </a:ext>
            </a:extLst>
          </p:cNvPr>
          <p:cNvSpPr/>
          <p:nvPr/>
        </p:nvSpPr>
        <p:spPr>
          <a:xfrm>
            <a:off x="6737684" y="291156"/>
            <a:ext cx="2245895" cy="252072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1</a:t>
            </a:r>
            <a:endParaRPr lang="en-BE" dirty="0"/>
          </a:p>
        </p:txBody>
      </p:sp>
      <p:sp>
        <p:nvSpPr>
          <p:cNvPr id="39" name="Stroomdiagram: Alternatief proces 38">
            <a:extLst>
              <a:ext uri="{FF2B5EF4-FFF2-40B4-BE49-F238E27FC236}">
                <a16:creationId xmlns:a16="http://schemas.microsoft.com/office/drawing/2014/main" id="{92C57A55-0F4A-98D9-1CFA-B0F2906B7415}"/>
              </a:ext>
            </a:extLst>
          </p:cNvPr>
          <p:cNvSpPr/>
          <p:nvPr/>
        </p:nvSpPr>
        <p:spPr>
          <a:xfrm>
            <a:off x="6737684" y="576112"/>
            <a:ext cx="2245895" cy="252072"/>
          </a:xfrm>
          <a:prstGeom prst="flowChartAlternateProcess">
            <a:avLst/>
          </a:prstGeom>
          <a:solidFill>
            <a:srgbClr val="FF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2</a:t>
            </a:r>
            <a:endParaRPr lang="en-BE" dirty="0"/>
          </a:p>
        </p:txBody>
      </p:sp>
      <p:cxnSp>
        <p:nvCxnSpPr>
          <p:cNvPr id="40" name="Straight Connector 19">
            <a:extLst>
              <a:ext uri="{FF2B5EF4-FFF2-40B4-BE49-F238E27FC236}">
                <a16:creationId xmlns:a16="http://schemas.microsoft.com/office/drawing/2014/main" id="{41CC7D81-FE1D-CA62-3931-8FA02347085C}"/>
              </a:ext>
            </a:extLst>
          </p:cNvPr>
          <p:cNvCxnSpPr>
            <a:cxnSpLocks/>
            <a:stCxn id="28" idx="0"/>
            <a:endCxn id="8" idx="3"/>
          </p:cNvCxnSpPr>
          <p:nvPr/>
        </p:nvCxnSpPr>
        <p:spPr>
          <a:xfrm flipV="1">
            <a:off x="2708975" y="2356415"/>
            <a:ext cx="372952" cy="1461396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Stroomdiagram: Alternatief proces 42">
            <a:extLst>
              <a:ext uri="{FF2B5EF4-FFF2-40B4-BE49-F238E27FC236}">
                <a16:creationId xmlns:a16="http://schemas.microsoft.com/office/drawing/2014/main" id="{F2BBBC9F-F11F-D804-00EC-02D20E78DEFC}"/>
              </a:ext>
            </a:extLst>
          </p:cNvPr>
          <p:cNvSpPr/>
          <p:nvPr/>
        </p:nvSpPr>
        <p:spPr>
          <a:xfrm>
            <a:off x="6737683" y="853950"/>
            <a:ext cx="2245895" cy="252072"/>
          </a:xfrm>
          <a:prstGeom prst="flowChartAlternateProcess">
            <a:avLst/>
          </a:prstGeom>
          <a:solidFill>
            <a:srgbClr val="FFCC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3</a:t>
            </a:r>
            <a:endParaRPr lang="en-BE" dirty="0"/>
          </a:p>
        </p:txBody>
      </p:sp>
      <p:sp>
        <p:nvSpPr>
          <p:cNvPr id="44" name="Stroomdiagram: Alternatief proces 43">
            <a:extLst>
              <a:ext uri="{FF2B5EF4-FFF2-40B4-BE49-F238E27FC236}">
                <a16:creationId xmlns:a16="http://schemas.microsoft.com/office/drawing/2014/main" id="{12EA1DBD-3ABB-93BD-24B1-AA44E31FF093}"/>
              </a:ext>
            </a:extLst>
          </p:cNvPr>
          <p:cNvSpPr/>
          <p:nvPr/>
        </p:nvSpPr>
        <p:spPr>
          <a:xfrm>
            <a:off x="6737684" y="2051302"/>
            <a:ext cx="2245895" cy="252072"/>
          </a:xfrm>
          <a:prstGeom prst="flowChartAlternateProcess">
            <a:avLst/>
          </a:prstGeom>
          <a:solidFill>
            <a:srgbClr val="CC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Profile 1</a:t>
            </a:r>
            <a:endParaRPr lang="en-BE" dirty="0"/>
          </a:p>
        </p:txBody>
      </p:sp>
      <p:sp>
        <p:nvSpPr>
          <p:cNvPr id="45" name="Stroomdiagram: Alternatief proces 44">
            <a:extLst>
              <a:ext uri="{FF2B5EF4-FFF2-40B4-BE49-F238E27FC236}">
                <a16:creationId xmlns:a16="http://schemas.microsoft.com/office/drawing/2014/main" id="{E8D5294F-883B-1F53-6FBE-A928FE5E0238}"/>
              </a:ext>
            </a:extLst>
          </p:cNvPr>
          <p:cNvSpPr/>
          <p:nvPr/>
        </p:nvSpPr>
        <p:spPr>
          <a:xfrm>
            <a:off x="6737684" y="2359218"/>
            <a:ext cx="2245895" cy="252072"/>
          </a:xfrm>
          <a:prstGeom prst="flowChartAlternateProcess">
            <a:avLst/>
          </a:prstGeom>
          <a:solidFill>
            <a:srgbClr val="99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Profile 2</a:t>
            </a:r>
            <a:endParaRPr lang="en-BE" dirty="0"/>
          </a:p>
        </p:txBody>
      </p:sp>
      <p:sp>
        <p:nvSpPr>
          <p:cNvPr id="46" name="Stroomdiagram: Alternatief proces 45">
            <a:extLst>
              <a:ext uri="{FF2B5EF4-FFF2-40B4-BE49-F238E27FC236}">
                <a16:creationId xmlns:a16="http://schemas.microsoft.com/office/drawing/2014/main" id="{162E0039-DBF5-1431-33AD-0B9F4E639E55}"/>
              </a:ext>
            </a:extLst>
          </p:cNvPr>
          <p:cNvSpPr/>
          <p:nvPr/>
        </p:nvSpPr>
        <p:spPr>
          <a:xfrm>
            <a:off x="6737682" y="2663714"/>
            <a:ext cx="2245895" cy="252072"/>
          </a:xfrm>
          <a:prstGeom prst="flowChartAlternateProcess">
            <a:avLst/>
          </a:prstGeom>
          <a:solidFill>
            <a:srgbClr val="66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Profile 3</a:t>
            </a:r>
            <a:endParaRPr lang="en-BE" dirty="0"/>
          </a:p>
        </p:txBody>
      </p:sp>
      <p:cxnSp>
        <p:nvCxnSpPr>
          <p:cNvPr id="41" name="Straight Connector 49">
            <a:extLst>
              <a:ext uri="{FF2B5EF4-FFF2-40B4-BE49-F238E27FC236}">
                <a16:creationId xmlns:a16="http://schemas.microsoft.com/office/drawing/2014/main" id="{D6C11CAF-188F-A9E0-B63D-713133170CBB}"/>
              </a:ext>
            </a:extLst>
          </p:cNvPr>
          <p:cNvCxnSpPr>
            <a:cxnSpLocks/>
            <a:stCxn id="17" idx="0"/>
            <a:endCxn id="14" idx="4"/>
          </p:cNvCxnSpPr>
          <p:nvPr/>
        </p:nvCxnSpPr>
        <p:spPr>
          <a:xfrm flipV="1">
            <a:off x="5113231" y="2611290"/>
            <a:ext cx="10084" cy="1546950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51">
            <a:extLst>
              <a:ext uri="{FF2B5EF4-FFF2-40B4-BE49-F238E27FC236}">
                <a16:creationId xmlns:a16="http://schemas.microsoft.com/office/drawing/2014/main" id="{7F0A01AE-13CE-703C-A56D-8C7F0E4119AD}"/>
              </a:ext>
            </a:extLst>
          </p:cNvPr>
          <p:cNvCxnSpPr>
            <a:cxnSpLocks/>
            <a:stCxn id="12" idx="7"/>
            <a:endCxn id="14" idx="4"/>
          </p:cNvCxnSpPr>
          <p:nvPr/>
        </p:nvCxnSpPr>
        <p:spPr>
          <a:xfrm flipV="1">
            <a:off x="3740223" y="2611290"/>
            <a:ext cx="1383092" cy="517611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18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troomdiagram: Verbindingslijn 41">
            <a:extLst>
              <a:ext uri="{FF2B5EF4-FFF2-40B4-BE49-F238E27FC236}">
                <a16:creationId xmlns:a16="http://schemas.microsoft.com/office/drawing/2014/main" id="{9C2C39DB-149E-9B0A-B99C-3A70CCE484C0}"/>
              </a:ext>
            </a:extLst>
          </p:cNvPr>
          <p:cNvSpPr/>
          <p:nvPr/>
        </p:nvSpPr>
        <p:spPr>
          <a:xfrm rot="1416937">
            <a:off x="2959972" y="2995086"/>
            <a:ext cx="3071372" cy="1847410"/>
          </a:xfrm>
          <a:prstGeom prst="flowChartConnector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EA7648D1-CFA6-FA00-5EAD-EC190C9E7C36}"/>
              </a:ext>
            </a:extLst>
          </p:cNvPr>
          <p:cNvSpPr/>
          <p:nvPr/>
        </p:nvSpPr>
        <p:spPr>
          <a:xfrm rot="20697808">
            <a:off x="2035216" y="3367665"/>
            <a:ext cx="3071372" cy="1102252"/>
          </a:xfrm>
          <a:prstGeom prst="flowChartConnecto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7980"/>
            <a:ext cx="7886700" cy="756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 dirty="0"/>
              <a:t>REUSE  is </a:t>
            </a:r>
            <a:r>
              <a:rPr lang="nl-BE" sz="2000" dirty="0" err="1"/>
              <a:t>the</a:t>
            </a:r>
            <a:r>
              <a:rPr lang="nl-BE" sz="2000" dirty="0"/>
              <a:t> first </a:t>
            </a:r>
            <a:r>
              <a:rPr lang="nl-BE" sz="2000" dirty="0" err="1"/>
              <a:t>principle</a:t>
            </a:r>
            <a:r>
              <a:rPr lang="nl-BE" sz="2000" dirty="0"/>
              <a:t> of data </a:t>
            </a:r>
            <a:r>
              <a:rPr lang="nl-BE" sz="2000" dirty="0" err="1"/>
              <a:t>specifications</a:t>
            </a:r>
            <a:r>
              <a:rPr lang="nl-BE" sz="2000" dirty="0"/>
              <a:t>. </a:t>
            </a:r>
          </a:p>
          <a:p>
            <a:pPr marL="0" indent="0">
              <a:buNone/>
            </a:pPr>
            <a:r>
              <a:rPr lang="nl-BE" sz="2000" dirty="0" err="1"/>
              <a:t>Reuse</a:t>
            </a:r>
            <a:r>
              <a:rPr lang="nl-BE" sz="2000" dirty="0"/>
              <a:t> </a:t>
            </a:r>
            <a:r>
              <a:rPr lang="nl-BE" sz="2000" b="1" dirty="0" err="1"/>
              <a:t>binds</a:t>
            </a:r>
            <a:r>
              <a:rPr lang="nl-BE" sz="2000" dirty="0"/>
              <a:t> data </a:t>
            </a:r>
            <a:r>
              <a:rPr lang="nl-BE" sz="2000" dirty="0" err="1"/>
              <a:t>specifications</a:t>
            </a:r>
            <a:r>
              <a:rPr lang="nl-BE" sz="2000" dirty="0"/>
              <a:t> </a:t>
            </a:r>
            <a:r>
              <a:rPr lang="nl-BE" sz="2000" dirty="0" err="1"/>
              <a:t>semantically</a:t>
            </a:r>
            <a:r>
              <a:rPr lang="nl-BE" sz="2000" dirty="0"/>
              <a:t> </a:t>
            </a:r>
            <a:r>
              <a:rPr lang="nl-BE" sz="2000" dirty="0" err="1"/>
              <a:t>together</a:t>
            </a:r>
            <a:r>
              <a:rPr lang="nl-BE" sz="2000" dirty="0"/>
              <a:t>.</a:t>
            </a: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7" name="Flowchart: Connector 7">
            <a:extLst>
              <a:ext uri="{FF2B5EF4-FFF2-40B4-BE49-F238E27FC236}">
                <a16:creationId xmlns:a16="http://schemas.microsoft.com/office/drawing/2014/main" id="{DB5BA008-AF83-F3BF-F419-4A9F6DF226B0}"/>
              </a:ext>
            </a:extLst>
          </p:cNvPr>
          <p:cNvSpPr/>
          <p:nvPr/>
        </p:nvSpPr>
        <p:spPr>
          <a:xfrm>
            <a:off x="1858336" y="2348733"/>
            <a:ext cx="1102124" cy="4299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Vocabularia</a:t>
            </a:r>
            <a:endParaRPr lang="en-BE" sz="900" dirty="0"/>
          </a:p>
        </p:txBody>
      </p:sp>
      <p:sp>
        <p:nvSpPr>
          <p:cNvPr id="8" name="Flowchart: Connector 8">
            <a:extLst>
              <a:ext uri="{FF2B5EF4-FFF2-40B4-BE49-F238E27FC236}">
                <a16:creationId xmlns:a16="http://schemas.microsoft.com/office/drawing/2014/main" id="{B2BED10A-5F7E-5AAF-6B68-1839754F8EA2}"/>
              </a:ext>
            </a:extLst>
          </p:cNvPr>
          <p:cNvSpPr/>
          <p:nvPr/>
        </p:nvSpPr>
        <p:spPr>
          <a:xfrm>
            <a:off x="2879386" y="1967779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Application profiles</a:t>
            </a:r>
            <a:endParaRPr lang="en-BE" sz="1200" dirty="0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CA7D3980-C0A8-2A08-4096-CA35C266F99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H="1" flipV="1">
            <a:off x="2879386" y="2195437"/>
            <a:ext cx="81074" cy="3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14">
            <a:extLst>
              <a:ext uri="{FF2B5EF4-FFF2-40B4-BE49-F238E27FC236}">
                <a16:creationId xmlns:a16="http://schemas.microsoft.com/office/drawing/2014/main" id="{FCE98DB7-91F9-9E7B-AF8C-61D181698EFA}"/>
              </a:ext>
            </a:extLst>
          </p:cNvPr>
          <p:cNvSpPr/>
          <p:nvPr/>
        </p:nvSpPr>
        <p:spPr>
          <a:xfrm>
            <a:off x="2418358" y="3759541"/>
            <a:ext cx="429949" cy="429949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B1E179F-DEE7-2BF7-E35E-B1AE2A40C28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2409398" y="2778682"/>
            <a:ext cx="223935" cy="98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7">
            <a:extLst>
              <a:ext uri="{FF2B5EF4-FFF2-40B4-BE49-F238E27FC236}">
                <a16:creationId xmlns:a16="http://schemas.microsoft.com/office/drawing/2014/main" id="{6B26672A-0FB5-F839-DEF8-DC85FBDB0AAD}"/>
              </a:ext>
            </a:extLst>
          </p:cNvPr>
          <p:cNvSpPr/>
          <p:nvPr/>
        </p:nvSpPr>
        <p:spPr>
          <a:xfrm>
            <a:off x="3373239" y="3065936"/>
            <a:ext cx="429949" cy="429949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DC7A81C4-B2D5-449B-E5B4-0EDA1B262087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 flipV="1">
            <a:off x="2848307" y="3280911"/>
            <a:ext cx="524932" cy="69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39">
            <a:extLst>
              <a:ext uri="{FF2B5EF4-FFF2-40B4-BE49-F238E27FC236}">
                <a16:creationId xmlns:a16="http://schemas.microsoft.com/office/drawing/2014/main" id="{8D0459E1-6EC6-0833-32E6-1C3379B2498C}"/>
              </a:ext>
            </a:extLst>
          </p:cNvPr>
          <p:cNvSpPr/>
          <p:nvPr/>
        </p:nvSpPr>
        <p:spPr>
          <a:xfrm>
            <a:off x="4431797" y="2155975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Implementation models</a:t>
            </a:r>
            <a:endParaRPr lang="en-BE" sz="900" dirty="0"/>
          </a:p>
        </p:txBody>
      </p:sp>
      <p:sp>
        <p:nvSpPr>
          <p:cNvPr id="15" name="Flowchart: Connector 43">
            <a:extLst>
              <a:ext uri="{FF2B5EF4-FFF2-40B4-BE49-F238E27FC236}">
                <a16:creationId xmlns:a16="http://schemas.microsoft.com/office/drawing/2014/main" id="{DC8DB40B-D941-C51F-2731-FE028BFF33D6}"/>
              </a:ext>
            </a:extLst>
          </p:cNvPr>
          <p:cNvSpPr/>
          <p:nvPr/>
        </p:nvSpPr>
        <p:spPr>
          <a:xfrm>
            <a:off x="3589068" y="3943266"/>
            <a:ext cx="429949" cy="429949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6" name="Flowchart: Connector 44">
            <a:extLst>
              <a:ext uri="{FF2B5EF4-FFF2-40B4-BE49-F238E27FC236}">
                <a16:creationId xmlns:a16="http://schemas.microsoft.com/office/drawing/2014/main" id="{04CDDF33-C2F7-3536-7DBD-2E1C5C464ED1}"/>
              </a:ext>
            </a:extLst>
          </p:cNvPr>
          <p:cNvSpPr/>
          <p:nvPr/>
        </p:nvSpPr>
        <p:spPr>
          <a:xfrm>
            <a:off x="4483874" y="3544800"/>
            <a:ext cx="429949" cy="429949"/>
          </a:xfrm>
          <a:prstGeom prst="flowChartConnec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7" name="Flowchart: Connector 45">
            <a:extLst>
              <a:ext uri="{FF2B5EF4-FFF2-40B4-BE49-F238E27FC236}">
                <a16:creationId xmlns:a16="http://schemas.microsoft.com/office/drawing/2014/main" id="{251CA76E-5F38-3EEE-335D-0BBAD2D11134}"/>
              </a:ext>
            </a:extLst>
          </p:cNvPr>
          <p:cNvSpPr/>
          <p:nvPr/>
        </p:nvSpPr>
        <p:spPr>
          <a:xfrm>
            <a:off x="4898256" y="4158240"/>
            <a:ext cx="429949" cy="429949"/>
          </a:xfrm>
          <a:prstGeom prst="flowChartConnec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0BD25CE4-E69F-9C51-C39B-FF31C01FA10D}"/>
              </a:ext>
            </a:extLst>
          </p:cNvPr>
          <p:cNvCxnSpPr>
            <a:stCxn id="12" idx="0"/>
            <a:endCxn id="8" idx="4"/>
          </p:cNvCxnSpPr>
          <p:nvPr/>
        </p:nvCxnSpPr>
        <p:spPr>
          <a:xfrm flipH="1" flipV="1">
            <a:off x="3570904" y="2423094"/>
            <a:ext cx="17310" cy="642842"/>
          </a:xfrm>
          <a:prstGeom prst="line">
            <a:avLst/>
          </a:prstGeom>
          <a:ln>
            <a:solidFill>
              <a:srgbClr val="99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49">
            <a:extLst>
              <a:ext uri="{FF2B5EF4-FFF2-40B4-BE49-F238E27FC236}">
                <a16:creationId xmlns:a16="http://schemas.microsoft.com/office/drawing/2014/main" id="{7FE962F3-ED54-9B85-1E2B-A0993949891D}"/>
              </a:ext>
            </a:extLst>
          </p:cNvPr>
          <p:cNvCxnSpPr>
            <a:stCxn id="16" idx="0"/>
            <a:endCxn id="14" idx="4"/>
          </p:cNvCxnSpPr>
          <p:nvPr/>
        </p:nvCxnSpPr>
        <p:spPr>
          <a:xfrm flipV="1">
            <a:off x="4698849" y="2611290"/>
            <a:ext cx="424466" cy="933510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51">
            <a:extLst>
              <a:ext uri="{FF2B5EF4-FFF2-40B4-BE49-F238E27FC236}">
                <a16:creationId xmlns:a16="http://schemas.microsoft.com/office/drawing/2014/main" id="{BE6112B4-B77C-E33F-91DB-21DCE8D47078}"/>
              </a:ext>
            </a:extLst>
          </p:cNvPr>
          <p:cNvCxnSpPr>
            <a:stCxn id="15" idx="7"/>
            <a:endCxn id="14" idx="4"/>
          </p:cNvCxnSpPr>
          <p:nvPr/>
        </p:nvCxnSpPr>
        <p:spPr>
          <a:xfrm flipV="1">
            <a:off x="3956052" y="2611290"/>
            <a:ext cx="1167263" cy="1394941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53">
            <a:extLst>
              <a:ext uri="{FF2B5EF4-FFF2-40B4-BE49-F238E27FC236}">
                <a16:creationId xmlns:a16="http://schemas.microsoft.com/office/drawing/2014/main" id="{89E4C7BC-6482-6C80-6B33-13E18B431F9C}"/>
              </a:ext>
            </a:extLst>
          </p:cNvPr>
          <p:cNvCxnSpPr>
            <a:stCxn id="15" idx="0"/>
            <a:endCxn id="8" idx="5"/>
          </p:cNvCxnSpPr>
          <p:nvPr/>
        </p:nvCxnSpPr>
        <p:spPr>
          <a:xfrm flipV="1">
            <a:off x="3804043" y="2356415"/>
            <a:ext cx="255837" cy="1586851"/>
          </a:xfrm>
          <a:prstGeom prst="line">
            <a:avLst/>
          </a:prstGeom>
          <a:ln>
            <a:solidFill>
              <a:srgbClr val="99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2912ED55-FD19-729C-BA94-26E5642DAFC2}"/>
              </a:ext>
            </a:extLst>
          </p:cNvPr>
          <p:cNvCxnSpPr>
            <a:stCxn id="15" idx="1"/>
            <a:endCxn id="7" idx="5"/>
          </p:cNvCxnSpPr>
          <p:nvPr/>
        </p:nvCxnSpPr>
        <p:spPr>
          <a:xfrm flipH="1" flipV="1">
            <a:off x="2799058" y="2715717"/>
            <a:ext cx="852975" cy="1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1">
            <a:extLst>
              <a:ext uri="{FF2B5EF4-FFF2-40B4-BE49-F238E27FC236}">
                <a16:creationId xmlns:a16="http://schemas.microsoft.com/office/drawing/2014/main" id="{69D1DB25-27D5-3A66-B2BE-122A8CC844F8}"/>
              </a:ext>
            </a:extLst>
          </p:cNvPr>
          <p:cNvCxnSpPr>
            <a:stCxn id="12" idx="4"/>
            <a:endCxn id="15" idx="0"/>
          </p:cNvCxnSpPr>
          <p:nvPr/>
        </p:nvCxnSpPr>
        <p:spPr>
          <a:xfrm>
            <a:off x="3588214" y="3495885"/>
            <a:ext cx="215829" cy="44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9C87BF78-EA6C-71A1-AFD5-5B60D2CDB745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4019017" y="3911784"/>
            <a:ext cx="527822" cy="24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5">
            <a:extLst>
              <a:ext uri="{FF2B5EF4-FFF2-40B4-BE49-F238E27FC236}">
                <a16:creationId xmlns:a16="http://schemas.microsoft.com/office/drawing/2014/main" id="{B2F992E5-3EC8-7293-1E3D-9F4B74990B67}"/>
              </a:ext>
            </a:extLst>
          </p:cNvPr>
          <p:cNvCxnSpPr>
            <a:stCxn id="16" idx="5"/>
            <a:endCxn id="17" idx="1"/>
          </p:cNvCxnSpPr>
          <p:nvPr/>
        </p:nvCxnSpPr>
        <p:spPr>
          <a:xfrm>
            <a:off x="4850858" y="3911784"/>
            <a:ext cx="110363" cy="3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6">
            <a:extLst>
              <a:ext uri="{FF2B5EF4-FFF2-40B4-BE49-F238E27FC236}">
                <a16:creationId xmlns:a16="http://schemas.microsoft.com/office/drawing/2014/main" id="{EBDCEC7E-CD9B-E2FA-CEAD-19AA8C372E9B}"/>
              </a:ext>
            </a:extLst>
          </p:cNvPr>
          <p:cNvCxnSpPr>
            <a:stCxn id="10" idx="5"/>
            <a:endCxn id="15" idx="2"/>
          </p:cNvCxnSpPr>
          <p:nvPr/>
        </p:nvCxnSpPr>
        <p:spPr>
          <a:xfrm>
            <a:off x="2785342" y="4126525"/>
            <a:ext cx="803726" cy="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8">
            <a:extLst>
              <a:ext uri="{FF2B5EF4-FFF2-40B4-BE49-F238E27FC236}">
                <a16:creationId xmlns:a16="http://schemas.microsoft.com/office/drawing/2014/main" id="{BB43D11E-5944-1BCC-1549-016362AD090B}"/>
              </a:ext>
            </a:extLst>
          </p:cNvPr>
          <p:cNvCxnSpPr>
            <a:stCxn id="7" idx="6"/>
            <a:endCxn id="12" idx="1"/>
          </p:cNvCxnSpPr>
          <p:nvPr/>
        </p:nvCxnSpPr>
        <p:spPr>
          <a:xfrm>
            <a:off x="2960460" y="2563708"/>
            <a:ext cx="475744" cy="5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65FF129D-7D2D-2DC4-C52E-8BA49F5B3E14}"/>
              </a:ext>
            </a:extLst>
          </p:cNvPr>
          <p:cNvSpPr txBox="1"/>
          <p:nvPr/>
        </p:nvSpPr>
        <p:spPr>
          <a:xfrm>
            <a:off x="2389464" y="381781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C7851C-BBE6-CE24-05DA-CD3EB6C8E403}"/>
              </a:ext>
            </a:extLst>
          </p:cNvPr>
          <p:cNvSpPr txBox="1"/>
          <p:nvPr/>
        </p:nvSpPr>
        <p:spPr>
          <a:xfrm>
            <a:off x="3348343" y="312890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109F87B-2BE8-D72D-14D2-68D70E2363EC}"/>
              </a:ext>
            </a:extLst>
          </p:cNvPr>
          <p:cNvSpPr txBox="1"/>
          <p:nvPr/>
        </p:nvSpPr>
        <p:spPr>
          <a:xfrm>
            <a:off x="3570951" y="400623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8" name="Stroomdiagram: Alternatief proces 37">
            <a:extLst>
              <a:ext uri="{FF2B5EF4-FFF2-40B4-BE49-F238E27FC236}">
                <a16:creationId xmlns:a16="http://schemas.microsoft.com/office/drawing/2014/main" id="{CC32ACFC-A4D5-AB8C-5CCB-D0B7C2F610D2}"/>
              </a:ext>
            </a:extLst>
          </p:cNvPr>
          <p:cNvSpPr/>
          <p:nvPr/>
        </p:nvSpPr>
        <p:spPr>
          <a:xfrm>
            <a:off x="6737684" y="291156"/>
            <a:ext cx="2245895" cy="252072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1</a:t>
            </a:r>
            <a:endParaRPr lang="en-BE" dirty="0"/>
          </a:p>
        </p:txBody>
      </p:sp>
      <p:sp>
        <p:nvSpPr>
          <p:cNvPr id="39" name="Stroomdiagram: Alternatief proces 38">
            <a:extLst>
              <a:ext uri="{FF2B5EF4-FFF2-40B4-BE49-F238E27FC236}">
                <a16:creationId xmlns:a16="http://schemas.microsoft.com/office/drawing/2014/main" id="{92C57A55-0F4A-98D9-1CFA-B0F2906B7415}"/>
              </a:ext>
            </a:extLst>
          </p:cNvPr>
          <p:cNvSpPr/>
          <p:nvPr/>
        </p:nvSpPr>
        <p:spPr>
          <a:xfrm>
            <a:off x="6737684" y="576112"/>
            <a:ext cx="2245895" cy="252072"/>
          </a:xfrm>
          <a:prstGeom prst="flowChartAlternateProcess">
            <a:avLst/>
          </a:prstGeom>
          <a:solidFill>
            <a:srgbClr val="FF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2</a:t>
            </a:r>
            <a:endParaRPr lang="en-BE" dirty="0"/>
          </a:p>
        </p:txBody>
      </p:sp>
      <p:cxnSp>
        <p:nvCxnSpPr>
          <p:cNvPr id="40" name="Straight Connector 19">
            <a:extLst>
              <a:ext uri="{FF2B5EF4-FFF2-40B4-BE49-F238E27FC236}">
                <a16:creationId xmlns:a16="http://schemas.microsoft.com/office/drawing/2014/main" id="{41CC7D81-FE1D-CA62-3931-8FA02347085C}"/>
              </a:ext>
            </a:extLst>
          </p:cNvPr>
          <p:cNvCxnSpPr>
            <a:cxnSpLocks/>
            <a:stCxn id="28" idx="0"/>
            <a:endCxn id="8" idx="3"/>
          </p:cNvCxnSpPr>
          <p:nvPr/>
        </p:nvCxnSpPr>
        <p:spPr>
          <a:xfrm flipV="1">
            <a:off x="2708975" y="2356415"/>
            <a:ext cx="372952" cy="1461396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Stroomdiagram: Alternatief proces 42">
            <a:extLst>
              <a:ext uri="{FF2B5EF4-FFF2-40B4-BE49-F238E27FC236}">
                <a16:creationId xmlns:a16="http://schemas.microsoft.com/office/drawing/2014/main" id="{F2BBBC9F-F11F-D804-00EC-02D20E78DEFC}"/>
              </a:ext>
            </a:extLst>
          </p:cNvPr>
          <p:cNvSpPr/>
          <p:nvPr/>
        </p:nvSpPr>
        <p:spPr>
          <a:xfrm>
            <a:off x="6737683" y="853950"/>
            <a:ext cx="2245895" cy="252072"/>
          </a:xfrm>
          <a:prstGeom prst="flowChartAlternateProcess">
            <a:avLst/>
          </a:prstGeom>
          <a:solidFill>
            <a:srgbClr val="FFCC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3</a:t>
            </a:r>
            <a:endParaRPr lang="en-BE" dirty="0"/>
          </a:p>
        </p:txBody>
      </p:sp>
      <p:sp>
        <p:nvSpPr>
          <p:cNvPr id="44" name="Stroomdiagram: Alternatief proces 43">
            <a:extLst>
              <a:ext uri="{FF2B5EF4-FFF2-40B4-BE49-F238E27FC236}">
                <a16:creationId xmlns:a16="http://schemas.microsoft.com/office/drawing/2014/main" id="{12EA1DBD-3ABB-93BD-24B1-AA44E31FF093}"/>
              </a:ext>
            </a:extLst>
          </p:cNvPr>
          <p:cNvSpPr/>
          <p:nvPr/>
        </p:nvSpPr>
        <p:spPr>
          <a:xfrm>
            <a:off x="6737684" y="2051302"/>
            <a:ext cx="2245895" cy="252072"/>
          </a:xfrm>
          <a:prstGeom prst="flowChartAlternateProcess">
            <a:avLst/>
          </a:prstGeom>
          <a:solidFill>
            <a:srgbClr val="CC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Profile 1</a:t>
            </a:r>
            <a:endParaRPr lang="en-BE" dirty="0"/>
          </a:p>
        </p:txBody>
      </p:sp>
      <p:sp>
        <p:nvSpPr>
          <p:cNvPr id="45" name="Stroomdiagram: Alternatief proces 44">
            <a:extLst>
              <a:ext uri="{FF2B5EF4-FFF2-40B4-BE49-F238E27FC236}">
                <a16:creationId xmlns:a16="http://schemas.microsoft.com/office/drawing/2014/main" id="{E8D5294F-883B-1F53-6FBE-A928FE5E0238}"/>
              </a:ext>
            </a:extLst>
          </p:cNvPr>
          <p:cNvSpPr/>
          <p:nvPr/>
        </p:nvSpPr>
        <p:spPr>
          <a:xfrm>
            <a:off x="6737684" y="2359218"/>
            <a:ext cx="2245895" cy="252072"/>
          </a:xfrm>
          <a:prstGeom prst="flowChartAlternateProcess">
            <a:avLst/>
          </a:prstGeom>
          <a:solidFill>
            <a:srgbClr val="99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Profile 2</a:t>
            </a:r>
            <a:endParaRPr lang="en-BE" dirty="0"/>
          </a:p>
        </p:txBody>
      </p:sp>
      <p:sp>
        <p:nvSpPr>
          <p:cNvPr id="46" name="Stroomdiagram: Alternatief proces 45">
            <a:extLst>
              <a:ext uri="{FF2B5EF4-FFF2-40B4-BE49-F238E27FC236}">
                <a16:creationId xmlns:a16="http://schemas.microsoft.com/office/drawing/2014/main" id="{162E0039-DBF5-1431-33AD-0B9F4E639E55}"/>
              </a:ext>
            </a:extLst>
          </p:cNvPr>
          <p:cNvSpPr/>
          <p:nvPr/>
        </p:nvSpPr>
        <p:spPr>
          <a:xfrm>
            <a:off x="6737682" y="2663714"/>
            <a:ext cx="2245895" cy="252072"/>
          </a:xfrm>
          <a:prstGeom prst="flowChartAlternateProcess">
            <a:avLst/>
          </a:prstGeom>
          <a:solidFill>
            <a:srgbClr val="66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Profile 3</a:t>
            </a:r>
            <a:endParaRPr lang="en-BE" dirty="0"/>
          </a:p>
        </p:txBody>
      </p:sp>
      <p:sp>
        <p:nvSpPr>
          <p:cNvPr id="47" name="Stroomdiagram: Alternatief proces 46">
            <a:extLst>
              <a:ext uri="{FF2B5EF4-FFF2-40B4-BE49-F238E27FC236}">
                <a16:creationId xmlns:a16="http://schemas.microsoft.com/office/drawing/2014/main" id="{EDFEF9DE-1139-C329-B005-0F16F7224717}"/>
              </a:ext>
            </a:extLst>
          </p:cNvPr>
          <p:cNvSpPr/>
          <p:nvPr/>
        </p:nvSpPr>
        <p:spPr>
          <a:xfrm>
            <a:off x="6737681" y="3467503"/>
            <a:ext cx="2245895" cy="252072"/>
          </a:xfrm>
          <a:prstGeom prst="flowChartAlternateProcess">
            <a:avLst/>
          </a:prstGeom>
          <a:solidFill>
            <a:srgbClr val="99CC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Data Space 1</a:t>
            </a:r>
            <a:endParaRPr lang="en-BE" dirty="0"/>
          </a:p>
        </p:txBody>
      </p:sp>
      <p:sp>
        <p:nvSpPr>
          <p:cNvPr id="49" name="Stroomdiagram: Alternatief proces 48">
            <a:extLst>
              <a:ext uri="{FF2B5EF4-FFF2-40B4-BE49-F238E27FC236}">
                <a16:creationId xmlns:a16="http://schemas.microsoft.com/office/drawing/2014/main" id="{F3DCC820-BCC1-DF7E-3BE1-F70DC15F5E32}"/>
              </a:ext>
            </a:extLst>
          </p:cNvPr>
          <p:cNvSpPr/>
          <p:nvPr/>
        </p:nvSpPr>
        <p:spPr>
          <a:xfrm>
            <a:off x="6737684" y="3785748"/>
            <a:ext cx="2245895" cy="252072"/>
          </a:xfrm>
          <a:prstGeom prst="flowChartAlternateProcess">
            <a:avLst/>
          </a:prstGeom>
          <a:solidFill>
            <a:srgbClr val="6666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Data Space 2</a:t>
            </a:r>
            <a:endParaRPr lang="en-BE" dirty="0"/>
          </a:p>
        </p:txBody>
      </p:sp>
      <p:cxnSp>
        <p:nvCxnSpPr>
          <p:cNvPr id="41" name="Straight Connector 49">
            <a:extLst>
              <a:ext uri="{FF2B5EF4-FFF2-40B4-BE49-F238E27FC236}">
                <a16:creationId xmlns:a16="http://schemas.microsoft.com/office/drawing/2014/main" id="{D6C11CAF-188F-A9E0-B63D-713133170CBB}"/>
              </a:ext>
            </a:extLst>
          </p:cNvPr>
          <p:cNvCxnSpPr>
            <a:cxnSpLocks/>
            <a:stCxn id="17" idx="0"/>
            <a:endCxn id="14" idx="4"/>
          </p:cNvCxnSpPr>
          <p:nvPr/>
        </p:nvCxnSpPr>
        <p:spPr>
          <a:xfrm flipV="1">
            <a:off x="5113231" y="2611290"/>
            <a:ext cx="10084" cy="1546950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51">
            <a:extLst>
              <a:ext uri="{FF2B5EF4-FFF2-40B4-BE49-F238E27FC236}">
                <a16:creationId xmlns:a16="http://schemas.microsoft.com/office/drawing/2014/main" id="{7F0A01AE-13CE-703C-A56D-8C7F0E4119AD}"/>
              </a:ext>
            </a:extLst>
          </p:cNvPr>
          <p:cNvCxnSpPr>
            <a:cxnSpLocks/>
            <a:stCxn id="12" idx="7"/>
            <a:endCxn id="14" idx="4"/>
          </p:cNvCxnSpPr>
          <p:nvPr/>
        </p:nvCxnSpPr>
        <p:spPr>
          <a:xfrm flipV="1">
            <a:off x="3740223" y="2611290"/>
            <a:ext cx="1383092" cy="517611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8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7980"/>
            <a:ext cx="7886700" cy="756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 dirty="0"/>
              <a:t>REUSE  is </a:t>
            </a:r>
            <a:r>
              <a:rPr lang="nl-BE" sz="2000" dirty="0" err="1"/>
              <a:t>the</a:t>
            </a:r>
            <a:r>
              <a:rPr lang="nl-BE" sz="2000" dirty="0"/>
              <a:t> first </a:t>
            </a:r>
            <a:r>
              <a:rPr lang="nl-BE" sz="2000" dirty="0" err="1"/>
              <a:t>principle</a:t>
            </a:r>
            <a:r>
              <a:rPr lang="nl-BE" sz="2000" dirty="0"/>
              <a:t> of data </a:t>
            </a:r>
            <a:r>
              <a:rPr lang="nl-BE" sz="2000" dirty="0" err="1"/>
              <a:t>specifications</a:t>
            </a:r>
            <a:r>
              <a:rPr lang="nl-BE" sz="2000" dirty="0"/>
              <a:t>. </a:t>
            </a:r>
          </a:p>
          <a:p>
            <a:pPr marL="0" indent="0">
              <a:buNone/>
            </a:pPr>
            <a:r>
              <a:rPr lang="nl-BE" sz="2000" dirty="0" err="1"/>
              <a:t>Reuse</a:t>
            </a:r>
            <a:r>
              <a:rPr lang="nl-BE" sz="2000" dirty="0"/>
              <a:t> </a:t>
            </a:r>
            <a:r>
              <a:rPr lang="nl-BE" sz="2000" b="1" dirty="0" err="1"/>
              <a:t>binds</a:t>
            </a:r>
            <a:r>
              <a:rPr lang="nl-BE" sz="2000" dirty="0"/>
              <a:t> data </a:t>
            </a:r>
            <a:r>
              <a:rPr lang="nl-BE" sz="2000" dirty="0" err="1"/>
              <a:t>specifications</a:t>
            </a:r>
            <a:r>
              <a:rPr lang="nl-BE" sz="2000" dirty="0"/>
              <a:t> </a:t>
            </a:r>
            <a:r>
              <a:rPr lang="nl-BE" sz="2000" dirty="0" err="1"/>
              <a:t>semantically</a:t>
            </a:r>
            <a:r>
              <a:rPr lang="nl-BE" sz="2000" dirty="0"/>
              <a:t> </a:t>
            </a:r>
            <a:r>
              <a:rPr lang="nl-BE" sz="2000" dirty="0" err="1"/>
              <a:t>together</a:t>
            </a:r>
            <a:r>
              <a:rPr lang="nl-BE" sz="2000" dirty="0"/>
              <a:t>.</a:t>
            </a: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71D408-7B7B-AB0E-EC6D-C221192362EA}"/>
              </a:ext>
            </a:extLst>
          </p:cNvPr>
          <p:cNvSpPr txBox="1"/>
          <p:nvPr/>
        </p:nvSpPr>
        <p:spPr>
          <a:xfrm>
            <a:off x="628650" y="1898592"/>
            <a:ext cx="3806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/>
              <a:t>Challenges</a:t>
            </a:r>
            <a:r>
              <a:rPr lang="nl-BE" sz="1600" b="1" dirty="0"/>
              <a:t> at </a:t>
            </a:r>
            <a:r>
              <a:rPr lang="nl-BE" sz="1600" b="1" dirty="0" err="1"/>
              <a:t>creation</a:t>
            </a:r>
            <a:r>
              <a:rPr lang="nl-BE" sz="1600" b="1" dirty="0"/>
              <a:t> time</a:t>
            </a:r>
            <a:r>
              <a:rPr lang="nl-BE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nl-BE" sz="1600" dirty="0"/>
              <a:t>Awareness of </a:t>
            </a:r>
            <a:r>
              <a:rPr lang="nl-BE" sz="1600" dirty="0" err="1"/>
              <a:t>trusted</a:t>
            </a:r>
            <a:r>
              <a:rPr lang="nl-BE" sz="1600" dirty="0"/>
              <a:t> relevant data </a:t>
            </a:r>
            <a:r>
              <a:rPr lang="nl-BE" sz="1600" dirty="0" err="1"/>
              <a:t>specifications</a:t>
            </a:r>
            <a:endParaRPr lang="nl-BE" sz="1600" dirty="0"/>
          </a:p>
          <a:p>
            <a:pPr marL="285750" indent="-285750">
              <a:buFontTx/>
              <a:buChar char="-"/>
            </a:pPr>
            <a:r>
              <a:rPr lang="nl-BE" sz="1600" dirty="0" err="1"/>
              <a:t>Trusted</a:t>
            </a:r>
            <a:r>
              <a:rPr lang="nl-BE" sz="1600" dirty="0"/>
              <a:t> context of </a:t>
            </a:r>
            <a:r>
              <a:rPr lang="nl-BE" sz="1600" dirty="0" err="1"/>
              <a:t>the</a:t>
            </a:r>
            <a:r>
              <a:rPr lang="nl-BE" sz="1600" dirty="0"/>
              <a:t> data </a:t>
            </a:r>
            <a:r>
              <a:rPr lang="nl-BE" sz="1600" dirty="0" err="1"/>
              <a:t>specification</a:t>
            </a:r>
            <a:endParaRPr lang="nl-BE" sz="1600" dirty="0"/>
          </a:p>
          <a:p>
            <a:pPr marL="285750" indent="-285750">
              <a:buFontTx/>
              <a:buChar char="-"/>
            </a:pPr>
            <a:r>
              <a:rPr lang="nl-BE" sz="1600" dirty="0" err="1"/>
              <a:t>Terms</a:t>
            </a:r>
            <a:r>
              <a:rPr lang="nl-BE" sz="1600" dirty="0"/>
              <a:t> are </a:t>
            </a:r>
            <a:r>
              <a:rPr lang="nl-BE" sz="1600" dirty="0" err="1"/>
              <a:t>designed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reuse</a:t>
            </a:r>
            <a:endParaRPr lang="nl-BE" sz="1600" dirty="0"/>
          </a:p>
          <a:p>
            <a:pPr marL="285750" indent="-285750">
              <a:buFontTx/>
              <a:buChar char="-"/>
            </a:pPr>
            <a:r>
              <a:rPr lang="nl-BE" sz="1600" dirty="0" err="1"/>
              <a:t>Which</a:t>
            </a:r>
            <a:r>
              <a:rPr lang="nl-BE" sz="1600" dirty="0"/>
              <a:t> </a:t>
            </a:r>
            <a:r>
              <a:rPr lang="nl-BE" sz="1600" dirty="0" err="1"/>
              <a:t>terms</a:t>
            </a:r>
            <a:r>
              <a:rPr lang="nl-BE" sz="1600" dirty="0"/>
              <a:t> </a:t>
            </a:r>
            <a:r>
              <a:rPr lang="nl-BE" sz="1600" dirty="0" err="1"/>
              <a:t>did</a:t>
            </a:r>
            <a:r>
              <a:rPr lang="nl-BE" sz="1600" dirty="0"/>
              <a:t> </a:t>
            </a:r>
            <a:r>
              <a:rPr lang="nl-BE" sz="1600" dirty="0" err="1"/>
              <a:t>others</a:t>
            </a:r>
            <a:r>
              <a:rPr lang="nl-BE" sz="1600" dirty="0"/>
              <a:t> </a:t>
            </a:r>
            <a:r>
              <a:rPr lang="nl-BE" sz="1600" dirty="0" err="1"/>
              <a:t>use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my</a:t>
            </a:r>
            <a:r>
              <a:rPr lang="nl-BE" sz="1600" dirty="0"/>
              <a:t> design context.</a:t>
            </a:r>
          </a:p>
          <a:p>
            <a:pPr marL="285750" indent="-285750">
              <a:buFontTx/>
              <a:buChar char="-"/>
            </a:pPr>
            <a:r>
              <a:rPr lang="nl-BE" sz="1600" dirty="0"/>
              <a:t>(</a:t>
            </a:r>
            <a:r>
              <a:rPr lang="nl-BE" sz="1600" dirty="0" err="1"/>
              <a:t>technically</a:t>
            </a:r>
            <a:r>
              <a:rPr lang="nl-BE" sz="1600" dirty="0"/>
              <a:t>) How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reuse</a:t>
            </a:r>
            <a:r>
              <a:rPr lang="nl-BE" sz="1600" dirty="0"/>
              <a:t> non-</a:t>
            </a:r>
            <a:r>
              <a:rPr lang="nl-BE" sz="1600" dirty="0" err="1"/>
              <a:t>semantic</a:t>
            </a:r>
            <a:r>
              <a:rPr lang="nl-BE" sz="1600" dirty="0"/>
              <a:t> web data </a:t>
            </a:r>
            <a:r>
              <a:rPr lang="nl-BE" sz="1600" dirty="0" err="1"/>
              <a:t>specifications</a:t>
            </a:r>
            <a:r>
              <a:rPr lang="nl-BE" sz="1600" dirty="0"/>
              <a:t>?</a:t>
            </a:r>
            <a:endParaRPr lang="en-BE" sz="16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52A3CAA-B599-12BC-E22D-6413B1176C7A}"/>
              </a:ext>
            </a:extLst>
          </p:cNvPr>
          <p:cNvSpPr txBox="1"/>
          <p:nvPr/>
        </p:nvSpPr>
        <p:spPr>
          <a:xfrm>
            <a:off x="5072314" y="1898592"/>
            <a:ext cx="38069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/>
              <a:t>Challenges</a:t>
            </a:r>
            <a:r>
              <a:rPr lang="nl-BE" sz="1600" b="1" dirty="0"/>
              <a:t> at management time</a:t>
            </a:r>
            <a:r>
              <a:rPr lang="nl-BE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nl-BE" sz="1600" dirty="0"/>
              <a:t>Awareness of </a:t>
            </a:r>
            <a:r>
              <a:rPr lang="nl-BE" sz="1600" dirty="0" err="1"/>
              <a:t>evolution</a:t>
            </a:r>
            <a:r>
              <a:rPr lang="nl-BE" sz="1600" dirty="0"/>
              <a:t> of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reused</a:t>
            </a:r>
            <a:r>
              <a:rPr lang="nl-BE" sz="1600" dirty="0"/>
              <a:t> data </a:t>
            </a:r>
            <a:r>
              <a:rPr lang="nl-BE" sz="1600" dirty="0" err="1"/>
              <a:t>specifications</a:t>
            </a:r>
            <a:endParaRPr lang="nl-BE" sz="1600" dirty="0"/>
          </a:p>
          <a:p>
            <a:pPr marL="285750" indent="-285750">
              <a:buFontTx/>
              <a:buChar char="-"/>
            </a:pPr>
            <a:r>
              <a:rPr lang="nl-BE" sz="1600" dirty="0" err="1"/>
              <a:t>Consideration</a:t>
            </a:r>
            <a:r>
              <a:rPr lang="nl-BE" sz="1600" dirty="0"/>
              <a:t> of </a:t>
            </a:r>
            <a:r>
              <a:rPr lang="nl-BE" sz="1600" dirty="0" err="1"/>
              <a:t>unknown</a:t>
            </a:r>
            <a:r>
              <a:rPr lang="nl-BE" sz="1600" dirty="0"/>
              <a:t> </a:t>
            </a:r>
            <a:r>
              <a:rPr lang="nl-BE" sz="1600" dirty="0" err="1"/>
              <a:t>reuser</a:t>
            </a:r>
            <a:r>
              <a:rPr lang="nl-BE" sz="1600" dirty="0"/>
              <a:t> of </a:t>
            </a:r>
            <a:r>
              <a:rPr lang="nl-BE" sz="1600" dirty="0" err="1"/>
              <a:t>the</a:t>
            </a:r>
            <a:r>
              <a:rPr lang="nl-BE" sz="1600" dirty="0"/>
              <a:t> data </a:t>
            </a:r>
            <a:r>
              <a:rPr lang="nl-BE" sz="1600" dirty="0" err="1"/>
              <a:t>specification</a:t>
            </a:r>
            <a:r>
              <a:rPr lang="nl-BE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nl-BE" sz="1600" dirty="0" err="1"/>
              <a:t>Replacement</a:t>
            </a:r>
            <a:r>
              <a:rPr lang="nl-BE" sz="1600" dirty="0"/>
              <a:t> of </a:t>
            </a:r>
            <a:r>
              <a:rPr lang="nl-BE" sz="1600" dirty="0" err="1"/>
              <a:t>reused</a:t>
            </a:r>
            <a:r>
              <a:rPr lang="nl-BE" sz="1600" dirty="0"/>
              <a:t> </a:t>
            </a:r>
            <a:r>
              <a:rPr lang="nl-BE" sz="1600" dirty="0" err="1"/>
              <a:t>terms</a:t>
            </a:r>
            <a:r>
              <a:rPr lang="nl-BE" sz="1600" dirty="0"/>
              <a:t> in data </a:t>
            </a:r>
            <a:r>
              <a:rPr lang="nl-BE" sz="1600" dirty="0" err="1"/>
              <a:t>specification</a:t>
            </a:r>
            <a:endParaRPr lang="nl-BE" sz="1600" dirty="0"/>
          </a:p>
          <a:p>
            <a:pPr marL="285750" indent="-285750">
              <a:buFontTx/>
              <a:buChar char="-"/>
            </a:pPr>
            <a:endParaRPr lang="en-BE" sz="160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5EA52FA-515A-F534-3F79-711EFBFAD816}"/>
              </a:ext>
            </a:extLst>
          </p:cNvPr>
          <p:cNvSpPr/>
          <p:nvPr/>
        </p:nvSpPr>
        <p:spPr>
          <a:xfrm>
            <a:off x="628650" y="4293131"/>
            <a:ext cx="3806992" cy="26694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Establishing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desired</a:t>
            </a:r>
            <a:r>
              <a:rPr lang="nl-BE" dirty="0"/>
              <a:t> binding</a:t>
            </a:r>
            <a:endParaRPr lang="en-BE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40D98238-2050-C62B-9546-E94D034E8A06}"/>
              </a:ext>
            </a:extLst>
          </p:cNvPr>
          <p:cNvSpPr/>
          <p:nvPr/>
        </p:nvSpPr>
        <p:spPr>
          <a:xfrm>
            <a:off x="5072314" y="4293131"/>
            <a:ext cx="3806992" cy="26694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Managing </a:t>
            </a:r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bindings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8369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CD591-D985-E034-3409-7BB1688B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Experimental</a:t>
            </a:r>
            <a:r>
              <a:rPr lang="nl-BE" dirty="0"/>
              <a:t> LLM </a:t>
            </a:r>
            <a:r>
              <a:rPr lang="nl-BE" dirty="0" err="1"/>
              <a:t>based</a:t>
            </a:r>
            <a:r>
              <a:rPr lang="nl-BE" dirty="0"/>
              <a:t> search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48177-BDBD-A4EE-2715-877D82DB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1902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Semantic Alignment &amp; Language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Semantic alignment is, at its core, a </a:t>
            </a:r>
            <a:r>
              <a:rPr lang="en-GB" sz="1600" i="1" dirty="0"/>
              <a:t>language</a:t>
            </a:r>
            <a:r>
              <a:rPr lang="en-GB" sz="1600" dirty="0"/>
              <a:t> challenge: every domain uses its own lexical variants for the same underlying concepts.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Domain experts rarely know the canonical labels stored in the knowledge graph, so “guess‑the‑synonym” searches are frustrating and error‑prone.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Curating and maintaining exhaustive synonym lists quickly becomes unsustainable.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062C11-286A-924A-45CC-33B5D3A25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DB5044-A128-7FE1-9629-1F4A5B78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79" y="3093485"/>
            <a:ext cx="3087262" cy="129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0FF372A3-AB6A-6775-CB90-3CD3E84BCB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6" t="10540" r="34597" b="23047"/>
          <a:stretch/>
        </p:blipFill>
        <p:spPr>
          <a:xfrm>
            <a:off x="1252415" y="3066804"/>
            <a:ext cx="2011679" cy="13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B1A396B-2701-41C0-D9B4-A28DC5CFA816}"/>
              </a:ext>
            </a:extLst>
          </p:cNvPr>
          <p:cNvSpPr txBox="1"/>
          <p:nvPr/>
        </p:nvSpPr>
        <p:spPr>
          <a:xfrm>
            <a:off x="1313359" y="4320007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Priming</a:t>
            </a:r>
            <a:r>
              <a:rPr lang="nl-BE" dirty="0"/>
              <a:t> document</a:t>
            </a:r>
            <a:endParaRPr lang="en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D508EFB-E8E7-31D6-7F43-D7F501C9D8EB}"/>
              </a:ext>
            </a:extLst>
          </p:cNvPr>
          <p:cNvSpPr txBox="1"/>
          <p:nvPr/>
        </p:nvSpPr>
        <p:spPr>
          <a:xfrm>
            <a:off x="5705899" y="4378924"/>
            <a:ext cx="126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MCP server</a:t>
            </a:r>
            <a:endParaRPr lang="en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A3C334-4C26-A44C-C8E1-FB8910E142D0}"/>
              </a:ext>
            </a:extLst>
          </p:cNvPr>
          <p:cNvSpPr txBox="1"/>
          <p:nvPr/>
        </p:nvSpPr>
        <p:spPr>
          <a:xfrm rot="16200000">
            <a:off x="-115946" y="3522267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Directing</a:t>
            </a:r>
            <a:r>
              <a:rPr lang="nl-BE" dirty="0"/>
              <a:t> chat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3913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91502-F7D4-6A68-1ACF-A05F12D5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Further</a:t>
            </a:r>
            <a:r>
              <a:rPr lang="nl-BE" dirty="0"/>
              <a:t> </a:t>
            </a:r>
            <a:r>
              <a:rPr lang="nl-BE" dirty="0" err="1"/>
              <a:t>growing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(OSLO) </a:t>
            </a:r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23D2D-4264-648B-C364-92DE154C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88" y="1016001"/>
            <a:ext cx="8772024" cy="47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OSLO </a:t>
            </a:r>
            <a:r>
              <a:rPr lang="nl-BE" sz="2400" dirty="0" err="1"/>
              <a:t>will</a:t>
            </a:r>
            <a:r>
              <a:rPr lang="nl-BE" sz="2400" dirty="0"/>
              <a:t> continue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nurture</a:t>
            </a:r>
            <a:r>
              <a:rPr lang="nl-BE" sz="2400" dirty="0"/>
              <a:t> </a:t>
            </a:r>
            <a:r>
              <a:rPr lang="nl-BE" sz="2400" dirty="0" err="1"/>
              <a:t>semantic</a:t>
            </a:r>
            <a:r>
              <a:rPr lang="nl-BE" sz="2400" dirty="0"/>
              <a:t> data </a:t>
            </a:r>
            <a:r>
              <a:rPr lang="nl-BE" sz="2400" dirty="0" err="1"/>
              <a:t>interoperability</a:t>
            </a:r>
            <a:r>
              <a:rPr lang="nl-BE" sz="2400" dirty="0"/>
              <a:t> (</a:t>
            </a:r>
            <a:r>
              <a:rPr lang="nl-BE" sz="2400" dirty="0" err="1"/>
              <a:t>locally</a:t>
            </a:r>
            <a:r>
              <a:rPr lang="nl-BE" sz="2400" dirty="0"/>
              <a:t>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1ECE89-CB78-1808-3ED8-72502CF8F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38C6267-B604-435F-D8D7-AA38451C7043}"/>
              </a:ext>
            </a:extLst>
          </p:cNvPr>
          <p:cNvSpPr txBox="1">
            <a:spLocks/>
          </p:cNvSpPr>
          <p:nvPr/>
        </p:nvSpPr>
        <p:spPr>
          <a:xfrm>
            <a:off x="628650" y="2521754"/>
            <a:ext cx="8039100" cy="14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/>
              <a:t>More awareness of </a:t>
            </a:r>
            <a:r>
              <a:rPr lang="nl-BE" sz="2400" dirty="0" err="1"/>
              <a:t>other</a:t>
            </a:r>
            <a:r>
              <a:rPr lang="nl-BE" sz="2400" dirty="0"/>
              <a:t> </a:t>
            </a:r>
            <a:r>
              <a:rPr lang="nl-BE" sz="2400" dirty="0" err="1"/>
              <a:t>existing</a:t>
            </a:r>
            <a:r>
              <a:rPr lang="nl-BE" sz="2400" dirty="0"/>
              <a:t> </a:t>
            </a:r>
            <a:r>
              <a:rPr lang="nl-BE" sz="2400" dirty="0" err="1"/>
              <a:t>semantic</a:t>
            </a:r>
            <a:r>
              <a:rPr lang="nl-BE" sz="2400" dirty="0"/>
              <a:t> data </a:t>
            </a:r>
            <a:r>
              <a:rPr lang="nl-BE" sz="2400" dirty="0" err="1"/>
              <a:t>specifications</a:t>
            </a:r>
            <a:r>
              <a:rPr lang="nl-BE" sz="2400" dirty="0"/>
              <a:t> </a:t>
            </a:r>
            <a:r>
              <a:rPr lang="nl-BE" sz="2400" dirty="0" err="1"/>
              <a:t>within</a:t>
            </a:r>
            <a:r>
              <a:rPr lang="nl-BE" sz="2400" dirty="0"/>
              <a:t> Europe</a:t>
            </a:r>
          </a:p>
          <a:p>
            <a:r>
              <a:rPr lang="nl-BE" sz="2400" dirty="0"/>
              <a:t>More common </a:t>
            </a:r>
            <a:r>
              <a:rPr lang="nl-BE" sz="2400" dirty="0" err="1"/>
              <a:t>agreements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facilitate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reuse</a:t>
            </a:r>
            <a:r>
              <a:rPr lang="nl-BE" sz="2400" dirty="0"/>
              <a:t> of </a:t>
            </a:r>
            <a:r>
              <a:rPr lang="nl-BE" sz="2400" dirty="0" err="1"/>
              <a:t>terms</a:t>
            </a:r>
            <a:endParaRPr lang="nl-BE" sz="2400" dirty="0"/>
          </a:p>
          <a:p>
            <a:endParaRPr lang="en-BE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8A7B2A-7FA5-CE7E-20B1-9329EE1FE4FD}"/>
              </a:ext>
            </a:extLst>
          </p:cNvPr>
          <p:cNvSpPr txBox="1"/>
          <p:nvPr/>
        </p:nvSpPr>
        <p:spPr>
          <a:xfrm>
            <a:off x="2961272" y="1820831"/>
            <a:ext cx="410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/>
              <a:t>but </a:t>
            </a:r>
            <a:r>
              <a:rPr lang="nl-BE" sz="1800" dirty="0" err="1"/>
              <a:t>due</a:t>
            </a:r>
            <a:r>
              <a:rPr lang="nl-BE" sz="1800" dirty="0"/>
              <a:t> </a:t>
            </a:r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the</a:t>
            </a:r>
            <a:r>
              <a:rPr lang="nl-BE" sz="1800" dirty="0"/>
              <a:t> </a:t>
            </a:r>
            <a:r>
              <a:rPr lang="nl-BE" sz="1800" dirty="0" err="1"/>
              <a:t>reuse</a:t>
            </a:r>
            <a:r>
              <a:rPr lang="nl-BE" sz="1800" dirty="0"/>
              <a:t> binding</a:t>
            </a:r>
            <a:endParaRPr lang="en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BE99CA-C689-CA4B-944C-B5BA9728E02C}"/>
              </a:ext>
            </a:extLst>
          </p:cNvPr>
          <p:cNvSpPr txBox="1"/>
          <p:nvPr/>
        </p:nvSpPr>
        <p:spPr>
          <a:xfrm>
            <a:off x="1763879" y="4070094"/>
            <a:ext cx="561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</a:t>
            </a:r>
            <a:r>
              <a:rPr lang="nl-BE" sz="1800" dirty="0" err="1"/>
              <a:t>o</a:t>
            </a:r>
            <a:r>
              <a:rPr lang="nl-BE" sz="1800" dirty="0"/>
              <a:t> </a:t>
            </a:r>
            <a:r>
              <a:rPr lang="nl-BE" sz="1800" dirty="0" err="1"/>
              <a:t>create</a:t>
            </a:r>
            <a:r>
              <a:rPr lang="nl-BE" sz="1800" dirty="0"/>
              <a:t> a </a:t>
            </a:r>
            <a:r>
              <a:rPr lang="nl-BE" sz="1800" dirty="0" err="1"/>
              <a:t>truely</a:t>
            </a:r>
            <a:r>
              <a:rPr lang="nl-BE" sz="1800" dirty="0"/>
              <a:t> </a:t>
            </a:r>
            <a:r>
              <a:rPr lang="nl-BE" sz="1800" dirty="0" err="1"/>
              <a:t>connect</a:t>
            </a:r>
            <a:r>
              <a:rPr lang="nl-BE" dirty="0" err="1"/>
              <a:t>ed</a:t>
            </a:r>
            <a:r>
              <a:rPr lang="nl-BE" dirty="0"/>
              <a:t> European </a:t>
            </a:r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endParaRPr lang="nl-BE" dirty="0"/>
          </a:p>
          <a:p>
            <a:pPr algn="ctr"/>
            <a:r>
              <a:rPr lang="nl-BE" dirty="0"/>
              <a:t>(we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support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9499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Thanks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Bert Van Nuffelen</a:t>
            </a:r>
          </a:p>
          <a:p>
            <a:r>
              <a:rPr lang="nl-BE" dirty="0">
                <a:hlinkClick r:id="rId2"/>
              </a:rPr>
              <a:t>Bert.vannuffelen@vlaanderen.be</a:t>
            </a:r>
            <a:endParaRPr lang="nl-BE" dirty="0"/>
          </a:p>
          <a:p>
            <a:r>
              <a:rPr lang="nl-BE" dirty="0"/>
              <a:t>https://data.vlaanderen.be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</a:t>
            </a:r>
            <a:r>
              <a:rPr lang="en-GB" dirty="0"/>
              <a:t>pen </a:t>
            </a:r>
            <a:r>
              <a:rPr lang="en-GB" b="1" dirty="0"/>
              <a:t>S</a:t>
            </a:r>
            <a:r>
              <a:rPr lang="en-GB" dirty="0"/>
              <a:t>tandards for </a:t>
            </a:r>
            <a:r>
              <a:rPr lang="en-GB" b="1" dirty="0"/>
              <a:t>L</a:t>
            </a:r>
            <a:r>
              <a:rPr lang="en-GB" dirty="0"/>
              <a:t>inked </a:t>
            </a:r>
            <a:r>
              <a:rPr lang="en-GB" b="1" dirty="0"/>
              <a:t>O</a:t>
            </a:r>
            <a:r>
              <a:rPr lang="en-GB" dirty="0"/>
              <a:t>rganisations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961" y="1110946"/>
            <a:ext cx="2793251" cy="5744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Knowledge Graph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22328D-FFBC-D1F7-64BE-C46B09D5F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212368"/>
              </p:ext>
            </p:extLst>
          </p:nvPr>
        </p:nvGraphicFramePr>
        <p:xfrm>
          <a:off x="-156734" y="1058895"/>
          <a:ext cx="5190649" cy="352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91B02F32-1940-7186-79F5-3C343CBE29B4}"/>
              </a:ext>
            </a:extLst>
          </p:cNvPr>
          <p:cNvSpPr/>
          <p:nvPr/>
        </p:nvSpPr>
        <p:spPr>
          <a:xfrm>
            <a:off x="3951590" y="2487159"/>
            <a:ext cx="1144555" cy="765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023E8F5-A83B-61C7-ED50-F2CA06AFD655}"/>
              </a:ext>
            </a:extLst>
          </p:cNvPr>
          <p:cNvSpPr/>
          <p:nvPr/>
        </p:nvSpPr>
        <p:spPr>
          <a:xfrm>
            <a:off x="5098841" y="2187594"/>
            <a:ext cx="1102124" cy="4299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Vocabularia</a:t>
            </a:r>
            <a:endParaRPr lang="en-BE" sz="9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A22E365-7061-9CC9-FD68-032840267758}"/>
              </a:ext>
            </a:extLst>
          </p:cNvPr>
          <p:cNvSpPr/>
          <p:nvPr/>
        </p:nvSpPr>
        <p:spPr>
          <a:xfrm>
            <a:off x="6119891" y="1806640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Application profiles</a:t>
            </a:r>
            <a:endParaRPr lang="en-BE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B8FE6D-4B46-3998-6885-B874A0418E4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H="1" flipV="1">
            <a:off x="6119891" y="2034298"/>
            <a:ext cx="81074" cy="3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1245A0B-35C3-C5F2-3690-E6D83E17C9C6}"/>
              </a:ext>
            </a:extLst>
          </p:cNvPr>
          <p:cNvSpPr/>
          <p:nvPr/>
        </p:nvSpPr>
        <p:spPr>
          <a:xfrm>
            <a:off x="5658863" y="3598402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BEDB6A-30F2-DD23-A4B3-EB0AEE767F15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>
            <a:off x="5649903" y="2617543"/>
            <a:ext cx="223935" cy="98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838A72A8-106D-F83B-56BA-152BEE9EBC20}"/>
              </a:ext>
            </a:extLst>
          </p:cNvPr>
          <p:cNvSpPr/>
          <p:nvPr/>
        </p:nvSpPr>
        <p:spPr>
          <a:xfrm>
            <a:off x="6613744" y="2904797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B54FA3-4836-0592-AEE2-FD519AD99392}"/>
              </a:ext>
            </a:extLst>
          </p:cNvPr>
          <p:cNvCxnSpPr>
            <a:stCxn id="15" idx="6"/>
            <a:endCxn id="18" idx="2"/>
          </p:cNvCxnSpPr>
          <p:nvPr/>
        </p:nvCxnSpPr>
        <p:spPr>
          <a:xfrm flipV="1">
            <a:off x="6088812" y="3119772"/>
            <a:ext cx="524932" cy="69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3C8BB359-FBF3-6D6D-EBBC-B890EDDAC969}"/>
              </a:ext>
            </a:extLst>
          </p:cNvPr>
          <p:cNvSpPr/>
          <p:nvPr/>
        </p:nvSpPr>
        <p:spPr>
          <a:xfrm>
            <a:off x="7332026" y="2195437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Implementation models</a:t>
            </a:r>
            <a:endParaRPr lang="en-BE" sz="900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0C86F20D-54F9-67DA-CFA3-EAFCD98BD004}"/>
              </a:ext>
            </a:extLst>
          </p:cNvPr>
          <p:cNvSpPr/>
          <p:nvPr/>
        </p:nvSpPr>
        <p:spPr>
          <a:xfrm>
            <a:off x="6829573" y="3782127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2AE9FC0-39A2-6DF8-C28C-DA1EC15AF006}"/>
              </a:ext>
            </a:extLst>
          </p:cNvPr>
          <p:cNvSpPr/>
          <p:nvPr/>
        </p:nvSpPr>
        <p:spPr>
          <a:xfrm>
            <a:off x="7724379" y="3383661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7C185AE9-6BCB-E7DB-C7D8-346599857288}"/>
              </a:ext>
            </a:extLst>
          </p:cNvPr>
          <p:cNvSpPr/>
          <p:nvPr/>
        </p:nvSpPr>
        <p:spPr>
          <a:xfrm>
            <a:off x="8138761" y="3997101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9BBF8B-BDB9-2A72-F90A-20EB30052F5D}"/>
              </a:ext>
            </a:extLst>
          </p:cNvPr>
          <p:cNvCxnSpPr>
            <a:stCxn id="18" idx="0"/>
            <a:endCxn id="9" idx="4"/>
          </p:cNvCxnSpPr>
          <p:nvPr/>
        </p:nvCxnSpPr>
        <p:spPr>
          <a:xfrm flipH="1" flipV="1">
            <a:off x="6811409" y="2261955"/>
            <a:ext cx="17310" cy="64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C8D34B-FEEE-2872-E78F-6F3AEE62A840}"/>
              </a:ext>
            </a:extLst>
          </p:cNvPr>
          <p:cNvCxnSpPr>
            <a:stCxn id="45" idx="0"/>
            <a:endCxn id="40" idx="4"/>
          </p:cNvCxnSpPr>
          <p:nvPr/>
        </p:nvCxnSpPr>
        <p:spPr>
          <a:xfrm flipV="1">
            <a:off x="7939354" y="2650752"/>
            <a:ext cx="84190" cy="73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04A655-8992-8980-5E0F-3D2EF6C3E061}"/>
              </a:ext>
            </a:extLst>
          </p:cNvPr>
          <p:cNvCxnSpPr>
            <a:stCxn id="44" idx="7"/>
            <a:endCxn id="40" idx="4"/>
          </p:cNvCxnSpPr>
          <p:nvPr/>
        </p:nvCxnSpPr>
        <p:spPr>
          <a:xfrm flipV="1">
            <a:off x="7196557" y="2650752"/>
            <a:ext cx="826987" cy="119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CDD2FF-5099-E472-5085-309B9220EC19}"/>
              </a:ext>
            </a:extLst>
          </p:cNvPr>
          <p:cNvCxnSpPr>
            <a:stCxn id="44" idx="0"/>
            <a:endCxn id="9" idx="5"/>
          </p:cNvCxnSpPr>
          <p:nvPr/>
        </p:nvCxnSpPr>
        <p:spPr>
          <a:xfrm flipV="1">
            <a:off x="7044548" y="2195276"/>
            <a:ext cx="255837" cy="158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F9DB773-AD84-DBA4-1636-63C49E3A3762}"/>
              </a:ext>
            </a:extLst>
          </p:cNvPr>
          <p:cNvCxnSpPr>
            <a:stCxn id="44" idx="1"/>
            <a:endCxn id="8" idx="5"/>
          </p:cNvCxnSpPr>
          <p:nvPr/>
        </p:nvCxnSpPr>
        <p:spPr>
          <a:xfrm flipH="1" flipV="1">
            <a:off x="6039563" y="2554578"/>
            <a:ext cx="852975" cy="1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B3F2449-87BA-2AD1-4239-D8A13EDAF788}"/>
              </a:ext>
            </a:extLst>
          </p:cNvPr>
          <p:cNvCxnSpPr>
            <a:stCxn id="18" idx="4"/>
            <a:endCxn id="44" idx="0"/>
          </p:cNvCxnSpPr>
          <p:nvPr/>
        </p:nvCxnSpPr>
        <p:spPr>
          <a:xfrm>
            <a:off x="6828719" y="3334746"/>
            <a:ext cx="215829" cy="44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E183ACE-DE74-9F2F-84E9-21B60A31C1D3}"/>
              </a:ext>
            </a:extLst>
          </p:cNvPr>
          <p:cNvCxnSpPr>
            <a:stCxn id="44" idx="6"/>
            <a:endCxn id="45" idx="3"/>
          </p:cNvCxnSpPr>
          <p:nvPr/>
        </p:nvCxnSpPr>
        <p:spPr>
          <a:xfrm flipV="1">
            <a:off x="7259522" y="3750645"/>
            <a:ext cx="527822" cy="24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4DB046-E33E-31EB-16F9-39EA3CF1DAE9}"/>
              </a:ext>
            </a:extLst>
          </p:cNvPr>
          <p:cNvCxnSpPr>
            <a:stCxn id="45" idx="5"/>
            <a:endCxn id="46" idx="1"/>
          </p:cNvCxnSpPr>
          <p:nvPr/>
        </p:nvCxnSpPr>
        <p:spPr>
          <a:xfrm>
            <a:off x="8091363" y="3750645"/>
            <a:ext cx="110363" cy="3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AD7DC0D-48B5-5A17-CE36-1B571A8FCCD2}"/>
              </a:ext>
            </a:extLst>
          </p:cNvPr>
          <p:cNvCxnSpPr>
            <a:stCxn id="15" idx="5"/>
            <a:endCxn id="44" idx="2"/>
          </p:cNvCxnSpPr>
          <p:nvPr/>
        </p:nvCxnSpPr>
        <p:spPr>
          <a:xfrm>
            <a:off x="6025847" y="3965386"/>
            <a:ext cx="803726" cy="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39CCEA-7688-C284-2990-2478589EB719}"/>
              </a:ext>
            </a:extLst>
          </p:cNvPr>
          <p:cNvCxnSpPr>
            <a:stCxn id="8" idx="6"/>
            <a:endCxn id="18" idx="1"/>
          </p:cNvCxnSpPr>
          <p:nvPr/>
        </p:nvCxnSpPr>
        <p:spPr>
          <a:xfrm>
            <a:off x="6200965" y="2402569"/>
            <a:ext cx="475744" cy="5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179800AA-2B7D-8EBC-9A59-C67941199C24}"/>
              </a:ext>
            </a:extLst>
          </p:cNvPr>
          <p:cNvSpPr txBox="1"/>
          <p:nvPr/>
        </p:nvSpPr>
        <p:spPr>
          <a:xfrm>
            <a:off x="5629969" y="3656672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18FC375-8861-1B7D-BFA2-D187364C4F72}"/>
              </a:ext>
            </a:extLst>
          </p:cNvPr>
          <p:cNvSpPr txBox="1"/>
          <p:nvPr/>
        </p:nvSpPr>
        <p:spPr>
          <a:xfrm>
            <a:off x="6588848" y="2967762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6BB230E-9F5A-5D08-35CE-BE8E9EBD8BAA}"/>
              </a:ext>
            </a:extLst>
          </p:cNvPr>
          <p:cNvSpPr txBox="1"/>
          <p:nvPr/>
        </p:nvSpPr>
        <p:spPr>
          <a:xfrm>
            <a:off x="6811456" y="3845092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C25C8DA-571F-4C6D-AC9B-B6E9E7632099}"/>
              </a:ext>
            </a:extLst>
          </p:cNvPr>
          <p:cNvSpPr txBox="1"/>
          <p:nvPr/>
        </p:nvSpPr>
        <p:spPr>
          <a:xfrm>
            <a:off x="6076747" y="4458532"/>
            <a:ext cx="2069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definitions</a:t>
            </a:r>
            <a:r>
              <a:rPr lang="nl-BE" sz="1000" dirty="0"/>
              <a:t>, </a:t>
            </a:r>
            <a:r>
              <a:rPr lang="nl-BE" sz="1000" dirty="0" err="1"/>
              <a:t>usage</a:t>
            </a:r>
            <a:r>
              <a:rPr lang="nl-BE" sz="1000" dirty="0"/>
              <a:t> </a:t>
            </a:r>
            <a:r>
              <a:rPr lang="nl-BE" sz="1000" dirty="0" err="1"/>
              <a:t>notes</a:t>
            </a:r>
            <a:r>
              <a:rPr lang="nl-BE" sz="1000" dirty="0"/>
              <a:t>, </a:t>
            </a:r>
            <a:r>
              <a:rPr lang="nl-BE" sz="1000" dirty="0" err="1"/>
              <a:t>constraints</a:t>
            </a:r>
            <a:endParaRPr lang="en-BE" sz="1000" dirty="0"/>
          </a:p>
        </p:txBody>
      </p:sp>
    </p:spTree>
    <p:extLst>
      <p:ext uri="{BB962C8B-B14F-4D97-AF65-F5344CB8AC3E}">
        <p14:creationId xmlns:p14="http://schemas.microsoft.com/office/powerpoint/2010/main" val="18196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C684577-0D69-2CF7-E752-CC4E2B6E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430" y="1765547"/>
            <a:ext cx="2204439" cy="178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1C7DED-3F9F-440B-02FF-906EF39F0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29" t="15221" r="22357" b="8320"/>
          <a:stretch/>
        </p:blipFill>
        <p:spPr>
          <a:xfrm>
            <a:off x="2949259" y="1757564"/>
            <a:ext cx="2400391" cy="179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5B8F67-B384-5794-EC80-02934A97CA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58" r="16856"/>
          <a:stretch/>
        </p:blipFill>
        <p:spPr>
          <a:xfrm>
            <a:off x="437519" y="1702513"/>
            <a:ext cx="2299961" cy="186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</a:t>
            </a:r>
            <a:r>
              <a:rPr lang="en-GB" dirty="0"/>
              <a:t>pen </a:t>
            </a:r>
            <a:r>
              <a:rPr lang="en-GB" b="1" dirty="0"/>
              <a:t>S</a:t>
            </a:r>
            <a:r>
              <a:rPr lang="en-GB" dirty="0"/>
              <a:t>tandards for </a:t>
            </a:r>
            <a:r>
              <a:rPr lang="en-GB" b="1" dirty="0"/>
              <a:t>L</a:t>
            </a:r>
            <a:r>
              <a:rPr lang="en-GB" dirty="0"/>
              <a:t>inked </a:t>
            </a:r>
            <a:r>
              <a:rPr lang="en-GB" b="1" dirty="0"/>
              <a:t>O</a:t>
            </a:r>
            <a:r>
              <a:rPr lang="en-GB" dirty="0"/>
              <a:t>rganisations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9CA68247-CF6E-7BB0-6C82-BF732739912C}"/>
              </a:ext>
            </a:extLst>
          </p:cNvPr>
          <p:cNvSpPr/>
          <p:nvPr/>
        </p:nvSpPr>
        <p:spPr>
          <a:xfrm>
            <a:off x="319142" y="3977588"/>
            <a:ext cx="8629271" cy="5083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Last decade  (</a:t>
            </a:r>
            <a:r>
              <a:rPr lang="nl-BE" dirty="0" err="1"/>
              <a:t>latest</a:t>
            </a:r>
            <a:r>
              <a:rPr lang="nl-BE" dirty="0"/>
              <a:t> data </a:t>
            </a:r>
            <a:r>
              <a:rPr lang="nl-BE" dirty="0" err="1"/>
              <a:t>specification</a:t>
            </a:r>
            <a:r>
              <a:rPr lang="nl-BE" dirty="0"/>
              <a:t> </a:t>
            </a:r>
            <a:r>
              <a:rPr lang="nl-BE" dirty="0" err="1"/>
              <a:t>publication</a:t>
            </a:r>
            <a:r>
              <a:rPr lang="nl-BE" dirty="0"/>
              <a:t> date)</a:t>
            </a:r>
            <a:endParaRPr lang="en-BE" dirty="0"/>
          </a:p>
        </p:txBody>
      </p:sp>
      <p:graphicFrame>
        <p:nvGraphicFramePr>
          <p:cNvPr id="39" name="Content Placeholder 3">
            <a:extLst>
              <a:ext uri="{FF2B5EF4-FFF2-40B4-BE49-F238E27FC236}">
                <a16:creationId xmlns:a16="http://schemas.microsoft.com/office/drawing/2014/main" id="{C484C47E-9E63-A974-46E7-2872CE353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67149"/>
              </p:ext>
            </p:extLst>
          </p:nvPr>
        </p:nvGraphicFramePr>
        <p:xfrm>
          <a:off x="-482708" y="1154892"/>
          <a:ext cx="8693258" cy="333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9318EC2E-9535-3212-23B3-8FEE6B05BAA1}"/>
              </a:ext>
            </a:extLst>
          </p:cNvPr>
          <p:cNvSpPr txBox="1"/>
          <p:nvPr/>
        </p:nvSpPr>
        <p:spPr>
          <a:xfrm>
            <a:off x="5643963" y="909668"/>
            <a:ext cx="3483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/>
              <a:t>Increase</a:t>
            </a:r>
            <a:r>
              <a:rPr lang="nl-BE" sz="1400" dirty="0"/>
              <a:t> in </a:t>
            </a:r>
            <a:r>
              <a:rPr lang="nl-BE" sz="1400" dirty="0" err="1"/>
              <a:t>variation</a:t>
            </a:r>
            <a:r>
              <a:rPr lang="nl-BE" sz="1400" dirty="0"/>
              <a:t> of </a:t>
            </a:r>
            <a:r>
              <a:rPr lang="nl-BE" sz="1400" dirty="0" err="1"/>
              <a:t>domains</a:t>
            </a: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/>
              <a:t>Many</a:t>
            </a:r>
            <a:r>
              <a:rPr lang="nl-BE" sz="1400" dirty="0"/>
              <a:t> </a:t>
            </a:r>
            <a:r>
              <a:rPr lang="nl-BE" sz="1400" dirty="0" err="1"/>
              <a:t>organisations</a:t>
            </a:r>
            <a:r>
              <a:rPr lang="nl-BE" sz="1400" dirty="0"/>
              <a:t> (</a:t>
            </a:r>
            <a:r>
              <a:rPr lang="nl-BE" sz="1400" dirty="0" err="1"/>
              <a:t>people</a:t>
            </a:r>
            <a:r>
              <a:rPr lang="nl-BE" sz="1400" dirty="0"/>
              <a:t>) </a:t>
            </a:r>
            <a:r>
              <a:rPr lang="nl-BE" sz="1400" dirty="0" err="1"/>
              <a:t>participated</a:t>
            </a: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/>
              <a:t>Need</a:t>
            </a:r>
            <a:r>
              <a:rPr lang="nl-BE" sz="1400" dirty="0"/>
              <a:t> </a:t>
            </a:r>
            <a:r>
              <a:rPr lang="nl-BE" sz="1400" dirty="0" err="1"/>
              <a:t>for</a:t>
            </a:r>
            <a:r>
              <a:rPr lang="nl-BE" sz="1400" dirty="0"/>
              <a:t> </a:t>
            </a:r>
            <a:r>
              <a:rPr lang="nl-BE" sz="1400" dirty="0" err="1"/>
              <a:t>implementation</a:t>
            </a:r>
            <a:r>
              <a:rPr lang="nl-BE" sz="1400" dirty="0"/>
              <a:t> </a:t>
            </a:r>
            <a:r>
              <a:rPr lang="nl-BE" sz="1400" dirty="0" err="1"/>
              <a:t>continuation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8850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0255-27DE-FDC8-5116-216DB88A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Governance enhancements</a:t>
            </a:r>
            <a:endParaRPr lang="en-B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288C-664F-0AAD-BC77-95F2D16F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62" y="1016000"/>
            <a:ext cx="7801987" cy="11565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Successful adoption requires the right level of stakeholder participation (balancing overhead)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F19C5-9DCE-A538-28A0-08018AA75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F75DF29-7FBF-8B94-8904-42CD76F9621C}"/>
              </a:ext>
            </a:extLst>
          </p:cNvPr>
          <p:cNvGrpSpPr/>
          <p:nvPr/>
        </p:nvGrpSpPr>
        <p:grpSpPr>
          <a:xfrm>
            <a:off x="8116811" y="103774"/>
            <a:ext cx="797075" cy="916178"/>
            <a:chOff x="1789212" y="779133"/>
            <a:chExt cx="797075" cy="916178"/>
          </a:xfrm>
        </p:grpSpPr>
        <p:sp>
          <p:nvSpPr>
            <p:cNvPr id="6" name="Zeshoek 5">
              <a:extLst>
                <a:ext uri="{FF2B5EF4-FFF2-40B4-BE49-F238E27FC236}">
                  <a16:creationId xmlns:a16="http://schemas.microsoft.com/office/drawing/2014/main" id="{B8D4187A-2C48-CA26-17B1-FDA0FAA32022}"/>
                </a:ext>
              </a:extLst>
            </p:cNvPr>
            <p:cNvSpPr/>
            <p:nvPr/>
          </p:nvSpPr>
          <p:spPr>
            <a:xfrm rot="5400000">
              <a:off x="1729661" y="838684"/>
              <a:ext cx="916178" cy="7970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9222"/>
            </a:solidFill>
            <a:ln>
              <a:solidFill>
                <a:srgbClr val="F3922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7" name="Zeshoek 4">
              <a:extLst>
                <a:ext uri="{FF2B5EF4-FFF2-40B4-BE49-F238E27FC236}">
                  <a16:creationId xmlns:a16="http://schemas.microsoft.com/office/drawing/2014/main" id="{58451B66-7391-B8A7-8C2E-826CE2CD0078}"/>
                </a:ext>
              </a:extLst>
            </p:cNvPr>
            <p:cNvSpPr txBox="1"/>
            <p:nvPr/>
          </p:nvSpPr>
          <p:spPr>
            <a:xfrm>
              <a:off x="1913423" y="921904"/>
              <a:ext cx="548653" cy="630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00" b="1" kern="1200">
                  <a:solidFill>
                    <a:schemeClr val="tx1"/>
                  </a:solidFill>
                </a:rPr>
                <a:t>Governance</a:t>
              </a:r>
              <a:endParaRPr lang="nl-BE" sz="800" b="1" kern="12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6B97A0D-904E-5EAE-6460-4CB6071C7C15}"/>
              </a:ext>
            </a:extLst>
          </p:cNvPr>
          <p:cNvSpPr/>
          <p:nvPr/>
        </p:nvSpPr>
        <p:spPr>
          <a:xfrm>
            <a:off x="1245140" y="2339424"/>
            <a:ext cx="1562911" cy="5123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Europe</a:t>
            </a:r>
            <a:endParaRPr lang="en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B6A21F5-3F52-1CDA-7D49-90FCC1395DDC}"/>
              </a:ext>
            </a:extLst>
          </p:cNvPr>
          <p:cNvSpPr/>
          <p:nvPr/>
        </p:nvSpPr>
        <p:spPr>
          <a:xfrm>
            <a:off x="3942022" y="2339424"/>
            <a:ext cx="1562911" cy="51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Europe</a:t>
            </a:r>
            <a:endParaRPr lang="en-BE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8038327-E007-F7C9-2B4A-CF51413A4BC8}"/>
              </a:ext>
            </a:extLst>
          </p:cNvPr>
          <p:cNvSpPr/>
          <p:nvPr/>
        </p:nvSpPr>
        <p:spPr>
          <a:xfrm>
            <a:off x="3942022" y="2983612"/>
            <a:ext cx="1562911" cy="5123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Belgium</a:t>
            </a:r>
            <a:endParaRPr lang="en-BE" dirty="0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1521755-A9A8-EB8E-7A46-7CC7AEC4730E}"/>
              </a:ext>
            </a:extLst>
          </p:cNvPr>
          <p:cNvSpPr/>
          <p:nvPr/>
        </p:nvSpPr>
        <p:spPr>
          <a:xfrm>
            <a:off x="1245140" y="3636801"/>
            <a:ext cx="1562911" cy="512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2"/>
                </a:solidFill>
              </a:rPr>
              <a:t>Flanders</a:t>
            </a:r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8A8F960D-EF27-02FA-0A15-04C935522FFE}"/>
              </a:ext>
            </a:extLst>
          </p:cNvPr>
          <p:cNvSpPr/>
          <p:nvPr/>
        </p:nvSpPr>
        <p:spPr>
          <a:xfrm>
            <a:off x="3942022" y="3636801"/>
            <a:ext cx="1562911" cy="512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2"/>
                </a:solidFill>
              </a:rPr>
              <a:t>Flanders</a:t>
            </a:r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E17D1047-9FCF-91C5-F17F-73597809901A}"/>
              </a:ext>
            </a:extLst>
          </p:cNvPr>
          <p:cNvSpPr/>
          <p:nvPr/>
        </p:nvSpPr>
        <p:spPr>
          <a:xfrm>
            <a:off x="3060970" y="3039816"/>
            <a:ext cx="693907" cy="39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D14D7F7-C415-FB00-A77F-9289C457D3AE}"/>
              </a:ext>
            </a:extLst>
          </p:cNvPr>
          <p:cNvSpPr/>
          <p:nvPr/>
        </p:nvSpPr>
        <p:spPr>
          <a:xfrm>
            <a:off x="6743588" y="2306334"/>
            <a:ext cx="1562911" cy="51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Europe</a:t>
            </a:r>
            <a:endParaRPr lang="en-BE" dirty="0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3158D39A-05F8-D2DC-9EE8-52973141B1DC}"/>
              </a:ext>
            </a:extLst>
          </p:cNvPr>
          <p:cNvSpPr/>
          <p:nvPr/>
        </p:nvSpPr>
        <p:spPr>
          <a:xfrm>
            <a:off x="6743588" y="2950522"/>
            <a:ext cx="1562911" cy="653189"/>
          </a:xfrm>
          <a:prstGeom prst="roundRect">
            <a:avLst/>
          </a:prstGeom>
          <a:solidFill>
            <a:srgbClr val="B2B2B2">
              <a:alpha val="8509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Belgium</a:t>
            </a:r>
            <a:endParaRPr lang="en-BE" dirty="0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EE33C19-F4FE-F5AA-7E3C-B62541C62F2E}"/>
              </a:ext>
            </a:extLst>
          </p:cNvPr>
          <p:cNvSpPr/>
          <p:nvPr/>
        </p:nvSpPr>
        <p:spPr>
          <a:xfrm>
            <a:off x="6743588" y="3495935"/>
            <a:ext cx="1562911" cy="620099"/>
          </a:xfrm>
          <a:prstGeom prst="roundRect">
            <a:avLst/>
          </a:prstGeom>
          <a:solidFill>
            <a:srgbClr val="DDDDDD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2"/>
                </a:solidFill>
              </a:rPr>
              <a:t>Flanders</a:t>
            </a:r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17535511-00C2-1686-BD5A-E522B81C7118}"/>
              </a:ext>
            </a:extLst>
          </p:cNvPr>
          <p:cNvSpPr/>
          <p:nvPr/>
        </p:nvSpPr>
        <p:spPr>
          <a:xfrm>
            <a:off x="5862536" y="3006726"/>
            <a:ext cx="693907" cy="39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FABFF40-801D-178B-7F97-4FE8EBF858E8}"/>
              </a:ext>
            </a:extLst>
          </p:cNvPr>
          <p:cNvSpPr txBox="1"/>
          <p:nvPr/>
        </p:nvSpPr>
        <p:spPr>
          <a:xfrm>
            <a:off x="4306110" y="4179281"/>
            <a:ext cx="99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Formally</a:t>
            </a:r>
            <a:endParaRPr lang="en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05B9B8A-25A9-C89E-8CC3-9E2FE1874630}"/>
              </a:ext>
            </a:extLst>
          </p:cNvPr>
          <p:cNvSpPr txBox="1"/>
          <p:nvPr/>
        </p:nvSpPr>
        <p:spPr>
          <a:xfrm>
            <a:off x="7106467" y="4179281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Reality</a:t>
            </a:r>
            <a:endParaRPr lang="en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36C5054-AD36-448E-4EA5-F857D03774BB}"/>
              </a:ext>
            </a:extLst>
          </p:cNvPr>
          <p:cNvSpPr txBox="1"/>
          <p:nvPr/>
        </p:nvSpPr>
        <p:spPr>
          <a:xfrm>
            <a:off x="4485366" y="3279650"/>
            <a:ext cx="476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ICEG</a:t>
            </a:r>
            <a:endParaRPr lang="en-BE" sz="12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B8510D1-2E45-C3A8-B26C-ECB9005A0A82}"/>
              </a:ext>
            </a:extLst>
          </p:cNvPr>
          <p:cNvSpPr txBox="1"/>
          <p:nvPr/>
        </p:nvSpPr>
        <p:spPr>
          <a:xfrm>
            <a:off x="1252825" y="3948449"/>
            <a:ext cx="1540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/>
              <a:t>Vlaams Stuurorgaan voor ICT</a:t>
            </a:r>
            <a:endParaRPr lang="en-BE" sz="9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1B294AD-C934-6F1E-EE2D-8747C0EA3EB9}"/>
              </a:ext>
            </a:extLst>
          </p:cNvPr>
          <p:cNvSpPr txBox="1"/>
          <p:nvPr/>
        </p:nvSpPr>
        <p:spPr>
          <a:xfrm>
            <a:off x="3980676" y="3959713"/>
            <a:ext cx="1540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/>
              <a:t>Vlaams Stuurorgaan voor ICT</a:t>
            </a:r>
            <a:endParaRPr lang="en-BE" sz="9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A0EFDC1-3586-A957-093F-6EBB72415126}"/>
              </a:ext>
            </a:extLst>
          </p:cNvPr>
          <p:cNvSpPr txBox="1"/>
          <p:nvPr/>
        </p:nvSpPr>
        <p:spPr>
          <a:xfrm>
            <a:off x="6765693" y="3897224"/>
            <a:ext cx="1540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/>
              <a:t>Vlaams Stuurorgaan voor ICT</a:t>
            </a:r>
            <a:endParaRPr lang="en-BE" sz="9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1FE8F1A-AF7E-8A8F-08EC-51056B74AC48}"/>
              </a:ext>
            </a:extLst>
          </p:cNvPr>
          <p:cNvSpPr txBox="1"/>
          <p:nvPr/>
        </p:nvSpPr>
        <p:spPr>
          <a:xfrm>
            <a:off x="7286934" y="3326712"/>
            <a:ext cx="476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ICEG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320811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0255-27DE-FDC8-5116-216DB88A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Increasing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organisational</a:t>
            </a:r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data maturity</a:t>
            </a:r>
            <a:endParaRPr lang="en-BE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288C-664F-0AAD-BC77-95F2D16F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" y="1016000"/>
            <a:ext cx="7834413" cy="13421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Coaching and preparing organisations for data standardisation is key for future adoption. </a:t>
            </a:r>
          </a:p>
          <a:p>
            <a:pPr marL="0" indent="0">
              <a:buNone/>
            </a:pPr>
            <a:r>
              <a:rPr lang="en-GB" dirty="0"/>
              <a:t>Challenge for small organisations.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F19C5-9DCE-A538-28A0-08018AA75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CD7054B-D1CC-2B16-6A6C-EAFEE5511DFB}"/>
              </a:ext>
            </a:extLst>
          </p:cNvPr>
          <p:cNvGrpSpPr/>
          <p:nvPr/>
        </p:nvGrpSpPr>
        <p:grpSpPr>
          <a:xfrm>
            <a:off x="8116811" y="99822"/>
            <a:ext cx="797075" cy="916178"/>
            <a:chOff x="2221282" y="1556786"/>
            <a:chExt cx="797075" cy="916178"/>
          </a:xfrm>
        </p:grpSpPr>
        <p:sp>
          <p:nvSpPr>
            <p:cNvPr id="6" name="Zeshoek 5">
              <a:extLst>
                <a:ext uri="{FF2B5EF4-FFF2-40B4-BE49-F238E27FC236}">
                  <a16:creationId xmlns:a16="http://schemas.microsoft.com/office/drawing/2014/main" id="{CFFD13DE-EF48-786C-432F-E6CCA58356DC}"/>
                </a:ext>
              </a:extLst>
            </p:cNvPr>
            <p:cNvSpPr/>
            <p:nvPr/>
          </p:nvSpPr>
          <p:spPr>
            <a:xfrm rot="5400000">
              <a:off x="2161731" y="1616337"/>
              <a:ext cx="916178" cy="7970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2DA63"/>
            </a:solidFill>
            <a:ln>
              <a:solidFill>
                <a:srgbClr val="C2DA6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7" name="Zeshoek 4">
              <a:extLst>
                <a:ext uri="{FF2B5EF4-FFF2-40B4-BE49-F238E27FC236}">
                  <a16:creationId xmlns:a16="http://schemas.microsoft.com/office/drawing/2014/main" id="{D2BCB368-4497-D78C-9C22-F99ACB652173}"/>
                </a:ext>
              </a:extLst>
            </p:cNvPr>
            <p:cNvSpPr txBox="1"/>
            <p:nvPr/>
          </p:nvSpPr>
          <p:spPr>
            <a:xfrm>
              <a:off x="2345493" y="1699557"/>
              <a:ext cx="548653" cy="630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 dirty="0">
                  <a:solidFill>
                    <a:schemeClr val="tx1"/>
                  </a:solidFill>
                </a:rPr>
                <a:t>Cocreation</a:t>
              </a:r>
              <a:endParaRPr lang="nl-BE" sz="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D9B998F-9868-13A6-3711-E1F7E7DC1B29}"/>
              </a:ext>
            </a:extLst>
          </p:cNvPr>
          <p:cNvGrpSpPr/>
          <p:nvPr/>
        </p:nvGrpSpPr>
        <p:grpSpPr>
          <a:xfrm>
            <a:off x="1233012" y="2346203"/>
            <a:ext cx="6016160" cy="2272840"/>
            <a:chOff x="310591" y="2393277"/>
            <a:chExt cx="6016160" cy="2272840"/>
          </a:xfrm>
        </p:grpSpPr>
        <p:pic>
          <p:nvPicPr>
            <p:cNvPr id="13" name="Afbeelding 12" descr="Afbeelding met tekst, schermopname, diagram, lijn&#10;&#10;Automatisch gegenereerde beschrijving">
              <a:extLst>
                <a:ext uri="{FF2B5EF4-FFF2-40B4-BE49-F238E27FC236}">
                  <a16:creationId xmlns:a16="http://schemas.microsoft.com/office/drawing/2014/main" id="{1EBC9C56-D260-E4CB-6F30-6E156FC60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91" y="2393277"/>
              <a:ext cx="4051859" cy="2272840"/>
            </a:xfrm>
            <a:prstGeom prst="rect">
              <a:avLst/>
            </a:prstGeom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6AD7633A-987C-21D0-CF86-4407E4AC2F29}"/>
                </a:ext>
              </a:extLst>
            </p:cNvPr>
            <p:cNvSpPr txBox="1"/>
            <p:nvPr/>
          </p:nvSpPr>
          <p:spPr>
            <a:xfrm>
              <a:off x="1524450" y="3108203"/>
              <a:ext cx="1450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600" dirty="0"/>
                <a:t>VLOCA</a:t>
              </a:r>
              <a:endParaRPr lang="en-BE" sz="3600" dirty="0"/>
            </a:p>
          </p:txBody>
        </p:sp>
        <p:sp>
          <p:nvSpPr>
            <p:cNvPr id="9" name="Pijl: rechts 8">
              <a:extLst>
                <a:ext uri="{FF2B5EF4-FFF2-40B4-BE49-F238E27FC236}">
                  <a16:creationId xmlns:a16="http://schemas.microsoft.com/office/drawing/2014/main" id="{D2D4B7FD-133F-FAA7-FD50-540DB93B5010}"/>
                </a:ext>
              </a:extLst>
            </p:cNvPr>
            <p:cNvSpPr/>
            <p:nvPr/>
          </p:nvSpPr>
          <p:spPr>
            <a:xfrm>
              <a:off x="3184358" y="3231649"/>
              <a:ext cx="1740568" cy="399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A747090C-EF18-128B-D18A-0D1EBB74848D}"/>
                </a:ext>
              </a:extLst>
            </p:cNvPr>
            <p:cNvSpPr txBox="1"/>
            <p:nvPr/>
          </p:nvSpPr>
          <p:spPr>
            <a:xfrm>
              <a:off x="5134309" y="3085582"/>
              <a:ext cx="1192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600" dirty="0"/>
                <a:t>OSLO</a:t>
              </a:r>
              <a:endParaRPr lang="en-BE" sz="3600" dirty="0"/>
            </a:p>
          </p:txBody>
        </p:sp>
        <p:sp>
          <p:nvSpPr>
            <p:cNvPr id="11" name="Pijl: gekromd omlaag 10">
              <a:extLst>
                <a:ext uri="{FF2B5EF4-FFF2-40B4-BE49-F238E27FC236}">
                  <a16:creationId xmlns:a16="http://schemas.microsoft.com/office/drawing/2014/main" id="{DB2CD857-FC45-9744-F040-F27E5953B5B0}"/>
                </a:ext>
              </a:extLst>
            </p:cNvPr>
            <p:cNvSpPr/>
            <p:nvPr/>
          </p:nvSpPr>
          <p:spPr>
            <a:xfrm rot="10800000">
              <a:off x="2141621" y="3763236"/>
              <a:ext cx="3721434" cy="80173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57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B760C-AFDD-EFD1-F943-60ECA30B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Supporting a wider range of agreements</a:t>
            </a:r>
            <a:endParaRPr lang="en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D84B23-BBEE-CF6F-9190-562AAAA6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3161"/>
            <a:ext cx="3790950" cy="3556860"/>
          </a:xfrm>
        </p:spPr>
        <p:txBody>
          <a:bodyPr>
            <a:normAutofit/>
          </a:bodyPr>
          <a:lstStyle/>
          <a:p>
            <a:r>
              <a:rPr lang="nl-BE" sz="1600" b="1" dirty="0"/>
              <a:t>Vocabularia</a:t>
            </a:r>
            <a:r>
              <a:rPr lang="nl-BE" sz="1600" dirty="0"/>
              <a:t> = data </a:t>
            </a:r>
            <a:r>
              <a:rPr lang="nl-BE" sz="1600" dirty="0" err="1"/>
              <a:t>specifications</a:t>
            </a:r>
            <a:r>
              <a:rPr lang="nl-BE" sz="1600" dirty="0"/>
              <a:t> </a:t>
            </a:r>
            <a:r>
              <a:rPr lang="nl-BE" sz="1600" dirty="0" err="1"/>
              <a:t>containing</a:t>
            </a:r>
            <a:r>
              <a:rPr lang="nl-BE" sz="1600" dirty="0"/>
              <a:t> </a:t>
            </a:r>
            <a:r>
              <a:rPr lang="nl-BE" sz="1600" dirty="0" err="1"/>
              <a:t>terms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definitions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broad</a:t>
            </a:r>
            <a:r>
              <a:rPr lang="nl-BE" sz="1600" dirty="0"/>
              <a:t> </a:t>
            </a:r>
            <a:r>
              <a:rPr lang="nl-BE" sz="1600" dirty="0" err="1"/>
              <a:t>reuse</a:t>
            </a:r>
            <a:endParaRPr lang="nl-BE" sz="1600" dirty="0"/>
          </a:p>
          <a:p>
            <a:r>
              <a:rPr lang="nl-BE" sz="1600" b="1" dirty="0"/>
              <a:t>Application </a:t>
            </a:r>
            <a:r>
              <a:rPr lang="nl-BE" sz="1600" b="1" dirty="0" err="1"/>
              <a:t>Profiles</a:t>
            </a:r>
            <a:r>
              <a:rPr lang="nl-BE" sz="1600" b="1" dirty="0"/>
              <a:t> </a:t>
            </a:r>
            <a:r>
              <a:rPr lang="nl-BE" sz="1600" dirty="0"/>
              <a:t>= data </a:t>
            </a:r>
            <a:r>
              <a:rPr lang="nl-BE" sz="1600" dirty="0" err="1"/>
              <a:t>specifications</a:t>
            </a:r>
            <a:r>
              <a:rPr lang="nl-BE" sz="1600" dirty="0"/>
              <a:t> </a:t>
            </a:r>
            <a:r>
              <a:rPr lang="nl-BE" sz="1600" dirty="0" err="1"/>
              <a:t>using</a:t>
            </a:r>
            <a:r>
              <a:rPr lang="nl-BE" sz="1600" dirty="0"/>
              <a:t> </a:t>
            </a:r>
            <a:r>
              <a:rPr lang="nl-BE" sz="1600" dirty="0" err="1"/>
              <a:t>terms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address</a:t>
            </a:r>
            <a:r>
              <a:rPr lang="nl-BE" sz="1600" dirty="0"/>
              <a:t> a </a:t>
            </a:r>
            <a:r>
              <a:rPr lang="nl-BE" sz="1600" dirty="0" err="1"/>
              <a:t>usage</a:t>
            </a:r>
            <a:r>
              <a:rPr lang="nl-BE" sz="1600" dirty="0"/>
              <a:t> context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r>
              <a:rPr lang="nl-BE" sz="1600" b="1" dirty="0"/>
              <a:t>Codelist</a:t>
            </a:r>
            <a:r>
              <a:rPr lang="nl-BE" sz="1600" dirty="0"/>
              <a:t> = </a:t>
            </a:r>
            <a:r>
              <a:rPr lang="nl-BE" sz="1600" dirty="0" err="1"/>
              <a:t>reusable</a:t>
            </a:r>
            <a:r>
              <a:rPr lang="nl-BE" sz="1600" dirty="0"/>
              <a:t> </a:t>
            </a:r>
            <a:r>
              <a:rPr lang="nl-BE" sz="1600" dirty="0" err="1"/>
              <a:t>values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proper </a:t>
            </a:r>
            <a:r>
              <a:rPr lang="nl-BE" sz="1600" dirty="0" err="1"/>
              <a:t>semantics</a:t>
            </a:r>
            <a:r>
              <a:rPr lang="nl-BE" sz="1600" dirty="0"/>
              <a:t> </a:t>
            </a:r>
          </a:p>
          <a:p>
            <a:r>
              <a:rPr lang="nl-BE" sz="1600" b="1" dirty="0" err="1"/>
              <a:t>Implementation</a:t>
            </a:r>
            <a:r>
              <a:rPr lang="nl-BE" sz="1600" b="1" dirty="0"/>
              <a:t> </a:t>
            </a:r>
            <a:r>
              <a:rPr lang="nl-BE" sz="1600" b="1" dirty="0" err="1"/>
              <a:t>models</a:t>
            </a:r>
            <a:r>
              <a:rPr lang="nl-BE" sz="1600" dirty="0"/>
              <a:t> = data </a:t>
            </a:r>
            <a:r>
              <a:rPr lang="nl-BE" sz="1600" dirty="0" err="1"/>
              <a:t>specifications</a:t>
            </a:r>
            <a:r>
              <a:rPr lang="nl-BE" sz="1600" dirty="0"/>
              <a:t> </a:t>
            </a:r>
            <a:r>
              <a:rPr lang="nl-BE" sz="1600" dirty="0" err="1"/>
              <a:t>used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a system</a:t>
            </a:r>
          </a:p>
          <a:p>
            <a:pPr marL="0" indent="0">
              <a:buNone/>
            </a:pPr>
            <a:endParaRPr lang="en-BE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A7E0F7-569C-54C1-280E-9CE0D281B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4C8E0FF-BBA4-D51C-2D70-D3BF5EA7399C}"/>
              </a:ext>
            </a:extLst>
          </p:cNvPr>
          <p:cNvGrpSpPr/>
          <p:nvPr/>
        </p:nvGrpSpPr>
        <p:grpSpPr>
          <a:xfrm>
            <a:off x="8116812" y="103774"/>
            <a:ext cx="797075" cy="916178"/>
            <a:chOff x="2221282" y="1481"/>
            <a:chExt cx="797075" cy="916178"/>
          </a:xfrm>
        </p:grpSpPr>
        <p:sp>
          <p:nvSpPr>
            <p:cNvPr id="6" name="Zeshoek 5">
              <a:extLst>
                <a:ext uri="{FF2B5EF4-FFF2-40B4-BE49-F238E27FC236}">
                  <a16:creationId xmlns:a16="http://schemas.microsoft.com/office/drawing/2014/main" id="{09162547-F855-6CE9-1109-EFA5E6F6EB38}"/>
                </a:ext>
              </a:extLst>
            </p:cNvPr>
            <p:cNvSpPr/>
            <p:nvPr/>
          </p:nvSpPr>
          <p:spPr>
            <a:xfrm rot="5400000">
              <a:off x="2161731" y="61032"/>
              <a:ext cx="916178" cy="7970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2C2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7" name="Zeshoek 4">
              <a:extLst>
                <a:ext uri="{FF2B5EF4-FFF2-40B4-BE49-F238E27FC236}">
                  <a16:creationId xmlns:a16="http://schemas.microsoft.com/office/drawing/2014/main" id="{CA4BC775-AD19-1A96-6D56-F16385CBAB35}"/>
                </a:ext>
              </a:extLst>
            </p:cNvPr>
            <p:cNvSpPr txBox="1"/>
            <p:nvPr/>
          </p:nvSpPr>
          <p:spPr>
            <a:xfrm>
              <a:off x="2345493" y="144252"/>
              <a:ext cx="548653" cy="630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 dirty="0">
                  <a:solidFill>
                    <a:schemeClr val="tx1"/>
                  </a:solidFill>
                </a:rPr>
                <a:t>Semantic web</a:t>
              </a:r>
              <a:endParaRPr lang="nl-BE" sz="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10A7BF-6056-585E-3496-2850CC7525F2}"/>
              </a:ext>
            </a:extLst>
          </p:cNvPr>
          <p:cNvSpPr txBox="1">
            <a:spLocks/>
          </p:cNvSpPr>
          <p:nvPr/>
        </p:nvSpPr>
        <p:spPr>
          <a:xfrm>
            <a:off x="5502961" y="1110946"/>
            <a:ext cx="2793251" cy="57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Knowledge Graph</a:t>
            </a:r>
            <a:endParaRPr lang="en-LU" dirty="0"/>
          </a:p>
        </p:txBody>
      </p:sp>
      <p:sp>
        <p:nvSpPr>
          <p:cNvPr id="9" name="Flowchart: Connector 7">
            <a:extLst>
              <a:ext uri="{FF2B5EF4-FFF2-40B4-BE49-F238E27FC236}">
                <a16:creationId xmlns:a16="http://schemas.microsoft.com/office/drawing/2014/main" id="{9876891E-0EA5-5405-D31C-81335289ED01}"/>
              </a:ext>
            </a:extLst>
          </p:cNvPr>
          <p:cNvSpPr/>
          <p:nvPr/>
        </p:nvSpPr>
        <p:spPr>
          <a:xfrm>
            <a:off x="5098841" y="2187594"/>
            <a:ext cx="1102124" cy="4299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Vocabularia</a:t>
            </a:r>
            <a:endParaRPr lang="en-BE" sz="900" dirty="0"/>
          </a:p>
        </p:txBody>
      </p:sp>
      <p:sp>
        <p:nvSpPr>
          <p:cNvPr id="10" name="Flowchart: Connector 8">
            <a:extLst>
              <a:ext uri="{FF2B5EF4-FFF2-40B4-BE49-F238E27FC236}">
                <a16:creationId xmlns:a16="http://schemas.microsoft.com/office/drawing/2014/main" id="{BED1E991-835E-39C5-E976-8BAE62488C5F}"/>
              </a:ext>
            </a:extLst>
          </p:cNvPr>
          <p:cNvSpPr/>
          <p:nvPr/>
        </p:nvSpPr>
        <p:spPr>
          <a:xfrm>
            <a:off x="6119891" y="1806640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Application profiles</a:t>
            </a:r>
            <a:endParaRPr lang="en-BE" sz="1200" dirty="0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849EFB2-5E5E-221F-BCE6-58A2297E17D5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H="1" flipV="1">
            <a:off x="6119891" y="2034298"/>
            <a:ext cx="81074" cy="3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4">
            <a:extLst>
              <a:ext uri="{FF2B5EF4-FFF2-40B4-BE49-F238E27FC236}">
                <a16:creationId xmlns:a16="http://schemas.microsoft.com/office/drawing/2014/main" id="{065B797D-FD75-05B0-948F-3AD42EB5435F}"/>
              </a:ext>
            </a:extLst>
          </p:cNvPr>
          <p:cNvSpPr/>
          <p:nvPr/>
        </p:nvSpPr>
        <p:spPr>
          <a:xfrm>
            <a:off x="5658863" y="3598402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45BF4C2C-79DB-6BF4-DC23-EE8E9B3C4379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5649903" y="2617543"/>
            <a:ext cx="223935" cy="98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7">
            <a:extLst>
              <a:ext uri="{FF2B5EF4-FFF2-40B4-BE49-F238E27FC236}">
                <a16:creationId xmlns:a16="http://schemas.microsoft.com/office/drawing/2014/main" id="{8878F7C7-7C3F-6CB5-2065-0B15F8FBFF75}"/>
              </a:ext>
            </a:extLst>
          </p:cNvPr>
          <p:cNvSpPr/>
          <p:nvPr/>
        </p:nvSpPr>
        <p:spPr>
          <a:xfrm>
            <a:off x="6613744" y="2904797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8A6D3D4F-AD7E-0A92-5EA4-8B251BC67AB2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 flipV="1">
            <a:off x="6088812" y="3119772"/>
            <a:ext cx="524932" cy="69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39">
            <a:extLst>
              <a:ext uri="{FF2B5EF4-FFF2-40B4-BE49-F238E27FC236}">
                <a16:creationId xmlns:a16="http://schemas.microsoft.com/office/drawing/2014/main" id="{DB163771-5547-D392-506D-54FAD8A0B39A}"/>
              </a:ext>
            </a:extLst>
          </p:cNvPr>
          <p:cNvSpPr/>
          <p:nvPr/>
        </p:nvSpPr>
        <p:spPr>
          <a:xfrm>
            <a:off x="7332026" y="2195437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Implementation models</a:t>
            </a:r>
            <a:endParaRPr lang="en-BE" sz="900" dirty="0"/>
          </a:p>
        </p:txBody>
      </p:sp>
      <p:sp>
        <p:nvSpPr>
          <p:cNvPr id="17" name="Flowchart: Connector 43">
            <a:extLst>
              <a:ext uri="{FF2B5EF4-FFF2-40B4-BE49-F238E27FC236}">
                <a16:creationId xmlns:a16="http://schemas.microsoft.com/office/drawing/2014/main" id="{B9C00E5A-9706-B712-1755-D727088D4416}"/>
              </a:ext>
            </a:extLst>
          </p:cNvPr>
          <p:cNvSpPr/>
          <p:nvPr/>
        </p:nvSpPr>
        <p:spPr>
          <a:xfrm>
            <a:off x="6829573" y="3782127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8" name="Flowchart: Connector 44">
            <a:extLst>
              <a:ext uri="{FF2B5EF4-FFF2-40B4-BE49-F238E27FC236}">
                <a16:creationId xmlns:a16="http://schemas.microsoft.com/office/drawing/2014/main" id="{A6F02147-BDE1-6DF8-9980-16E9C01BB06A}"/>
              </a:ext>
            </a:extLst>
          </p:cNvPr>
          <p:cNvSpPr/>
          <p:nvPr/>
        </p:nvSpPr>
        <p:spPr>
          <a:xfrm>
            <a:off x="7724379" y="3383661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9" name="Flowchart: Connector 45">
            <a:extLst>
              <a:ext uri="{FF2B5EF4-FFF2-40B4-BE49-F238E27FC236}">
                <a16:creationId xmlns:a16="http://schemas.microsoft.com/office/drawing/2014/main" id="{68B831C2-7A75-BB6B-67D0-12FA7CC8CAA7}"/>
              </a:ext>
            </a:extLst>
          </p:cNvPr>
          <p:cNvSpPr/>
          <p:nvPr/>
        </p:nvSpPr>
        <p:spPr>
          <a:xfrm>
            <a:off x="8138761" y="3997101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id="{00811F35-BFD7-D2B0-3B6A-F04D72A20CDA}"/>
              </a:ext>
            </a:extLst>
          </p:cNvPr>
          <p:cNvCxnSpPr>
            <a:stCxn id="14" idx="0"/>
            <a:endCxn id="10" idx="4"/>
          </p:cNvCxnSpPr>
          <p:nvPr/>
        </p:nvCxnSpPr>
        <p:spPr>
          <a:xfrm flipH="1" flipV="1">
            <a:off x="6811409" y="2261955"/>
            <a:ext cx="17310" cy="64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9">
            <a:extLst>
              <a:ext uri="{FF2B5EF4-FFF2-40B4-BE49-F238E27FC236}">
                <a16:creationId xmlns:a16="http://schemas.microsoft.com/office/drawing/2014/main" id="{1599846D-34EA-903E-7EB9-52334A42C634}"/>
              </a:ext>
            </a:extLst>
          </p:cNvPr>
          <p:cNvCxnSpPr>
            <a:stCxn id="18" idx="0"/>
            <a:endCxn id="16" idx="4"/>
          </p:cNvCxnSpPr>
          <p:nvPr/>
        </p:nvCxnSpPr>
        <p:spPr>
          <a:xfrm flipV="1">
            <a:off x="7939354" y="2650752"/>
            <a:ext cx="84190" cy="73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1">
            <a:extLst>
              <a:ext uri="{FF2B5EF4-FFF2-40B4-BE49-F238E27FC236}">
                <a16:creationId xmlns:a16="http://schemas.microsoft.com/office/drawing/2014/main" id="{E1326811-F2EC-A76D-520B-F4A18C8DD761}"/>
              </a:ext>
            </a:extLst>
          </p:cNvPr>
          <p:cNvCxnSpPr>
            <a:stCxn id="17" idx="7"/>
            <a:endCxn id="16" idx="4"/>
          </p:cNvCxnSpPr>
          <p:nvPr/>
        </p:nvCxnSpPr>
        <p:spPr>
          <a:xfrm flipV="1">
            <a:off x="7196557" y="2650752"/>
            <a:ext cx="826987" cy="119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3">
            <a:extLst>
              <a:ext uri="{FF2B5EF4-FFF2-40B4-BE49-F238E27FC236}">
                <a16:creationId xmlns:a16="http://schemas.microsoft.com/office/drawing/2014/main" id="{B1C96080-2A89-52B7-3DFB-9E81A95B3F0F}"/>
              </a:ext>
            </a:extLst>
          </p:cNvPr>
          <p:cNvCxnSpPr>
            <a:stCxn id="17" idx="0"/>
            <a:endCxn id="10" idx="5"/>
          </p:cNvCxnSpPr>
          <p:nvPr/>
        </p:nvCxnSpPr>
        <p:spPr>
          <a:xfrm flipV="1">
            <a:off x="7044548" y="2195276"/>
            <a:ext cx="255837" cy="158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5">
            <a:extLst>
              <a:ext uri="{FF2B5EF4-FFF2-40B4-BE49-F238E27FC236}">
                <a16:creationId xmlns:a16="http://schemas.microsoft.com/office/drawing/2014/main" id="{153725FD-F752-ECE7-B303-EFEE6518B54C}"/>
              </a:ext>
            </a:extLst>
          </p:cNvPr>
          <p:cNvCxnSpPr>
            <a:stCxn id="17" idx="1"/>
            <a:endCxn id="9" idx="5"/>
          </p:cNvCxnSpPr>
          <p:nvPr/>
        </p:nvCxnSpPr>
        <p:spPr>
          <a:xfrm flipH="1" flipV="1">
            <a:off x="6039563" y="2554578"/>
            <a:ext cx="852975" cy="1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1">
            <a:extLst>
              <a:ext uri="{FF2B5EF4-FFF2-40B4-BE49-F238E27FC236}">
                <a16:creationId xmlns:a16="http://schemas.microsoft.com/office/drawing/2014/main" id="{65A6F271-4E23-E792-518C-43913B2B212B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6828719" y="3334746"/>
            <a:ext cx="215829" cy="44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3">
            <a:extLst>
              <a:ext uri="{FF2B5EF4-FFF2-40B4-BE49-F238E27FC236}">
                <a16:creationId xmlns:a16="http://schemas.microsoft.com/office/drawing/2014/main" id="{9439F0DB-5625-E174-B71F-00423D880C66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7259522" y="3750645"/>
            <a:ext cx="527822" cy="24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5">
            <a:extLst>
              <a:ext uri="{FF2B5EF4-FFF2-40B4-BE49-F238E27FC236}">
                <a16:creationId xmlns:a16="http://schemas.microsoft.com/office/drawing/2014/main" id="{097D2CED-8527-5693-593A-E9C96381E718}"/>
              </a:ext>
            </a:extLst>
          </p:cNvPr>
          <p:cNvCxnSpPr>
            <a:stCxn id="18" idx="5"/>
            <a:endCxn id="19" idx="1"/>
          </p:cNvCxnSpPr>
          <p:nvPr/>
        </p:nvCxnSpPr>
        <p:spPr>
          <a:xfrm>
            <a:off x="8091363" y="3750645"/>
            <a:ext cx="110363" cy="3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6">
            <a:extLst>
              <a:ext uri="{FF2B5EF4-FFF2-40B4-BE49-F238E27FC236}">
                <a16:creationId xmlns:a16="http://schemas.microsoft.com/office/drawing/2014/main" id="{251475AA-0955-DCDF-DAD5-7EFA029BE8CE}"/>
              </a:ext>
            </a:extLst>
          </p:cNvPr>
          <p:cNvCxnSpPr>
            <a:stCxn id="12" idx="5"/>
            <a:endCxn id="17" idx="2"/>
          </p:cNvCxnSpPr>
          <p:nvPr/>
        </p:nvCxnSpPr>
        <p:spPr>
          <a:xfrm>
            <a:off x="6025847" y="3965386"/>
            <a:ext cx="803726" cy="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8">
            <a:extLst>
              <a:ext uri="{FF2B5EF4-FFF2-40B4-BE49-F238E27FC236}">
                <a16:creationId xmlns:a16="http://schemas.microsoft.com/office/drawing/2014/main" id="{FD987010-7D3A-4F96-6841-7E075F6D4A64}"/>
              </a:ext>
            </a:extLst>
          </p:cNvPr>
          <p:cNvCxnSpPr>
            <a:stCxn id="9" idx="6"/>
            <a:endCxn id="14" idx="1"/>
          </p:cNvCxnSpPr>
          <p:nvPr/>
        </p:nvCxnSpPr>
        <p:spPr>
          <a:xfrm>
            <a:off x="6200965" y="2402569"/>
            <a:ext cx="475744" cy="5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70C2F540-77EE-4F61-9952-1F5E4E7EAFB2}"/>
              </a:ext>
            </a:extLst>
          </p:cNvPr>
          <p:cNvSpPr txBox="1"/>
          <p:nvPr/>
        </p:nvSpPr>
        <p:spPr>
          <a:xfrm>
            <a:off x="5629969" y="3656672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387A1F1-D898-0EBD-1197-9D415EEAAEE2}"/>
              </a:ext>
            </a:extLst>
          </p:cNvPr>
          <p:cNvSpPr txBox="1"/>
          <p:nvPr/>
        </p:nvSpPr>
        <p:spPr>
          <a:xfrm>
            <a:off x="6588848" y="2967762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3DF740D-469F-6C32-2FE3-A0D702A6D651}"/>
              </a:ext>
            </a:extLst>
          </p:cNvPr>
          <p:cNvSpPr txBox="1"/>
          <p:nvPr/>
        </p:nvSpPr>
        <p:spPr>
          <a:xfrm>
            <a:off x="6811456" y="3845092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CAA5BFA-6627-3A55-7D41-632B8959C8B1}"/>
              </a:ext>
            </a:extLst>
          </p:cNvPr>
          <p:cNvSpPr txBox="1"/>
          <p:nvPr/>
        </p:nvSpPr>
        <p:spPr>
          <a:xfrm>
            <a:off x="6076747" y="4458532"/>
            <a:ext cx="2069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definitions</a:t>
            </a:r>
            <a:r>
              <a:rPr lang="nl-BE" sz="1000" dirty="0"/>
              <a:t>, </a:t>
            </a:r>
            <a:r>
              <a:rPr lang="nl-BE" sz="1000" dirty="0" err="1"/>
              <a:t>usage</a:t>
            </a:r>
            <a:r>
              <a:rPr lang="nl-BE" sz="1000" dirty="0"/>
              <a:t> </a:t>
            </a:r>
            <a:r>
              <a:rPr lang="nl-BE" sz="1000" dirty="0" err="1"/>
              <a:t>notes</a:t>
            </a:r>
            <a:r>
              <a:rPr lang="nl-BE" sz="1000" dirty="0"/>
              <a:t>, </a:t>
            </a:r>
            <a:r>
              <a:rPr lang="nl-BE" sz="1000" dirty="0" err="1"/>
              <a:t>constraints</a:t>
            </a:r>
            <a:endParaRPr lang="en-BE" sz="1000" dirty="0"/>
          </a:p>
        </p:txBody>
      </p:sp>
      <p:sp>
        <p:nvSpPr>
          <p:cNvPr id="39" name="Pijl: vijfhoek 38">
            <a:extLst>
              <a:ext uri="{FF2B5EF4-FFF2-40B4-BE49-F238E27FC236}">
                <a16:creationId xmlns:a16="http://schemas.microsoft.com/office/drawing/2014/main" id="{747C88EA-C4EC-4D35-03C5-AE31FBFFD252}"/>
              </a:ext>
            </a:extLst>
          </p:cNvPr>
          <p:cNvSpPr/>
          <p:nvPr/>
        </p:nvSpPr>
        <p:spPr>
          <a:xfrm rot="5400000">
            <a:off x="-610139" y="1428501"/>
            <a:ext cx="1938880" cy="57444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Pre 2022</a:t>
            </a:r>
            <a:endParaRPr lang="en-BE" dirty="0"/>
          </a:p>
        </p:txBody>
      </p:sp>
      <p:sp>
        <p:nvSpPr>
          <p:cNvPr id="40" name="Pijl: punthaak 39">
            <a:extLst>
              <a:ext uri="{FF2B5EF4-FFF2-40B4-BE49-F238E27FC236}">
                <a16:creationId xmlns:a16="http://schemas.microsoft.com/office/drawing/2014/main" id="{7AAD4C71-0CF7-FB85-DF85-CA621102E878}"/>
              </a:ext>
            </a:extLst>
          </p:cNvPr>
          <p:cNvSpPr/>
          <p:nvPr/>
        </p:nvSpPr>
        <p:spPr>
          <a:xfrm rot="5400000">
            <a:off x="-794002" y="3410205"/>
            <a:ext cx="2304055" cy="57444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2022 </a:t>
            </a:r>
            <a:r>
              <a:rPr lang="nl-BE" dirty="0" err="1">
                <a:solidFill>
                  <a:schemeClr val="tx1"/>
                </a:solidFill>
              </a:rPr>
              <a:t>onwards</a:t>
            </a:r>
            <a:endParaRPr lang="en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4A9FB-4C13-1D2E-C3C9-450EFB1D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Improving data standards quality</a:t>
            </a:r>
            <a:endParaRPr lang="en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130F84-94F2-7F17-79E3-40669EB54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406"/>
            <a:ext cx="7886700" cy="50532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OSLO toolchain 4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AD5A3E-72F4-BF32-3C99-BC6E38E01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335D7EF-9324-3158-BC41-67BDF34078F4}"/>
              </a:ext>
            </a:extLst>
          </p:cNvPr>
          <p:cNvGrpSpPr/>
          <p:nvPr/>
        </p:nvGrpSpPr>
        <p:grpSpPr>
          <a:xfrm>
            <a:off x="8116812" y="53086"/>
            <a:ext cx="797075" cy="916178"/>
            <a:chOff x="1789212" y="2334438"/>
            <a:chExt cx="797075" cy="916178"/>
          </a:xfrm>
        </p:grpSpPr>
        <p:sp>
          <p:nvSpPr>
            <p:cNvPr id="6" name="Zeshoek 5">
              <a:extLst>
                <a:ext uri="{FF2B5EF4-FFF2-40B4-BE49-F238E27FC236}">
                  <a16:creationId xmlns:a16="http://schemas.microsoft.com/office/drawing/2014/main" id="{17CB72FC-4626-64B6-2B0F-09144FE77ACB}"/>
                </a:ext>
              </a:extLst>
            </p:cNvPr>
            <p:cNvSpPr/>
            <p:nvPr/>
          </p:nvSpPr>
          <p:spPr>
            <a:xfrm rot="5400000">
              <a:off x="1729661" y="2393989"/>
              <a:ext cx="916178" cy="7970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07BC8"/>
            </a:solidFill>
            <a:ln>
              <a:solidFill>
                <a:srgbClr val="507BC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7" name="Zeshoek 4">
              <a:extLst>
                <a:ext uri="{FF2B5EF4-FFF2-40B4-BE49-F238E27FC236}">
                  <a16:creationId xmlns:a16="http://schemas.microsoft.com/office/drawing/2014/main" id="{134F4837-E15C-291E-FF90-CFD0AE71D742}"/>
                </a:ext>
              </a:extLst>
            </p:cNvPr>
            <p:cNvSpPr txBox="1"/>
            <p:nvPr/>
          </p:nvSpPr>
          <p:spPr>
            <a:xfrm>
              <a:off x="1913423" y="2477209"/>
              <a:ext cx="548653" cy="630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>
                  <a:solidFill>
                    <a:schemeClr val="tx1"/>
                  </a:solidFill>
                </a:rPr>
                <a:t>Publishing tools</a:t>
              </a:r>
              <a:endParaRPr lang="nl-BE" sz="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463646F4-F6A1-7A87-1069-8F8CE277C127}"/>
              </a:ext>
            </a:extLst>
          </p:cNvPr>
          <p:cNvGrpSpPr/>
          <p:nvPr/>
        </p:nvGrpSpPr>
        <p:grpSpPr>
          <a:xfrm>
            <a:off x="96444" y="1522874"/>
            <a:ext cx="2413994" cy="2005186"/>
            <a:chOff x="466896" y="1016000"/>
            <a:chExt cx="2413994" cy="2005186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8AFD644B-0A0A-0637-68D7-950315B25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140" t="24628" r="27631" b="9504"/>
            <a:stretch/>
          </p:blipFill>
          <p:spPr>
            <a:xfrm>
              <a:off x="628650" y="1016000"/>
              <a:ext cx="2090487" cy="1602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94AEA3C-C27D-A930-CDCE-93B8EB58C6EC}"/>
                </a:ext>
              </a:extLst>
            </p:cNvPr>
            <p:cNvSpPr txBox="1"/>
            <p:nvPr/>
          </p:nvSpPr>
          <p:spPr>
            <a:xfrm>
              <a:off x="466896" y="2713409"/>
              <a:ext cx="2413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err="1"/>
                <a:t>publication</a:t>
              </a:r>
              <a:r>
                <a:rPr lang="nl-BE" sz="1400" dirty="0"/>
                <a:t> </a:t>
              </a:r>
              <a:r>
                <a:rPr lang="nl-BE" sz="1400" dirty="0" err="1"/>
                <a:t>process</a:t>
              </a:r>
              <a:r>
                <a:rPr lang="nl-BE" sz="1400" dirty="0"/>
                <a:t> dashboard</a:t>
              </a:r>
              <a:endParaRPr lang="en-BE" sz="1400" dirty="0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A2788F7-E9B6-0324-0AA9-5CA269A9FE1C}"/>
              </a:ext>
            </a:extLst>
          </p:cNvPr>
          <p:cNvGrpSpPr/>
          <p:nvPr/>
        </p:nvGrpSpPr>
        <p:grpSpPr>
          <a:xfrm>
            <a:off x="2501054" y="1542978"/>
            <a:ext cx="2137865" cy="1992026"/>
            <a:chOff x="3238739" y="1029158"/>
            <a:chExt cx="2137865" cy="1992026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E1E354B1-B658-B1D5-90AF-66A70B124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228" t="26492" r="44912" b="26624"/>
            <a:stretch/>
          </p:blipFill>
          <p:spPr>
            <a:xfrm>
              <a:off x="3238739" y="1029158"/>
              <a:ext cx="2137865" cy="1592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4B3C4070-4F8E-7FC8-CFB2-5E842D6CE605}"/>
                </a:ext>
              </a:extLst>
            </p:cNvPr>
            <p:cNvSpPr txBox="1"/>
            <p:nvPr/>
          </p:nvSpPr>
          <p:spPr>
            <a:xfrm>
              <a:off x="3491101" y="2713407"/>
              <a:ext cx="16331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err="1"/>
                <a:t>Statistics</a:t>
              </a:r>
              <a:r>
                <a:rPr lang="nl-BE" sz="1400" dirty="0"/>
                <a:t> dashboard</a:t>
              </a:r>
              <a:endParaRPr lang="en-BE" sz="1400" dirty="0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DDEA069E-482F-0DC4-2C25-0E8C808490EF}"/>
              </a:ext>
            </a:extLst>
          </p:cNvPr>
          <p:cNvGrpSpPr/>
          <p:nvPr/>
        </p:nvGrpSpPr>
        <p:grpSpPr>
          <a:xfrm>
            <a:off x="4757447" y="1513955"/>
            <a:ext cx="2085888" cy="2005185"/>
            <a:chOff x="5975858" y="1600937"/>
            <a:chExt cx="2085888" cy="2005185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1ECAD3E-404B-12CD-CEC5-1B854834D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509" t="39464" r="34184"/>
            <a:stretch/>
          </p:blipFill>
          <p:spPr>
            <a:xfrm>
              <a:off x="5975858" y="1600937"/>
              <a:ext cx="2085888" cy="16057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2D4985F-53C1-02E9-3A47-1B67B2281157}"/>
                </a:ext>
              </a:extLst>
            </p:cNvPr>
            <p:cNvSpPr txBox="1"/>
            <p:nvPr/>
          </p:nvSpPr>
          <p:spPr>
            <a:xfrm>
              <a:off x="6333708" y="3298345"/>
              <a:ext cx="1379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err="1"/>
                <a:t>autotranslations</a:t>
              </a:r>
              <a:endParaRPr lang="en-BE" sz="14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44026C1A-1DE3-B5D9-76C2-F571595F4F2C}"/>
              </a:ext>
            </a:extLst>
          </p:cNvPr>
          <p:cNvSpPr txBox="1"/>
          <p:nvPr/>
        </p:nvSpPr>
        <p:spPr>
          <a:xfrm>
            <a:off x="552531" y="3817359"/>
            <a:ext cx="826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Improving</a:t>
            </a:r>
            <a:r>
              <a:rPr lang="nl-BE" dirty="0"/>
              <a:t> a document </a:t>
            </a:r>
            <a:r>
              <a:rPr lang="nl-BE" dirty="0" err="1"/>
              <a:t>oriented</a:t>
            </a:r>
            <a:r>
              <a:rPr lang="nl-BE" dirty="0"/>
              <a:t> management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create</a:t>
            </a:r>
            <a:r>
              <a:rPr lang="nl-BE" dirty="0"/>
              <a:t> a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knowledge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.</a:t>
            </a:r>
            <a:endParaRPr lang="en-BE" dirty="0"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0B89BA23-B134-DA57-B631-6D2204E76987}"/>
              </a:ext>
            </a:extLst>
          </p:cNvPr>
          <p:cNvGrpSpPr/>
          <p:nvPr/>
        </p:nvGrpSpPr>
        <p:grpSpPr>
          <a:xfrm>
            <a:off x="6952612" y="1508234"/>
            <a:ext cx="2094944" cy="2011349"/>
            <a:chOff x="7049056" y="1500892"/>
            <a:chExt cx="2094944" cy="2011349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24AEA665-DAC7-CBC5-CA55-9A4BBA1F2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666" r="34647" b="37946"/>
            <a:stretch/>
          </p:blipFill>
          <p:spPr>
            <a:xfrm>
              <a:off x="7049056" y="1500892"/>
              <a:ext cx="2094944" cy="16025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6BB5CCF-9C5B-C165-5C3C-10ECFC1FCA15}"/>
                </a:ext>
              </a:extLst>
            </p:cNvPr>
            <p:cNvSpPr txBox="1"/>
            <p:nvPr/>
          </p:nvSpPr>
          <p:spPr>
            <a:xfrm>
              <a:off x="7437621" y="3204464"/>
              <a:ext cx="1285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/>
                <a:t>Highlight </a:t>
              </a:r>
              <a:r>
                <a:rPr lang="nl-BE" sz="1400" dirty="0" err="1"/>
                <a:t>reuse</a:t>
              </a:r>
              <a:endParaRPr lang="en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61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7980"/>
            <a:ext cx="7886700" cy="756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 dirty="0"/>
              <a:t>REUSE  is </a:t>
            </a:r>
            <a:r>
              <a:rPr lang="nl-BE" sz="2000" dirty="0" err="1"/>
              <a:t>the</a:t>
            </a:r>
            <a:r>
              <a:rPr lang="nl-BE" sz="2000" dirty="0"/>
              <a:t> first </a:t>
            </a:r>
            <a:r>
              <a:rPr lang="nl-BE" sz="2000" dirty="0" err="1"/>
              <a:t>principle</a:t>
            </a:r>
            <a:r>
              <a:rPr lang="nl-BE" sz="2000" dirty="0"/>
              <a:t> of data </a:t>
            </a:r>
            <a:r>
              <a:rPr lang="nl-BE" sz="2000" dirty="0" err="1"/>
              <a:t>specifications</a:t>
            </a:r>
            <a:r>
              <a:rPr lang="nl-BE" sz="2000" dirty="0"/>
              <a:t>. </a:t>
            </a:r>
          </a:p>
          <a:p>
            <a:pPr marL="0" indent="0">
              <a:buNone/>
            </a:pPr>
            <a:r>
              <a:rPr lang="nl-BE" sz="2000" dirty="0" err="1"/>
              <a:t>Reuse</a:t>
            </a:r>
            <a:r>
              <a:rPr lang="nl-BE" sz="2000" dirty="0"/>
              <a:t> </a:t>
            </a:r>
            <a:r>
              <a:rPr lang="nl-BE" sz="2000" b="1" dirty="0" err="1"/>
              <a:t>binds</a:t>
            </a:r>
            <a:r>
              <a:rPr lang="nl-BE" sz="2000" dirty="0"/>
              <a:t> data </a:t>
            </a:r>
            <a:r>
              <a:rPr lang="nl-BE" sz="2000" dirty="0" err="1"/>
              <a:t>specifications</a:t>
            </a:r>
            <a:r>
              <a:rPr lang="nl-BE" sz="2000" dirty="0"/>
              <a:t> </a:t>
            </a:r>
            <a:r>
              <a:rPr lang="nl-BE" sz="2000" dirty="0" err="1"/>
              <a:t>semantically</a:t>
            </a:r>
            <a:r>
              <a:rPr lang="nl-BE" sz="2000" dirty="0"/>
              <a:t> </a:t>
            </a:r>
            <a:r>
              <a:rPr lang="nl-BE" sz="2000" dirty="0" err="1"/>
              <a:t>together</a:t>
            </a:r>
            <a:r>
              <a:rPr lang="nl-BE" sz="2000" dirty="0"/>
              <a:t>.</a:t>
            </a: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The OSLO knowledge graph is growing</a:t>
            </a:r>
            <a:endParaRPr lang="en-LU" dirty="0"/>
          </a:p>
        </p:txBody>
      </p:sp>
      <p:sp>
        <p:nvSpPr>
          <p:cNvPr id="7" name="Flowchart: Connector 7">
            <a:extLst>
              <a:ext uri="{FF2B5EF4-FFF2-40B4-BE49-F238E27FC236}">
                <a16:creationId xmlns:a16="http://schemas.microsoft.com/office/drawing/2014/main" id="{DB5BA008-AF83-F3BF-F419-4A9F6DF226B0}"/>
              </a:ext>
            </a:extLst>
          </p:cNvPr>
          <p:cNvSpPr/>
          <p:nvPr/>
        </p:nvSpPr>
        <p:spPr>
          <a:xfrm>
            <a:off x="1858336" y="2348733"/>
            <a:ext cx="1102124" cy="4299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Vocabularia</a:t>
            </a:r>
            <a:endParaRPr lang="en-BE" sz="900" dirty="0"/>
          </a:p>
        </p:txBody>
      </p:sp>
      <p:sp>
        <p:nvSpPr>
          <p:cNvPr id="8" name="Flowchart: Connector 8">
            <a:extLst>
              <a:ext uri="{FF2B5EF4-FFF2-40B4-BE49-F238E27FC236}">
                <a16:creationId xmlns:a16="http://schemas.microsoft.com/office/drawing/2014/main" id="{B2BED10A-5F7E-5AAF-6B68-1839754F8EA2}"/>
              </a:ext>
            </a:extLst>
          </p:cNvPr>
          <p:cNvSpPr/>
          <p:nvPr/>
        </p:nvSpPr>
        <p:spPr>
          <a:xfrm>
            <a:off x="2879386" y="1967779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Application profiles</a:t>
            </a:r>
            <a:endParaRPr lang="en-BE" sz="1200" dirty="0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CA7D3980-C0A8-2A08-4096-CA35C266F99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H="1" flipV="1">
            <a:off x="2879386" y="2195437"/>
            <a:ext cx="81074" cy="3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14">
            <a:extLst>
              <a:ext uri="{FF2B5EF4-FFF2-40B4-BE49-F238E27FC236}">
                <a16:creationId xmlns:a16="http://schemas.microsoft.com/office/drawing/2014/main" id="{FCE98DB7-91F9-9E7B-AF8C-61D181698EFA}"/>
              </a:ext>
            </a:extLst>
          </p:cNvPr>
          <p:cNvSpPr/>
          <p:nvPr/>
        </p:nvSpPr>
        <p:spPr>
          <a:xfrm>
            <a:off x="2418358" y="3759541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B1E179F-DEE7-2BF7-E35E-B1AE2A40C28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2409398" y="2778682"/>
            <a:ext cx="223935" cy="98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7">
            <a:extLst>
              <a:ext uri="{FF2B5EF4-FFF2-40B4-BE49-F238E27FC236}">
                <a16:creationId xmlns:a16="http://schemas.microsoft.com/office/drawing/2014/main" id="{6B26672A-0FB5-F839-DEF8-DC85FBDB0AAD}"/>
              </a:ext>
            </a:extLst>
          </p:cNvPr>
          <p:cNvSpPr/>
          <p:nvPr/>
        </p:nvSpPr>
        <p:spPr>
          <a:xfrm>
            <a:off x="3373239" y="3065936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DC7A81C4-B2D5-449B-E5B4-0EDA1B262087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 flipV="1">
            <a:off x="2848307" y="3280911"/>
            <a:ext cx="524932" cy="69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39">
            <a:extLst>
              <a:ext uri="{FF2B5EF4-FFF2-40B4-BE49-F238E27FC236}">
                <a16:creationId xmlns:a16="http://schemas.microsoft.com/office/drawing/2014/main" id="{8D0459E1-6EC6-0833-32E6-1C3379B2498C}"/>
              </a:ext>
            </a:extLst>
          </p:cNvPr>
          <p:cNvSpPr/>
          <p:nvPr/>
        </p:nvSpPr>
        <p:spPr>
          <a:xfrm>
            <a:off x="4431797" y="2155975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Implementation models</a:t>
            </a:r>
            <a:endParaRPr lang="en-BE" sz="900" dirty="0"/>
          </a:p>
        </p:txBody>
      </p:sp>
      <p:sp>
        <p:nvSpPr>
          <p:cNvPr id="15" name="Flowchart: Connector 43">
            <a:extLst>
              <a:ext uri="{FF2B5EF4-FFF2-40B4-BE49-F238E27FC236}">
                <a16:creationId xmlns:a16="http://schemas.microsoft.com/office/drawing/2014/main" id="{DC8DB40B-D941-C51F-2731-FE028BFF33D6}"/>
              </a:ext>
            </a:extLst>
          </p:cNvPr>
          <p:cNvSpPr/>
          <p:nvPr/>
        </p:nvSpPr>
        <p:spPr>
          <a:xfrm>
            <a:off x="3589068" y="3943266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6" name="Flowchart: Connector 44">
            <a:extLst>
              <a:ext uri="{FF2B5EF4-FFF2-40B4-BE49-F238E27FC236}">
                <a16:creationId xmlns:a16="http://schemas.microsoft.com/office/drawing/2014/main" id="{04CDDF33-C2F7-3536-7DBD-2E1C5C464ED1}"/>
              </a:ext>
            </a:extLst>
          </p:cNvPr>
          <p:cNvSpPr/>
          <p:nvPr/>
        </p:nvSpPr>
        <p:spPr>
          <a:xfrm>
            <a:off x="4483874" y="3544800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7" name="Flowchart: Connector 45">
            <a:extLst>
              <a:ext uri="{FF2B5EF4-FFF2-40B4-BE49-F238E27FC236}">
                <a16:creationId xmlns:a16="http://schemas.microsoft.com/office/drawing/2014/main" id="{251CA76E-5F38-3EEE-335D-0BBAD2D11134}"/>
              </a:ext>
            </a:extLst>
          </p:cNvPr>
          <p:cNvSpPr/>
          <p:nvPr/>
        </p:nvSpPr>
        <p:spPr>
          <a:xfrm>
            <a:off x="4898256" y="4158240"/>
            <a:ext cx="429949" cy="4299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0BD25CE4-E69F-9C51-C39B-FF31C01FA10D}"/>
              </a:ext>
            </a:extLst>
          </p:cNvPr>
          <p:cNvCxnSpPr>
            <a:stCxn id="12" idx="0"/>
            <a:endCxn id="8" idx="4"/>
          </p:cNvCxnSpPr>
          <p:nvPr/>
        </p:nvCxnSpPr>
        <p:spPr>
          <a:xfrm flipH="1" flipV="1">
            <a:off x="3570904" y="2423094"/>
            <a:ext cx="17310" cy="64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9">
            <a:extLst>
              <a:ext uri="{FF2B5EF4-FFF2-40B4-BE49-F238E27FC236}">
                <a16:creationId xmlns:a16="http://schemas.microsoft.com/office/drawing/2014/main" id="{7FE962F3-ED54-9B85-1E2B-A0993949891D}"/>
              </a:ext>
            </a:extLst>
          </p:cNvPr>
          <p:cNvCxnSpPr>
            <a:stCxn id="16" idx="0"/>
            <a:endCxn id="14" idx="4"/>
          </p:cNvCxnSpPr>
          <p:nvPr/>
        </p:nvCxnSpPr>
        <p:spPr>
          <a:xfrm flipV="1">
            <a:off x="4698849" y="2611290"/>
            <a:ext cx="424466" cy="933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1">
            <a:extLst>
              <a:ext uri="{FF2B5EF4-FFF2-40B4-BE49-F238E27FC236}">
                <a16:creationId xmlns:a16="http://schemas.microsoft.com/office/drawing/2014/main" id="{BE6112B4-B77C-E33F-91DB-21DCE8D47078}"/>
              </a:ext>
            </a:extLst>
          </p:cNvPr>
          <p:cNvCxnSpPr>
            <a:stCxn id="15" idx="7"/>
            <a:endCxn id="14" idx="4"/>
          </p:cNvCxnSpPr>
          <p:nvPr/>
        </p:nvCxnSpPr>
        <p:spPr>
          <a:xfrm flipV="1">
            <a:off x="3956052" y="2611290"/>
            <a:ext cx="1167263" cy="1394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3">
            <a:extLst>
              <a:ext uri="{FF2B5EF4-FFF2-40B4-BE49-F238E27FC236}">
                <a16:creationId xmlns:a16="http://schemas.microsoft.com/office/drawing/2014/main" id="{89E4C7BC-6482-6C80-6B33-13E18B431F9C}"/>
              </a:ext>
            </a:extLst>
          </p:cNvPr>
          <p:cNvCxnSpPr>
            <a:stCxn id="15" idx="0"/>
            <a:endCxn id="8" idx="5"/>
          </p:cNvCxnSpPr>
          <p:nvPr/>
        </p:nvCxnSpPr>
        <p:spPr>
          <a:xfrm flipV="1">
            <a:off x="3804043" y="2356415"/>
            <a:ext cx="255837" cy="158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2912ED55-FD19-729C-BA94-26E5642DAFC2}"/>
              </a:ext>
            </a:extLst>
          </p:cNvPr>
          <p:cNvCxnSpPr>
            <a:stCxn id="15" idx="1"/>
            <a:endCxn id="7" idx="5"/>
          </p:cNvCxnSpPr>
          <p:nvPr/>
        </p:nvCxnSpPr>
        <p:spPr>
          <a:xfrm flipH="1" flipV="1">
            <a:off x="2799058" y="2715717"/>
            <a:ext cx="852975" cy="1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1">
            <a:extLst>
              <a:ext uri="{FF2B5EF4-FFF2-40B4-BE49-F238E27FC236}">
                <a16:creationId xmlns:a16="http://schemas.microsoft.com/office/drawing/2014/main" id="{69D1DB25-27D5-3A66-B2BE-122A8CC844F8}"/>
              </a:ext>
            </a:extLst>
          </p:cNvPr>
          <p:cNvCxnSpPr>
            <a:stCxn id="12" idx="4"/>
            <a:endCxn id="15" idx="0"/>
          </p:cNvCxnSpPr>
          <p:nvPr/>
        </p:nvCxnSpPr>
        <p:spPr>
          <a:xfrm>
            <a:off x="3588214" y="3495885"/>
            <a:ext cx="215829" cy="44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9C87BF78-EA6C-71A1-AFD5-5B60D2CDB745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4019017" y="3911784"/>
            <a:ext cx="527822" cy="24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5">
            <a:extLst>
              <a:ext uri="{FF2B5EF4-FFF2-40B4-BE49-F238E27FC236}">
                <a16:creationId xmlns:a16="http://schemas.microsoft.com/office/drawing/2014/main" id="{B2F992E5-3EC8-7293-1E3D-9F4B74990B67}"/>
              </a:ext>
            </a:extLst>
          </p:cNvPr>
          <p:cNvCxnSpPr>
            <a:stCxn id="16" idx="5"/>
            <a:endCxn id="17" idx="1"/>
          </p:cNvCxnSpPr>
          <p:nvPr/>
        </p:nvCxnSpPr>
        <p:spPr>
          <a:xfrm>
            <a:off x="4850858" y="3911784"/>
            <a:ext cx="110363" cy="3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6">
            <a:extLst>
              <a:ext uri="{FF2B5EF4-FFF2-40B4-BE49-F238E27FC236}">
                <a16:creationId xmlns:a16="http://schemas.microsoft.com/office/drawing/2014/main" id="{EBDCEC7E-CD9B-E2FA-CEAD-19AA8C372E9B}"/>
              </a:ext>
            </a:extLst>
          </p:cNvPr>
          <p:cNvCxnSpPr>
            <a:stCxn id="10" idx="5"/>
            <a:endCxn id="15" idx="2"/>
          </p:cNvCxnSpPr>
          <p:nvPr/>
        </p:nvCxnSpPr>
        <p:spPr>
          <a:xfrm>
            <a:off x="2785342" y="4126525"/>
            <a:ext cx="803726" cy="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8">
            <a:extLst>
              <a:ext uri="{FF2B5EF4-FFF2-40B4-BE49-F238E27FC236}">
                <a16:creationId xmlns:a16="http://schemas.microsoft.com/office/drawing/2014/main" id="{BB43D11E-5944-1BCC-1549-016362AD090B}"/>
              </a:ext>
            </a:extLst>
          </p:cNvPr>
          <p:cNvCxnSpPr>
            <a:stCxn id="7" idx="6"/>
            <a:endCxn id="12" idx="1"/>
          </p:cNvCxnSpPr>
          <p:nvPr/>
        </p:nvCxnSpPr>
        <p:spPr>
          <a:xfrm>
            <a:off x="2960460" y="2563708"/>
            <a:ext cx="475744" cy="5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65FF129D-7D2D-2DC4-C52E-8BA49F5B3E14}"/>
              </a:ext>
            </a:extLst>
          </p:cNvPr>
          <p:cNvSpPr txBox="1"/>
          <p:nvPr/>
        </p:nvSpPr>
        <p:spPr>
          <a:xfrm>
            <a:off x="2389464" y="381781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C7851C-BBE6-CE24-05DA-CD3EB6C8E403}"/>
              </a:ext>
            </a:extLst>
          </p:cNvPr>
          <p:cNvSpPr txBox="1"/>
          <p:nvPr/>
        </p:nvSpPr>
        <p:spPr>
          <a:xfrm>
            <a:off x="3348343" y="312890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109F87B-2BE8-D72D-14D2-68D70E2363EC}"/>
              </a:ext>
            </a:extLst>
          </p:cNvPr>
          <p:cNvSpPr txBox="1"/>
          <p:nvPr/>
        </p:nvSpPr>
        <p:spPr>
          <a:xfrm>
            <a:off x="3570951" y="400623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cxnSp>
        <p:nvCxnSpPr>
          <p:cNvPr id="40" name="Straight Connector 19">
            <a:extLst>
              <a:ext uri="{FF2B5EF4-FFF2-40B4-BE49-F238E27FC236}">
                <a16:creationId xmlns:a16="http://schemas.microsoft.com/office/drawing/2014/main" id="{41CC7D81-FE1D-CA62-3931-8FA02347085C}"/>
              </a:ext>
            </a:extLst>
          </p:cNvPr>
          <p:cNvCxnSpPr>
            <a:cxnSpLocks/>
            <a:stCxn id="28" idx="0"/>
            <a:endCxn id="8" idx="3"/>
          </p:cNvCxnSpPr>
          <p:nvPr/>
        </p:nvCxnSpPr>
        <p:spPr>
          <a:xfrm flipV="1">
            <a:off x="2708975" y="2356415"/>
            <a:ext cx="372952" cy="1461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Knowlegde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7980"/>
            <a:ext cx="7886700" cy="756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 dirty="0"/>
              <a:t>REUSE  is </a:t>
            </a:r>
            <a:r>
              <a:rPr lang="nl-BE" sz="2000" dirty="0" err="1"/>
              <a:t>the</a:t>
            </a:r>
            <a:r>
              <a:rPr lang="nl-BE" sz="2000" dirty="0"/>
              <a:t> first </a:t>
            </a:r>
            <a:r>
              <a:rPr lang="nl-BE" sz="2000" dirty="0" err="1"/>
              <a:t>principle</a:t>
            </a:r>
            <a:r>
              <a:rPr lang="nl-BE" sz="2000" dirty="0"/>
              <a:t> of data </a:t>
            </a:r>
            <a:r>
              <a:rPr lang="nl-BE" sz="2000" dirty="0" err="1"/>
              <a:t>specifications</a:t>
            </a:r>
            <a:r>
              <a:rPr lang="nl-BE" sz="2000" dirty="0"/>
              <a:t>. </a:t>
            </a:r>
          </a:p>
          <a:p>
            <a:pPr marL="0" indent="0">
              <a:buNone/>
            </a:pPr>
            <a:r>
              <a:rPr lang="nl-BE" sz="2000" dirty="0" err="1"/>
              <a:t>Reuse</a:t>
            </a:r>
            <a:r>
              <a:rPr lang="nl-BE" sz="2000" dirty="0"/>
              <a:t> </a:t>
            </a:r>
            <a:r>
              <a:rPr lang="nl-BE" sz="2000" b="1" dirty="0" err="1"/>
              <a:t>binds</a:t>
            </a:r>
            <a:r>
              <a:rPr lang="nl-BE" sz="2000" dirty="0"/>
              <a:t> data </a:t>
            </a:r>
            <a:r>
              <a:rPr lang="nl-BE" sz="2000" dirty="0" err="1"/>
              <a:t>specifications</a:t>
            </a:r>
            <a:r>
              <a:rPr lang="nl-BE" sz="2000" dirty="0"/>
              <a:t> </a:t>
            </a:r>
            <a:r>
              <a:rPr lang="nl-BE" sz="2000" dirty="0" err="1"/>
              <a:t>semantically</a:t>
            </a:r>
            <a:r>
              <a:rPr lang="nl-BE" sz="2000" dirty="0"/>
              <a:t> </a:t>
            </a:r>
            <a:r>
              <a:rPr lang="nl-BE" sz="2000" dirty="0" err="1"/>
              <a:t>together</a:t>
            </a:r>
            <a:r>
              <a:rPr lang="nl-BE" sz="2000" dirty="0"/>
              <a:t>.</a:t>
            </a: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OSLO knowledge graph is growing</a:t>
            </a:r>
            <a:endParaRPr lang="en-LU" dirty="0"/>
          </a:p>
        </p:txBody>
      </p:sp>
      <p:sp>
        <p:nvSpPr>
          <p:cNvPr id="7" name="Flowchart: Connector 7">
            <a:extLst>
              <a:ext uri="{FF2B5EF4-FFF2-40B4-BE49-F238E27FC236}">
                <a16:creationId xmlns:a16="http://schemas.microsoft.com/office/drawing/2014/main" id="{DB5BA008-AF83-F3BF-F419-4A9F6DF226B0}"/>
              </a:ext>
            </a:extLst>
          </p:cNvPr>
          <p:cNvSpPr/>
          <p:nvPr/>
        </p:nvSpPr>
        <p:spPr>
          <a:xfrm>
            <a:off x="1858336" y="2348733"/>
            <a:ext cx="1102124" cy="4299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Vocabularia</a:t>
            </a:r>
            <a:endParaRPr lang="en-BE" sz="900" dirty="0"/>
          </a:p>
        </p:txBody>
      </p:sp>
      <p:sp>
        <p:nvSpPr>
          <p:cNvPr id="8" name="Flowchart: Connector 8">
            <a:extLst>
              <a:ext uri="{FF2B5EF4-FFF2-40B4-BE49-F238E27FC236}">
                <a16:creationId xmlns:a16="http://schemas.microsoft.com/office/drawing/2014/main" id="{B2BED10A-5F7E-5AAF-6B68-1839754F8EA2}"/>
              </a:ext>
            </a:extLst>
          </p:cNvPr>
          <p:cNvSpPr/>
          <p:nvPr/>
        </p:nvSpPr>
        <p:spPr>
          <a:xfrm>
            <a:off x="2879386" y="1967779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Application profiles</a:t>
            </a:r>
            <a:endParaRPr lang="en-BE" sz="1200" dirty="0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CA7D3980-C0A8-2A08-4096-CA35C266F99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H="1" flipV="1">
            <a:off x="2879386" y="2195437"/>
            <a:ext cx="81074" cy="3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14">
            <a:extLst>
              <a:ext uri="{FF2B5EF4-FFF2-40B4-BE49-F238E27FC236}">
                <a16:creationId xmlns:a16="http://schemas.microsoft.com/office/drawing/2014/main" id="{FCE98DB7-91F9-9E7B-AF8C-61D181698EFA}"/>
              </a:ext>
            </a:extLst>
          </p:cNvPr>
          <p:cNvSpPr/>
          <p:nvPr/>
        </p:nvSpPr>
        <p:spPr>
          <a:xfrm>
            <a:off x="2418358" y="3759541"/>
            <a:ext cx="429949" cy="429949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B1E179F-DEE7-2BF7-E35E-B1AE2A40C28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2409398" y="2778682"/>
            <a:ext cx="223935" cy="98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7">
            <a:extLst>
              <a:ext uri="{FF2B5EF4-FFF2-40B4-BE49-F238E27FC236}">
                <a16:creationId xmlns:a16="http://schemas.microsoft.com/office/drawing/2014/main" id="{6B26672A-0FB5-F839-DEF8-DC85FBDB0AAD}"/>
              </a:ext>
            </a:extLst>
          </p:cNvPr>
          <p:cNvSpPr/>
          <p:nvPr/>
        </p:nvSpPr>
        <p:spPr>
          <a:xfrm>
            <a:off x="3373239" y="3065936"/>
            <a:ext cx="429949" cy="429949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DC7A81C4-B2D5-449B-E5B4-0EDA1B262087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 flipV="1">
            <a:off x="2848307" y="3280911"/>
            <a:ext cx="524932" cy="69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39">
            <a:extLst>
              <a:ext uri="{FF2B5EF4-FFF2-40B4-BE49-F238E27FC236}">
                <a16:creationId xmlns:a16="http://schemas.microsoft.com/office/drawing/2014/main" id="{8D0459E1-6EC6-0833-32E6-1C3379B2498C}"/>
              </a:ext>
            </a:extLst>
          </p:cNvPr>
          <p:cNvSpPr/>
          <p:nvPr/>
        </p:nvSpPr>
        <p:spPr>
          <a:xfrm>
            <a:off x="4431797" y="2155975"/>
            <a:ext cx="1383035" cy="4553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Implementation models</a:t>
            </a:r>
            <a:endParaRPr lang="en-BE" sz="900" dirty="0"/>
          </a:p>
        </p:txBody>
      </p:sp>
      <p:sp>
        <p:nvSpPr>
          <p:cNvPr id="15" name="Flowchart: Connector 43">
            <a:extLst>
              <a:ext uri="{FF2B5EF4-FFF2-40B4-BE49-F238E27FC236}">
                <a16:creationId xmlns:a16="http://schemas.microsoft.com/office/drawing/2014/main" id="{DC8DB40B-D941-C51F-2731-FE028BFF33D6}"/>
              </a:ext>
            </a:extLst>
          </p:cNvPr>
          <p:cNvSpPr/>
          <p:nvPr/>
        </p:nvSpPr>
        <p:spPr>
          <a:xfrm>
            <a:off x="3589068" y="3943266"/>
            <a:ext cx="429949" cy="429949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6" name="Flowchart: Connector 44">
            <a:extLst>
              <a:ext uri="{FF2B5EF4-FFF2-40B4-BE49-F238E27FC236}">
                <a16:creationId xmlns:a16="http://schemas.microsoft.com/office/drawing/2014/main" id="{04CDDF33-C2F7-3536-7DBD-2E1C5C464ED1}"/>
              </a:ext>
            </a:extLst>
          </p:cNvPr>
          <p:cNvSpPr/>
          <p:nvPr/>
        </p:nvSpPr>
        <p:spPr>
          <a:xfrm>
            <a:off x="4483874" y="3544800"/>
            <a:ext cx="429949" cy="429949"/>
          </a:xfrm>
          <a:prstGeom prst="flowChartConnec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7" name="Flowchart: Connector 45">
            <a:extLst>
              <a:ext uri="{FF2B5EF4-FFF2-40B4-BE49-F238E27FC236}">
                <a16:creationId xmlns:a16="http://schemas.microsoft.com/office/drawing/2014/main" id="{251CA76E-5F38-3EEE-335D-0BBAD2D11134}"/>
              </a:ext>
            </a:extLst>
          </p:cNvPr>
          <p:cNvSpPr/>
          <p:nvPr/>
        </p:nvSpPr>
        <p:spPr>
          <a:xfrm>
            <a:off x="4898256" y="4158240"/>
            <a:ext cx="429949" cy="429949"/>
          </a:xfrm>
          <a:prstGeom prst="flowChartConnec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0BD25CE4-E69F-9C51-C39B-FF31C01FA10D}"/>
              </a:ext>
            </a:extLst>
          </p:cNvPr>
          <p:cNvCxnSpPr>
            <a:stCxn id="12" idx="0"/>
            <a:endCxn id="8" idx="4"/>
          </p:cNvCxnSpPr>
          <p:nvPr/>
        </p:nvCxnSpPr>
        <p:spPr>
          <a:xfrm flipH="1" flipV="1">
            <a:off x="3570904" y="2423094"/>
            <a:ext cx="17310" cy="64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9">
            <a:extLst>
              <a:ext uri="{FF2B5EF4-FFF2-40B4-BE49-F238E27FC236}">
                <a16:creationId xmlns:a16="http://schemas.microsoft.com/office/drawing/2014/main" id="{7FE962F3-ED54-9B85-1E2B-A0993949891D}"/>
              </a:ext>
            </a:extLst>
          </p:cNvPr>
          <p:cNvCxnSpPr>
            <a:stCxn id="16" idx="0"/>
            <a:endCxn id="14" idx="4"/>
          </p:cNvCxnSpPr>
          <p:nvPr/>
        </p:nvCxnSpPr>
        <p:spPr>
          <a:xfrm flipV="1">
            <a:off x="4698849" y="2611290"/>
            <a:ext cx="424466" cy="933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1">
            <a:extLst>
              <a:ext uri="{FF2B5EF4-FFF2-40B4-BE49-F238E27FC236}">
                <a16:creationId xmlns:a16="http://schemas.microsoft.com/office/drawing/2014/main" id="{BE6112B4-B77C-E33F-91DB-21DCE8D47078}"/>
              </a:ext>
            </a:extLst>
          </p:cNvPr>
          <p:cNvCxnSpPr>
            <a:stCxn id="15" idx="7"/>
            <a:endCxn id="14" idx="4"/>
          </p:cNvCxnSpPr>
          <p:nvPr/>
        </p:nvCxnSpPr>
        <p:spPr>
          <a:xfrm flipV="1">
            <a:off x="3956052" y="2611290"/>
            <a:ext cx="1167263" cy="1394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3">
            <a:extLst>
              <a:ext uri="{FF2B5EF4-FFF2-40B4-BE49-F238E27FC236}">
                <a16:creationId xmlns:a16="http://schemas.microsoft.com/office/drawing/2014/main" id="{89E4C7BC-6482-6C80-6B33-13E18B431F9C}"/>
              </a:ext>
            </a:extLst>
          </p:cNvPr>
          <p:cNvCxnSpPr>
            <a:stCxn id="15" idx="0"/>
            <a:endCxn id="8" idx="5"/>
          </p:cNvCxnSpPr>
          <p:nvPr/>
        </p:nvCxnSpPr>
        <p:spPr>
          <a:xfrm flipV="1">
            <a:off x="3804043" y="2356415"/>
            <a:ext cx="255837" cy="158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2912ED55-FD19-729C-BA94-26E5642DAFC2}"/>
              </a:ext>
            </a:extLst>
          </p:cNvPr>
          <p:cNvCxnSpPr>
            <a:stCxn id="15" idx="1"/>
            <a:endCxn id="7" idx="5"/>
          </p:cNvCxnSpPr>
          <p:nvPr/>
        </p:nvCxnSpPr>
        <p:spPr>
          <a:xfrm flipH="1" flipV="1">
            <a:off x="2799058" y="2715717"/>
            <a:ext cx="852975" cy="1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1">
            <a:extLst>
              <a:ext uri="{FF2B5EF4-FFF2-40B4-BE49-F238E27FC236}">
                <a16:creationId xmlns:a16="http://schemas.microsoft.com/office/drawing/2014/main" id="{69D1DB25-27D5-3A66-B2BE-122A8CC844F8}"/>
              </a:ext>
            </a:extLst>
          </p:cNvPr>
          <p:cNvCxnSpPr>
            <a:stCxn id="12" idx="4"/>
            <a:endCxn id="15" idx="0"/>
          </p:cNvCxnSpPr>
          <p:nvPr/>
        </p:nvCxnSpPr>
        <p:spPr>
          <a:xfrm>
            <a:off x="3588214" y="3495885"/>
            <a:ext cx="215829" cy="44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9C87BF78-EA6C-71A1-AFD5-5B60D2CDB745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4019017" y="3911784"/>
            <a:ext cx="527822" cy="24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5">
            <a:extLst>
              <a:ext uri="{FF2B5EF4-FFF2-40B4-BE49-F238E27FC236}">
                <a16:creationId xmlns:a16="http://schemas.microsoft.com/office/drawing/2014/main" id="{B2F992E5-3EC8-7293-1E3D-9F4B74990B67}"/>
              </a:ext>
            </a:extLst>
          </p:cNvPr>
          <p:cNvCxnSpPr>
            <a:stCxn id="16" idx="5"/>
            <a:endCxn id="17" idx="1"/>
          </p:cNvCxnSpPr>
          <p:nvPr/>
        </p:nvCxnSpPr>
        <p:spPr>
          <a:xfrm>
            <a:off x="4850858" y="3911784"/>
            <a:ext cx="110363" cy="3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6">
            <a:extLst>
              <a:ext uri="{FF2B5EF4-FFF2-40B4-BE49-F238E27FC236}">
                <a16:creationId xmlns:a16="http://schemas.microsoft.com/office/drawing/2014/main" id="{EBDCEC7E-CD9B-E2FA-CEAD-19AA8C372E9B}"/>
              </a:ext>
            </a:extLst>
          </p:cNvPr>
          <p:cNvCxnSpPr>
            <a:stCxn id="10" idx="5"/>
            <a:endCxn id="15" idx="2"/>
          </p:cNvCxnSpPr>
          <p:nvPr/>
        </p:nvCxnSpPr>
        <p:spPr>
          <a:xfrm>
            <a:off x="2785342" y="4126525"/>
            <a:ext cx="803726" cy="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8">
            <a:extLst>
              <a:ext uri="{FF2B5EF4-FFF2-40B4-BE49-F238E27FC236}">
                <a16:creationId xmlns:a16="http://schemas.microsoft.com/office/drawing/2014/main" id="{BB43D11E-5944-1BCC-1549-016362AD090B}"/>
              </a:ext>
            </a:extLst>
          </p:cNvPr>
          <p:cNvCxnSpPr>
            <a:stCxn id="7" idx="6"/>
            <a:endCxn id="12" idx="1"/>
          </p:cNvCxnSpPr>
          <p:nvPr/>
        </p:nvCxnSpPr>
        <p:spPr>
          <a:xfrm>
            <a:off x="2960460" y="2563708"/>
            <a:ext cx="475744" cy="5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65FF129D-7D2D-2DC4-C52E-8BA49F5B3E14}"/>
              </a:ext>
            </a:extLst>
          </p:cNvPr>
          <p:cNvSpPr txBox="1"/>
          <p:nvPr/>
        </p:nvSpPr>
        <p:spPr>
          <a:xfrm>
            <a:off x="2389464" y="381781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C7851C-BBE6-CE24-05DA-CD3EB6C8E403}"/>
              </a:ext>
            </a:extLst>
          </p:cNvPr>
          <p:cNvSpPr txBox="1"/>
          <p:nvPr/>
        </p:nvSpPr>
        <p:spPr>
          <a:xfrm>
            <a:off x="3348343" y="312890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109F87B-2BE8-D72D-14D2-68D70E2363EC}"/>
              </a:ext>
            </a:extLst>
          </p:cNvPr>
          <p:cNvSpPr txBox="1"/>
          <p:nvPr/>
        </p:nvSpPr>
        <p:spPr>
          <a:xfrm>
            <a:off x="3570951" y="4006231"/>
            <a:ext cx="63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term</a:t>
            </a:r>
            <a:endParaRPr lang="en-BE" sz="1200" dirty="0"/>
          </a:p>
        </p:txBody>
      </p:sp>
      <p:sp>
        <p:nvSpPr>
          <p:cNvPr id="38" name="Stroomdiagram: Alternatief proces 37">
            <a:extLst>
              <a:ext uri="{FF2B5EF4-FFF2-40B4-BE49-F238E27FC236}">
                <a16:creationId xmlns:a16="http://schemas.microsoft.com/office/drawing/2014/main" id="{CC32ACFC-A4D5-AB8C-5CCB-D0B7C2F610D2}"/>
              </a:ext>
            </a:extLst>
          </p:cNvPr>
          <p:cNvSpPr/>
          <p:nvPr/>
        </p:nvSpPr>
        <p:spPr>
          <a:xfrm>
            <a:off x="6737684" y="291156"/>
            <a:ext cx="2245895" cy="252072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1</a:t>
            </a:r>
            <a:endParaRPr lang="en-BE" dirty="0"/>
          </a:p>
        </p:txBody>
      </p:sp>
      <p:sp>
        <p:nvSpPr>
          <p:cNvPr id="39" name="Stroomdiagram: Alternatief proces 38">
            <a:extLst>
              <a:ext uri="{FF2B5EF4-FFF2-40B4-BE49-F238E27FC236}">
                <a16:creationId xmlns:a16="http://schemas.microsoft.com/office/drawing/2014/main" id="{92C57A55-0F4A-98D9-1CFA-B0F2906B7415}"/>
              </a:ext>
            </a:extLst>
          </p:cNvPr>
          <p:cNvSpPr/>
          <p:nvPr/>
        </p:nvSpPr>
        <p:spPr>
          <a:xfrm>
            <a:off x="6737684" y="576112"/>
            <a:ext cx="2245895" cy="252072"/>
          </a:xfrm>
          <a:prstGeom prst="flowChartAlternateProcess">
            <a:avLst/>
          </a:prstGeom>
          <a:solidFill>
            <a:srgbClr val="FF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2</a:t>
            </a:r>
            <a:endParaRPr lang="en-BE" dirty="0"/>
          </a:p>
        </p:txBody>
      </p:sp>
      <p:cxnSp>
        <p:nvCxnSpPr>
          <p:cNvPr id="40" name="Straight Connector 19">
            <a:extLst>
              <a:ext uri="{FF2B5EF4-FFF2-40B4-BE49-F238E27FC236}">
                <a16:creationId xmlns:a16="http://schemas.microsoft.com/office/drawing/2014/main" id="{41CC7D81-FE1D-CA62-3931-8FA02347085C}"/>
              </a:ext>
            </a:extLst>
          </p:cNvPr>
          <p:cNvCxnSpPr>
            <a:cxnSpLocks/>
            <a:stCxn id="28" idx="0"/>
            <a:endCxn id="8" idx="3"/>
          </p:cNvCxnSpPr>
          <p:nvPr/>
        </p:nvCxnSpPr>
        <p:spPr>
          <a:xfrm flipV="1">
            <a:off x="2708975" y="2356415"/>
            <a:ext cx="372952" cy="1461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troomdiagram: Alternatief proces 42">
            <a:extLst>
              <a:ext uri="{FF2B5EF4-FFF2-40B4-BE49-F238E27FC236}">
                <a16:creationId xmlns:a16="http://schemas.microsoft.com/office/drawing/2014/main" id="{F2BBBC9F-F11F-D804-00EC-02D20E78DEFC}"/>
              </a:ext>
            </a:extLst>
          </p:cNvPr>
          <p:cNvSpPr/>
          <p:nvPr/>
        </p:nvSpPr>
        <p:spPr>
          <a:xfrm>
            <a:off x="6737683" y="853950"/>
            <a:ext cx="2245895" cy="252072"/>
          </a:xfrm>
          <a:prstGeom prst="flowChartAlternateProcess">
            <a:avLst/>
          </a:prstGeom>
          <a:solidFill>
            <a:srgbClr val="FFCC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Namespace</a:t>
            </a:r>
            <a:r>
              <a:rPr lang="nl-BE" dirty="0"/>
              <a:t> 3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827978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3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0</TotalTime>
  <Words>743</Words>
  <Application>Microsoft Office PowerPoint</Application>
  <PresentationFormat>On-screen Show (16:9)</PresentationFormat>
  <Paragraphs>191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Cover</vt:lpstr>
      <vt:lpstr>Custom Design</vt:lpstr>
      <vt:lpstr>Last Page</vt:lpstr>
      <vt:lpstr>Bert Van Nuffelen</vt:lpstr>
      <vt:lpstr>Open Standards for Linked Organisations</vt:lpstr>
      <vt:lpstr>Open Standards for Linked Organisations</vt:lpstr>
      <vt:lpstr>Governance enhancements</vt:lpstr>
      <vt:lpstr>Increasing organisational data maturity</vt:lpstr>
      <vt:lpstr>Supporting a wider range of agreements</vt:lpstr>
      <vt:lpstr>Improving data standards quality</vt:lpstr>
      <vt:lpstr>Knowlegde graph </vt:lpstr>
      <vt:lpstr>Knowlegde graph </vt:lpstr>
      <vt:lpstr>Knowlegde graph </vt:lpstr>
      <vt:lpstr>Knowlegde graph </vt:lpstr>
      <vt:lpstr>Knowlegde graph </vt:lpstr>
      <vt:lpstr>Experimental LLM based search</vt:lpstr>
      <vt:lpstr>Further growing the (OSLO) knowlegde graph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CHIAPPARICCI Renato (OP)</dc:creator>
  <cp:lastModifiedBy>MOLNAR Bence (OP-EXT)</cp:lastModifiedBy>
  <cp:revision>21</cp:revision>
  <dcterms:created xsi:type="dcterms:W3CDTF">2024-09-10T09:32:00Z</dcterms:created>
  <dcterms:modified xsi:type="dcterms:W3CDTF">2025-10-08T07:37:45Z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