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6"/>
  </p:notesMasterIdLst>
  <p:sldIdLst>
    <p:sldId id="256" r:id="rId5"/>
    <p:sldId id="289" r:id="rId6"/>
    <p:sldId id="293" r:id="rId7"/>
    <p:sldId id="290" r:id="rId8"/>
    <p:sldId id="315" r:id="rId9"/>
    <p:sldId id="316" r:id="rId10"/>
    <p:sldId id="314" r:id="rId11"/>
    <p:sldId id="312" r:id="rId12"/>
    <p:sldId id="317" r:id="rId13"/>
    <p:sldId id="291" r:id="rId14"/>
    <p:sldId id="318" r:id="rId15"/>
    <p:sldId id="322" r:id="rId16"/>
    <p:sldId id="320" r:id="rId17"/>
    <p:sldId id="319" r:id="rId18"/>
    <p:sldId id="321" r:id="rId19"/>
    <p:sldId id="323" r:id="rId20"/>
    <p:sldId id="301" r:id="rId21"/>
    <p:sldId id="324" r:id="rId22"/>
    <p:sldId id="309" r:id="rId23"/>
    <p:sldId id="283" r:id="rId24"/>
    <p:sldId id="32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3" autoAdjust="0"/>
    <p:restoredTop sz="86451" autoAdjust="0"/>
  </p:normalViewPr>
  <p:slideViewPr>
    <p:cSldViewPr snapToGrid="0">
      <p:cViewPr>
        <p:scale>
          <a:sx n="57" d="100"/>
          <a:sy n="57" d="100"/>
        </p:scale>
        <p:origin x="268" y="92"/>
      </p:cViewPr>
      <p:guideLst/>
    </p:cSldViewPr>
  </p:slideViewPr>
  <p:outlineViewPr>
    <p:cViewPr>
      <p:scale>
        <a:sx n="33" d="100"/>
        <a:sy n="33" d="100"/>
      </p:scale>
      <p:origin x="0" y="-2385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182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RAND Karl (OP)" userId="S::karl.ferrand@publications.europa.eu::f83b00f0-b215-47b6-8f86-c4ae3ea907e4" providerId="AD" clId="Web-{BFE509ED-22A1-0842-0D53-7D72BF6CE388}"/>
    <pc:docChg chg="mod">
      <pc:chgData name="FERRAND Karl (OP)" userId="S::karl.ferrand@publications.europa.eu::f83b00f0-b215-47b6-8f86-c4ae3ea907e4" providerId="AD" clId="Web-{BFE509ED-22A1-0842-0D53-7D72BF6CE388}" dt="2022-05-12T08:01:39.638" v="0" actId="33475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9EDDC-FF65-49CF-A899-9060358C93A8}" type="datetimeFigureOut">
              <a:rPr lang="en-IE" smtClean="0"/>
              <a:t>12/05/2022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60095-E1D8-4FAE-A535-4F194BD76B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841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60095-E1D8-4FAE-A535-4F194BD76B9F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9304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60095-E1D8-4FAE-A535-4F194BD76B9F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16413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E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60095-E1D8-4FAE-A535-4F194BD76B9F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28439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60095-E1D8-4FAE-A535-4F194BD76B9F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74847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60095-E1D8-4FAE-A535-4F194BD76B9F}" type="slidenum">
              <a:rPr lang="en-IE" smtClean="0"/>
              <a:t>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60403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60095-E1D8-4FAE-A535-4F194BD76B9F}" type="slidenum">
              <a:rPr lang="en-IE" smtClean="0"/>
              <a:t>13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57178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532670"/>
            <a:ext cx="6564923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4012345"/>
            <a:ext cx="6564923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2427476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2" y="127583"/>
            <a:ext cx="564481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25625"/>
            <a:ext cx="5644818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F68DF1-8D40-4E5E-86DA-C195D388151D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12/05/2022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429D19-0B5C-5B47-B15A-CED79C58F202}"/>
              </a:ext>
            </a:extLst>
          </p:cNvPr>
          <p:cNvSpPr/>
          <p:nvPr userDrawn="1"/>
        </p:nvSpPr>
        <p:spPr>
          <a:xfrm>
            <a:off x="0" y="0"/>
            <a:ext cx="5310554" cy="6362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0C0794D-E9A2-5641-A7CE-A0B2D91282A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54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3065840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BB8C9-2C71-634F-8BA7-3848E9387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0842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93526-EF99-BC40-B3C8-A56CF0C33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81774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5BF759-CDC9-6F44-B47E-802190240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1FBC2F-D08A-6048-B6FF-DC607FD4B1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81774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76610-E191-6E4D-BE38-4CE366F08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451804-457B-1C4E-9D5C-12181257E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4D8F7D-75FD-40EF-98E0-87E1B4E2EACF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12/05/2022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02FA55-5A82-2948-A2CA-43042ABE1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575128-1AFD-B642-8EEF-9242D51C6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8573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0585" y="1065531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GB" dirty="0"/>
              <a:t>Thank you</a:t>
            </a:r>
            <a:endParaRPr lang="en-L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0585" y="3545206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Further information, links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183263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532670"/>
            <a:ext cx="6564923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4012345"/>
            <a:ext cx="6564923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1175178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7FBAC-DE93-F844-95F3-30AB7E2F3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67CE2E-BE24-854C-B714-915A9B5D8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D37EA6-3D10-4A07-AEBF-C6BCAF14182B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12/05/2022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65E98-6DB3-5D45-B179-0B28BF6D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47D241-0C09-EF40-BDD4-8F1F3E2A5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838200" y="1805355"/>
            <a:ext cx="10498015" cy="422079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0275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9274-682F-4F02-BA98-7E4A0D9402D1}" type="datetime1">
              <a:rPr lang="en-IE" smtClean="0"/>
              <a:t>12/05/2022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69249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9B2897-20EE-498C-8D27-9864E89039BA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12/05/2022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5524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3766" y="127583"/>
            <a:ext cx="436245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91350" y="1825625"/>
            <a:ext cx="43624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007384-EB9B-4A24-A2D5-205BA36996BF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12/05/2022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space réservé pour une image  2">
            <a:extLst>
              <a:ext uri="{FF2B5EF4-FFF2-40B4-BE49-F238E27FC236}">
                <a16:creationId xmlns:a16="http://schemas.microsoft.com/office/drawing/2014/main" id="{D3C9D4F1-D8F0-7D46-8FD5-75979F1ECF1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991350" cy="6362700"/>
          </a:xfrm>
          <a:custGeom>
            <a:avLst/>
            <a:gdLst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6991350 w 6991350"/>
              <a:gd name="connsiteY2" fmla="*/ 6362700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738804 w 6991350"/>
              <a:gd name="connsiteY2" fmla="*/ 6295792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694199 w 6991350"/>
              <a:gd name="connsiteY2" fmla="*/ 6351548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1350" h="6362700">
                <a:moveTo>
                  <a:pt x="0" y="0"/>
                </a:moveTo>
                <a:lnTo>
                  <a:pt x="6991350" y="0"/>
                </a:lnTo>
                <a:lnTo>
                  <a:pt x="4694199" y="6351548"/>
                </a:lnTo>
                <a:lnTo>
                  <a:pt x="0" y="6362700"/>
                </a:lnTo>
                <a:lnTo>
                  <a:pt x="0" y="0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63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E5BA1F-01AB-47EF-A490-65C6B16ED7E3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12/05/2022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1E112A47-65FE-3740-A77E-8A59D7CFA17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74253" y="-2"/>
            <a:ext cx="7014949" cy="6363433"/>
          </a:xfrm>
          <a:custGeom>
            <a:avLst/>
            <a:gdLst>
              <a:gd name="connsiteX0" fmla="*/ 0 w 6418670"/>
              <a:gd name="connsiteY0" fmla="*/ 6375401 h 6375401"/>
              <a:gd name="connsiteX1" fmla="*/ 1593850 w 6418670"/>
              <a:gd name="connsiteY1" fmla="*/ 0 h 6375401"/>
              <a:gd name="connsiteX2" fmla="*/ 6418670 w 6418670"/>
              <a:gd name="connsiteY2" fmla="*/ 0 h 6375401"/>
              <a:gd name="connsiteX3" fmla="*/ 4824820 w 6418670"/>
              <a:gd name="connsiteY3" fmla="*/ 6375401 h 6375401"/>
              <a:gd name="connsiteX4" fmla="*/ 0 w 6418670"/>
              <a:gd name="connsiteY4" fmla="*/ 6375401 h 6375401"/>
              <a:gd name="connsiteX0" fmla="*/ 0 w 6419158"/>
              <a:gd name="connsiteY0" fmla="*/ 6375401 h 6383217"/>
              <a:gd name="connsiteX1" fmla="*/ 1593850 w 6419158"/>
              <a:gd name="connsiteY1" fmla="*/ 0 h 6383217"/>
              <a:gd name="connsiteX2" fmla="*/ 6418670 w 6419158"/>
              <a:gd name="connsiteY2" fmla="*/ 0 h 6383217"/>
              <a:gd name="connsiteX3" fmla="*/ 6419158 w 6419158"/>
              <a:gd name="connsiteY3" fmla="*/ 6383217 h 6383217"/>
              <a:gd name="connsiteX4" fmla="*/ 0 w 6419158"/>
              <a:gd name="connsiteY4" fmla="*/ 6375401 h 6383217"/>
              <a:gd name="connsiteX0" fmla="*/ 0 w 6825558"/>
              <a:gd name="connsiteY0" fmla="*/ 6383217 h 6383217"/>
              <a:gd name="connsiteX1" fmla="*/ 2000250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51758 w 6825558"/>
              <a:gd name="connsiteY1" fmla="*/ 15631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43943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982160"/>
              <a:gd name="connsiteY0" fmla="*/ 6394403 h 6394403"/>
              <a:gd name="connsiteX1" fmla="*/ 2000545 w 6982160"/>
              <a:gd name="connsiteY1" fmla="*/ 0 h 6394403"/>
              <a:gd name="connsiteX2" fmla="*/ 6981672 w 6982160"/>
              <a:gd name="connsiteY2" fmla="*/ 0 h 6394403"/>
              <a:gd name="connsiteX3" fmla="*/ 6982160 w 6982160"/>
              <a:gd name="connsiteY3" fmla="*/ 6383217 h 6394403"/>
              <a:gd name="connsiteX4" fmla="*/ 0 w 6982160"/>
              <a:gd name="connsiteY4" fmla="*/ 6394403 h 6394403"/>
              <a:gd name="connsiteX0" fmla="*/ 0 w 7036758"/>
              <a:gd name="connsiteY0" fmla="*/ 6378023 h 6383217"/>
              <a:gd name="connsiteX1" fmla="*/ 2055143 w 7036758"/>
              <a:gd name="connsiteY1" fmla="*/ 0 h 6383217"/>
              <a:gd name="connsiteX2" fmla="*/ 7036270 w 7036758"/>
              <a:gd name="connsiteY2" fmla="*/ 0 h 6383217"/>
              <a:gd name="connsiteX3" fmla="*/ 7036758 w 7036758"/>
              <a:gd name="connsiteY3" fmla="*/ 6383217 h 6383217"/>
              <a:gd name="connsiteX4" fmla="*/ 0 w 7036758"/>
              <a:gd name="connsiteY4" fmla="*/ 6378023 h 6383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6758" h="6383217">
                <a:moveTo>
                  <a:pt x="0" y="6378023"/>
                </a:moveTo>
                <a:lnTo>
                  <a:pt x="2055143" y="0"/>
                </a:lnTo>
                <a:lnTo>
                  <a:pt x="7036270" y="0"/>
                </a:lnTo>
                <a:cubicBezTo>
                  <a:pt x="7036433" y="2127739"/>
                  <a:pt x="7036595" y="4255478"/>
                  <a:pt x="7036758" y="6383217"/>
                </a:cubicBezTo>
                <a:lnTo>
                  <a:pt x="0" y="6378023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880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EB42DB-F9BF-4FAE-9D3E-98D183C91552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12/05/2022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97FDD220-59DB-D149-896C-D542C88CB459}"/>
              </a:ext>
            </a:extLst>
          </p:cNvPr>
          <p:cNvSpPr/>
          <p:nvPr userDrawn="1"/>
        </p:nvSpPr>
        <p:spPr>
          <a:xfrm>
            <a:off x="5123210" y="-50370"/>
            <a:ext cx="7074978" cy="6420452"/>
          </a:xfrm>
          <a:custGeom>
            <a:avLst/>
            <a:gdLst>
              <a:gd name="connsiteX0" fmla="*/ 7055142 w 7055142"/>
              <a:gd name="connsiteY0" fmla="*/ 6333688 h 6350466"/>
              <a:gd name="connsiteX1" fmla="*/ 0 w 7055142"/>
              <a:gd name="connsiteY1" fmla="*/ 6350466 h 6350466"/>
              <a:gd name="connsiteX2" fmla="*/ 2072081 w 7055142"/>
              <a:gd name="connsiteY2" fmla="*/ 0 h 6350466"/>
              <a:gd name="connsiteX3" fmla="*/ 7055142 w 7055142"/>
              <a:gd name="connsiteY3" fmla="*/ 0 h 6350466"/>
              <a:gd name="connsiteX4" fmla="*/ 7055142 w 7055142"/>
              <a:gd name="connsiteY4" fmla="*/ 6333688 h 6350466"/>
              <a:gd name="connsiteX0" fmla="*/ 7038083 w 7055142"/>
              <a:gd name="connsiteY0" fmla="*/ 6357572 h 6357572"/>
              <a:gd name="connsiteX1" fmla="*/ 0 w 7055142"/>
              <a:gd name="connsiteY1" fmla="*/ 6350466 h 6357572"/>
              <a:gd name="connsiteX2" fmla="*/ 2072081 w 7055142"/>
              <a:gd name="connsiteY2" fmla="*/ 0 h 6357572"/>
              <a:gd name="connsiteX3" fmla="*/ 7055142 w 7055142"/>
              <a:gd name="connsiteY3" fmla="*/ 0 h 6357572"/>
              <a:gd name="connsiteX4" fmla="*/ 7038083 w 7055142"/>
              <a:gd name="connsiteY4" fmla="*/ 6357572 h 6357572"/>
              <a:gd name="connsiteX0" fmla="*/ 7051731 w 7068790"/>
              <a:gd name="connsiteY0" fmla="*/ 6357572 h 6357572"/>
              <a:gd name="connsiteX1" fmla="*/ 0 w 7068790"/>
              <a:gd name="connsiteY1" fmla="*/ 6350466 h 6357572"/>
              <a:gd name="connsiteX2" fmla="*/ 2085729 w 7068790"/>
              <a:gd name="connsiteY2" fmla="*/ 0 h 6357572"/>
              <a:gd name="connsiteX3" fmla="*/ 7068790 w 7068790"/>
              <a:gd name="connsiteY3" fmla="*/ 0 h 6357572"/>
              <a:gd name="connsiteX4" fmla="*/ 7051731 w 7068790"/>
              <a:gd name="connsiteY4" fmla="*/ 6357572 h 6357572"/>
              <a:gd name="connsiteX0" fmla="*/ 7051731 w 7068790"/>
              <a:gd name="connsiteY0" fmla="*/ 6357572 h 6360702"/>
              <a:gd name="connsiteX1" fmla="*/ 0 w 7068790"/>
              <a:gd name="connsiteY1" fmla="*/ 6360702 h 6360702"/>
              <a:gd name="connsiteX2" fmla="*/ 2085729 w 7068790"/>
              <a:gd name="connsiteY2" fmla="*/ 0 h 6360702"/>
              <a:gd name="connsiteX3" fmla="*/ 7068790 w 7068790"/>
              <a:gd name="connsiteY3" fmla="*/ 0 h 6360702"/>
              <a:gd name="connsiteX4" fmla="*/ 7051731 w 7068790"/>
              <a:gd name="connsiteY4" fmla="*/ 6357572 h 6360702"/>
              <a:gd name="connsiteX0" fmla="*/ 7074978 w 7074978"/>
              <a:gd name="connsiteY0" fmla="*/ 6361411 h 6361411"/>
              <a:gd name="connsiteX1" fmla="*/ 0 w 7074978"/>
              <a:gd name="connsiteY1" fmla="*/ 6360702 h 6361411"/>
              <a:gd name="connsiteX2" fmla="*/ 2085729 w 7074978"/>
              <a:gd name="connsiteY2" fmla="*/ 0 h 6361411"/>
              <a:gd name="connsiteX3" fmla="*/ 7068790 w 7074978"/>
              <a:gd name="connsiteY3" fmla="*/ 0 h 6361411"/>
              <a:gd name="connsiteX4" fmla="*/ 7074978 w 7074978"/>
              <a:gd name="connsiteY4" fmla="*/ 6361411 h 6361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74978" h="6361411">
                <a:moveTo>
                  <a:pt x="7074978" y="6361411"/>
                </a:moveTo>
                <a:lnTo>
                  <a:pt x="0" y="6360702"/>
                </a:lnTo>
                <a:lnTo>
                  <a:pt x="2085729" y="0"/>
                </a:lnTo>
                <a:lnTo>
                  <a:pt x="7068790" y="0"/>
                </a:lnTo>
                <a:cubicBezTo>
                  <a:pt x="7063197" y="2119618"/>
                  <a:pt x="7063793" y="4266960"/>
                  <a:pt x="7074978" y="6361411"/>
                </a:cubicBezTo>
                <a:close/>
              </a:path>
            </a:pathLst>
          </a:custGeom>
          <a:solidFill>
            <a:srgbClr val="EFF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14">
            <a:extLst>
              <a:ext uri="{FF2B5EF4-FFF2-40B4-BE49-F238E27FC236}">
                <a16:creationId xmlns:a16="http://schemas.microsoft.com/office/drawing/2014/main" id="{7BC6BF38-3692-F546-8D7F-1E3CBF37B74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72300" y="1025611"/>
            <a:ext cx="4876800" cy="5006889"/>
          </a:xfrm>
        </p:spPr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  <a:lvl2pPr>
              <a:defRPr>
                <a:solidFill>
                  <a:sysClr val="windowText" lastClr="000000"/>
                </a:solidFill>
              </a:defRPr>
            </a:lvl2pPr>
            <a:lvl3pPr>
              <a:defRPr>
                <a:solidFill>
                  <a:sysClr val="windowText" lastClr="000000"/>
                </a:solidFill>
              </a:defRPr>
            </a:lvl3pPr>
            <a:lvl4pPr>
              <a:defRPr>
                <a:solidFill>
                  <a:sysClr val="windowText" lastClr="000000"/>
                </a:solidFill>
              </a:defRPr>
            </a:lvl4pPr>
            <a:lvl5pPr>
              <a:defRPr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409746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890844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890844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61858-E1F0-4F6A-A097-30F12AEF15CF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12/05/2022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CFCA39-AEED-7546-9BF1-27F7B0127E02}"/>
              </a:ext>
            </a:extLst>
          </p:cNvPr>
          <p:cNvSpPr/>
          <p:nvPr userDrawn="1"/>
        </p:nvSpPr>
        <p:spPr>
          <a:xfrm>
            <a:off x="6881446" y="0"/>
            <a:ext cx="5310554" cy="6362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C06DA5D-5B0F-8947-BAFD-E38FC73250B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81444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478751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D3507F-C78C-0E4C-929B-9F56E7F51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10498014" cy="1325563"/>
          </a:xfrm>
          <a:prstGeom prst="rect">
            <a:avLst/>
          </a:prstGeom>
        </p:spPr>
        <p:txBody>
          <a:bodyPr vert="horz" lIns="0" tIns="45720" rIns="0" bIns="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A5AFE-711A-8F46-B92C-33CC44EC0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498015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1EB6D-8ABB-1147-8489-BE9B909BB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1412"/>
            <a:ext cx="879389" cy="365125"/>
          </a:xfrm>
          <a:prstGeom prst="rect">
            <a:avLst/>
          </a:prstGeom>
        </p:spPr>
        <p:txBody>
          <a:bodyPr vert="horz" lIns="3600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FFB75F-CD2A-4DFF-BC4F-C2A929197DD2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12/05/2022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2FBB7-A709-ED4D-AD81-E9B04C143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17589" y="6421412"/>
            <a:ext cx="4114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33531-99A1-D441-8201-5908D0505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21412"/>
            <a:ext cx="7023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441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7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docs.ted.europa.eu/" TargetMode="Externa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0585" y="1532670"/>
            <a:ext cx="7586251" cy="2387600"/>
          </a:xfrm>
        </p:spPr>
        <p:txBody>
          <a:bodyPr>
            <a:normAutofit/>
          </a:bodyPr>
          <a:lstStyle/>
          <a:p>
            <a:r>
              <a:rPr lang="en-IE" dirty="0"/>
              <a:t>Developing </a:t>
            </a:r>
            <a:br>
              <a:rPr lang="en-IE" dirty="0"/>
            </a:br>
            <a:r>
              <a:rPr lang="en-IE" dirty="0" err="1"/>
              <a:t>eForms</a:t>
            </a:r>
            <a:r>
              <a:rPr lang="en-IE" dirty="0"/>
              <a:t> Applications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60585" y="4304371"/>
            <a:ext cx="6935200" cy="1363735"/>
          </a:xfrm>
        </p:spPr>
        <p:txBody>
          <a:bodyPr>
            <a:normAutofit/>
          </a:bodyPr>
          <a:lstStyle/>
          <a:p>
            <a:r>
              <a:rPr lang="fr-BE" dirty="0" smtClean="0"/>
              <a:t>eForms </a:t>
            </a:r>
            <a:r>
              <a:rPr lang="fr-BE" dirty="0" err="1"/>
              <a:t>technical</a:t>
            </a:r>
            <a:r>
              <a:rPr lang="fr-BE" dirty="0"/>
              <a:t> workshop – </a:t>
            </a:r>
            <a:r>
              <a:rPr lang="fr-BE" dirty="0" smtClean="0"/>
              <a:t>12 </a:t>
            </a:r>
            <a:r>
              <a:rPr lang="fr-BE" dirty="0"/>
              <a:t>May 2022</a:t>
            </a:r>
          </a:p>
          <a:p>
            <a:r>
              <a:rPr lang="fr-FR" dirty="0"/>
              <a:t>Ioannis </a:t>
            </a:r>
            <a:r>
              <a:rPr lang="fr-FR" dirty="0" err="1" smtClean="0"/>
              <a:t>Rousochatzakis</a:t>
            </a:r>
            <a:r>
              <a:rPr lang="fr-FR" dirty="0"/>
              <a:t> – TED unit - Publications Office of the EU</a:t>
            </a:r>
            <a:endParaRPr lang="fr-FR" dirty="0" smtClean="0"/>
          </a:p>
          <a:p>
            <a:endParaRPr lang="fr-FR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21579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The need for a</a:t>
            </a:r>
            <a:r>
              <a:rPr lang="en-IE" baseline="0" dirty="0"/>
              <a:t> “stable version”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What is a stable version?</a:t>
            </a:r>
          </a:p>
          <a:p>
            <a:pPr lvl="1"/>
            <a:r>
              <a:rPr lang="en-IE" dirty="0"/>
              <a:t>Major (a.k.a. “breaking “) changes = changes that require developer intervention.</a:t>
            </a:r>
          </a:p>
          <a:p>
            <a:pPr lvl="1"/>
            <a:r>
              <a:rPr lang="en-IE" dirty="0"/>
              <a:t>Minor changes = changes that affect notice validation (i.e. new fields, new schema, new rules, </a:t>
            </a:r>
            <a:r>
              <a:rPr lang="en-IE" dirty="0" err="1"/>
              <a:t>codelists</a:t>
            </a:r>
            <a:r>
              <a:rPr lang="en-IE" dirty="0"/>
              <a:t>, etc.).</a:t>
            </a:r>
          </a:p>
          <a:p>
            <a:pPr lvl="1"/>
            <a:r>
              <a:rPr lang="en-IE" dirty="0"/>
              <a:t>Revisions (a.k.a. patch releases) = every other type of change (i.e. fixing mistakes, typos, etc.).</a:t>
            </a:r>
          </a:p>
          <a:p>
            <a:r>
              <a:rPr lang="en-IE" dirty="0"/>
              <a:t>First stable version will be 1.0.0. </a:t>
            </a:r>
          </a:p>
          <a:p>
            <a:pPr lvl="1"/>
            <a:r>
              <a:rPr lang="en-IE" dirty="0"/>
              <a:t>Target date for 1.0.0 = end of July.</a:t>
            </a:r>
          </a:p>
          <a:p>
            <a:pPr lvl="1"/>
            <a:r>
              <a:rPr lang="en-IE" dirty="0"/>
              <a:t>That does not mean that there will be no other releases before November. </a:t>
            </a:r>
          </a:p>
          <a:p>
            <a:pPr lvl="1"/>
            <a:endParaRPr lang="en-IE" dirty="0"/>
          </a:p>
          <a:p>
            <a:r>
              <a:rPr lang="en-IE" dirty="0"/>
              <a:t>Read: https://docs.ted.europa.eu/eforms/latest/versioning.html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20548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Integration / Tailoring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Challenge #3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421438"/>
            <a:ext cx="701675" cy="365125"/>
          </a:xfrm>
        </p:spPr>
        <p:txBody>
          <a:bodyPr/>
          <a:lstStyle/>
          <a:p>
            <a:fld id="{AD9800E9-A22B-49E3-A9A4-658F255CFFA4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50341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Integration / Tailoring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Bottom line:</a:t>
            </a:r>
          </a:p>
          <a:p>
            <a:pPr lvl="1"/>
            <a:r>
              <a:rPr lang="en-IE" dirty="0"/>
              <a:t>We cannot get involved in national tailoring and integration.</a:t>
            </a:r>
          </a:p>
          <a:p>
            <a:r>
              <a:rPr lang="en-IE" dirty="0"/>
              <a:t>However:</a:t>
            </a:r>
          </a:p>
          <a:p>
            <a:pPr lvl="1"/>
            <a:r>
              <a:rPr lang="en-IE" dirty="0"/>
              <a:t>We will do all we can so that:</a:t>
            </a:r>
          </a:p>
          <a:p>
            <a:pPr marL="817200" lvl="2" indent="-457200">
              <a:buFont typeface="+mj-lt"/>
              <a:buAutoNum type="arabicPeriod"/>
            </a:pPr>
            <a:r>
              <a:rPr lang="en-IE" dirty="0"/>
              <a:t>The SDK is not an impediment</a:t>
            </a: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 (to your integration and tailoring efforts)</a:t>
            </a:r>
          </a:p>
          <a:p>
            <a:pPr marL="817200" lvl="2" indent="-457200">
              <a:buFont typeface="+mj-lt"/>
              <a:buAutoNum type="arabicPeriod"/>
            </a:pPr>
            <a:r>
              <a:rPr lang="en-IE" u="sng" dirty="0"/>
              <a:t>If possible</a:t>
            </a:r>
            <a:r>
              <a:rPr lang="en-IE" dirty="0"/>
              <a:t>, the SDK is friendly </a:t>
            </a: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(to your integration and tailoring efforts)</a:t>
            </a:r>
          </a:p>
          <a:p>
            <a:r>
              <a:rPr lang="en-IE" dirty="0"/>
              <a:t>Examples of challenges that could be addressed by using the SDK</a:t>
            </a:r>
          </a:p>
          <a:p>
            <a:pPr lvl="1"/>
            <a:r>
              <a:rPr lang="en-IE" dirty="0"/>
              <a:t>Simple things like</a:t>
            </a:r>
          </a:p>
          <a:p>
            <a:pPr lvl="2"/>
            <a:r>
              <a:rPr lang="en-IE" dirty="0"/>
              <a:t>an optional field becoming mandatory at MS level</a:t>
            </a:r>
          </a:p>
          <a:p>
            <a:pPr lvl="2"/>
            <a:r>
              <a:rPr lang="en-IE" dirty="0"/>
              <a:t>reusing the SDK model for your tailoring needs</a:t>
            </a:r>
          </a:p>
          <a:p>
            <a:pPr lvl="1"/>
            <a:r>
              <a:rPr lang="en-IE" dirty="0"/>
              <a:t>More complex things like</a:t>
            </a:r>
          </a:p>
          <a:p>
            <a:pPr lvl="2"/>
            <a:r>
              <a:rPr lang="en-IE" dirty="0"/>
              <a:t>using EFX to tailor some rules</a:t>
            </a:r>
          </a:p>
        </p:txBody>
      </p:sp>
    </p:spTree>
    <p:extLst>
      <p:ext uri="{BB962C8B-B14F-4D97-AF65-F5344CB8AC3E}">
        <p14:creationId xmlns:p14="http://schemas.microsoft.com/office/powerpoint/2010/main" val="399618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E" sz="3600" dirty="0"/>
              <a:t>Complexity, Deadline,</a:t>
            </a:r>
            <a:r>
              <a:rPr lang="en-IE" sz="3600" baseline="0" dirty="0"/>
              <a:t> “too much work”</a:t>
            </a:r>
            <a:endParaRPr lang="en-IE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Challenges #4 #5 and #6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421438"/>
            <a:ext cx="701675" cy="365125"/>
          </a:xfrm>
        </p:spPr>
        <p:txBody>
          <a:bodyPr/>
          <a:lstStyle/>
          <a:p>
            <a:fld id="{AD9800E9-A22B-49E3-A9A4-658F255CFFA4}" type="slidenum">
              <a:rPr lang="en-IE" smtClean="0"/>
              <a:t>13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46288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I think we just covered these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A metadata driven application using the SDK will save you time.</a:t>
            </a:r>
          </a:p>
          <a:p>
            <a:pPr lvl="1"/>
            <a:r>
              <a:rPr lang="en-IE" dirty="0"/>
              <a:t>All the time we have spent already consolidating the metadata </a:t>
            </a:r>
            <a:br>
              <a:rPr lang="en-IE" dirty="0"/>
            </a:b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(every rule, every field, every </a:t>
            </a:r>
            <a:r>
              <a:rPr lang="en-IE" i="1" dirty="0" err="1">
                <a:solidFill>
                  <a:schemeClr val="bg1">
                    <a:lumMod val="50000"/>
                  </a:schemeClr>
                </a:solidFill>
              </a:rPr>
              <a:t>codeliist</a:t>
            </a: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, translations etc.).</a:t>
            </a:r>
          </a:p>
          <a:p>
            <a:pPr lvl="1"/>
            <a:r>
              <a:rPr lang="en-IE" dirty="0"/>
              <a:t>All the time we will spend maintaining and updating the metadata</a:t>
            </a:r>
            <a:br>
              <a:rPr lang="en-IE" dirty="0"/>
            </a:b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(as </a:t>
            </a:r>
            <a:r>
              <a:rPr lang="en-IE" i="1" dirty="0" err="1">
                <a:solidFill>
                  <a:schemeClr val="bg1">
                    <a:lumMod val="50000"/>
                  </a:schemeClr>
                </a:solidFill>
              </a:rPr>
              <a:t>eForms</a:t>
            </a: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 inevitably evolves in the future)</a:t>
            </a:r>
          </a:p>
          <a:p>
            <a:pPr lvl="1"/>
            <a:r>
              <a:rPr lang="en-IE" dirty="0"/>
              <a:t>All the time that you will need to spend together with your development team to maintain and update a hardcoded application </a:t>
            </a: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(after every little change in the SDK)</a:t>
            </a:r>
          </a:p>
          <a:p>
            <a:r>
              <a:rPr lang="en-IE" dirty="0"/>
              <a:t>Working with the SDK will also reduce complexity</a:t>
            </a:r>
          </a:p>
          <a:p>
            <a:pPr lvl="1"/>
            <a:r>
              <a:rPr lang="en-IE" dirty="0"/>
              <a:t>Why read understand and code every single business rule or every single field? Why even care how many there are? </a:t>
            </a:r>
            <a:br>
              <a:rPr lang="en-IE" dirty="0"/>
            </a:b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(All your application needs to know is what types of fields and rules exist and where to find them)</a:t>
            </a:r>
          </a:p>
        </p:txBody>
      </p:sp>
    </p:spTree>
    <p:extLst>
      <p:ext uri="{BB962C8B-B14F-4D97-AF65-F5344CB8AC3E}">
        <p14:creationId xmlns:p14="http://schemas.microsoft.com/office/powerpoint/2010/main" val="546075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Challenges as</a:t>
            </a:r>
            <a:r>
              <a:rPr lang="en-IE" baseline="0" dirty="0"/>
              <a:t> we see them</a:t>
            </a:r>
            <a:endParaRPr lang="en-I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421438"/>
            <a:ext cx="701675" cy="365125"/>
          </a:xfrm>
        </p:spPr>
        <p:txBody>
          <a:bodyPr/>
          <a:lstStyle/>
          <a:p>
            <a:fld id="{AD9800E9-A22B-49E3-A9A4-658F255CFFA4}" type="slidenum">
              <a:rPr lang="en-IE" smtClean="0"/>
              <a:t>15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679820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Challenges addressed by the SDK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IE" dirty="0"/>
              <a:t>How to create a form for filling a notice → Notice type </a:t>
            </a:r>
            <a:r>
              <a:rPr lang="en-IE" dirty="0" err="1"/>
              <a:t>deffinitions</a:t>
            </a:r>
            <a:r>
              <a:rPr lang="en-IE" dirty="0"/>
              <a:t> + Field metadata </a:t>
            </a: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(in </a:t>
            </a:r>
            <a:r>
              <a:rPr lang="en-IE" i="1" dirty="0" err="1">
                <a:solidFill>
                  <a:schemeClr val="bg1">
                    <a:lumMod val="50000"/>
                  </a:schemeClr>
                </a:solidFill>
              </a:rPr>
              <a:t>fields.json</a:t>
            </a: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lvl="0"/>
            <a:r>
              <a:rPr lang="en-IE" dirty="0"/>
              <a:t>How to create the XML → Field metadata + XML structure </a:t>
            </a: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(in </a:t>
            </a:r>
            <a:r>
              <a:rPr lang="en-IE" i="1" dirty="0" err="1">
                <a:solidFill>
                  <a:schemeClr val="bg1">
                    <a:lumMod val="50000"/>
                  </a:schemeClr>
                </a:solidFill>
              </a:rPr>
              <a:t>fields.json</a:t>
            </a: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lvl="0"/>
            <a:r>
              <a:rPr lang="en-IE" dirty="0"/>
              <a:t>How to find the proper </a:t>
            </a:r>
            <a:r>
              <a:rPr lang="en-IE" dirty="0" err="1"/>
              <a:t>codelist</a:t>
            </a:r>
            <a:r>
              <a:rPr lang="en-IE" dirty="0"/>
              <a:t> to use for a specific notice → </a:t>
            </a:r>
            <a:r>
              <a:rPr lang="en-IE" dirty="0" err="1"/>
              <a:t>codelists</a:t>
            </a:r>
            <a:r>
              <a:rPr lang="en-IE" dirty="0"/>
              <a:t> in the SDK</a:t>
            </a:r>
          </a:p>
          <a:p>
            <a:pPr lvl="0"/>
            <a:r>
              <a:rPr lang="en-IE" dirty="0"/>
              <a:t>How to validate on the server side → Schematron</a:t>
            </a:r>
          </a:p>
          <a:p>
            <a:pPr lvl="0"/>
            <a:r>
              <a:rPr lang="en-IE" dirty="0"/>
              <a:t>How to validate on the client-side → validation rules in </a:t>
            </a:r>
            <a:r>
              <a:rPr lang="en-IE" dirty="0" err="1"/>
              <a:t>fields.json</a:t>
            </a:r>
            <a:endParaRPr lang="en-IE" dirty="0"/>
          </a:p>
          <a:p>
            <a:r>
              <a:rPr lang="en-IE" dirty="0"/>
              <a:t>How to have the same validation rules run in Schematron and JavaScript → EFX expressions</a:t>
            </a:r>
          </a:p>
          <a:p>
            <a:r>
              <a:rPr lang="en-IE" dirty="0"/>
              <a:t>How to visualise any notice → EFX templates</a:t>
            </a:r>
          </a:p>
          <a:p>
            <a:r>
              <a:rPr lang="en-IE" dirty="0"/>
              <a:t>How to translate EFX in other languages → EFX Toolkit</a:t>
            </a:r>
          </a:p>
          <a:p>
            <a:r>
              <a:rPr lang="en-IE" dirty="0"/>
              <a:t>Internationalisation → Procurement labels in the SDK </a:t>
            </a: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(in translations)</a:t>
            </a:r>
          </a:p>
          <a:p>
            <a:r>
              <a:rPr lang="en-IE" dirty="0"/>
              <a:t>How to convert a TED XML notice to </a:t>
            </a:r>
            <a:r>
              <a:rPr lang="en-IE" dirty="0" err="1"/>
              <a:t>eForms</a:t>
            </a:r>
            <a:r>
              <a:rPr lang="en-IE" dirty="0"/>
              <a:t> → TED XML Data Converter</a:t>
            </a:r>
          </a:p>
          <a:p>
            <a:r>
              <a:rPr lang="en-IE" dirty="0"/>
              <a:t>How to publish detailed metadata reference documentation → docs.ted.europa.eu</a:t>
            </a:r>
          </a:p>
          <a:p>
            <a:r>
              <a:rPr lang="en-IE" dirty="0"/>
              <a:t>How to maintain documentation of several versions of the SDK in parallel → docs.ted.europa.eu</a:t>
            </a:r>
          </a:p>
        </p:txBody>
      </p:sp>
    </p:spTree>
    <p:extLst>
      <p:ext uri="{BB962C8B-B14F-4D97-AF65-F5344CB8AC3E}">
        <p14:creationId xmlns:p14="http://schemas.microsoft.com/office/powerpoint/2010/main" val="133407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Metadata driven applications –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How to load/consume the SDK</a:t>
            </a:r>
          </a:p>
          <a:p>
            <a:pPr lvl="1"/>
            <a:r>
              <a:rPr lang="en-IE" dirty="0"/>
              <a:t>Use </a:t>
            </a:r>
            <a:r>
              <a:rPr lang="en-IE" dirty="0" err="1"/>
              <a:t>eForms</a:t>
            </a:r>
            <a:r>
              <a:rPr lang="en-IE" dirty="0"/>
              <a:t> SDK data directly from a local copy?</a:t>
            </a:r>
          </a:p>
          <a:p>
            <a:pPr lvl="1"/>
            <a:r>
              <a:rPr lang="en-IE" dirty="0"/>
              <a:t>Load SDK data to a repository to combine them with MS tailoring/integration data?</a:t>
            </a:r>
          </a:p>
          <a:p>
            <a:r>
              <a:rPr lang="en-IE" dirty="0"/>
              <a:t>Working with only one SDK version at a time?</a:t>
            </a:r>
          </a:p>
          <a:p>
            <a:pPr lvl="2"/>
            <a:r>
              <a:rPr lang="en-IE" dirty="0"/>
              <a:t>Possible if your app only creates new notices.</a:t>
            </a:r>
          </a:p>
          <a:p>
            <a:r>
              <a:rPr lang="en-IE" dirty="0"/>
              <a:t>Working with multiple SDK versions in parallel?</a:t>
            </a:r>
          </a:p>
          <a:p>
            <a:pPr lvl="2"/>
            <a:r>
              <a:rPr lang="en-IE" dirty="0"/>
              <a:t>Necessary if your app needs to manipulate notices created with an older version of </a:t>
            </a:r>
            <a:r>
              <a:rPr lang="en-IE" dirty="0" err="1"/>
              <a:t>eForms</a:t>
            </a:r>
            <a:r>
              <a:rPr lang="en-IE" dirty="0"/>
              <a:t>.</a:t>
            </a:r>
          </a:p>
          <a:p>
            <a:r>
              <a:rPr lang="en-IE" dirty="0"/>
              <a:t>Handling dependencies</a:t>
            </a:r>
          </a:p>
          <a:p>
            <a:pPr lvl="1"/>
            <a:r>
              <a:rPr lang="en-IE" dirty="0"/>
              <a:t>Import dependencies </a:t>
            </a:r>
          </a:p>
          <a:p>
            <a:pPr lvl="1"/>
            <a:r>
              <a:rPr lang="en-IE" dirty="0"/>
              <a:t>Runtime dependencies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17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7008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Understanding parallel versions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/>
              <a:t>Every new version of the SDK that is published remains active indefinitely</a:t>
            </a:r>
            <a:br>
              <a:rPr lang="en-IE" dirty="0"/>
            </a:b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(it is not replaced by the subsequent versions)</a:t>
            </a:r>
          </a:p>
          <a:p>
            <a:r>
              <a:rPr lang="en-IE" dirty="0"/>
              <a:t>The OP will accept notices created using any version of the SDK that was active the day they were submitted. </a:t>
            </a: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There will be a range of versions that are active. (e.g. from 1.2.x to 2.4.x)</a:t>
            </a:r>
          </a:p>
          <a:p>
            <a:r>
              <a:rPr lang="en-IE" dirty="0"/>
              <a:t>There may be more than one major versions active at the same time.</a:t>
            </a:r>
          </a:p>
          <a:p>
            <a:r>
              <a:rPr lang="en-IE" dirty="0"/>
              <a:t>There may be more than one minor versions active at the same time.</a:t>
            </a:r>
          </a:p>
          <a:p>
            <a:r>
              <a:rPr lang="en-IE" dirty="0"/>
              <a:t>Every patch release is meant to replace the previous patch. </a:t>
            </a:r>
            <a:br>
              <a:rPr lang="en-IE" dirty="0"/>
            </a:b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Using the latest patch of a versions is always recommended.</a:t>
            </a:r>
          </a:p>
          <a:p>
            <a:r>
              <a:rPr lang="en-IE" dirty="0"/>
              <a:t>When your application creates a notice then it is the application that dictates the version of the SDK to be used.</a:t>
            </a:r>
          </a:p>
          <a:p>
            <a:r>
              <a:rPr lang="en-IE" dirty="0"/>
              <a:t>When your application reads a notice, then it is the notice that dictates the version of the SDK to be used. </a:t>
            </a: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(see </a:t>
            </a:r>
            <a:r>
              <a:rPr lang="en-IE" i="1" dirty="0" err="1">
                <a:solidFill>
                  <a:schemeClr val="bg1">
                    <a:lumMod val="50000"/>
                  </a:schemeClr>
                </a:solidFill>
              </a:rPr>
              <a:t>cbc:CustomizationID</a:t>
            </a: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en-IE" dirty="0"/>
              <a:t>A version of the SDK becomes outdated and will be discontinued only when the notices it creates are no longer acceptable as valid by the active regulation.</a:t>
            </a:r>
          </a:p>
          <a:p>
            <a:r>
              <a:rPr lang="en-IE" dirty="0"/>
              <a:t>The OP will maintain with patches and minor releases of the SDK all active major versions.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18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14745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Working together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Our goal is to create the conditions for </a:t>
            </a:r>
            <a:r>
              <a:rPr lang="en-IE" dirty="0" err="1"/>
              <a:t>eSenders</a:t>
            </a:r>
            <a:r>
              <a:rPr lang="en-IE" dirty="0"/>
              <a:t> to be able to perform their function/business in a sustainable and efficient manner.</a:t>
            </a:r>
          </a:p>
          <a:p>
            <a:r>
              <a:rPr lang="en-IE" dirty="0"/>
              <a:t>Our focus is to solve the underlying problems. </a:t>
            </a:r>
          </a:p>
          <a:p>
            <a:r>
              <a:rPr lang="en-IE" dirty="0"/>
              <a:t>Building the </a:t>
            </a:r>
            <a:r>
              <a:rPr lang="en-IE" dirty="0" err="1"/>
              <a:t>eSender</a:t>
            </a:r>
            <a:r>
              <a:rPr lang="en-IE" dirty="0"/>
              <a:t> applications and business processes is the responsibility of each </a:t>
            </a:r>
            <a:r>
              <a:rPr lang="en-IE" dirty="0" err="1"/>
              <a:t>eSender</a:t>
            </a:r>
            <a:endParaRPr lang="en-IE" dirty="0"/>
          </a:p>
          <a:p>
            <a:r>
              <a:rPr lang="en-IE" dirty="0"/>
              <a:t>We are interested in knowing the individual problems </a:t>
            </a:r>
            <a:r>
              <a:rPr lang="en-IE" dirty="0" err="1"/>
              <a:t>eSenders</a:t>
            </a:r>
            <a:r>
              <a:rPr lang="en-IE" dirty="0"/>
              <a:t> are facing but we can only focus on solving the underlying issues that can be addressed through updates of the SDK.</a:t>
            </a:r>
          </a:p>
          <a:p>
            <a:endParaRPr lang="en-IE" dirty="0"/>
          </a:p>
          <a:p>
            <a:r>
              <a:rPr lang="en-IE" dirty="0"/>
              <a:t>Should we open the </a:t>
            </a:r>
            <a:r>
              <a:rPr lang="en-IE" dirty="0" err="1"/>
              <a:t>Github</a:t>
            </a:r>
            <a:r>
              <a:rPr lang="en-IE" dirty="0"/>
              <a:t> discussions for technical feedback?</a:t>
            </a:r>
          </a:p>
          <a:p>
            <a:r>
              <a:rPr lang="en-IE" dirty="0"/>
              <a:t>Is another channel preferable like Teams, or Slack or </a:t>
            </a:r>
            <a:r>
              <a:rPr lang="en-IE" dirty="0" err="1"/>
              <a:t>Zulip</a:t>
            </a:r>
            <a:r>
              <a:rPr lang="en-IE" dirty="0"/>
              <a:t>?</a:t>
            </a:r>
          </a:p>
          <a:p>
            <a:r>
              <a:rPr lang="en-IE" dirty="0"/>
              <a:t>Whatever we do to improve our communication will have wait for SDK 1.0.0 to be released.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19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41345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What’s new</a:t>
            </a:r>
          </a:p>
          <a:p>
            <a:r>
              <a:rPr lang="en-IE" dirty="0"/>
              <a:t>What’s next</a:t>
            </a:r>
          </a:p>
          <a:p>
            <a:r>
              <a:rPr lang="en-IE" dirty="0"/>
              <a:t>Challenges:</a:t>
            </a:r>
            <a:r>
              <a:rPr lang="en-IE" baseline="0" dirty="0"/>
              <a:t> your perspective</a:t>
            </a:r>
            <a:endParaRPr lang="en-IE" dirty="0"/>
          </a:p>
          <a:p>
            <a:r>
              <a:rPr lang="en-IE" dirty="0"/>
              <a:t>Challenges:</a:t>
            </a:r>
            <a:r>
              <a:rPr lang="en-IE" baseline="0" dirty="0"/>
              <a:t> our perspective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0040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Thank you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>
                <a:solidFill>
                  <a:schemeClr val="bg1">
                    <a:lumMod val="50000"/>
                  </a:schemeClr>
                </a:solidFill>
              </a:rPr>
              <a:t>Documentation available at:</a:t>
            </a:r>
            <a:r>
              <a:rPr lang="en-IE" dirty="0"/>
              <a:t> </a:t>
            </a:r>
            <a:br>
              <a:rPr lang="en-IE" dirty="0"/>
            </a:br>
            <a:r>
              <a:rPr lang="en-IE" dirty="0">
                <a:solidFill>
                  <a:schemeClr val="bg1">
                    <a:lumMod val="50000"/>
                  </a:schemeClr>
                </a:solidFill>
                <a:hlinkClick r:id="rId2"/>
              </a:rPr>
              <a:t>http://</a:t>
            </a:r>
            <a:r>
              <a:rPr lang="en-IE" dirty="0">
                <a:solidFill>
                  <a:schemeClr val="accent2"/>
                </a:solidFill>
                <a:hlinkClick r:id="rId2"/>
              </a:rPr>
              <a:t>docs</a:t>
            </a:r>
            <a:r>
              <a:rPr lang="en-IE" dirty="0">
                <a:solidFill>
                  <a:schemeClr val="accent1"/>
                </a:solidFill>
                <a:hlinkClick r:id="rId2"/>
              </a:rPr>
              <a:t>.ted.europa.eu</a:t>
            </a:r>
            <a:endParaRPr lang="en-IE" dirty="0">
              <a:solidFill>
                <a:schemeClr val="accent1"/>
              </a:solidFill>
            </a:endParaRPr>
          </a:p>
          <a:p>
            <a:endParaRPr lang="en-IE" dirty="0">
              <a:solidFill>
                <a:schemeClr val="accent1"/>
              </a:solidFill>
            </a:endParaRPr>
          </a:p>
          <a:p>
            <a:r>
              <a:rPr lang="en-IE" dirty="0">
                <a:solidFill>
                  <a:schemeClr val="accent1"/>
                </a:solidFill>
              </a:rPr>
              <a:t>I am ready to answer your questions</a:t>
            </a:r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7535" y="1065531"/>
            <a:ext cx="5957726" cy="3720995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perspectiveContrastingLeftFacing">
              <a:rot lat="513177" lon="1424689" rev="21485262"/>
            </a:camera>
            <a:lightRig rig="threePt" dir="t"/>
          </a:scene3d>
          <a:sp3d>
            <a:bevelT w="38100" h="38100"/>
            <a:bevelB/>
          </a:sp3d>
        </p:spPr>
      </p:pic>
    </p:spTree>
    <p:extLst>
      <p:ext uri="{BB962C8B-B14F-4D97-AF65-F5344CB8AC3E}">
        <p14:creationId xmlns:p14="http://schemas.microsoft.com/office/powerpoint/2010/main" val="9679393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If there are any </a:t>
            </a:r>
            <a:r>
              <a:rPr lang="en-IE" dirty="0" err="1"/>
              <a:t>eSenders</a:t>
            </a:r>
            <a:r>
              <a:rPr lang="en-IE" dirty="0"/>
              <a:t> in the audience that evaluated the option of using the SDK but rejected it, I would like to hear from you what was the deciding factor.</a:t>
            </a:r>
          </a:p>
          <a:p>
            <a:r>
              <a:rPr lang="en-IE" dirty="0" err="1"/>
              <a:t>Michaël</a:t>
            </a:r>
            <a:r>
              <a:rPr lang="en-IE" dirty="0"/>
              <a:t> De Winne from Belgium asked:</a:t>
            </a:r>
          </a:p>
          <a:p>
            <a:pPr lvl="1"/>
            <a:r>
              <a:rPr lang="en-US" dirty="0"/>
              <a:t>How do other member states plan to integrate </a:t>
            </a:r>
            <a:r>
              <a:rPr lang="en-US" dirty="0" err="1"/>
              <a:t>eForms</a:t>
            </a:r>
            <a:r>
              <a:rPr lang="en-US" dirty="0"/>
              <a:t> in their existing platforms? </a:t>
            </a:r>
          </a:p>
          <a:p>
            <a:pPr lvl="1"/>
            <a:r>
              <a:rPr lang="en-US" dirty="0"/>
              <a:t>Will they sync data between the forms and the platform and if so how? </a:t>
            </a:r>
          </a:p>
          <a:p>
            <a:pPr lvl="1"/>
            <a:r>
              <a:rPr lang="en-US" dirty="0"/>
              <a:t>Do they plan to maintain the agnostic / dynamic approach of the SDK or will they rather hardcode the </a:t>
            </a:r>
            <a:r>
              <a:rPr lang="en-US" dirty="0" err="1"/>
              <a:t>eForms</a:t>
            </a:r>
            <a:r>
              <a:rPr lang="en-US" dirty="0"/>
              <a:t> in their platform?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21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3866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What’s new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IE" dirty="0"/>
              <a:t>SDK 0.5.0 released in January</a:t>
            </a:r>
          </a:p>
          <a:p>
            <a:pPr lvl="1"/>
            <a:r>
              <a:rPr lang="en-IE" dirty="0"/>
              <a:t>Added XML Structure info</a:t>
            </a:r>
          </a:p>
          <a:p>
            <a:pPr lvl="1"/>
            <a:r>
              <a:rPr lang="en-IE" dirty="0"/>
              <a:t>Added </a:t>
            </a:r>
            <a:r>
              <a:rPr lang="en-IE" dirty="0" err="1"/>
              <a:t>Codelists</a:t>
            </a:r>
            <a:endParaRPr lang="en-IE" dirty="0"/>
          </a:p>
          <a:p>
            <a:pPr lvl="1"/>
            <a:r>
              <a:rPr lang="en-IE" dirty="0"/>
              <a:t>Added Notice Type definitions</a:t>
            </a:r>
          </a:p>
          <a:p>
            <a:pPr lvl="1"/>
            <a:r>
              <a:rPr lang="en-IE" dirty="0"/>
              <a:t>Improved Field metadata file format</a:t>
            </a:r>
          </a:p>
          <a:p>
            <a:pPr lvl="1"/>
            <a:r>
              <a:rPr lang="en-IE" dirty="0"/>
              <a:t>Latest metadata (rules, translations etc.)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E" dirty="0"/>
              <a:t>SDK 0.6.0 released two days ago</a:t>
            </a:r>
          </a:p>
          <a:p>
            <a:pPr lvl="1"/>
            <a:r>
              <a:rPr lang="en-IE" dirty="0" err="1"/>
              <a:t>eForms</a:t>
            </a:r>
            <a:r>
              <a:rPr lang="en-IE" dirty="0"/>
              <a:t> Expression Language (EFX)</a:t>
            </a:r>
          </a:p>
          <a:p>
            <a:pPr lvl="1"/>
            <a:r>
              <a:rPr lang="en-IE" dirty="0"/>
              <a:t>Notice View Templates</a:t>
            </a:r>
          </a:p>
          <a:p>
            <a:pPr lvl="1"/>
            <a:r>
              <a:rPr lang="en-IE" dirty="0"/>
              <a:t>Latest metadata (rules, translations etc.)</a:t>
            </a:r>
          </a:p>
          <a:p>
            <a:pPr lvl="1"/>
            <a:endParaRPr lang="en-IE" dirty="0"/>
          </a:p>
          <a:p>
            <a:r>
              <a:rPr lang="en-IE" dirty="0"/>
              <a:t>Also just released</a:t>
            </a:r>
          </a:p>
          <a:p>
            <a:pPr lvl="1"/>
            <a:r>
              <a:rPr lang="en-IE" dirty="0"/>
              <a:t>EFX Toolkit for Java</a:t>
            </a:r>
          </a:p>
          <a:p>
            <a:pPr lvl="1"/>
            <a:r>
              <a:rPr lang="en-IE" dirty="0"/>
              <a:t>Notice Viewer sample application</a:t>
            </a:r>
          </a:p>
          <a:p>
            <a:pPr lvl="1"/>
            <a:endParaRPr lang="en-IE" dirty="0"/>
          </a:p>
          <a:p>
            <a:r>
              <a:rPr lang="en-IE" dirty="0"/>
              <a:t>Coming in in a few days</a:t>
            </a:r>
          </a:p>
          <a:p>
            <a:pPr lvl="1"/>
            <a:r>
              <a:rPr lang="en-IE" dirty="0"/>
              <a:t>Metadata Reference Documentation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821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What’s next?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IE" dirty="0"/>
              <a:t>SDK 0.7.0</a:t>
            </a:r>
          </a:p>
          <a:p>
            <a:pPr lvl="1"/>
            <a:r>
              <a:rPr lang="en-IE" dirty="0"/>
              <a:t>Revision of Notice</a:t>
            </a:r>
            <a:r>
              <a:rPr lang="en-IE" baseline="0" dirty="0"/>
              <a:t> type definitions</a:t>
            </a:r>
          </a:p>
          <a:p>
            <a:pPr lvl="1"/>
            <a:r>
              <a:rPr lang="en-IE" dirty="0"/>
              <a:t>Completing EFX features </a:t>
            </a:r>
            <a:br>
              <a:rPr lang="en-IE" dirty="0"/>
            </a:b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(for loops, quantified expressions)</a:t>
            </a:r>
            <a:endParaRPr lang="en-IE" i="1" baseline="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IE" baseline="0" dirty="0"/>
              <a:t>SDK 1.0.0 </a:t>
            </a:r>
          </a:p>
          <a:p>
            <a:pPr lvl="1"/>
            <a:r>
              <a:rPr lang="en-IE" dirty="0"/>
              <a:t>Final revision</a:t>
            </a:r>
          </a:p>
          <a:p>
            <a:pPr lvl="1"/>
            <a:endParaRPr lang="en-IE" dirty="0"/>
          </a:p>
          <a:p>
            <a:pPr lvl="1"/>
            <a:endParaRPr lang="en-IE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E" dirty="0"/>
              <a:t>What comes after SDK 1.0.0</a:t>
            </a:r>
          </a:p>
          <a:p>
            <a:pPr lvl="1"/>
            <a:r>
              <a:rPr lang="en-IE" dirty="0"/>
              <a:t>Metadata updates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08625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Takeaways from day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When asked about your main challenges you said:</a:t>
            </a:r>
          </a:p>
          <a:p>
            <a:pPr lvl="1"/>
            <a:r>
              <a:rPr lang="en-IE" dirty="0"/>
              <a:t>Integration / Tailoring</a:t>
            </a:r>
          </a:p>
          <a:p>
            <a:pPr lvl="1"/>
            <a:r>
              <a:rPr lang="en-IE" dirty="0"/>
              <a:t>Complexity</a:t>
            </a:r>
          </a:p>
          <a:p>
            <a:pPr lvl="1"/>
            <a:r>
              <a:rPr lang="en-IE" dirty="0"/>
              <a:t>Deadline / timeline</a:t>
            </a:r>
          </a:p>
          <a:p>
            <a:pPr lvl="1"/>
            <a:r>
              <a:rPr lang="en-IE" dirty="0"/>
              <a:t>SDK and docs have mistakes &amp; are “not final”</a:t>
            </a:r>
          </a:p>
          <a:p>
            <a:pPr lvl="1"/>
            <a:r>
              <a:rPr lang="en-IE" dirty="0"/>
              <a:t>How to work with metadata and metadata driven apps</a:t>
            </a:r>
          </a:p>
          <a:p>
            <a:pPr lvl="1"/>
            <a:r>
              <a:rPr lang="en-IE" dirty="0"/>
              <a:t>It’s just too much, don’t know where to start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72995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 eaLnBrk="1" latinLnBrk="0" hangingPunct="1"/>
            <a:r>
              <a:rPr lang="en-IE" sz="4000" b="1" kern="1200" cap="all" baseline="0" dirty="0">
                <a:solidFill>
                  <a:schemeClr val="accent1"/>
                </a:solidFill>
                <a:effectLst/>
                <a:latin typeface="+mn-lt"/>
                <a:ea typeface="+mj-ea"/>
                <a:cs typeface="+mj-cs"/>
              </a:rPr>
              <a:t>Working with metadata driven apps</a:t>
            </a:r>
            <a:endParaRPr lang="en-IE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Challenge #1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421438"/>
            <a:ext cx="701675" cy="365125"/>
          </a:xfrm>
        </p:spPr>
        <p:txBody>
          <a:bodyPr/>
          <a:lstStyle/>
          <a:p>
            <a:fld id="{AD9800E9-A22B-49E3-A9A4-658F255CFFA4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5342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E" dirty="0"/>
              <a:t>Metadata driven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It’s not rocket science</a:t>
            </a:r>
          </a:p>
          <a:p>
            <a:r>
              <a:rPr lang="en-IE" dirty="0"/>
              <a:t>The idea is:</a:t>
            </a:r>
          </a:p>
          <a:p>
            <a:pPr lvl="1"/>
            <a:r>
              <a:rPr lang="en-IE" dirty="0"/>
              <a:t>Let your developers focus only on the technical details</a:t>
            </a:r>
          </a:p>
          <a:p>
            <a:pPr lvl="1"/>
            <a:r>
              <a:rPr lang="en-IE" dirty="0"/>
              <a:t>Abstract away all business details</a:t>
            </a:r>
            <a:br>
              <a:rPr lang="en-IE" dirty="0"/>
            </a:b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like “when this field is mandatory” or “which codes are applicable for that field” etc.</a:t>
            </a:r>
          </a:p>
          <a:p>
            <a:r>
              <a:rPr lang="en-IE" dirty="0"/>
              <a:t>The SDK is supposed to contain all the metadata you will ever need. </a:t>
            </a:r>
            <a:br>
              <a:rPr lang="en-IE" dirty="0"/>
            </a:br>
            <a:r>
              <a:rPr lang="en-IE" i="1" dirty="0">
                <a:solidFill>
                  <a:schemeClr val="bg1">
                    <a:lumMod val="50000"/>
                  </a:schemeClr>
                </a:solidFill>
              </a:rPr>
              <a:t>If something is wrong or missing just let us know and we will address it in a subsequent release.</a:t>
            </a:r>
          </a:p>
          <a:p>
            <a:endParaRPr lang="en-IE" dirty="0"/>
          </a:p>
          <a:p>
            <a:r>
              <a:rPr lang="en-IE" dirty="0"/>
              <a:t>Read this: https://docs.ted.europa.eu/eforms/latest/metadata-driven-applications.html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5441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To hardcode or not to hardcode?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Hardcoding is not practical because</a:t>
            </a:r>
          </a:p>
          <a:p>
            <a:pPr lvl="1"/>
            <a:r>
              <a:rPr lang="en-IE" dirty="0"/>
              <a:t>It does not require less analysis</a:t>
            </a:r>
          </a:p>
          <a:p>
            <a:pPr lvl="1"/>
            <a:r>
              <a:rPr lang="en-IE" dirty="0"/>
              <a:t>It does not require less effort</a:t>
            </a:r>
          </a:p>
          <a:p>
            <a:pPr lvl="1"/>
            <a:r>
              <a:rPr lang="en-IE" dirty="0"/>
              <a:t>It does not require less time</a:t>
            </a:r>
          </a:p>
          <a:p>
            <a:r>
              <a:rPr lang="en-IE" dirty="0" err="1"/>
              <a:t>eForms</a:t>
            </a:r>
            <a:r>
              <a:rPr lang="en-IE" dirty="0"/>
              <a:t> is too big to hardcode anyway</a:t>
            </a:r>
          </a:p>
          <a:p>
            <a:r>
              <a:rPr lang="en-IE" dirty="0"/>
              <a:t>Starting a new development cycle for every change in </a:t>
            </a:r>
            <a:r>
              <a:rPr lang="en-IE" dirty="0" err="1"/>
              <a:t>eForms</a:t>
            </a:r>
            <a:r>
              <a:rPr lang="en-IE" dirty="0"/>
              <a:t> is not sustainable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322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SDK,</a:t>
            </a:r>
            <a:r>
              <a:rPr lang="en-IE" baseline="0" dirty="0"/>
              <a:t> docs not final + have mistakes</a:t>
            </a:r>
            <a:endParaRPr lang="en-IE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Challenge #2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421438"/>
            <a:ext cx="701675" cy="365125"/>
          </a:xfrm>
        </p:spPr>
        <p:txBody>
          <a:bodyPr/>
          <a:lstStyle/>
          <a:p>
            <a:fld id="{AD9800E9-A22B-49E3-A9A4-658F255CFFA4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8447112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P Ted">
      <a:dk1>
        <a:srgbClr val="000000"/>
      </a:dk1>
      <a:lt1>
        <a:srgbClr val="FFFFFF"/>
      </a:lt1>
      <a:dk2>
        <a:srgbClr val="44546A"/>
      </a:dk2>
      <a:lt2>
        <a:srgbClr val="DFE9F2"/>
      </a:lt2>
      <a:accent1>
        <a:srgbClr val="339900"/>
      </a:accent1>
      <a:accent2>
        <a:srgbClr val="6699CC"/>
      </a:accent2>
      <a:accent3>
        <a:srgbClr val="BFD850"/>
      </a:accent3>
      <a:accent4>
        <a:srgbClr val="E1EDAE"/>
      </a:accent4>
      <a:accent5>
        <a:srgbClr val="AAD5F9"/>
      </a:accent5>
      <a:accent6>
        <a:srgbClr val="D3EBF9"/>
      </a:accent6>
      <a:hlink>
        <a:srgbClr val="6699CC"/>
      </a:hlink>
      <a:folHlink>
        <a:srgbClr val="99228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d white background 2" id="{D84E67A1-9B38-A140-BD12-60B38496D76E}" vid="{6947EBDF-D656-7048-A9FD-29ACDCEB38B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A6791DDFFC024DAA4136D92359EB10" ma:contentTypeVersion="8" ma:contentTypeDescription="Create a new document." ma:contentTypeScope="" ma:versionID="930a9a7401040c0c894c6bb9fad68e5d">
  <xsd:schema xmlns:xsd="http://www.w3.org/2001/XMLSchema" xmlns:xs="http://www.w3.org/2001/XMLSchema" xmlns:p="http://schemas.microsoft.com/office/2006/metadata/properties" xmlns:ns2="cce4269c-1bca-4c47-bcbd-0ca0cb14aa6e" targetNamespace="http://schemas.microsoft.com/office/2006/metadata/properties" ma:root="true" ma:fieldsID="247d23b8247060390f81c6ad4439179b" ns2:_="">
    <xsd:import namespace="cce4269c-1bca-4c47-bcbd-0ca0cb14aa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e4269c-1bca-4c47-bcbd-0ca0cb14a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3D23695-981C-4666-87A0-10FC85E5FD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e4269c-1bca-4c47-bcbd-0ca0cb14aa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82D6D37-EA44-415E-BF43-2F8BE2DF75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A95113-2789-4469-9D92-8CD2FA893FE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0d1b654-c7da-404a-9490-b1226402abb0"/>
    <ds:schemaRef ds:uri="http://purl.org/dc/elements/1.1/"/>
    <ds:schemaRef ds:uri="http://schemas.microsoft.com/office/2006/metadata/properties"/>
    <ds:schemaRef ds:uri="e2f6ab9d-1e32-4fe9-badf-49d495ede327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14284</TotalTime>
  <Words>1429</Words>
  <Application>Microsoft Office PowerPoint</Application>
  <PresentationFormat>Widescreen</PresentationFormat>
  <Paragraphs>171</Paragraphs>
  <Slides>21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System Font Regular</vt:lpstr>
      <vt:lpstr>1_Office Theme</vt:lpstr>
      <vt:lpstr>Developing  eForms Applications</vt:lpstr>
      <vt:lpstr>Agenda</vt:lpstr>
      <vt:lpstr>What’s new</vt:lpstr>
      <vt:lpstr>What’s next?</vt:lpstr>
      <vt:lpstr>Takeaways from day #1</vt:lpstr>
      <vt:lpstr>Working with metadata driven apps</vt:lpstr>
      <vt:lpstr>Metadata driven architecture</vt:lpstr>
      <vt:lpstr>To hardcode or not to hardcode?</vt:lpstr>
      <vt:lpstr>SDK, docs not final + have mistakes</vt:lpstr>
      <vt:lpstr>The need for a “stable version”</vt:lpstr>
      <vt:lpstr>Integration / Tailoring</vt:lpstr>
      <vt:lpstr>Integration / Tailoring</vt:lpstr>
      <vt:lpstr>Complexity, Deadline, “too much work”</vt:lpstr>
      <vt:lpstr>I think we just covered these</vt:lpstr>
      <vt:lpstr>Challenges as we see them</vt:lpstr>
      <vt:lpstr>Challenges addressed by the SDK</vt:lpstr>
      <vt:lpstr>Metadata driven applications – Challenges</vt:lpstr>
      <vt:lpstr>Understanding parallel versions</vt:lpstr>
      <vt:lpstr>Working together</vt:lpstr>
      <vt:lpstr>Thank you</vt:lpstr>
      <vt:lpstr>Questions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ROUSOCHATZAKIS Ioannis (OP)</dc:creator>
  <cp:lastModifiedBy>IOANNIDOU Evgenia (OP)</cp:lastModifiedBy>
  <cp:revision>155</cp:revision>
  <dcterms:created xsi:type="dcterms:W3CDTF">2021-10-17T07:56:14Z</dcterms:created>
  <dcterms:modified xsi:type="dcterms:W3CDTF">2022-05-12T08:38:39Z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0x0101008BA6791DDFFC024DAA4136D92359EB10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2022-05-12T08:01:39Z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37d062f8-1712-4b96-b40e-c6e804ec7685</vt:lpwstr>
  </property>
  <property fmtid="{D5CDD505-2E9C-101B-9397-08002B2CF9AE}" pid="9" name="MSIP_Label_6bd9ddd1-4d20-43f6-abfa-fc3c07406f94_ContentBits">
    <vt:lpwstr>0</vt:lpwstr>
  </property>
</Properties>
</file>