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69" r:id="rId3"/>
    <p:sldId id="270" r:id="rId4"/>
    <p:sldId id="271" r:id="rId5"/>
    <p:sldId id="273" r:id="rId6"/>
    <p:sldId id="274" r:id="rId7"/>
    <p:sldId id="275" r:id="rId8"/>
    <p:sldId id="276" r:id="rId9"/>
    <p:sldId id="277" r:id="rId10"/>
    <p:sldId id="266" r:id="rId11"/>
    <p:sldId id="278" r:id="rId12"/>
    <p:sldId id="279" r:id="rId13"/>
  </p:sldIdLst>
  <p:sldSz cx="12192000" cy="6858000"/>
  <p:notesSz cx="6858000" cy="9144000"/>
  <p:defaultTextStyle>
    <a:defPPr>
      <a:defRPr lang="en-L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RRAND Karl (OP)" initials="F(" lastIdx="2" clrIdx="0">
    <p:extLst>
      <p:ext uri="{19B8F6BF-5375-455C-9EA6-DF929625EA0E}">
        <p15:presenceInfo xmlns:p15="http://schemas.microsoft.com/office/powerpoint/2012/main" userId="S::karl.ferrand@publications.europa.eu::f83b00f0-b215-47b6-8f86-c4ae3ea907e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4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8C8C66-4691-4A23-9D8B-DFA64C55B4E1}" v="61" dt="2021-10-19T14:45:47.4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6279" autoAdjust="0"/>
  </p:normalViewPr>
  <p:slideViewPr>
    <p:cSldViewPr snapToGrid="0" snapToObjects="1">
      <p:cViewPr varScale="1">
        <p:scale>
          <a:sx n="99" d="100"/>
          <a:sy n="99" d="100"/>
        </p:scale>
        <p:origin x="9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7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RAND Karl (OP)" userId="S::karl.ferrand@publications.europa.eu::f83b00f0-b215-47b6-8f86-c4ae3ea907e4" providerId="AD" clId="Web-{238C8C66-4691-4A23-9D8B-DFA64C55B4E1}"/>
    <pc:docChg chg="modSld">
      <pc:chgData name="FERRAND Karl (OP)" userId="S::karl.ferrand@publications.europa.eu::f83b00f0-b215-47b6-8f86-c4ae3ea907e4" providerId="AD" clId="Web-{238C8C66-4691-4A23-9D8B-DFA64C55B4E1}" dt="2021-10-19T14:45:47.475" v="60"/>
      <pc:docMkLst>
        <pc:docMk/>
      </pc:docMkLst>
      <pc:sldChg chg="modSp addCm">
        <pc:chgData name="FERRAND Karl (OP)" userId="S::karl.ferrand@publications.europa.eu::f83b00f0-b215-47b6-8f86-c4ae3ea907e4" providerId="AD" clId="Web-{238C8C66-4691-4A23-9D8B-DFA64C55B4E1}" dt="2021-10-19T14:43:02.159" v="39" actId="20577"/>
        <pc:sldMkLst>
          <pc:docMk/>
          <pc:sldMk cId="2144056154" sldId="271"/>
        </pc:sldMkLst>
        <pc:spChg chg="mod">
          <ac:chgData name="FERRAND Karl (OP)" userId="S::karl.ferrand@publications.europa.eu::f83b00f0-b215-47b6-8f86-c4ae3ea907e4" providerId="AD" clId="Web-{238C8C66-4691-4A23-9D8B-DFA64C55B4E1}" dt="2021-10-19T14:43:02.159" v="39" actId="20577"/>
          <ac:spMkLst>
            <pc:docMk/>
            <pc:sldMk cId="2144056154" sldId="271"/>
            <ac:spMk id="3" creationId="{00000000-0000-0000-0000-000000000000}"/>
          </ac:spMkLst>
        </pc:spChg>
      </pc:sldChg>
      <pc:sldChg chg="modSp addCm modCm">
        <pc:chgData name="FERRAND Karl (OP)" userId="S::karl.ferrand@publications.europa.eu::f83b00f0-b215-47b6-8f86-c4ae3ea907e4" providerId="AD" clId="Web-{238C8C66-4691-4A23-9D8B-DFA64C55B4E1}" dt="2021-10-19T14:45:47.475" v="60"/>
        <pc:sldMkLst>
          <pc:docMk/>
          <pc:sldMk cId="1463086695" sldId="273"/>
        </pc:sldMkLst>
        <pc:spChg chg="mod">
          <ac:chgData name="FERRAND Karl (OP)" userId="S::karl.ferrand@publications.europa.eu::f83b00f0-b215-47b6-8f86-c4ae3ea907e4" providerId="AD" clId="Web-{238C8C66-4691-4A23-9D8B-DFA64C55B4E1}" dt="2021-10-19T14:43:12.159" v="58" actId="20577"/>
          <ac:spMkLst>
            <pc:docMk/>
            <pc:sldMk cId="1463086695" sldId="273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DF1AAD-EEA8-4F5F-9250-C40975B2E198}" type="datetimeFigureOut">
              <a:rPr lang="en-IE" smtClean="0"/>
              <a:t>29/10/2021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3D5DA7-AEA6-4889-9987-BAC169585331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97318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D5DA7-AEA6-4889-9987-BAC169585331}" type="slidenum">
              <a:rPr lang="en-IE" smtClean="0"/>
              <a:t>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468838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D5DA7-AEA6-4889-9987-BAC169585331}" type="slidenum">
              <a:rPr lang="en-IE" smtClean="0"/>
              <a:t>11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14460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D5DA7-AEA6-4889-9987-BAC169585331}" type="slidenum">
              <a:rPr lang="en-IE" smtClean="0"/>
              <a:t>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690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D5DA7-AEA6-4889-9987-BAC169585331}" type="slidenum">
              <a:rPr lang="en-IE" smtClean="0"/>
              <a:t>4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21043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D5DA7-AEA6-4889-9987-BAC169585331}" type="slidenum">
              <a:rPr lang="en-IE" smtClean="0"/>
              <a:t>5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86589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D5DA7-AEA6-4889-9987-BAC169585331}" type="slidenum">
              <a:rPr lang="en-IE" smtClean="0"/>
              <a:t>6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49289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D5DA7-AEA6-4889-9987-BAC169585331}" type="slidenum">
              <a:rPr lang="en-IE" smtClean="0"/>
              <a:t>7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24625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D5DA7-AEA6-4889-9987-BAC169585331}" type="slidenum">
              <a:rPr lang="en-IE" smtClean="0"/>
              <a:t>8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42145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D5DA7-AEA6-4889-9987-BAC169585331}" type="slidenum">
              <a:rPr lang="en-IE" smtClean="0"/>
              <a:t>9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45152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D5DA7-AEA6-4889-9987-BAC169585331}" type="slidenum">
              <a:rPr lang="en-IE" smtClean="0"/>
              <a:t>10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70474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BDBB-36D4-1A4E-905E-F38DC8CBE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585" y="1532670"/>
            <a:ext cx="6564923" cy="2387600"/>
          </a:xfrm>
        </p:spPr>
        <p:txBody>
          <a:bodyPr anchor="b">
            <a:normAutofit/>
          </a:bodyPr>
          <a:lstStyle>
            <a:lvl1pPr algn="l">
              <a:defRPr sz="4000" b="0" cap="all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L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DEDC9-2944-F14D-94A1-81D2BD6EE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0585" y="4012345"/>
            <a:ext cx="6564923" cy="1655762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471825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BB8C9-2C71-634F-8BA7-3848E9387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842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593526-EF99-BC40-B3C8-A56CF0C33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81774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17448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5BF759-CDC9-6F44-B47E-802190240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1FBC2F-D08A-6048-B6FF-DC607FD4B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81774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17448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676610-E191-6E4D-BE38-4CE366F08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451804-457B-1C4E-9D5C-12181257E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02FA55-5A82-2948-A2CA-43042ABE1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575128-1AFD-B642-8EEF-9242D51C6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52276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blipFill dpi="0" rotWithShape="1">
          <a:blip r:embed="rId2">
            <a:lum/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BDBB-36D4-1A4E-905E-F38DC8CBE48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0585" y="1065531"/>
            <a:ext cx="9144000" cy="2387600"/>
          </a:xfrm>
        </p:spPr>
        <p:txBody>
          <a:bodyPr anchor="b">
            <a:normAutofit/>
          </a:bodyPr>
          <a:lstStyle>
            <a:lvl1pPr algn="l">
              <a:defRPr sz="4000" b="0" cap="all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 dirty="0"/>
              <a:t>Thank you</a:t>
            </a:r>
            <a:endParaRPr lang="en-L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DEDC9-2944-F14D-94A1-81D2BD6EEB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0585" y="3545206"/>
            <a:ext cx="9144000" cy="1655762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Further information, links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2847624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bg>
      <p:bgPr>
        <a:blipFill dpi="0" rotWithShape="1">
          <a:blip r:embed="rId2">
            <a:lum/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BDBB-36D4-1A4E-905E-F38DC8CBE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585" y="1532670"/>
            <a:ext cx="6564923" cy="2387600"/>
          </a:xfrm>
        </p:spPr>
        <p:txBody>
          <a:bodyPr anchor="b">
            <a:normAutofit/>
          </a:bodyPr>
          <a:lstStyle>
            <a:lvl1pPr algn="l">
              <a:defRPr sz="4000" b="0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L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DEDC9-2944-F14D-94A1-81D2BD6EE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0585" y="4012345"/>
            <a:ext cx="6564923" cy="1655762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226206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7FBAC-DE93-F844-95F3-30AB7E2F3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L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67CE2E-BE24-854C-B714-915A9B5D8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65E98-6DB3-5D45-B179-0B28BF6D6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47D241-0C09-EF40-BDD4-8F1F3E2A5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pPr/>
              <a:t>‹#›</a:t>
            </a:fld>
            <a:endParaRPr lang="en-LU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000F1C4-C3F0-1E42-96E2-CF97375B702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05355"/>
            <a:ext cx="10498138" cy="42207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92518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7653ED-9633-6A43-BDA5-C47EB7985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26058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3766" y="127583"/>
            <a:ext cx="436245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7653ED-9633-6A43-BDA5-C47EB7985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91350" y="1825625"/>
            <a:ext cx="43624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8" name="Espace réservé pour une image  2">
            <a:extLst>
              <a:ext uri="{FF2B5EF4-FFF2-40B4-BE49-F238E27FC236}">
                <a16:creationId xmlns:a16="http://schemas.microsoft.com/office/drawing/2014/main" id="{D3C9D4F1-D8F0-7D46-8FD5-75979F1ECF1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991350" cy="6362700"/>
          </a:xfrm>
          <a:custGeom>
            <a:avLst/>
            <a:gdLst>
              <a:gd name="connsiteX0" fmla="*/ 0 w 6991350"/>
              <a:gd name="connsiteY0" fmla="*/ 0 h 6362700"/>
              <a:gd name="connsiteX1" fmla="*/ 6991350 w 6991350"/>
              <a:gd name="connsiteY1" fmla="*/ 0 h 6362700"/>
              <a:gd name="connsiteX2" fmla="*/ 6991350 w 6991350"/>
              <a:gd name="connsiteY2" fmla="*/ 6362700 h 6362700"/>
              <a:gd name="connsiteX3" fmla="*/ 0 w 6991350"/>
              <a:gd name="connsiteY3" fmla="*/ 6362700 h 6362700"/>
              <a:gd name="connsiteX4" fmla="*/ 0 w 6991350"/>
              <a:gd name="connsiteY4" fmla="*/ 0 h 6362700"/>
              <a:gd name="connsiteX0" fmla="*/ 0 w 6991350"/>
              <a:gd name="connsiteY0" fmla="*/ 0 h 6362700"/>
              <a:gd name="connsiteX1" fmla="*/ 6991350 w 6991350"/>
              <a:gd name="connsiteY1" fmla="*/ 0 h 6362700"/>
              <a:gd name="connsiteX2" fmla="*/ 4738804 w 6991350"/>
              <a:gd name="connsiteY2" fmla="*/ 6295792 h 6362700"/>
              <a:gd name="connsiteX3" fmla="*/ 0 w 6991350"/>
              <a:gd name="connsiteY3" fmla="*/ 6362700 h 6362700"/>
              <a:gd name="connsiteX4" fmla="*/ 0 w 6991350"/>
              <a:gd name="connsiteY4" fmla="*/ 0 h 6362700"/>
              <a:gd name="connsiteX0" fmla="*/ 0 w 6991350"/>
              <a:gd name="connsiteY0" fmla="*/ 0 h 6362700"/>
              <a:gd name="connsiteX1" fmla="*/ 6991350 w 6991350"/>
              <a:gd name="connsiteY1" fmla="*/ 0 h 6362700"/>
              <a:gd name="connsiteX2" fmla="*/ 4694199 w 6991350"/>
              <a:gd name="connsiteY2" fmla="*/ 6351548 h 6362700"/>
              <a:gd name="connsiteX3" fmla="*/ 0 w 6991350"/>
              <a:gd name="connsiteY3" fmla="*/ 6362700 h 6362700"/>
              <a:gd name="connsiteX4" fmla="*/ 0 w 6991350"/>
              <a:gd name="connsiteY4" fmla="*/ 0 h 636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91350" h="6362700">
                <a:moveTo>
                  <a:pt x="0" y="0"/>
                </a:moveTo>
                <a:lnTo>
                  <a:pt x="6991350" y="0"/>
                </a:lnTo>
                <a:lnTo>
                  <a:pt x="4694199" y="6351548"/>
                </a:lnTo>
                <a:lnTo>
                  <a:pt x="0" y="6362700"/>
                </a:lnTo>
                <a:lnTo>
                  <a:pt x="0" y="0"/>
                </a:lnTo>
                <a:close/>
              </a:path>
            </a:pathLst>
          </a:custGeom>
          <a:solidFill>
            <a:srgbClr val="EFF2F7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9491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57736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8" name="Espace réservé pour une image  5">
            <a:extLst>
              <a:ext uri="{FF2B5EF4-FFF2-40B4-BE49-F238E27FC236}">
                <a16:creationId xmlns:a16="http://schemas.microsoft.com/office/drawing/2014/main" id="{1E112A47-65FE-3740-A77E-8A59D7CFA17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74253" y="-2"/>
            <a:ext cx="7014949" cy="6363433"/>
          </a:xfrm>
          <a:custGeom>
            <a:avLst/>
            <a:gdLst>
              <a:gd name="connsiteX0" fmla="*/ 0 w 6418670"/>
              <a:gd name="connsiteY0" fmla="*/ 6375401 h 6375401"/>
              <a:gd name="connsiteX1" fmla="*/ 1593850 w 6418670"/>
              <a:gd name="connsiteY1" fmla="*/ 0 h 6375401"/>
              <a:gd name="connsiteX2" fmla="*/ 6418670 w 6418670"/>
              <a:gd name="connsiteY2" fmla="*/ 0 h 6375401"/>
              <a:gd name="connsiteX3" fmla="*/ 4824820 w 6418670"/>
              <a:gd name="connsiteY3" fmla="*/ 6375401 h 6375401"/>
              <a:gd name="connsiteX4" fmla="*/ 0 w 6418670"/>
              <a:gd name="connsiteY4" fmla="*/ 6375401 h 6375401"/>
              <a:gd name="connsiteX0" fmla="*/ 0 w 6419158"/>
              <a:gd name="connsiteY0" fmla="*/ 6375401 h 6383217"/>
              <a:gd name="connsiteX1" fmla="*/ 1593850 w 6419158"/>
              <a:gd name="connsiteY1" fmla="*/ 0 h 6383217"/>
              <a:gd name="connsiteX2" fmla="*/ 6418670 w 6419158"/>
              <a:gd name="connsiteY2" fmla="*/ 0 h 6383217"/>
              <a:gd name="connsiteX3" fmla="*/ 6419158 w 6419158"/>
              <a:gd name="connsiteY3" fmla="*/ 6383217 h 6383217"/>
              <a:gd name="connsiteX4" fmla="*/ 0 w 6419158"/>
              <a:gd name="connsiteY4" fmla="*/ 6375401 h 6383217"/>
              <a:gd name="connsiteX0" fmla="*/ 0 w 6825558"/>
              <a:gd name="connsiteY0" fmla="*/ 6383217 h 6383217"/>
              <a:gd name="connsiteX1" fmla="*/ 2000250 w 6825558"/>
              <a:gd name="connsiteY1" fmla="*/ 0 h 6383217"/>
              <a:gd name="connsiteX2" fmla="*/ 6825070 w 6825558"/>
              <a:gd name="connsiteY2" fmla="*/ 0 h 6383217"/>
              <a:gd name="connsiteX3" fmla="*/ 6825558 w 6825558"/>
              <a:gd name="connsiteY3" fmla="*/ 6383217 h 6383217"/>
              <a:gd name="connsiteX4" fmla="*/ 0 w 6825558"/>
              <a:gd name="connsiteY4" fmla="*/ 6383217 h 6383217"/>
              <a:gd name="connsiteX0" fmla="*/ 0 w 6825558"/>
              <a:gd name="connsiteY0" fmla="*/ 6383217 h 6383217"/>
              <a:gd name="connsiteX1" fmla="*/ 1851758 w 6825558"/>
              <a:gd name="connsiteY1" fmla="*/ 15631 h 6383217"/>
              <a:gd name="connsiteX2" fmla="*/ 6825070 w 6825558"/>
              <a:gd name="connsiteY2" fmla="*/ 0 h 6383217"/>
              <a:gd name="connsiteX3" fmla="*/ 6825558 w 6825558"/>
              <a:gd name="connsiteY3" fmla="*/ 6383217 h 6383217"/>
              <a:gd name="connsiteX4" fmla="*/ 0 w 6825558"/>
              <a:gd name="connsiteY4" fmla="*/ 6383217 h 6383217"/>
              <a:gd name="connsiteX0" fmla="*/ 0 w 6825558"/>
              <a:gd name="connsiteY0" fmla="*/ 6383217 h 6383217"/>
              <a:gd name="connsiteX1" fmla="*/ 1843943 w 6825558"/>
              <a:gd name="connsiteY1" fmla="*/ 0 h 6383217"/>
              <a:gd name="connsiteX2" fmla="*/ 6825070 w 6825558"/>
              <a:gd name="connsiteY2" fmla="*/ 0 h 6383217"/>
              <a:gd name="connsiteX3" fmla="*/ 6825558 w 6825558"/>
              <a:gd name="connsiteY3" fmla="*/ 6383217 h 6383217"/>
              <a:gd name="connsiteX4" fmla="*/ 0 w 6825558"/>
              <a:gd name="connsiteY4" fmla="*/ 6383217 h 6383217"/>
              <a:gd name="connsiteX0" fmla="*/ 0 w 6982160"/>
              <a:gd name="connsiteY0" fmla="*/ 6394403 h 6394403"/>
              <a:gd name="connsiteX1" fmla="*/ 2000545 w 6982160"/>
              <a:gd name="connsiteY1" fmla="*/ 0 h 6394403"/>
              <a:gd name="connsiteX2" fmla="*/ 6981672 w 6982160"/>
              <a:gd name="connsiteY2" fmla="*/ 0 h 6394403"/>
              <a:gd name="connsiteX3" fmla="*/ 6982160 w 6982160"/>
              <a:gd name="connsiteY3" fmla="*/ 6383217 h 6394403"/>
              <a:gd name="connsiteX4" fmla="*/ 0 w 6982160"/>
              <a:gd name="connsiteY4" fmla="*/ 6394403 h 6394403"/>
              <a:gd name="connsiteX0" fmla="*/ 0 w 7036758"/>
              <a:gd name="connsiteY0" fmla="*/ 6378023 h 6383217"/>
              <a:gd name="connsiteX1" fmla="*/ 2055143 w 7036758"/>
              <a:gd name="connsiteY1" fmla="*/ 0 h 6383217"/>
              <a:gd name="connsiteX2" fmla="*/ 7036270 w 7036758"/>
              <a:gd name="connsiteY2" fmla="*/ 0 h 6383217"/>
              <a:gd name="connsiteX3" fmla="*/ 7036758 w 7036758"/>
              <a:gd name="connsiteY3" fmla="*/ 6383217 h 6383217"/>
              <a:gd name="connsiteX4" fmla="*/ 0 w 7036758"/>
              <a:gd name="connsiteY4" fmla="*/ 6378023 h 6383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36758" h="6383217">
                <a:moveTo>
                  <a:pt x="0" y="6378023"/>
                </a:moveTo>
                <a:lnTo>
                  <a:pt x="2055143" y="0"/>
                </a:lnTo>
                <a:lnTo>
                  <a:pt x="7036270" y="0"/>
                </a:lnTo>
                <a:cubicBezTo>
                  <a:pt x="7036433" y="2127739"/>
                  <a:pt x="7036595" y="4255478"/>
                  <a:pt x="7036758" y="6383217"/>
                </a:cubicBezTo>
                <a:lnTo>
                  <a:pt x="0" y="6378023"/>
                </a:lnTo>
                <a:close/>
              </a:path>
            </a:pathLst>
          </a:custGeom>
          <a:solidFill>
            <a:srgbClr val="EFF2F7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9317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57736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97FDD220-59DB-D149-896C-D542C88CB459}"/>
              </a:ext>
            </a:extLst>
          </p:cNvPr>
          <p:cNvSpPr/>
          <p:nvPr userDrawn="1"/>
        </p:nvSpPr>
        <p:spPr>
          <a:xfrm>
            <a:off x="5123210" y="-50370"/>
            <a:ext cx="7074978" cy="6420452"/>
          </a:xfrm>
          <a:custGeom>
            <a:avLst/>
            <a:gdLst>
              <a:gd name="connsiteX0" fmla="*/ 7055142 w 7055142"/>
              <a:gd name="connsiteY0" fmla="*/ 6333688 h 6350466"/>
              <a:gd name="connsiteX1" fmla="*/ 0 w 7055142"/>
              <a:gd name="connsiteY1" fmla="*/ 6350466 h 6350466"/>
              <a:gd name="connsiteX2" fmla="*/ 2072081 w 7055142"/>
              <a:gd name="connsiteY2" fmla="*/ 0 h 6350466"/>
              <a:gd name="connsiteX3" fmla="*/ 7055142 w 7055142"/>
              <a:gd name="connsiteY3" fmla="*/ 0 h 6350466"/>
              <a:gd name="connsiteX4" fmla="*/ 7055142 w 7055142"/>
              <a:gd name="connsiteY4" fmla="*/ 6333688 h 6350466"/>
              <a:gd name="connsiteX0" fmla="*/ 7038083 w 7055142"/>
              <a:gd name="connsiteY0" fmla="*/ 6357572 h 6357572"/>
              <a:gd name="connsiteX1" fmla="*/ 0 w 7055142"/>
              <a:gd name="connsiteY1" fmla="*/ 6350466 h 6357572"/>
              <a:gd name="connsiteX2" fmla="*/ 2072081 w 7055142"/>
              <a:gd name="connsiteY2" fmla="*/ 0 h 6357572"/>
              <a:gd name="connsiteX3" fmla="*/ 7055142 w 7055142"/>
              <a:gd name="connsiteY3" fmla="*/ 0 h 6357572"/>
              <a:gd name="connsiteX4" fmla="*/ 7038083 w 7055142"/>
              <a:gd name="connsiteY4" fmla="*/ 6357572 h 6357572"/>
              <a:gd name="connsiteX0" fmla="*/ 7051731 w 7068790"/>
              <a:gd name="connsiteY0" fmla="*/ 6357572 h 6357572"/>
              <a:gd name="connsiteX1" fmla="*/ 0 w 7068790"/>
              <a:gd name="connsiteY1" fmla="*/ 6350466 h 6357572"/>
              <a:gd name="connsiteX2" fmla="*/ 2085729 w 7068790"/>
              <a:gd name="connsiteY2" fmla="*/ 0 h 6357572"/>
              <a:gd name="connsiteX3" fmla="*/ 7068790 w 7068790"/>
              <a:gd name="connsiteY3" fmla="*/ 0 h 6357572"/>
              <a:gd name="connsiteX4" fmla="*/ 7051731 w 7068790"/>
              <a:gd name="connsiteY4" fmla="*/ 6357572 h 6357572"/>
              <a:gd name="connsiteX0" fmla="*/ 7051731 w 7068790"/>
              <a:gd name="connsiteY0" fmla="*/ 6357572 h 6360702"/>
              <a:gd name="connsiteX1" fmla="*/ 0 w 7068790"/>
              <a:gd name="connsiteY1" fmla="*/ 6360702 h 6360702"/>
              <a:gd name="connsiteX2" fmla="*/ 2085729 w 7068790"/>
              <a:gd name="connsiteY2" fmla="*/ 0 h 6360702"/>
              <a:gd name="connsiteX3" fmla="*/ 7068790 w 7068790"/>
              <a:gd name="connsiteY3" fmla="*/ 0 h 6360702"/>
              <a:gd name="connsiteX4" fmla="*/ 7051731 w 7068790"/>
              <a:gd name="connsiteY4" fmla="*/ 6357572 h 6360702"/>
              <a:gd name="connsiteX0" fmla="*/ 7074978 w 7074978"/>
              <a:gd name="connsiteY0" fmla="*/ 6361411 h 6361411"/>
              <a:gd name="connsiteX1" fmla="*/ 0 w 7074978"/>
              <a:gd name="connsiteY1" fmla="*/ 6360702 h 6361411"/>
              <a:gd name="connsiteX2" fmla="*/ 2085729 w 7074978"/>
              <a:gd name="connsiteY2" fmla="*/ 0 h 6361411"/>
              <a:gd name="connsiteX3" fmla="*/ 7068790 w 7074978"/>
              <a:gd name="connsiteY3" fmla="*/ 0 h 6361411"/>
              <a:gd name="connsiteX4" fmla="*/ 7074978 w 7074978"/>
              <a:gd name="connsiteY4" fmla="*/ 6361411 h 6361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74978" h="6361411">
                <a:moveTo>
                  <a:pt x="7074978" y="6361411"/>
                </a:moveTo>
                <a:lnTo>
                  <a:pt x="0" y="6360702"/>
                </a:lnTo>
                <a:lnTo>
                  <a:pt x="2085729" y="0"/>
                </a:lnTo>
                <a:lnTo>
                  <a:pt x="7068790" y="0"/>
                </a:lnTo>
                <a:cubicBezTo>
                  <a:pt x="7063197" y="2119618"/>
                  <a:pt x="7063793" y="4266960"/>
                  <a:pt x="7074978" y="6361411"/>
                </a:cubicBezTo>
                <a:close/>
              </a:path>
            </a:pathLst>
          </a:custGeom>
          <a:solidFill>
            <a:srgbClr val="EFF2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U"/>
          </a:p>
        </p:txBody>
      </p:sp>
      <p:sp>
        <p:nvSpPr>
          <p:cNvPr id="10" name="Content Placeholder 14">
            <a:extLst>
              <a:ext uri="{FF2B5EF4-FFF2-40B4-BE49-F238E27FC236}">
                <a16:creationId xmlns:a16="http://schemas.microsoft.com/office/drawing/2014/main" id="{7BC6BF38-3692-F546-8D7F-1E3CBF37B74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72300" y="1025611"/>
            <a:ext cx="4876800" cy="5006889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  <a:lvl2pPr>
              <a:defRPr>
                <a:solidFill>
                  <a:sysClr val="windowText" lastClr="000000"/>
                </a:solidFill>
              </a:defRPr>
            </a:lvl2pPr>
            <a:lvl3pPr>
              <a:defRPr>
                <a:solidFill>
                  <a:sysClr val="windowText" lastClr="000000"/>
                </a:solidFill>
              </a:defRPr>
            </a:lvl3pPr>
            <a:lvl4pPr>
              <a:defRPr>
                <a:solidFill>
                  <a:sysClr val="windowText" lastClr="000000"/>
                </a:solidFill>
              </a:defRPr>
            </a:lvl4pPr>
            <a:lvl5pPr>
              <a:defRPr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26642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5890844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890844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CFCA39-AEED-7546-9BF1-27F7B0127E02}"/>
              </a:ext>
            </a:extLst>
          </p:cNvPr>
          <p:cNvSpPr/>
          <p:nvPr userDrawn="1"/>
        </p:nvSpPr>
        <p:spPr>
          <a:xfrm>
            <a:off x="6881446" y="0"/>
            <a:ext cx="5310554" cy="6362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U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C06DA5D-5B0F-8947-BAFD-E38FC73250B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81444" y="0"/>
            <a:ext cx="5308600" cy="6362700"/>
          </a:xfrm>
          <a:noFill/>
        </p:spPr>
        <p:txBody>
          <a:bodyPr lIns="180000" tIns="1080000" rIns="360000" bIns="72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623222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bg>
      <p:bgPr>
        <a:blipFill dpi="0" rotWithShape="1">
          <a:blip r:embed="rId2">
            <a:lum/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2" y="127583"/>
            <a:ext cx="564481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825625"/>
            <a:ext cx="5644818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429D19-0B5C-5B47-B15A-CED79C58F202}"/>
              </a:ext>
            </a:extLst>
          </p:cNvPr>
          <p:cNvSpPr/>
          <p:nvPr userDrawn="1"/>
        </p:nvSpPr>
        <p:spPr>
          <a:xfrm>
            <a:off x="0" y="0"/>
            <a:ext cx="5310554" cy="6362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U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0C0794D-E9A2-5641-A7CE-A0B2D91282A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54" y="0"/>
            <a:ext cx="5308600" cy="6362700"/>
          </a:xfrm>
          <a:noFill/>
        </p:spPr>
        <p:txBody>
          <a:bodyPr lIns="180000" tIns="1080000" rIns="360000" bIns="72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85046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D3507F-C78C-0E4C-929B-9F56E7F51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10498014" cy="1325563"/>
          </a:xfrm>
          <a:prstGeom prst="rect">
            <a:avLst/>
          </a:prstGeom>
        </p:spPr>
        <p:txBody>
          <a:bodyPr vert="horz" lIns="0" tIns="45720" rIns="0" bIns="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L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AA5AFE-711A-8F46-B92C-33CC44EC0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498015" cy="4351338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1EB6D-8ABB-1147-8489-BE9B909BB1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1412"/>
            <a:ext cx="879389" cy="365125"/>
          </a:xfrm>
          <a:prstGeom prst="rect">
            <a:avLst/>
          </a:prstGeom>
        </p:spPr>
        <p:txBody>
          <a:bodyPr vert="horz" lIns="3600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L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2FBB7-A709-ED4D-AD81-E9B04C1432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17589" y="6421412"/>
            <a:ext cx="41148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L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33531-99A1-D441-8201-5908D0505B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21412"/>
            <a:ext cx="7023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29B4BBC-BB84-A046-AB44-125112278BC9}" type="slidenum">
              <a:rPr lang="en-LU" smtClean="0"/>
              <a:pPr/>
              <a:t>‹#›</a:t>
            </a:fld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41103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60" r:id="rId3"/>
    <p:sldLayoutId id="2147483652" r:id="rId4"/>
    <p:sldLayoutId id="2147483662" r:id="rId5"/>
    <p:sldLayoutId id="2147483661" r:id="rId6"/>
    <p:sldLayoutId id="2147483667" r:id="rId7"/>
    <p:sldLayoutId id="2147483663" r:id="rId8"/>
    <p:sldLayoutId id="2147483664" r:id="rId9"/>
    <p:sldLayoutId id="2147483653" r:id="rId10"/>
    <p:sldLayoutId id="214748366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29C9A-550B-114F-9B2F-060018805E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eForms Validation</a:t>
            </a:r>
            <a:endParaRPr lang="en-L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6FCB52-11F2-7444-BFF5-C56D3454EB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Bertrand Lorentz, Publications Office, 09/11/2021</a:t>
            </a:r>
          </a:p>
          <a:p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6460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3B618-8139-9747-A698-FC8ADD848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Managing the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4787A-0B55-854A-A889-9D9552154B4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E" dirty="0"/>
              <a:t>Most schematron files are generated</a:t>
            </a:r>
          </a:p>
          <a:p>
            <a:r>
              <a:rPr lang="en-IE" dirty="0"/>
              <a:t>From the same source as the other </a:t>
            </a:r>
            <a:r>
              <a:rPr lang="en-IE" dirty="0" smtClean="0"/>
              <a:t>assets </a:t>
            </a:r>
            <a:r>
              <a:rPr lang="en-IE" dirty="0"/>
              <a:t>in the </a:t>
            </a:r>
            <a:r>
              <a:rPr lang="en-IE" dirty="0" smtClean="0"/>
              <a:t>SDK</a:t>
            </a:r>
          </a:p>
          <a:p>
            <a:r>
              <a:rPr lang="en-IE" dirty="0" smtClean="0"/>
              <a:t>Release as part of the SDK</a:t>
            </a:r>
            <a:endParaRPr lang="en-IE" dirty="0"/>
          </a:p>
          <a:p>
            <a:endParaRPr lang="en-LU" dirty="0"/>
          </a:p>
          <a:p>
            <a:endParaRPr lang="en-LU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A859807-F34C-F340-8C10-0DD0E1C8AE79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83024593"/>
              </p:ext>
            </p:extLst>
          </p:nvPr>
        </p:nvGraphicFramePr>
        <p:xfrm>
          <a:off x="7526214" y="1137138"/>
          <a:ext cx="399757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4434">
                  <a:extLst>
                    <a:ext uri="{9D8B030D-6E8A-4147-A177-3AD203B41FA5}">
                      <a16:colId xmlns:a16="http://schemas.microsoft.com/office/drawing/2014/main" val="3343642805"/>
                    </a:ext>
                  </a:extLst>
                </a:gridCol>
                <a:gridCol w="1523136">
                  <a:extLst>
                    <a:ext uri="{9D8B030D-6E8A-4147-A177-3AD203B41FA5}">
                      <a16:colId xmlns:a16="http://schemas.microsoft.com/office/drawing/2014/main" val="26548245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noProof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Type</a:t>
                      </a:r>
                      <a:r>
                        <a:rPr lang="en-IE" baseline="0" noProof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 of rule</a:t>
                      </a:r>
                      <a:endParaRPr lang="en-IE" noProof="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noProof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4418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noProof="0" dirty="0">
                          <a:solidFill>
                            <a:schemeClr val="bg1"/>
                          </a:solidFill>
                        </a:rPr>
                        <a:t>Preliminary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dirty="0">
                          <a:solidFill>
                            <a:schemeClr val="bg1"/>
                          </a:solidFill>
                        </a:rPr>
                        <a:t>33</a:t>
                      </a:r>
                      <a:endParaRPr lang="en-L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4388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>
                          <a:solidFill>
                            <a:schemeClr val="bg1"/>
                          </a:solidFill>
                        </a:rPr>
                        <a:t>Structural</a:t>
                      </a:r>
                      <a:endParaRPr lang="en-L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dirty="0">
                          <a:solidFill>
                            <a:schemeClr val="bg1"/>
                          </a:solidFill>
                        </a:rPr>
                        <a:t>2 276</a:t>
                      </a:r>
                      <a:endParaRPr lang="en-L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6698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noProof="0" dirty="0">
                          <a:solidFill>
                            <a:schemeClr val="bg1"/>
                          </a:solidFill>
                        </a:rPr>
                        <a:t>Presence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dirty="0">
                          <a:solidFill>
                            <a:schemeClr val="bg1"/>
                          </a:solidFill>
                        </a:rPr>
                        <a:t>22 898</a:t>
                      </a:r>
                      <a:endParaRPr lang="en-L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010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noProof="0" dirty="0">
                          <a:solidFill>
                            <a:schemeClr val="bg1"/>
                          </a:solidFill>
                        </a:rPr>
                        <a:t>Repeat/Multilingual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dirty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lang="fr-BE" baseline="0" dirty="0">
                          <a:solidFill>
                            <a:schemeClr val="bg1"/>
                          </a:solidFill>
                        </a:rPr>
                        <a:t> 006</a:t>
                      </a:r>
                      <a:endParaRPr lang="en-L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75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noProof="0" dirty="0">
                          <a:solidFill>
                            <a:schemeClr val="bg1"/>
                          </a:solidFill>
                        </a:rPr>
                        <a:t>Values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dirty="0">
                          <a:solidFill>
                            <a:schemeClr val="bg1"/>
                          </a:solidFill>
                        </a:rPr>
                        <a:t>637</a:t>
                      </a:r>
                      <a:endParaRPr lang="en-L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0132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noProof="0" dirty="0">
                          <a:solidFill>
                            <a:schemeClr val="bg1"/>
                          </a:solidFill>
                        </a:rPr>
                        <a:t>Conditional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dirty="0">
                          <a:solidFill>
                            <a:schemeClr val="bg1"/>
                          </a:solidFill>
                        </a:rPr>
                        <a:t>662</a:t>
                      </a:r>
                      <a:endParaRPr lang="en-L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1851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noProof="0" dirty="0">
                          <a:solidFill>
                            <a:schemeClr val="bg1"/>
                          </a:solidFill>
                        </a:rPr>
                        <a:t>Consistency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dirty="0">
                          <a:solidFill>
                            <a:schemeClr val="bg1"/>
                          </a:solidFill>
                        </a:rPr>
                        <a:t>47</a:t>
                      </a:r>
                      <a:endParaRPr lang="en-L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026187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10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172975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What’s next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IE" dirty="0" smtClean="0"/>
              <a:t>Complement and refine existing rules</a:t>
            </a:r>
          </a:p>
          <a:p>
            <a:r>
              <a:rPr lang="en-IE" dirty="0" smtClean="0"/>
              <a:t>Additional types of rules:</a:t>
            </a:r>
          </a:p>
          <a:p>
            <a:pPr lvl="1"/>
            <a:r>
              <a:rPr lang="en-IE" dirty="0" smtClean="0"/>
              <a:t>Change </a:t>
            </a:r>
            <a:r>
              <a:rPr lang="en-IE" dirty="0"/>
              <a:t>notices: what can / cannot be changed</a:t>
            </a:r>
          </a:p>
          <a:p>
            <a:pPr lvl="1"/>
            <a:r>
              <a:rPr lang="en-IE" dirty="0"/>
              <a:t>Consistency with previous notices in the </a:t>
            </a:r>
            <a:r>
              <a:rPr lang="en-IE" dirty="0" smtClean="0"/>
              <a:t>procedure</a:t>
            </a:r>
          </a:p>
          <a:p>
            <a:pPr lvl="1"/>
            <a:r>
              <a:rPr lang="en-IE" dirty="0" smtClean="0"/>
              <a:t>. . .</a:t>
            </a:r>
            <a:endParaRPr lang="en-IE" dirty="0"/>
          </a:p>
          <a:p>
            <a:r>
              <a:rPr lang="en-IE" dirty="0" smtClean="0"/>
              <a:t>Rule messages in 24 languages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pPr/>
              <a:t>11</a:t>
            </a:fld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68288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FEEA7D1-81A7-AC49-9E45-B6E9D3B3AB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sz="2400" smtClean="0"/>
              <a:t>Thank you for your Attention</a:t>
            </a:r>
            <a:r>
              <a:rPr lang="fr-BE" smtClean="0"/>
              <a:t/>
            </a:r>
            <a:br>
              <a:rPr lang="fr-BE" smtClean="0"/>
            </a:br>
            <a:r>
              <a:rPr lang="fr-BE" smtClean="0"/>
              <a:t/>
            </a:r>
            <a:br>
              <a:rPr lang="fr-BE" smtClean="0"/>
            </a:br>
            <a:r>
              <a:rPr lang="fr-BE" sz="3600" smtClean="0"/>
              <a:t>Any questions?</a:t>
            </a:r>
            <a:endParaRPr lang="en-LU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EB51BBF-29F1-CE47-81B0-088E4E2733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 b="0" smtClean="0"/>
          </a:p>
          <a:p>
            <a:r>
              <a:rPr lang="fr-BE" b="0" smtClean="0"/>
              <a:t>Please ask your question in the Webex chat</a:t>
            </a:r>
            <a:endParaRPr lang="en-LU" b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877" y="1433109"/>
            <a:ext cx="4032090" cy="252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90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IE" dirty="0" smtClean="0"/>
              <a:t>Validation of eForms notices and UBL</a:t>
            </a:r>
            <a:endParaRPr lang="en-IE" dirty="0"/>
          </a:p>
          <a:p>
            <a:r>
              <a:rPr lang="en-IE" dirty="0" smtClean="0"/>
              <a:t>Central Validation Service</a:t>
            </a:r>
          </a:p>
          <a:p>
            <a:r>
              <a:rPr lang="en-IE" dirty="0" smtClean="0"/>
              <a:t>Rules currently in place</a:t>
            </a:r>
            <a:endParaRPr lang="en-IE" dirty="0"/>
          </a:p>
          <a:p>
            <a:r>
              <a:rPr lang="en-IE" dirty="0" smtClean="0"/>
              <a:t>Management of the rules</a:t>
            </a:r>
          </a:p>
          <a:p>
            <a:r>
              <a:rPr lang="en-IE" dirty="0" smtClean="0"/>
              <a:t>What’s next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pPr/>
              <a:t>2</a:t>
            </a:fld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429298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eForms and UBL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eForms regulation has </a:t>
            </a:r>
            <a:r>
              <a:rPr lang="en-GB" dirty="0" smtClean="0"/>
              <a:t>requirements and restrictions</a:t>
            </a:r>
            <a:endParaRPr lang="en-GB" dirty="0"/>
          </a:p>
          <a:p>
            <a:pPr lvl="1"/>
            <a:r>
              <a:rPr lang="en-GB" dirty="0"/>
              <a:t>Data type (indicator, code, date, etc.)</a:t>
            </a:r>
          </a:p>
          <a:p>
            <a:pPr lvl="1"/>
            <a:r>
              <a:rPr lang="en-GB" dirty="0" smtClean="0"/>
              <a:t>Mandatory / forbidden</a:t>
            </a:r>
            <a:endParaRPr lang="en-GB" dirty="0"/>
          </a:p>
          <a:p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UBL schemas are very permissive</a:t>
            </a:r>
          </a:p>
          <a:p>
            <a:pPr lvl="1"/>
            <a:r>
              <a:rPr lang="en-IE" dirty="0"/>
              <a:t>Not much is mandatory</a:t>
            </a:r>
          </a:p>
          <a:p>
            <a:pPr lvl="1"/>
            <a:r>
              <a:rPr lang="en-IE" dirty="0"/>
              <a:t>Values are often not restricted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19800" y="3028603"/>
            <a:ext cx="5113165" cy="24622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E" sz="1400" noProof="1">
                <a:solidFill>
                  <a:srgbClr val="800000"/>
                </a:solidFill>
                <a:latin typeface="Consolas" panose="020B0609020204030204" pitchFamily="49" charset="0"/>
              </a:rPr>
              <a:t>&lt;ContractNotice&gt;</a:t>
            </a:r>
            <a:endParaRPr lang="en-IE" sz="14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IE" sz="1400" noProof="1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en-IE" sz="1400" noProof="1">
                <a:solidFill>
                  <a:srgbClr val="800000"/>
                </a:solidFill>
                <a:latin typeface="Consolas" panose="020B0609020204030204" pitchFamily="49" charset="0"/>
              </a:rPr>
              <a:t>&lt;cbc:ContractFolderID&gt;&lt;/cbc:ContractFolderID&gt;</a:t>
            </a:r>
            <a:endParaRPr lang="en-IE" sz="14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IE" sz="1400" noProof="1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en-IE" sz="1400" noProof="1">
                <a:solidFill>
                  <a:srgbClr val="800000"/>
                </a:solidFill>
                <a:latin typeface="Consolas" panose="020B0609020204030204" pitchFamily="49" charset="0"/>
              </a:rPr>
              <a:t>&lt;cac:ContractingParty&gt;</a:t>
            </a:r>
            <a:endParaRPr lang="en-IE" sz="14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IE" sz="1400" noProof="1">
                <a:solidFill>
                  <a:srgbClr val="000000"/>
                </a:solidFill>
                <a:latin typeface="Consolas" panose="020B0609020204030204" pitchFamily="49" charset="0"/>
              </a:rPr>
              <a:t>        </a:t>
            </a:r>
            <a:r>
              <a:rPr lang="en-IE" sz="1400" noProof="1">
                <a:solidFill>
                  <a:srgbClr val="800000"/>
                </a:solidFill>
                <a:latin typeface="Consolas" panose="020B0609020204030204" pitchFamily="49" charset="0"/>
              </a:rPr>
              <a:t>&lt;cac:Party&gt;&lt;/cac:Party&gt;</a:t>
            </a:r>
            <a:endParaRPr lang="en-IE" sz="14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IE" sz="1400" noProof="1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en-IE" sz="1400" noProof="1">
                <a:solidFill>
                  <a:srgbClr val="800000"/>
                </a:solidFill>
                <a:latin typeface="Consolas" panose="020B0609020204030204" pitchFamily="49" charset="0"/>
              </a:rPr>
              <a:t>&lt;/cac:ContractingParty&gt;</a:t>
            </a:r>
            <a:endParaRPr lang="en-IE" sz="14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IE" sz="1400" noProof="1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en-IE" sz="1400" noProof="1">
                <a:solidFill>
                  <a:srgbClr val="800000"/>
                </a:solidFill>
                <a:latin typeface="Consolas" panose="020B0609020204030204" pitchFamily="49" charset="0"/>
              </a:rPr>
              <a:t>&lt;cac:ProcurementProject&gt;</a:t>
            </a:r>
            <a:endParaRPr lang="en-IE" sz="14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IE" sz="1400" noProof="1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en-IE" sz="1400" noProof="1">
                <a:solidFill>
                  <a:srgbClr val="800000"/>
                </a:solidFill>
                <a:latin typeface="Consolas" panose="020B0609020204030204" pitchFamily="49" charset="0"/>
              </a:rPr>
              <a:t>&lt;/cac:ProcurementProject&gt;</a:t>
            </a:r>
            <a:endParaRPr lang="en-IE" sz="14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IE" sz="1400" noProof="1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en-IE" sz="1400" noProof="1">
                <a:solidFill>
                  <a:srgbClr val="800000"/>
                </a:solidFill>
                <a:latin typeface="Consolas" panose="020B0609020204030204" pitchFamily="49" charset="0"/>
              </a:rPr>
              <a:t>&lt;cac:ProcurementProjectLot&gt;</a:t>
            </a:r>
            <a:endParaRPr lang="en-IE" sz="14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IE" sz="1400" noProof="1">
                <a:solidFill>
                  <a:srgbClr val="000000"/>
                </a:solidFill>
                <a:latin typeface="Consolas" panose="020B0609020204030204" pitchFamily="49" charset="0"/>
              </a:rPr>
              <a:t>        </a:t>
            </a:r>
            <a:r>
              <a:rPr lang="en-IE" sz="1400" noProof="1">
                <a:solidFill>
                  <a:srgbClr val="800000"/>
                </a:solidFill>
                <a:latin typeface="Consolas" panose="020B0609020204030204" pitchFamily="49" charset="0"/>
              </a:rPr>
              <a:t>&lt;cbc:ID&gt;&lt;/cbc:ID&gt;</a:t>
            </a:r>
            <a:endParaRPr lang="en-IE" sz="14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IE" sz="1400" noProof="1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en-IE" sz="1400" noProof="1">
                <a:solidFill>
                  <a:srgbClr val="800000"/>
                </a:solidFill>
                <a:latin typeface="Consolas" panose="020B0609020204030204" pitchFamily="49" charset="0"/>
              </a:rPr>
              <a:t>&lt;/cac:ProcurementProjectLot&gt;</a:t>
            </a:r>
            <a:endParaRPr lang="en-IE" sz="14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IE" sz="1400" noProof="1">
                <a:solidFill>
                  <a:srgbClr val="800000"/>
                </a:solidFill>
                <a:latin typeface="Consolas" panose="020B0609020204030204" pitchFamily="49" charset="0"/>
              </a:rPr>
              <a:t>&lt;/ContractNotice&gt;</a:t>
            </a:r>
            <a:endParaRPr lang="en-IE" sz="1400" noProof="1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3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66662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Central Validation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 vert="horz" lIns="0" tIns="45720" rIns="91440" bIns="45720" rtlCol="0" anchor="t">
            <a:normAutofit/>
          </a:bodyPr>
          <a:lstStyle/>
          <a:p>
            <a:pPr marL="179705" indent="-179705"/>
            <a:r>
              <a:rPr lang="en-US" dirty="0"/>
              <a:t>Single point of truth → Is this notice XML valid for publication on TED ?</a:t>
            </a:r>
          </a:p>
          <a:p>
            <a:pPr marL="179705" indent="-179705"/>
            <a:r>
              <a:rPr lang="en-US" dirty="0"/>
              <a:t>Only for eForms notices</a:t>
            </a:r>
            <a:endParaRPr lang="en-US" dirty="0">
              <a:cs typeface="Calibri" panose="020F0502020204030204"/>
            </a:endParaRPr>
          </a:p>
          <a:p>
            <a:pPr marL="179705" indent="-179705"/>
            <a:r>
              <a:rPr lang="en-US" dirty="0"/>
              <a:t>Used by all our systems, including eNotices2</a:t>
            </a:r>
            <a:endParaRPr lang="en-US" dirty="0">
              <a:cs typeface="Calibri" panose="020F0502020204030204"/>
            </a:endParaRPr>
          </a:p>
          <a:p>
            <a:pPr marL="179705" indent="-179705"/>
            <a:r>
              <a:rPr lang="en-US" dirty="0"/>
              <a:t>Available for </a:t>
            </a:r>
            <a:r>
              <a:rPr lang="en-US" dirty="0" err="1"/>
              <a:t>eSenders</a:t>
            </a:r>
            <a:r>
              <a:rPr lang="en-US" dirty="0"/>
              <a:t> via TED API (REST </a:t>
            </a:r>
            <a:r>
              <a:rPr lang="en-US" dirty="0" smtClean="0"/>
              <a:t>API)</a:t>
            </a:r>
            <a:endParaRPr lang="en-US" dirty="0">
              <a:cs typeface="Calibri" panose="020F0502020204030204"/>
            </a:endParaRPr>
          </a:p>
          <a:p>
            <a:pPr marL="179705" indent="-179705"/>
            <a:endParaRPr lang="en-US" dirty="0">
              <a:cs typeface="Calibri" panose="020F0502020204030204"/>
            </a:endParaRPr>
          </a:p>
          <a:p>
            <a:pPr marL="179705" indent="-179705"/>
            <a:r>
              <a:rPr lang="en-US" dirty="0"/>
              <a:t>Validates</a:t>
            </a:r>
            <a:endParaRPr lang="en-US" dirty="0">
              <a:cs typeface="Calibri" panose="020F0502020204030204"/>
            </a:endParaRPr>
          </a:p>
          <a:p>
            <a:pPr marL="359410" lvl="1" indent="-179705"/>
            <a:r>
              <a:rPr lang="en-US" dirty="0"/>
              <a:t>XML is well formed</a:t>
            </a:r>
            <a:endParaRPr lang="en-US" dirty="0">
              <a:cs typeface="Calibri" panose="020F0502020204030204"/>
            </a:endParaRPr>
          </a:p>
          <a:p>
            <a:pPr marL="359410" lvl="1" indent="-179705"/>
            <a:r>
              <a:rPr lang="en-US" dirty="0"/>
              <a:t>XML respects the schema</a:t>
            </a:r>
            <a:endParaRPr lang="en-US" dirty="0">
              <a:cs typeface="Calibri"/>
            </a:endParaRPr>
          </a:p>
          <a:p>
            <a:pPr marL="359410" lvl="1" indent="-179705"/>
            <a:r>
              <a:rPr lang="en-US" dirty="0" err="1"/>
              <a:t>Schematron</a:t>
            </a:r>
            <a:r>
              <a:rPr lang="en-US" dirty="0"/>
              <a:t> rules are followed</a:t>
            </a:r>
            <a:endParaRPr lang="en-US" dirty="0">
              <a:cs typeface="Calibri" panose="020F0502020204030204"/>
            </a:endParaRPr>
          </a:p>
          <a:p>
            <a:pPr marL="179705" indent="-179705"/>
            <a:endParaRPr lang="en-IE" dirty="0">
              <a:cs typeface="Calibri" panose="020F0502020204030204"/>
            </a:endParaRPr>
          </a:p>
          <a:p>
            <a:pPr marL="179705" indent="-179705"/>
            <a:r>
              <a:rPr lang="en-IE" dirty="0"/>
              <a:t>Returns validation report </a:t>
            </a:r>
            <a:r>
              <a:rPr lang="en-IE" dirty="0" smtClean="0"/>
              <a:t>in </a:t>
            </a:r>
            <a:r>
              <a:rPr lang="en-IE" dirty="0"/>
              <a:t>Schematron Validation Report Language</a:t>
            </a:r>
            <a:r>
              <a:rPr lang="en-IE" dirty="0" smtClean="0"/>
              <a:t> (SVRL)</a:t>
            </a:r>
            <a:endParaRPr lang="en-IE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pPr/>
              <a:t>4</a:t>
            </a:fld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214405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Rules in place </a:t>
            </a:r>
            <a:r>
              <a:rPr lang="en-IE" dirty="0" smtClean="0"/>
              <a:t>(1/4</a:t>
            </a:r>
            <a:r>
              <a:rPr lang="en-IE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 vert="horz" lIns="0" tIns="45720" rIns="91440" bIns="45720" rtlCol="0" anchor="t">
            <a:normAutofit/>
          </a:bodyPr>
          <a:lstStyle/>
          <a:p>
            <a:pPr marL="179705" indent="-179705"/>
            <a:r>
              <a:rPr lang="en-IE" dirty="0"/>
              <a:t>Preliminary checks: notice </a:t>
            </a:r>
            <a:r>
              <a:rPr lang="en-IE" dirty="0" smtClean="0"/>
              <a:t>subtype, specific attributes, etc</a:t>
            </a:r>
            <a:r>
              <a:rPr lang="en-IE" dirty="0"/>
              <a:t>.</a:t>
            </a:r>
            <a:endParaRPr lang="en-US" dirty="0"/>
          </a:p>
          <a:p>
            <a:pPr marL="179705" indent="-179705"/>
            <a:r>
              <a:rPr lang="en-IE" dirty="0"/>
              <a:t>Overall structure</a:t>
            </a:r>
            <a:endParaRPr lang="en-IE" dirty="0">
              <a:cs typeface="Calibri" panose="020F0502020204030204"/>
            </a:endParaRPr>
          </a:p>
          <a:p>
            <a:pPr marL="179705" indent="-179705"/>
            <a:r>
              <a:rPr lang="en-IE" dirty="0"/>
              <a:t>Presence mandatory or </a:t>
            </a:r>
            <a:r>
              <a:rPr lang="en-IE" dirty="0" smtClean="0"/>
              <a:t>forbidden </a:t>
            </a:r>
            <a:r>
              <a:rPr lang="en-IE" dirty="0"/>
              <a:t>for notice </a:t>
            </a:r>
            <a:r>
              <a:rPr lang="en-IE" dirty="0" smtClean="0"/>
              <a:t>subtype</a:t>
            </a:r>
            <a:br>
              <a:rPr lang="en-IE" dirty="0" smtClean="0"/>
            </a:br>
            <a:r>
              <a:rPr lang="en-IE" dirty="0" smtClean="0"/>
              <a:t>(XML elements must not be empty)</a:t>
            </a:r>
            <a:endParaRPr lang="en-IE" dirty="0"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5032" y="3355539"/>
            <a:ext cx="10404354" cy="280076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E" sz="1600" noProof="1">
                <a:solidFill>
                  <a:srgbClr val="800000"/>
                </a:solidFill>
                <a:latin typeface="Consolas" panose="020B0609020204030204" pitchFamily="49" charset="0"/>
              </a:rPr>
              <a:t>&lt;rule</a:t>
            </a:r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IE" sz="1600" noProof="1">
                <a:solidFill>
                  <a:srgbClr val="FF0000"/>
                </a:solidFill>
                <a:latin typeface="Consolas" panose="020B0609020204030204" pitchFamily="49" charset="0"/>
              </a:rPr>
              <a:t>context</a:t>
            </a:r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IE" sz="1600" noProof="1">
                <a:solidFill>
                  <a:srgbClr val="0000FF"/>
                </a:solidFill>
                <a:latin typeface="Consolas" panose="020B0609020204030204" pitchFamily="49" charset="0"/>
              </a:rPr>
              <a:t>"/*/cac:ProcurementProjectLot/cac:ProcurementProject[$noticeSubType = '16']"</a:t>
            </a:r>
            <a:r>
              <a:rPr lang="en-IE" sz="1600" noProof="1">
                <a:solidFill>
                  <a:srgbClr val="800000"/>
                </a:solidFill>
                <a:latin typeface="Consolas" panose="020B0609020204030204" pitchFamily="49" charset="0"/>
              </a:rPr>
              <a:t>&gt;</a:t>
            </a:r>
          </a:p>
          <a:p>
            <a:endParaRPr lang="en-IE" sz="16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en-IE" sz="1600" noProof="1">
                <a:solidFill>
                  <a:srgbClr val="800000"/>
                </a:solidFill>
                <a:latin typeface="Consolas" panose="020B0609020204030204" pitchFamily="49" charset="0"/>
              </a:rPr>
              <a:t>&lt;assert</a:t>
            </a:r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IE" sz="1600" noProof="1">
                <a:solidFill>
                  <a:srgbClr val="FF0000"/>
                </a:solidFill>
                <a:latin typeface="Consolas" panose="020B0609020204030204" pitchFamily="49" charset="0"/>
              </a:rPr>
              <a:t>role</a:t>
            </a:r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IE" sz="1600" noProof="1">
                <a:solidFill>
                  <a:srgbClr val="0000FF"/>
                </a:solidFill>
                <a:latin typeface="Consolas" panose="020B0609020204030204" pitchFamily="49" charset="0"/>
              </a:rPr>
              <a:t>"ERROR"</a:t>
            </a:r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IE" sz="1600" noProof="1">
                <a:solidFill>
                  <a:srgbClr val="FF0000"/>
                </a:solidFill>
                <a:latin typeface="Consolas" panose="020B0609020204030204" pitchFamily="49" charset="0"/>
              </a:rPr>
              <a:t>test</a:t>
            </a:r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IE" sz="1600" noProof="1">
                <a:solidFill>
                  <a:srgbClr val="0000FF"/>
                </a:solidFill>
                <a:latin typeface="Consolas" panose="020B0609020204030204" pitchFamily="49" charset="0"/>
              </a:rPr>
              <a:t>"count(cbc:Name) &gt; 0"</a:t>
            </a:r>
            <a:r>
              <a:rPr lang="en-IE" sz="1600" noProof="1">
                <a:solidFill>
                  <a:srgbClr val="800000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        The element “BT-21 - Title” must be present for this type of notice.</a:t>
            </a:r>
          </a:p>
          <a:p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IE" sz="1600" noProof="1">
                <a:solidFill>
                  <a:srgbClr val="800000"/>
                </a:solidFill>
                <a:latin typeface="Consolas" panose="020B0609020204030204" pitchFamily="49" charset="0"/>
              </a:rPr>
              <a:t>&lt;/assert&gt;</a:t>
            </a:r>
            <a:endParaRPr lang="en-IE" sz="16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IE" sz="16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en-IE" sz="1600" noProof="1">
                <a:solidFill>
                  <a:srgbClr val="800000"/>
                </a:solidFill>
                <a:latin typeface="Consolas" panose="020B0609020204030204" pitchFamily="49" charset="0"/>
              </a:rPr>
              <a:t>&lt;assert</a:t>
            </a:r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IE" sz="1600" noProof="1">
                <a:solidFill>
                  <a:srgbClr val="FF0000"/>
                </a:solidFill>
                <a:latin typeface="Consolas" panose="020B0609020204030204" pitchFamily="49" charset="0"/>
              </a:rPr>
              <a:t>role</a:t>
            </a:r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IE" sz="1600" noProof="1">
                <a:solidFill>
                  <a:srgbClr val="0000FF"/>
                </a:solidFill>
                <a:latin typeface="Consolas" panose="020B0609020204030204" pitchFamily="49" charset="0"/>
              </a:rPr>
              <a:t>"ERROR"</a:t>
            </a:r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IE" sz="1600" noProof="1">
                <a:solidFill>
                  <a:srgbClr val="FF0000"/>
                </a:solidFill>
                <a:latin typeface="Consolas" panose="020B0609020204030204" pitchFamily="49" charset="0"/>
              </a:rPr>
              <a:t>test</a:t>
            </a:r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IE" sz="1600" noProof="1">
                <a:solidFill>
                  <a:srgbClr val="0000FF"/>
                </a:solidFill>
                <a:latin typeface="Consolas" panose="020B0609020204030204" pitchFamily="49" charset="0"/>
              </a:rPr>
              <a:t>"count(cbc:Description) &gt; 0"</a:t>
            </a:r>
            <a:r>
              <a:rPr lang="en-IE" sz="1600" noProof="1">
                <a:solidFill>
                  <a:srgbClr val="800000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        The element “BT-24 - Description” must be present for this type of notice.</a:t>
            </a:r>
          </a:p>
          <a:p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IE" sz="1600" noProof="1">
                <a:solidFill>
                  <a:srgbClr val="800000"/>
                </a:solidFill>
                <a:latin typeface="Consolas" panose="020B0609020204030204" pitchFamily="49" charset="0"/>
              </a:rPr>
              <a:t>&lt;/assert&gt;</a:t>
            </a:r>
            <a:endParaRPr lang="en-IE" sz="16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IE" sz="1600" noProof="1">
              <a:solidFill>
                <a:srgbClr val="800000"/>
              </a:solidFill>
              <a:latin typeface="Consolas" panose="020B0609020204030204" pitchFamily="49" charset="0"/>
            </a:endParaRPr>
          </a:p>
          <a:p>
            <a:r>
              <a:rPr lang="en-IE" sz="1600" noProof="1">
                <a:solidFill>
                  <a:srgbClr val="800000"/>
                </a:solidFill>
                <a:latin typeface="Consolas" panose="020B0609020204030204" pitchFamily="49" charset="0"/>
              </a:rPr>
              <a:t>&lt;/rule&gt;</a:t>
            </a:r>
            <a:endParaRPr lang="en-IE" sz="1600" noProof="1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pPr/>
              <a:t>5</a:t>
            </a:fld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46308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Rules in place </a:t>
            </a:r>
            <a:r>
              <a:rPr lang="en-IE" dirty="0" smtClean="0"/>
              <a:t>(2/4)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IE" dirty="0"/>
              <a:t>Not repeatable</a:t>
            </a:r>
          </a:p>
          <a:p>
            <a:r>
              <a:rPr lang="en-IE" dirty="0"/>
              <a:t>For translatable texts:</a:t>
            </a:r>
          </a:p>
          <a:p>
            <a:pPr lvl="1"/>
            <a:r>
              <a:rPr lang="en-IE" dirty="0"/>
              <a:t>Language must be indicated</a:t>
            </a:r>
          </a:p>
          <a:p>
            <a:pPr lvl="1"/>
            <a:r>
              <a:rPr lang="en-IE" dirty="0"/>
              <a:t>In all notice official languages, and no other language</a:t>
            </a:r>
          </a:p>
          <a:p>
            <a:pPr lvl="1"/>
            <a:r>
              <a:rPr lang="en-IE" dirty="0"/>
              <a:t>Only once for a language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pPr/>
              <a:t>6</a:t>
            </a:fld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427536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Rules in place </a:t>
            </a:r>
            <a:r>
              <a:rPr lang="en-IE" dirty="0" smtClean="0"/>
              <a:t>(3/4</a:t>
            </a:r>
            <a:r>
              <a:rPr lang="en-IE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IE" dirty="0" smtClean="0"/>
              <a:t>Controls </a:t>
            </a:r>
            <a:r>
              <a:rPr lang="en-IE" dirty="0"/>
              <a:t>on values:</a:t>
            </a:r>
          </a:p>
          <a:p>
            <a:pPr lvl="1"/>
            <a:r>
              <a:rPr lang="en-IE" dirty="0"/>
              <a:t>Text: maximum character length</a:t>
            </a:r>
          </a:p>
          <a:p>
            <a:pPr lvl="1"/>
            <a:r>
              <a:rPr lang="en-IE" dirty="0"/>
              <a:t>Numerical: minimum and/or maximum</a:t>
            </a:r>
          </a:p>
          <a:p>
            <a:pPr lvl="1"/>
            <a:r>
              <a:rPr lang="en-IE" dirty="0"/>
              <a:t>Code from the expected </a:t>
            </a:r>
            <a:r>
              <a:rPr lang="en-IE" dirty="0" err="1"/>
              <a:t>codelist</a:t>
            </a:r>
            <a:endParaRPr lang="en-IE" dirty="0"/>
          </a:p>
          <a:p>
            <a:pPr lvl="1"/>
            <a:r>
              <a:rPr lang="en-IE" dirty="0" smtClean="0"/>
              <a:t>Match a pattern (regular expression)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pPr/>
              <a:t>7</a:t>
            </a:fld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298400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Validation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IE" dirty="0"/>
          </a:p>
        </p:txBody>
      </p:sp>
      <p:sp>
        <p:nvSpPr>
          <p:cNvPr id="5" name="TextBox 4"/>
          <p:cNvSpPr txBox="1"/>
          <p:nvPr/>
        </p:nvSpPr>
        <p:spPr>
          <a:xfrm>
            <a:off x="838202" y="1522400"/>
            <a:ext cx="10498138" cy="47705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E" sz="1600" noProof="1">
                <a:solidFill>
                  <a:srgbClr val="800000"/>
                </a:solidFill>
                <a:latin typeface="Consolas" panose="020B0609020204030204" pitchFamily="49" charset="0"/>
              </a:rPr>
              <a:t>&lt;</a:t>
            </a:r>
            <a:r>
              <a:rPr lang="en-IE" sz="1600" noProof="1" smtClean="0">
                <a:solidFill>
                  <a:srgbClr val="800000"/>
                </a:solidFill>
                <a:latin typeface="Consolas" panose="020B0609020204030204" pitchFamily="49" charset="0"/>
              </a:rPr>
              <a:t>svrl:fired-rule </a:t>
            </a:r>
            <a:r>
              <a:rPr lang="en-IE" sz="1600" noProof="1" smtClean="0">
                <a:solidFill>
                  <a:srgbClr val="FF0000"/>
                </a:solidFill>
                <a:latin typeface="Consolas" panose="020B0609020204030204" pitchFamily="49" charset="0"/>
              </a:rPr>
              <a:t>context</a:t>
            </a:r>
            <a:r>
              <a:rPr lang="en-IE" sz="1600" noProof="1" smtClean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IE" sz="1600" noProof="1" smtClean="0">
                <a:solidFill>
                  <a:srgbClr val="0000FF"/>
                </a:solidFill>
                <a:latin typeface="Consolas" panose="020B0609020204030204" pitchFamily="49" charset="0"/>
              </a:rPr>
              <a:t>"/*/cac:ProcurementProject/cbc:ProcurementTypeCode"</a:t>
            </a:r>
            <a:r>
              <a:rPr lang="en-IE" sz="1600" noProof="1" smtClean="0">
                <a:solidFill>
                  <a:srgbClr val="800000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IE" sz="1600" noProof="1" smtClean="0">
                <a:solidFill>
                  <a:srgbClr val="800000"/>
                </a:solidFill>
                <a:latin typeface="Consolas" panose="020B0609020204030204" pitchFamily="49" charset="0"/>
              </a:rPr>
              <a:t>&lt;</a:t>
            </a:r>
            <a:r>
              <a:rPr lang="en-IE" sz="1600" noProof="1">
                <a:solidFill>
                  <a:srgbClr val="800000"/>
                </a:solidFill>
                <a:latin typeface="Consolas" panose="020B0609020204030204" pitchFamily="49" charset="0"/>
              </a:rPr>
              <a:t>svrl:failed-assert</a:t>
            </a:r>
            <a:endParaRPr lang="en-IE" sz="16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en-IE" sz="1600" noProof="1">
                <a:solidFill>
                  <a:srgbClr val="FF0000"/>
                </a:solidFill>
                <a:latin typeface="Consolas" panose="020B0609020204030204" pitchFamily="49" charset="0"/>
              </a:rPr>
              <a:t>location</a:t>
            </a:r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IE" sz="1600" noProof="1">
                <a:solidFill>
                  <a:srgbClr val="0000FF"/>
                </a:solidFill>
                <a:latin typeface="Consolas" panose="020B0609020204030204" pitchFamily="49" charset="0"/>
              </a:rPr>
              <a:t>"/ContractNotice/cac:ProcurementProject/cbc:ProcurementTypeCode"</a:t>
            </a:r>
            <a:endParaRPr lang="en-IE" sz="16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en-IE" sz="1600" noProof="1">
                <a:solidFill>
                  <a:srgbClr val="FF0000"/>
                </a:solidFill>
                <a:latin typeface="Consolas" panose="020B0609020204030204" pitchFamily="49" charset="0"/>
              </a:rPr>
              <a:t>role</a:t>
            </a:r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IE" sz="1600" noProof="1">
                <a:solidFill>
                  <a:srgbClr val="0000FF"/>
                </a:solidFill>
                <a:latin typeface="Consolas" panose="020B0609020204030204" pitchFamily="49" charset="0"/>
              </a:rPr>
              <a:t>"ERROR"</a:t>
            </a:r>
            <a:endParaRPr lang="en-IE" sz="16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en-IE" sz="1600" noProof="1">
                <a:solidFill>
                  <a:srgbClr val="FF0000"/>
                </a:solidFill>
                <a:latin typeface="Consolas" panose="020B0609020204030204" pitchFamily="49" charset="0"/>
              </a:rPr>
              <a:t>test</a:t>
            </a:r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IE" sz="1600" noProof="1">
                <a:solidFill>
                  <a:srgbClr val="0000FF"/>
                </a:solidFill>
                <a:latin typeface="Consolas" panose="020B0609020204030204" pitchFamily="49" charset="0"/>
              </a:rPr>
              <a:t>"</a:t>
            </a:r>
            <a:r>
              <a:rPr lang="en-US" sz="1600" noProof="1">
                <a:solidFill>
                  <a:srgbClr val="0000FF"/>
                </a:solidFill>
                <a:latin typeface="Consolas" panose="020B0609020204030204" pitchFamily="49" charset="0"/>
              </a:rPr>
              <a:t>normalize-space(.) = ('combined', 'services', 'supplies', 'works')</a:t>
            </a:r>
            <a:r>
              <a:rPr lang="en-IE" sz="1600" noProof="1">
                <a:solidFill>
                  <a:srgbClr val="0000FF"/>
                </a:solidFill>
                <a:latin typeface="Consolas" panose="020B0609020204030204" pitchFamily="49" charset="0"/>
              </a:rPr>
              <a:t>"</a:t>
            </a:r>
            <a:r>
              <a:rPr lang="en-IE" sz="1600" noProof="1">
                <a:solidFill>
                  <a:srgbClr val="800000"/>
                </a:solidFill>
                <a:latin typeface="Consolas" panose="020B0609020204030204" pitchFamily="49" charset="0"/>
              </a:rPr>
              <a:t>&gt;</a:t>
            </a:r>
          </a:p>
          <a:p>
            <a:endParaRPr lang="en-IE" sz="16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        </a:t>
            </a:r>
            <a:r>
              <a:rPr lang="en-IE" sz="1600" noProof="1">
                <a:solidFill>
                  <a:srgbClr val="800000"/>
                </a:solidFill>
                <a:latin typeface="Consolas" panose="020B0609020204030204" pitchFamily="49" charset="0"/>
              </a:rPr>
              <a:t>&lt;svrl:text&gt;</a:t>
            </a:r>
            <a:r>
              <a:rPr lang="en-US" sz="1600" noProof="1">
                <a:solidFill>
                  <a:srgbClr val="000000"/>
                </a:solidFill>
                <a:latin typeface="Consolas" panose="020B0609020204030204" pitchFamily="49" charset="0"/>
              </a:rPr>
              <a:t>BT-23 Procedure Main Nature must contain one of the values of the code list contract-nature.</a:t>
            </a:r>
            <a:r>
              <a:rPr lang="en-IE" sz="1600" noProof="1">
                <a:solidFill>
                  <a:srgbClr val="800000"/>
                </a:solidFill>
                <a:latin typeface="Consolas" panose="020B0609020204030204" pitchFamily="49" charset="0"/>
              </a:rPr>
              <a:t>&lt;/svrl:text&gt;</a:t>
            </a:r>
            <a:endParaRPr lang="en-IE" sz="16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IE" sz="1600" noProof="1">
              <a:solidFill>
                <a:srgbClr val="800000"/>
              </a:solidFill>
              <a:latin typeface="Consolas" panose="020B0609020204030204" pitchFamily="49" charset="0"/>
            </a:endParaRPr>
          </a:p>
          <a:p>
            <a:r>
              <a:rPr lang="en-IE" sz="1600" noProof="1">
                <a:solidFill>
                  <a:srgbClr val="800000"/>
                </a:solidFill>
                <a:latin typeface="Consolas" panose="020B0609020204030204" pitchFamily="49" charset="0"/>
              </a:rPr>
              <a:t>&lt;/svrl:failed-assert&gt;</a:t>
            </a:r>
            <a:endParaRPr lang="en-IE" sz="16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IE" sz="1600" noProof="1" smtClean="0">
                <a:solidFill>
                  <a:srgbClr val="800000"/>
                </a:solidFill>
                <a:latin typeface="Consolas" panose="020B0609020204030204" pitchFamily="49" charset="0"/>
              </a:rPr>
              <a:t> . . .</a:t>
            </a:r>
            <a:endParaRPr lang="en-IE" sz="1600" noProof="1">
              <a:solidFill>
                <a:srgbClr val="800000"/>
              </a:solidFill>
              <a:latin typeface="Consolas" panose="020B0609020204030204" pitchFamily="49" charset="0"/>
            </a:endParaRPr>
          </a:p>
          <a:p>
            <a:r>
              <a:rPr lang="en-IE" sz="1600" noProof="1">
                <a:solidFill>
                  <a:srgbClr val="800000"/>
                </a:solidFill>
                <a:latin typeface="Consolas" panose="020B0609020204030204" pitchFamily="49" charset="0"/>
              </a:rPr>
              <a:t>&lt;svrl:failed-assert</a:t>
            </a:r>
            <a:endParaRPr lang="en-IE" sz="16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en-IE" sz="1600" noProof="1">
                <a:solidFill>
                  <a:srgbClr val="FF0000"/>
                </a:solidFill>
                <a:latin typeface="Consolas" panose="020B0609020204030204" pitchFamily="49" charset="0"/>
              </a:rPr>
              <a:t>location</a:t>
            </a:r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IE" sz="1600" noProof="1">
                <a:solidFill>
                  <a:srgbClr val="0000FF"/>
                </a:solidFill>
                <a:latin typeface="Consolas" panose="020B0609020204030204" pitchFamily="49" charset="0"/>
              </a:rPr>
              <a:t>"/ContractNotice/cac:ProcurementProjectLot[2]/cbc:ID"</a:t>
            </a:r>
            <a:endParaRPr lang="en-IE" sz="16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en-IE" sz="1600" noProof="1">
                <a:solidFill>
                  <a:srgbClr val="FF0000"/>
                </a:solidFill>
                <a:latin typeface="Consolas" panose="020B0609020204030204" pitchFamily="49" charset="0"/>
              </a:rPr>
              <a:t>role</a:t>
            </a:r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IE" sz="1600" noProof="1">
                <a:solidFill>
                  <a:srgbClr val="0000FF"/>
                </a:solidFill>
                <a:latin typeface="Consolas" panose="020B0609020204030204" pitchFamily="49" charset="0"/>
              </a:rPr>
              <a:t>"ERROR"</a:t>
            </a:r>
            <a:endParaRPr lang="en-IE" sz="16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en-IE" sz="1600" noProof="1">
                <a:solidFill>
                  <a:srgbClr val="FF0000"/>
                </a:solidFill>
                <a:latin typeface="Consolas" panose="020B0609020204030204" pitchFamily="49" charset="0"/>
              </a:rPr>
              <a:t>test</a:t>
            </a:r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IE" sz="1600" noProof="1">
                <a:solidFill>
                  <a:srgbClr val="0000FF"/>
                </a:solidFill>
                <a:latin typeface="Consolas" panose="020B0609020204030204" pitchFamily="49" charset="0"/>
              </a:rPr>
              <a:t>"matches(normalize-space(.),'^LOT-\d4$')"</a:t>
            </a:r>
            <a:r>
              <a:rPr lang="en-IE" sz="1600" noProof="1">
                <a:solidFill>
                  <a:srgbClr val="800000"/>
                </a:solidFill>
                <a:latin typeface="Consolas" panose="020B0609020204030204" pitchFamily="49" charset="0"/>
              </a:rPr>
              <a:t>&gt;</a:t>
            </a:r>
          </a:p>
          <a:p>
            <a:endParaRPr lang="en-IE" sz="16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        </a:t>
            </a:r>
            <a:r>
              <a:rPr lang="en-IE" sz="1600" noProof="1">
                <a:solidFill>
                  <a:srgbClr val="800000"/>
                </a:solidFill>
                <a:latin typeface="Consolas" panose="020B0609020204030204" pitchFamily="49" charset="0"/>
              </a:rPr>
              <a:t>&lt;svrl:text&gt;</a:t>
            </a:r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BT-137 </a:t>
            </a:r>
            <a:r>
              <a:rPr lang="en-US" sz="1600" noProof="1">
                <a:solidFill>
                  <a:srgbClr val="000000"/>
                </a:solidFill>
                <a:latin typeface="Consolas" panose="020B0609020204030204" pitchFamily="49" charset="0"/>
              </a:rPr>
              <a:t>Lot Identifier must match the 'LotID' pattern</a:t>
            </a:r>
            <a:r>
              <a:rPr lang="en-IE" sz="1600" noProof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IE" sz="1600" noProof="1">
                <a:solidFill>
                  <a:srgbClr val="800000"/>
                </a:solidFill>
                <a:latin typeface="Consolas" panose="020B0609020204030204" pitchFamily="49" charset="0"/>
              </a:rPr>
              <a:t>&lt;/svrl:text&gt;</a:t>
            </a:r>
            <a:endParaRPr lang="en-IE" sz="16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IE" sz="1600" noProof="1">
              <a:solidFill>
                <a:srgbClr val="800000"/>
              </a:solidFill>
              <a:latin typeface="Consolas" panose="020B0609020204030204" pitchFamily="49" charset="0"/>
            </a:endParaRPr>
          </a:p>
          <a:p>
            <a:r>
              <a:rPr lang="en-IE" sz="1600" noProof="1">
                <a:solidFill>
                  <a:srgbClr val="800000"/>
                </a:solidFill>
                <a:latin typeface="Consolas" panose="020B0609020204030204" pitchFamily="49" charset="0"/>
              </a:rPr>
              <a:t>&lt;/svrl:failed-assert&gt;</a:t>
            </a:r>
            <a:endParaRPr lang="en-IE" sz="1600" noProof="1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pPr/>
              <a:t>8</a:t>
            </a:fld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23400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Rules in place </a:t>
            </a:r>
            <a:r>
              <a:rPr lang="en-IE" dirty="0" smtClean="0"/>
              <a:t>(4/4)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IE" dirty="0"/>
              <a:t>Presence is mandatory (or </a:t>
            </a:r>
            <a:r>
              <a:rPr lang="en-IE" dirty="0" smtClean="0"/>
              <a:t>forbidden) </a:t>
            </a:r>
            <a:r>
              <a:rPr lang="en-IE" dirty="0"/>
              <a:t>depending on a </a:t>
            </a:r>
            <a:r>
              <a:rPr lang="en-IE" dirty="0" smtClean="0"/>
              <a:t>condition: other </a:t>
            </a:r>
            <a:r>
              <a:rPr lang="en-IE" dirty="0"/>
              <a:t>information in the </a:t>
            </a:r>
            <a:r>
              <a:rPr lang="en-IE" dirty="0" smtClean="0"/>
              <a:t>notice</a:t>
            </a:r>
          </a:p>
          <a:p>
            <a:pPr marL="180000" lvl="1" indent="0">
              <a:buNone/>
            </a:pPr>
            <a:r>
              <a:rPr lang="en-IE" dirty="0" smtClean="0"/>
              <a:t>	“If </a:t>
            </a:r>
            <a:r>
              <a:rPr lang="en-IE" dirty="0" err="1" smtClean="0"/>
              <a:t>conditionA</a:t>
            </a:r>
            <a:r>
              <a:rPr lang="en-IE" dirty="0" smtClean="0"/>
              <a:t> is true, then </a:t>
            </a:r>
            <a:r>
              <a:rPr lang="en-IE" dirty="0" err="1" smtClean="0"/>
              <a:t>fieldB</a:t>
            </a:r>
            <a:r>
              <a:rPr lang="en-IE" dirty="0" smtClean="0"/>
              <a:t> is mandatory”</a:t>
            </a:r>
          </a:p>
          <a:p>
            <a:pPr marL="360000" lvl="2" indent="0">
              <a:buNone/>
            </a:pPr>
            <a:r>
              <a:rPr lang="en-IE" dirty="0" smtClean="0"/>
              <a:t>	→ test = (</a:t>
            </a:r>
            <a:r>
              <a:rPr lang="en-IE" dirty="0" err="1" smtClean="0"/>
              <a:t>fieldB</a:t>
            </a:r>
            <a:r>
              <a:rPr lang="en-IE" dirty="0" smtClean="0"/>
              <a:t> is present) OR (</a:t>
            </a:r>
            <a:r>
              <a:rPr lang="en-IE" dirty="0" err="1" smtClean="0"/>
              <a:t>conditionA</a:t>
            </a:r>
            <a:r>
              <a:rPr lang="en-IE" dirty="0" smtClean="0"/>
              <a:t> is false)</a:t>
            </a:r>
          </a:p>
          <a:p>
            <a:pPr marL="360000" lvl="2" indent="0">
              <a:buNone/>
            </a:pPr>
            <a:endParaRPr lang="en-IE" dirty="0"/>
          </a:p>
          <a:p>
            <a:r>
              <a:rPr lang="en-IE" dirty="0"/>
              <a:t>Consistency between values in the </a:t>
            </a:r>
            <a:r>
              <a:rPr lang="en-IE" dirty="0" smtClean="0"/>
              <a:t>notice</a:t>
            </a:r>
            <a:endParaRPr lang="en-IE" dirty="0"/>
          </a:p>
          <a:p>
            <a:pPr lvl="1"/>
            <a:r>
              <a:rPr lang="en-IE" dirty="0"/>
              <a:t>Dates</a:t>
            </a:r>
          </a:p>
          <a:p>
            <a:pPr lvl="1"/>
            <a:r>
              <a:rPr lang="en-IE" dirty="0"/>
              <a:t>Amounts</a:t>
            </a:r>
          </a:p>
          <a:p>
            <a:pPr lvl="1"/>
            <a:r>
              <a:rPr lang="en-IE" dirty="0"/>
              <a:t>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pPr/>
              <a:t>9</a:t>
            </a:fld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293600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P Ted">
      <a:dk1>
        <a:srgbClr val="000000"/>
      </a:dk1>
      <a:lt1>
        <a:srgbClr val="FFFFFF"/>
      </a:lt1>
      <a:dk2>
        <a:srgbClr val="44546A"/>
      </a:dk2>
      <a:lt2>
        <a:srgbClr val="DFE9F2"/>
      </a:lt2>
      <a:accent1>
        <a:srgbClr val="339900"/>
      </a:accent1>
      <a:accent2>
        <a:srgbClr val="6699CC"/>
      </a:accent2>
      <a:accent3>
        <a:srgbClr val="BFD850"/>
      </a:accent3>
      <a:accent4>
        <a:srgbClr val="E1EDAE"/>
      </a:accent4>
      <a:accent5>
        <a:srgbClr val="AAD5F9"/>
      </a:accent5>
      <a:accent6>
        <a:srgbClr val="D3EBF9"/>
      </a:accent6>
      <a:hlink>
        <a:srgbClr val="6699CC"/>
      </a:hlink>
      <a:folHlink>
        <a:srgbClr val="99228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d white background 2" id="{D84E67A1-9B38-A140-BD12-60B38496D76E}" vid="{6947EBDF-D656-7048-A9FD-29ACDCEB38B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A165BACF021D459DE7D69C8009F9F6" ma:contentTypeVersion="8" ma:contentTypeDescription="Create a new document." ma:contentTypeScope="" ma:versionID="98473bc648cc6c12897780d76ecf9e61">
  <xsd:schema xmlns:xsd="http://www.w3.org/2001/XMLSchema" xmlns:xs="http://www.w3.org/2001/XMLSchema" xmlns:p="http://schemas.microsoft.com/office/2006/metadata/properties" xmlns:ns2="24097087-e6b1-4b66-9fbf-c9f29b174eb1" targetNamespace="http://schemas.microsoft.com/office/2006/metadata/properties" ma:root="true" ma:fieldsID="89c31a9491b6f671d94889146b3ee7e1" ns2:_="">
    <xsd:import namespace="24097087-e6b1-4b66-9fbf-c9f29b174e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097087-e6b1-4b66-9fbf-c9f29b174e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33B1FF-E8BB-436F-81A3-28AAA0575250}"/>
</file>

<file path=customXml/itemProps2.xml><?xml version="1.0" encoding="utf-8"?>
<ds:datastoreItem xmlns:ds="http://schemas.openxmlformats.org/officeDocument/2006/customXml" ds:itemID="{2E6E4E2B-3B04-42B5-9DAE-71A01696E000}"/>
</file>

<file path=customXml/itemProps3.xml><?xml version="1.0" encoding="utf-8"?>
<ds:datastoreItem xmlns:ds="http://schemas.openxmlformats.org/officeDocument/2006/customXml" ds:itemID="{44778D3D-2FFA-4BA9-8632-3E984FD9204E}"/>
</file>

<file path=docProps/app.xml><?xml version="1.0" encoding="utf-8"?>
<Properties xmlns="http://schemas.openxmlformats.org/officeDocument/2006/extended-properties" xmlns:vt="http://schemas.openxmlformats.org/officeDocument/2006/docPropsVTypes">
  <Template>Ted white background 2</Template>
  <TotalTime>1014</TotalTime>
  <Words>728</Words>
  <Application>Microsoft Office PowerPoint</Application>
  <PresentationFormat>Widescreen</PresentationFormat>
  <Paragraphs>143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Consolas</vt:lpstr>
      <vt:lpstr>System Font Regular</vt:lpstr>
      <vt:lpstr>Office Theme</vt:lpstr>
      <vt:lpstr>eForms Validation</vt:lpstr>
      <vt:lpstr>Agenda</vt:lpstr>
      <vt:lpstr>eForms and UBL</vt:lpstr>
      <vt:lpstr>Central Validation Service</vt:lpstr>
      <vt:lpstr>Rules in place (1/4)</vt:lpstr>
      <vt:lpstr>Rules in place (2/4)</vt:lpstr>
      <vt:lpstr>Rules in place (3/4)</vt:lpstr>
      <vt:lpstr>Validation report</vt:lpstr>
      <vt:lpstr>Rules in place (4/4)</vt:lpstr>
      <vt:lpstr>Managing the rules</vt:lpstr>
      <vt:lpstr>What’s next</vt:lpstr>
      <vt:lpstr>Thank you for your Attention  Any questions?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eForms Validation</dc:title>
  <dc:creator>LORENTZ Bertrand (OP)</dc:creator>
  <cp:lastModifiedBy>LORENTZ Bertrand (OP)</cp:lastModifiedBy>
  <cp:revision>54</cp:revision>
  <dcterms:created xsi:type="dcterms:W3CDTF">2021-10-11T08:24:08Z</dcterms:created>
  <dcterms:modified xsi:type="dcterms:W3CDTF">2021-10-29T14:45:36Z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0x01010073A165BACF021D459DE7D69C8009F9F6</vt:lpwstr>
  </property>
</Properties>
</file>