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271" r:id="rId6"/>
    <p:sldId id="258" r:id="rId7"/>
    <p:sldId id="275" r:id="rId8"/>
    <p:sldId id="276" r:id="rId9"/>
    <p:sldId id="277" r:id="rId10"/>
    <p:sldId id="295" r:id="rId11"/>
    <p:sldId id="278" r:id="rId12"/>
    <p:sldId id="293" r:id="rId13"/>
    <p:sldId id="273" r:id="rId14"/>
    <p:sldId id="270" r:id="rId15"/>
    <p:sldId id="296" r:id="rId16"/>
    <p:sldId id="274" r:id="rId17"/>
    <p:sldId id="284" r:id="rId18"/>
    <p:sldId id="260" r:id="rId19"/>
    <p:sldId id="286" r:id="rId20"/>
    <p:sldId id="287" r:id="rId21"/>
    <p:sldId id="288" r:id="rId22"/>
    <p:sldId id="282" r:id="rId23"/>
    <p:sldId id="281" r:id="rId24"/>
    <p:sldId id="283" r:id="rId25"/>
    <p:sldId id="289" r:id="rId26"/>
    <p:sldId id="290" r:id="rId27"/>
    <p:sldId id="291" r:id="rId28"/>
    <p:sldId id="292" r:id="rId29"/>
    <p:sldId id="297" r:id="rId30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CO Carmelo (OP)" initials="GC(" lastIdx="12" clrIdx="0">
    <p:extLst>
      <p:ext uri="{19B8F6BF-5375-455C-9EA6-DF929625EA0E}">
        <p15:presenceInfo xmlns:p15="http://schemas.microsoft.com/office/powerpoint/2012/main" userId="S-1-5-21-1606980848-2025429265-839522115-1243752" providerId="AD"/>
      </p:ext>
    </p:extLst>
  </p:cmAuthor>
  <p:cmAuthor id="2" name="CHARLIER Cecilia (OP)" initials="CC(" lastIdx="1" clrIdx="1">
    <p:extLst>
      <p:ext uri="{19B8F6BF-5375-455C-9EA6-DF929625EA0E}">
        <p15:presenceInfo xmlns:p15="http://schemas.microsoft.com/office/powerpoint/2012/main" userId="S-1-5-21-1606980848-2025429265-839522115-1247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00"/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85044" autoAdjust="0"/>
  </p:normalViewPr>
  <p:slideViewPr>
    <p:cSldViewPr snapToGrid="0" snapToObjects="1">
      <p:cViewPr varScale="1">
        <p:scale>
          <a:sx n="94" d="100"/>
          <a:sy n="94" d="100"/>
        </p:scale>
        <p:origin x="4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ACA1C-A02D-4254-9CBA-20DFC2DD8B4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C2474-BDE5-4A69-813B-AC4348C7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7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C2474-BDE5-4A69-813B-AC4348C713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92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47182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FE18-DCA7-4566-9648-64FE96DE0971}" type="datetime1">
              <a:rPr lang="LID4096" smtClean="0"/>
              <a:t>11/03/2021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227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6553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/>
              <a:t>Thank you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45206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Further information, links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84762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22620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F2F7-7278-4E3F-8776-F9BE32839D08}" type="datetime1">
              <a:rPr lang="LID4096" smtClean="0"/>
              <a:t>11/03/2021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92518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L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9782-00E9-4332-BFE8-3753956EB4A7}" type="datetime1">
              <a:rPr lang="LID4096" smtClean="0"/>
              <a:t>11/03/2021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058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L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L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62C6-8CAF-4985-BC28-043E88C4C54A}" type="datetime1">
              <a:rPr lang="LID4096" smtClean="0"/>
              <a:t>11/03/2021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49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5FE2-E3A1-49CD-9816-A941C2B46DD4}" type="datetime1">
              <a:rPr lang="LID4096" smtClean="0"/>
              <a:t>11/03/2021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1E112A47-65FE-3740-A77E-8A59D7CFA1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31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6DE3-FECD-431D-A45E-9D1D32E91463}" type="datetime1">
              <a:rPr lang="LID4096" smtClean="0"/>
              <a:t>11/03/2021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7FDD220-59DB-D149-896C-D542C88CB459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7BC6BF38-3692-F546-8D7F-1E3CBF37B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26642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0844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9328-4B32-4C56-AAA4-FD3B1CED6BA1}" type="datetime1">
              <a:rPr lang="LID4096" smtClean="0"/>
              <a:t>11/03/2021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FCA39-AEED-7546-9BF1-27F7B0127E02}"/>
              </a:ext>
            </a:extLst>
          </p:cNvPr>
          <p:cNvSpPr/>
          <p:nvPr userDrawn="1"/>
        </p:nvSpPr>
        <p:spPr>
          <a:xfrm>
            <a:off x="6881446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06DA5D-5B0F-8947-BAFD-E38FC73250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144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62322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DD12-2212-4482-9AE9-8749D58AED37}" type="datetime1">
              <a:rPr lang="LID4096" smtClean="0"/>
              <a:t>11/03/2021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429D19-0B5C-5B47-B15A-CED79C58F20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C0794D-E9A2-5641-A7CE-A0B2D91282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850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L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0DFC6FF-86B6-43CF-B81E-CE5234382168}" type="datetime1">
              <a:rPr lang="LID4096" smtClean="0"/>
              <a:t>11/03/2021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4110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52" r:id="rId4"/>
    <p:sldLayoutId id="2147483662" r:id="rId5"/>
    <p:sldLayoutId id="2147483661" r:id="rId6"/>
    <p:sldLayoutId id="2147483667" r:id="rId7"/>
    <p:sldLayoutId id="2147483663" r:id="rId8"/>
    <p:sldLayoutId id="2147483664" r:id="rId9"/>
    <p:sldLayoutId id="2147483653" r:id="rId10"/>
    <p:sldLayoutId id="21474836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europa.eu/en/web/eu-vocabularies/authority-tables" TargetMode="External"/><Relationship Id="rId2" Type="http://schemas.openxmlformats.org/officeDocument/2006/relationships/hyperlink" Target="https://op.europa.eu/en/web/eu-vocabularies/at-dataset/-/resource/dataset/notice-typ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d.europa.eu/TEDWS/swagger-ui.html" TargetMode="External"/><Relationship Id="rId2" Type="http://schemas.openxmlformats.org/officeDocument/2006/relationships/hyperlink" Target="https://ted.europa.eu/api/swagger-ui.ht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9C9A-550B-114F-9B2F-060018805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eForms</a:t>
            </a:r>
            <a:r>
              <a:rPr lang="en-US" dirty="0"/>
              <a:t> in 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 future TED 2.0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FCB52-11F2-7444-BFF5-C56D3454E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eSenders</a:t>
            </a:r>
            <a:r>
              <a:rPr lang="fr-FR" dirty="0" smtClean="0"/>
              <a:t> </a:t>
            </a:r>
            <a:r>
              <a:rPr lang="fr-FR" dirty="0" err="1" smtClean="0"/>
              <a:t>seminar</a:t>
            </a:r>
            <a:r>
              <a:rPr lang="fr-FR" dirty="0" smtClean="0"/>
              <a:t>, Cécilia Charlier, Luxembourg, 10/11/21</a:t>
            </a:r>
            <a:endParaRPr lang="fr-FR" dirty="0"/>
          </a:p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646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… the current TED website  has its limitations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 smtClean="0"/>
              <a:t>Ageing technology</a:t>
            </a:r>
          </a:p>
          <a:p>
            <a:r>
              <a:rPr lang="en-IE" dirty="0" smtClean="0"/>
              <a:t>Currently, not all notice fields are indexed by the search engine </a:t>
            </a:r>
            <a:br>
              <a:rPr lang="en-IE" dirty="0" smtClean="0"/>
            </a:br>
            <a:r>
              <a:rPr lang="en-IE" dirty="0" smtClean="0"/>
              <a:t>-&gt; limitations to the introduction of new search fields in the user interface</a:t>
            </a:r>
            <a:br>
              <a:rPr lang="en-IE" dirty="0" smtClean="0"/>
            </a:br>
            <a:r>
              <a:rPr lang="en-IE" dirty="0" smtClean="0"/>
              <a:t>-&gt; limitations to the data that can be displayed</a:t>
            </a:r>
          </a:p>
          <a:p>
            <a:r>
              <a:rPr lang="en-IE" dirty="0" smtClean="0"/>
              <a:t>Limited number of facets, no facets for non-active notices and expert search results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10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4070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1EDA-2BD6-E94B-B284-A5CDC8664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THE FUTURE TED 2.0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8507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Timeline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043395" y="5114097"/>
            <a:ext cx="1402917" cy="724334"/>
          </a:xfrm>
          <a:prstGeom prst="wedgeRoundRectCallout">
            <a:avLst>
              <a:gd name="adj1" fmla="val 72165"/>
              <a:gd name="adj2" fmla="val 435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Start:</a:t>
            </a:r>
            <a:br>
              <a:rPr lang="en-IE" dirty="0" smtClean="0"/>
            </a:br>
            <a:r>
              <a:rPr lang="en-IE" dirty="0" smtClean="0"/>
              <a:t>Q4 2021</a:t>
            </a:r>
            <a:endParaRPr lang="en-IE" i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9018566" y="5114097"/>
            <a:ext cx="1411623" cy="724334"/>
          </a:xfrm>
          <a:prstGeom prst="wedgeRoundRectCallout">
            <a:avLst>
              <a:gd name="adj1" fmla="val -64384"/>
              <a:gd name="adj2" fmla="val 1023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End:</a:t>
            </a:r>
            <a:br>
              <a:rPr lang="en-IE" dirty="0" smtClean="0"/>
            </a:br>
            <a:r>
              <a:rPr lang="en-IE" dirty="0" smtClean="0"/>
              <a:t>Q1 2023</a:t>
            </a:r>
            <a:endParaRPr lang="en-IE" dirty="0"/>
          </a:p>
        </p:txBody>
      </p:sp>
      <p:sp>
        <p:nvSpPr>
          <p:cNvPr id="24" name="5-Point Star 23"/>
          <p:cNvSpPr/>
          <p:nvPr/>
        </p:nvSpPr>
        <p:spPr>
          <a:xfrm>
            <a:off x="2849070" y="5146375"/>
            <a:ext cx="456378" cy="487720"/>
          </a:xfrm>
          <a:prstGeom prst="star5">
            <a:avLst/>
          </a:prstGeom>
          <a:solidFill>
            <a:srgbClr val="5386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5" name="5-Point Star 24"/>
          <p:cNvSpPr/>
          <p:nvPr/>
        </p:nvSpPr>
        <p:spPr>
          <a:xfrm>
            <a:off x="8304762" y="5208760"/>
            <a:ext cx="456378" cy="487720"/>
          </a:xfrm>
          <a:prstGeom prst="star5">
            <a:avLst>
              <a:gd name="adj" fmla="val 22524"/>
              <a:gd name="hf" fmla="val 105146"/>
              <a:gd name="vf" fmla="val 110557"/>
            </a:avLst>
          </a:prstGeom>
          <a:solidFill>
            <a:srgbClr val="5386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>
            <a:off x="8508960" y="2461846"/>
            <a:ext cx="23991" cy="27469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4" idx="0"/>
          </p:cNvCxnSpPr>
          <p:nvPr/>
        </p:nvCxnSpPr>
        <p:spPr>
          <a:xfrm>
            <a:off x="3077259" y="2461846"/>
            <a:ext cx="0" cy="26845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3084844" y="2789524"/>
            <a:ext cx="5395965" cy="84546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16000" rtlCol="0" anchor="ctr"/>
          <a:lstStyle/>
          <a:p>
            <a:pPr algn="ctr"/>
            <a:r>
              <a:rPr lang="en-IE" sz="2800" b="1" dirty="0" smtClean="0"/>
              <a:t>Development of TED 2.0</a:t>
            </a:r>
            <a:endParaRPr lang="en-IE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12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5217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Benefits</a:t>
            </a:r>
            <a:r>
              <a:rPr lang="fr-BE" dirty="0" smtClean="0"/>
              <a:t> of a new TED </a:t>
            </a:r>
            <a:r>
              <a:rPr lang="fr-BE" dirty="0" err="1" smtClean="0"/>
              <a:t>website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Merge </a:t>
            </a:r>
            <a:r>
              <a:rPr lang="en-US" dirty="0"/>
              <a:t>of TED and SIMAP websites into a single point of </a:t>
            </a:r>
            <a:r>
              <a:rPr lang="en-US" dirty="0" smtClean="0"/>
              <a:t>reference</a:t>
            </a:r>
            <a:endParaRPr lang="en-US" dirty="0"/>
          </a:p>
          <a:p>
            <a:pPr lvl="2"/>
            <a:r>
              <a:rPr lang="en-US" dirty="0" smtClean="0"/>
              <a:t>TED -&gt; gives </a:t>
            </a:r>
            <a:r>
              <a:rPr lang="en-US" dirty="0"/>
              <a:t>access to the online version of the 'Supplement to the Official Journal' of the EU, dedicated to European public procurement</a:t>
            </a:r>
          </a:p>
          <a:p>
            <a:pPr lvl="2"/>
            <a:r>
              <a:rPr lang="en-US" dirty="0" smtClean="0"/>
              <a:t>SIMAP -&gt; website </a:t>
            </a:r>
            <a:r>
              <a:rPr lang="en-US" dirty="0"/>
              <a:t>gives information about European public </a:t>
            </a:r>
            <a:r>
              <a:rPr lang="en-US" dirty="0" smtClean="0"/>
              <a:t>procurement</a:t>
            </a:r>
            <a:endParaRPr lang="fr-BE" dirty="0" smtClean="0"/>
          </a:p>
          <a:p>
            <a:r>
              <a:rPr lang="fr-BE" dirty="0" err="1" smtClean="0"/>
              <a:t>Revamped</a:t>
            </a:r>
            <a:r>
              <a:rPr lang="fr-BE" dirty="0" smtClean="0"/>
              <a:t> user interface</a:t>
            </a:r>
          </a:p>
          <a:p>
            <a:pPr lvl="2"/>
            <a:r>
              <a:rPr lang="en-US" dirty="0"/>
              <a:t>New look and feel</a:t>
            </a:r>
          </a:p>
          <a:p>
            <a:pPr lvl="2"/>
            <a:r>
              <a:rPr lang="en-US" dirty="0"/>
              <a:t>Improved navigation</a:t>
            </a:r>
          </a:p>
          <a:p>
            <a:pPr lvl="2"/>
            <a:r>
              <a:rPr lang="en-US" dirty="0"/>
              <a:t>Full responsiveness for mobile and </a:t>
            </a:r>
            <a:r>
              <a:rPr lang="en-US" dirty="0" smtClean="0"/>
              <a:t>tablet</a:t>
            </a:r>
            <a:endParaRPr lang="fr-BE" dirty="0" smtClean="0"/>
          </a:p>
          <a:p>
            <a:r>
              <a:rPr lang="fr-BE" dirty="0" smtClean="0"/>
              <a:t>New </a:t>
            </a:r>
            <a:r>
              <a:rPr lang="fr-BE" dirty="0" err="1" smtClean="0"/>
              <a:t>search</a:t>
            </a:r>
            <a:r>
              <a:rPr lang="fr-BE" dirty="0" smtClean="0"/>
              <a:t> </a:t>
            </a:r>
            <a:r>
              <a:rPr lang="fr-BE" dirty="0" err="1" smtClean="0"/>
              <a:t>engine</a:t>
            </a:r>
            <a:endParaRPr lang="fr-BE" dirty="0" smtClean="0"/>
          </a:p>
          <a:p>
            <a:r>
              <a:rPr lang="fr-BE" dirty="0" err="1" smtClean="0"/>
              <a:t>Added</a:t>
            </a:r>
            <a:r>
              <a:rPr lang="fr-BE" dirty="0" smtClean="0"/>
              <a:t> </a:t>
            </a:r>
            <a:r>
              <a:rPr lang="fr-BE" dirty="0" err="1" smtClean="0"/>
              <a:t>functionalities</a:t>
            </a:r>
            <a:endParaRPr lang="fr-BE" dirty="0" smtClean="0"/>
          </a:p>
          <a:p>
            <a:r>
              <a:rPr lang="fr-BE" dirty="0" smtClean="0"/>
              <a:t>All notice </a:t>
            </a:r>
            <a:r>
              <a:rPr lang="fr-BE" dirty="0" err="1" smtClean="0"/>
              <a:t>fields</a:t>
            </a:r>
            <a:r>
              <a:rPr lang="fr-BE" dirty="0" smtClean="0"/>
              <a:t>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indexed</a:t>
            </a:r>
            <a:r>
              <a:rPr lang="fr-BE" dirty="0" smtClean="0"/>
              <a:t> -&gt; </a:t>
            </a:r>
            <a:r>
              <a:rPr lang="fr-BE" dirty="0" err="1" smtClean="0"/>
              <a:t>possibility</a:t>
            </a:r>
            <a:r>
              <a:rPr lang="fr-BE" dirty="0" smtClean="0"/>
              <a:t> to </a:t>
            </a:r>
            <a:r>
              <a:rPr lang="fr-BE" dirty="0" err="1" smtClean="0"/>
              <a:t>add</a:t>
            </a:r>
            <a:r>
              <a:rPr lang="fr-BE" dirty="0" smtClean="0"/>
              <a:t> new </a:t>
            </a:r>
            <a:r>
              <a:rPr lang="fr-BE" dirty="0" err="1" smtClean="0"/>
              <a:t>search</a:t>
            </a:r>
            <a:r>
              <a:rPr lang="fr-BE" dirty="0" smtClean="0"/>
              <a:t> </a:t>
            </a:r>
            <a:r>
              <a:rPr lang="fr-BE" dirty="0" err="1" smtClean="0"/>
              <a:t>fields</a:t>
            </a:r>
            <a:r>
              <a:rPr lang="fr-BE" dirty="0" smtClean="0"/>
              <a:t> </a:t>
            </a:r>
            <a:r>
              <a:rPr lang="fr-BE" dirty="0" err="1" smtClean="0"/>
              <a:t>easily</a:t>
            </a:r>
            <a:r>
              <a:rPr lang="fr-BE" dirty="0" smtClean="0"/>
              <a:t> in the user interface at </a:t>
            </a:r>
            <a:r>
              <a:rPr lang="fr-BE" dirty="0" err="1" smtClean="0"/>
              <a:t>any</a:t>
            </a:r>
            <a:r>
              <a:rPr lang="fr-BE" dirty="0" smtClean="0"/>
              <a:t> time</a:t>
            </a:r>
          </a:p>
          <a:p>
            <a:r>
              <a:rPr lang="fr-BE" dirty="0" err="1"/>
              <a:t>Increased</a:t>
            </a:r>
            <a:r>
              <a:rPr lang="fr-BE" dirty="0"/>
              <a:t> use of code </a:t>
            </a:r>
            <a:r>
              <a:rPr lang="fr-BE" dirty="0" err="1"/>
              <a:t>lists</a:t>
            </a:r>
            <a:endParaRPr lang="en-GB" dirty="0"/>
          </a:p>
          <a:p>
            <a:r>
              <a:rPr lang="fr-BE" dirty="0" smtClean="0"/>
              <a:t>Setting email </a:t>
            </a:r>
            <a:r>
              <a:rPr lang="fr-BE" dirty="0" err="1" smtClean="0"/>
              <a:t>alerts</a:t>
            </a:r>
            <a:r>
              <a:rPr lang="fr-BE" dirty="0" smtClean="0"/>
              <a:t>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made </a:t>
            </a:r>
            <a:r>
              <a:rPr lang="fr-BE" dirty="0" err="1" smtClean="0"/>
              <a:t>easier</a:t>
            </a:r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13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7716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Homepage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06" y="1863725"/>
            <a:ext cx="16494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169" y="720725"/>
            <a:ext cx="16430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69" y="0"/>
            <a:ext cx="46021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7315681" y="393700"/>
            <a:ext cx="1233488" cy="4492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6609244" y="1133475"/>
            <a:ext cx="1858962" cy="7302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14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7781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B123-9DE8-CB48-AFFC-C1ED581E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 dirty="0"/>
              <a:t>Navigation menu</a:t>
            </a:r>
            <a:br>
              <a:rPr lang="en-GB" dirty="0"/>
            </a:br>
            <a:r>
              <a:rPr lang="en-GB" dirty="0"/>
              <a:t>on other pages</a:t>
            </a:r>
            <a:endParaRPr lang="en-L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141" y="0"/>
            <a:ext cx="499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174" y="1551022"/>
            <a:ext cx="1754187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2012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Navigation menu 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other </a:t>
            </a:r>
            <a:r>
              <a:rPr lang="en-GB" dirty="0"/>
              <a:t>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01"/>
          <a:stretch>
            <a:fillRect/>
          </a:stretch>
        </p:blipFill>
        <p:spPr bwMode="auto">
          <a:xfrm>
            <a:off x="4271962" y="0"/>
            <a:ext cx="7920038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16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0666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5"/>
          <a:stretch/>
        </p:blipFill>
        <p:spPr bwMode="auto">
          <a:xfrm>
            <a:off x="8587819" y="3388174"/>
            <a:ext cx="3492543" cy="2767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Editorial pages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44" y="0"/>
            <a:ext cx="499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17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2987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Browse by 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By business opportunity</a:t>
            </a:r>
          </a:p>
          <a:p>
            <a:endParaRPr lang="en-US" dirty="0"/>
          </a:p>
          <a:p>
            <a:r>
              <a:rPr lang="en-US" dirty="0"/>
              <a:t>By business sector (CPV)</a:t>
            </a:r>
          </a:p>
          <a:p>
            <a:endParaRPr lang="en-US" dirty="0"/>
          </a:p>
          <a:p>
            <a:r>
              <a:rPr lang="en-US" dirty="0"/>
              <a:t>By place of performance (NUTS</a:t>
            </a:r>
            <a:r>
              <a:rPr lang="en-US" dirty="0" smtClean="0"/>
              <a:t>)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Merge of pages ‘Browse by place of performance (NUTS)’ and ‘Browse by place of performance (Map)’</a:t>
            </a:r>
          </a:p>
          <a:p>
            <a:pPr lvl="2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18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1339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Advanced </a:t>
            </a:r>
            <a:r>
              <a:rPr lang="fr-BE" dirty="0" err="1" smtClean="0"/>
              <a:t>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05354"/>
            <a:ext cx="10763250" cy="4554805"/>
          </a:xfrm>
        </p:spPr>
        <p:txBody>
          <a:bodyPr>
            <a:normAutofit/>
          </a:bodyPr>
          <a:lstStyle/>
          <a:p>
            <a:r>
              <a:rPr lang="en-US" dirty="0" smtClean="0"/>
              <a:t>Initially, same fields as on the current TED after adaptation to </a:t>
            </a:r>
            <a:r>
              <a:rPr lang="en-US" dirty="0" err="1" smtClean="0"/>
              <a:t>eForms</a:t>
            </a:r>
            <a:r>
              <a:rPr lang="en-US" dirty="0" smtClean="0"/>
              <a:t>, except for: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New free text field “Other legal basis” in Legal basis </a:t>
            </a:r>
            <a:r>
              <a:rPr lang="en-US" dirty="0" smtClean="0"/>
              <a:t>section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Addition of new fields will be easily manageable at any stage as </a:t>
            </a:r>
            <a:r>
              <a:rPr lang="en-US" dirty="0" err="1" smtClean="0"/>
              <a:t>eForms</a:t>
            </a:r>
            <a:r>
              <a:rPr lang="en-US" dirty="0" smtClean="0"/>
              <a:t> notices will be fully indexed</a:t>
            </a:r>
          </a:p>
          <a:p>
            <a:pPr marL="180000" lvl="1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Updated fields:</a:t>
            </a:r>
            <a:endParaRPr lang="en-US" dirty="0"/>
          </a:p>
          <a:p>
            <a:pPr lvl="1">
              <a:lnSpc>
                <a:spcPct val="170000"/>
              </a:lnSpc>
            </a:pPr>
            <a:r>
              <a:rPr lang="en-US" dirty="0"/>
              <a:t>Business opportunities: values displayed in a new tree with </a:t>
            </a:r>
            <a:r>
              <a:rPr lang="en-US" dirty="0" smtClean="0"/>
              <a:t>form </a:t>
            </a:r>
            <a:r>
              <a:rPr lang="en-US" dirty="0"/>
              <a:t>and notice </a:t>
            </a:r>
            <a:r>
              <a:rPr lang="en-US" dirty="0" smtClean="0"/>
              <a:t>types</a:t>
            </a:r>
          </a:p>
          <a:p>
            <a:pPr lvl="2">
              <a:lnSpc>
                <a:spcPct val="170000"/>
              </a:lnSpc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19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3349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Timeline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Adaptation of the </a:t>
            </a:r>
            <a:r>
              <a:rPr lang="fr-BE" dirty="0" err="1" smtClean="0"/>
              <a:t>current</a:t>
            </a:r>
            <a:r>
              <a:rPr lang="fr-BE" dirty="0" smtClean="0"/>
              <a:t> TED </a:t>
            </a:r>
            <a:r>
              <a:rPr lang="fr-BE" dirty="0" err="1" smtClean="0"/>
              <a:t>website</a:t>
            </a:r>
            <a:r>
              <a:rPr lang="fr-BE" dirty="0" smtClean="0"/>
              <a:t> </a:t>
            </a:r>
            <a:r>
              <a:rPr lang="fr-BE" dirty="0" err="1" smtClean="0"/>
              <a:t>ongoing</a:t>
            </a:r>
            <a:endParaRPr lang="fr-BE" dirty="0" smtClean="0"/>
          </a:p>
          <a:p>
            <a:r>
              <a:rPr lang="fr-BE" dirty="0" err="1" smtClean="0"/>
              <a:t>Development</a:t>
            </a:r>
            <a:r>
              <a:rPr lang="fr-BE" dirty="0" smtClean="0"/>
              <a:t> of TED 2.0 </a:t>
            </a:r>
            <a:r>
              <a:rPr lang="fr-BE" dirty="0" err="1" smtClean="0"/>
              <a:t>shall</a:t>
            </a:r>
            <a:r>
              <a:rPr lang="fr-BE" dirty="0" smtClean="0"/>
              <a:t> </a:t>
            </a:r>
            <a:r>
              <a:rPr lang="fr-BE" dirty="0" err="1" smtClean="0"/>
              <a:t>start</a:t>
            </a:r>
            <a:r>
              <a:rPr lang="fr-BE" dirty="0" smtClean="0"/>
              <a:t> </a:t>
            </a:r>
            <a:r>
              <a:rPr lang="fr-BE" dirty="0" err="1" smtClean="0"/>
              <a:t>during</a:t>
            </a:r>
            <a:r>
              <a:rPr lang="fr-BE" dirty="0" smtClean="0"/>
              <a:t> Q4 2021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812264" y="5596421"/>
            <a:ext cx="2105890" cy="724334"/>
            <a:chOff x="892946" y="4919238"/>
            <a:chExt cx="2105890" cy="72433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934604" y="4919238"/>
              <a:ext cx="2050170" cy="724334"/>
            </a:xfrm>
            <a:prstGeom prst="wedgeRoundRectCallout">
              <a:avLst>
                <a:gd name="adj1" fmla="val 72165"/>
                <a:gd name="adj2" fmla="val 4356"/>
                <a:gd name="adj3" fmla="val 1666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IE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2946" y="4954098"/>
              <a:ext cx="210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 smtClean="0"/>
                <a:t>14 November 2022</a:t>
              </a:r>
            </a:p>
            <a:p>
              <a:pPr algn="ctr"/>
              <a:r>
                <a:rPr lang="en-IE" dirty="0" smtClean="0"/>
                <a:t>eForms </a:t>
              </a:r>
              <a:r>
                <a:rPr lang="en-IE" i="1" dirty="0" smtClean="0"/>
                <a:t>available</a:t>
              </a:r>
              <a:endParaRPr lang="en-IE" i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15182" y="5596421"/>
            <a:ext cx="2129918" cy="724334"/>
            <a:chOff x="5270903" y="4919238"/>
            <a:chExt cx="2129918" cy="724334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5270903" y="4919238"/>
              <a:ext cx="2089522" cy="724334"/>
            </a:xfrm>
            <a:prstGeom prst="wedgeRoundRectCallout">
              <a:avLst>
                <a:gd name="adj1" fmla="val -64384"/>
                <a:gd name="adj2" fmla="val 10237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70903" y="4954098"/>
              <a:ext cx="21299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 smtClean="0"/>
                <a:t>23 October 2023</a:t>
              </a:r>
            </a:p>
            <a:p>
              <a:pPr algn="ctr"/>
              <a:r>
                <a:rPr lang="en-IE" dirty="0" smtClean="0"/>
                <a:t>eForms </a:t>
              </a:r>
              <a:r>
                <a:rPr lang="en-IE" b="1" dirty="0" smtClean="0"/>
                <a:t>mandatory</a:t>
              </a:r>
              <a:endParaRPr lang="en-IE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842908" y="4609495"/>
            <a:ext cx="4347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End of publication of current standard forms</a:t>
            </a:r>
          </a:p>
          <a:p>
            <a:r>
              <a:rPr lang="en-IE" dirty="0" smtClean="0"/>
              <a:t>notices. TED publishes only </a:t>
            </a:r>
            <a:r>
              <a:rPr lang="en-IE" dirty="0" err="1" smtClean="0"/>
              <a:t>eForms</a:t>
            </a:r>
            <a:r>
              <a:rPr lang="en-IE" dirty="0" smtClean="0"/>
              <a:t> notices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3682162" y="4582218"/>
            <a:ext cx="244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TED publishes both current standard forms and </a:t>
            </a:r>
            <a:r>
              <a:rPr lang="en-IE" dirty="0" err="1" smtClean="0"/>
              <a:t>eForms</a:t>
            </a:r>
            <a:r>
              <a:rPr lang="en-IE" dirty="0" smtClean="0"/>
              <a:t> notices</a:t>
            </a:r>
            <a:endParaRPr lang="en-IE" dirty="0"/>
          </a:p>
        </p:txBody>
      </p:sp>
      <p:sp>
        <p:nvSpPr>
          <p:cNvPr id="13" name="Rounded Rectangle 12"/>
          <p:cNvSpPr/>
          <p:nvPr/>
        </p:nvSpPr>
        <p:spPr>
          <a:xfrm>
            <a:off x="3554256" y="3526915"/>
            <a:ext cx="2884674" cy="585919"/>
          </a:xfrm>
          <a:prstGeom prst="roundRect">
            <a:avLst/>
          </a:prstGeom>
          <a:solidFill>
            <a:srgbClr val="92D050">
              <a:tint val="66000"/>
              <a:satMod val="16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IE" dirty="0"/>
              <a:t>TED Portal </a:t>
            </a:r>
            <a:r>
              <a:rPr lang="en-IE" b="1" dirty="0"/>
              <a:t>plus</a:t>
            </a:r>
            <a:r>
              <a:rPr lang="en-IE" dirty="0"/>
              <a:t> </a:t>
            </a:r>
            <a:r>
              <a:rPr lang="en-IE" dirty="0" err="1" smtClean="0"/>
              <a:t>eForms</a:t>
            </a:r>
            <a:endParaRPr lang="en-IE" dirty="0"/>
          </a:p>
        </p:txBody>
      </p:sp>
      <p:sp>
        <p:nvSpPr>
          <p:cNvPr id="16" name="Rounded Rectangle 15"/>
          <p:cNvSpPr/>
          <p:nvPr/>
        </p:nvSpPr>
        <p:spPr>
          <a:xfrm>
            <a:off x="733419" y="3524773"/>
            <a:ext cx="2794369" cy="59718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IE" b="1" dirty="0"/>
              <a:t>TED Portal  </a:t>
            </a:r>
            <a:r>
              <a:rPr lang="en-IE" dirty="0" smtClean="0"/>
              <a:t>Dissemination</a:t>
            </a:r>
            <a:endParaRPr lang="en-IE" dirty="0"/>
          </a:p>
        </p:txBody>
      </p:sp>
      <p:sp>
        <p:nvSpPr>
          <p:cNvPr id="24" name="5-Point Star 23"/>
          <p:cNvSpPr/>
          <p:nvPr/>
        </p:nvSpPr>
        <p:spPr>
          <a:xfrm>
            <a:off x="3311289" y="5628699"/>
            <a:ext cx="456378" cy="487720"/>
          </a:xfrm>
          <a:prstGeom prst="star5">
            <a:avLst/>
          </a:prstGeom>
          <a:solidFill>
            <a:srgbClr val="5386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5" name="5-Point Star 24"/>
          <p:cNvSpPr/>
          <p:nvPr/>
        </p:nvSpPr>
        <p:spPr>
          <a:xfrm>
            <a:off x="7601378" y="5691084"/>
            <a:ext cx="456378" cy="487720"/>
          </a:xfrm>
          <a:prstGeom prst="star5">
            <a:avLst>
              <a:gd name="adj" fmla="val 22524"/>
              <a:gd name="hf" fmla="val 105146"/>
              <a:gd name="vf" fmla="val 110557"/>
            </a:avLst>
          </a:prstGeom>
          <a:solidFill>
            <a:srgbClr val="5386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>
            <a:off x="7808438" y="3271848"/>
            <a:ext cx="21129" cy="24192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4" idx="0"/>
          </p:cNvCxnSpPr>
          <p:nvPr/>
        </p:nvCxnSpPr>
        <p:spPr>
          <a:xfrm>
            <a:off x="3539478" y="3195687"/>
            <a:ext cx="0" cy="2433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438930" y="3520122"/>
            <a:ext cx="5031161" cy="59718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IE" b="1" dirty="0"/>
              <a:t>TED </a:t>
            </a:r>
            <a:r>
              <a:rPr lang="en-IE" b="1" dirty="0" smtClean="0"/>
              <a:t>2.0</a:t>
            </a:r>
            <a:endParaRPr lang="en-IE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463637" y="3283571"/>
            <a:ext cx="21129" cy="24192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1969" y="5732029"/>
            <a:ext cx="212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March 2023</a:t>
            </a:r>
            <a:endParaRPr lang="en-IE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001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More user-</a:t>
            </a:r>
            <a:r>
              <a:rPr lang="fr-BE" dirty="0" err="1" smtClean="0"/>
              <a:t>friendly</a:t>
            </a:r>
            <a:r>
              <a:rPr lang="fr-BE" dirty="0" smtClean="0"/>
              <a:t> expert </a:t>
            </a:r>
            <a:r>
              <a:rPr lang="fr-BE" dirty="0" err="1" smtClean="0"/>
              <a:t>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Definitions and examples for all search codes</a:t>
            </a:r>
          </a:p>
          <a:p>
            <a:endParaRPr lang="en-US" dirty="0"/>
          </a:p>
          <a:p>
            <a:r>
              <a:rPr lang="en-US" dirty="0"/>
              <a:t>All searchable data will be listed</a:t>
            </a:r>
          </a:p>
          <a:p>
            <a:endParaRPr lang="en-US" dirty="0"/>
          </a:p>
          <a:p>
            <a:r>
              <a:rPr lang="en-US" dirty="0"/>
              <a:t>Help to input dates</a:t>
            </a:r>
          </a:p>
          <a:p>
            <a:endParaRPr lang="en-US" dirty="0"/>
          </a:p>
          <a:p>
            <a:r>
              <a:rPr lang="en-US" dirty="0"/>
              <a:t>Check </a:t>
            </a:r>
            <a:r>
              <a:rPr lang="en-US" dirty="0" smtClean="0"/>
              <a:t>for query </a:t>
            </a:r>
            <a:r>
              <a:rPr lang="en-US" dirty="0"/>
              <a:t>validity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20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186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Search</a:t>
            </a:r>
            <a:r>
              <a:rPr lang="fr-BE" dirty="0" smtClean="0"/>
              <a:t> </a:t>
            </a:r>
            <a:r>
              <a:rPr lang="fr-BE" dirty="0" err="1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Update of </a:t>
            </a:r>
            <a:r>
              <a:rPr lang="fr-BE" dirty="0" err="1" smtClean="0"/>
              <a:t>metadata</a:t>
            </a:r>
            <a:r>
              <a:rPr lang="fr-BE" dirty="0" smtClean="0"/>
              <a:t> </a:t>
            </a:r>
            <a:r>
              <a:rPr lang="fr-BE" dirty="0" err="1" smtClean="0"/>
              <a:t>displayed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for </a:t>
            </a:r>
            <a:r>
              <a:rPr lang="fr-BE" dirty="0" err="1" smtClean="0"/>
              <a:t>each</a:t>
            </a:r>
            <a:r>
              <a:rPr lang="fr-BE" dirty="0" smtClean="0"/>
              <a:t> </a:t>
            </a:r>
            <a:r>
              <a:rPr lang="fr-BE" dirty="0" err="1" smtClean="0"/>
              <a:t>result</a:t>
            </a:r>
            <a:endParaRPr lang="fr-BE" dirty="0" smtClean="0"/>
          </a:p>
          <a:p>
            <a:endParaRPr lang="fr-BE" dirty="0"/>
          </a:p>
          <a:p>
            <a:r>
              <a:rPr lang="fr-BE" dirty="0"/>
              <a:t>New export </a:t>
            </a:r>
            <a:r>
              <a:rPr lang="fr-BE" dirty="0" err="1" smtClean="0"/>
              <a:t>functionality</a:t>
            </a:r>
            <a:r>
              <a:rPr lang="fr-BE" dirty="0" smtClean="0"/>
              <a:t>:</a:t>
            </a:r>
            <a:br>
              <a:rPr lang="fr-BE" dirty="0" smtClean="0"/>
            </a:br>
            <a:r>
              <a:rPr lang="fr-BE" dirty="0" smtClean="0"/>
              <a:t>-&gt; </a:t>
            </a:r>
            <a:r>
              <a:rPr lang="fr-BE" dirty="0" err="1" smtClean="0"/>
              <a:t>possibility</a:t>
            </a:r>
            <a:r>
              <a:rPr lang="fr-BE" dirty="0" smtClean="0"/>
              <a:t> </a:t>
            </a:r>
            <a:r>
              <a:rPr lang="fr-BE" dirty="0"/>
              <a:t>to export </a:t>
            </a:r>
            <a:r>
              <a:rPr lang="fr-BE" dirty="0" smtClean="0"/>
              <a:t>full </a:t>
            </a:r>
            <a:br>
              <a:rPr lang="fr-BE" dirty="0" smtClean="0"/>
            </a:br>
            <a:r>
              <a:rPr lang="fr-BE" dirty="0" err="1" smtClean="0"/>
              <a:t>results</a:t>
            </a:r>
            <a:r>
              <a:rPr lang="fr-BE" dirty="0" smtClean="0"/>
              <a:t> </a:t>
            </a:r>
            <a:r>
              <a:rPr lang="fr-BE" dirty="0" err="1" smtClean="0"/>
              <a:t>lists</a:t>
            </a:r>
            <a:r>
              <a:rPr lang="fr-BE" dirty="0" smtClean="0"/>
              <a:t> in </a:t>
            </a:r>
            <a:r>
              <a:rPr lang="fr-BE" dirty="0" err="1"/>
              <a:t>various</a:t>
            </a:r>
            <a:r>
              <a:rPr lang="fr-BE" dirty="0"/>
              <a:t> formats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and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chosen</a:t>
            </a:r>
            <a:r>
              <a:rPr lang="fr-BE" dirty="0" smtClean="0"/>
              <a:t> </a:t>
            </a:r>
            <a:r>
              <a:rPr lang="fr-BE" dirty="0" err="1" smtClean="0"/>
              <a:t>metadata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New </a:t>
            </a:r>
            <a:r>
              <a:rPr lang="fr-BE" dirty="0" err="1" smtClean="0"/>
              <a:t>facets</a:t>
            </a:r>
            <a:r>
              <a:rPr lang="fr-BE" dirty="0" smtClean="0"/>
              <a:t> </a:t>
            </a:r>
            <a:r>
              <a:rPr lang="fr-BE" dirty="0" err="1" smtClean="0"/>
              <a:t>added</a:t>
            </a:r>
            <a:r>
              <a:rPr lang="fr-BE" dirty="0" smtClean="0"/>
              <a:t> </a:t>
            </a:r>
            <a:r>
              <a:rPr lang="fr-BE" dirty="0" err="1" smtClean="0"/>
              <a:t>allowing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smtClean="0"/>
              <a:t>multiple </a:t>
            </a:r>
            <a:r>
              <a:rPr lang="fr-BE" dirty="0" err="1" smtClean="0"/>
              <a:t>selection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Creating</a:t>
            </a:r>
            <a:r>
              <a:rPr lang="fr-BE" dirty="0" smtClean="0"/>
              <a:t> email </a:t>
            </a:r>
            <a:r>
              <a:rPr lang="fr-BE" dirty="0" err="1" smtClean="0"/>
              <a:t>alerts</a:t>
            </a:r>
            <a:r>
              <a:rPr lang="fr-BE" dirty="0" smtClean="0"/>
              <a:t> made </a:t>
            </a:r>
            <a:r>
              <a:rPr lang="fr-BE" dirty="0" err="1" smtClean="0"/>
              <a:t>easier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41" y="0"/>
            <a:ext cx="7782560" cy="5503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42325" y="3668358"/>
            <a:ext cx="2043953" cy="73152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621819" y="2508231"/>
            <a:ext cx="893781" cy="23497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21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9598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to My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Separation between saved searches and search </a:t>
            </a:r>
            <a:r>
              <a:rPr lang="en-US" dirty="0" smtClean="0"/>
              <a:t>alerts -&gt; </a:t>
            </a:r>
            <a:r>
              <a:rPr lang="en-US" dirty="0"/>
              <a:t>separate section for search alerts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3486"/>
          <a:stretch/>
        </p:blipFill>
        <p:spPr bwMode="auto">
          <a:xfrm>
            <a:off x="1187450" y="4530726"/>
            <a:ext cx="7553325" cy="176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14"/>
          <a:stretch/>
        </p:blipFill>
        <p:spPr bwMode="auto">
          <a:xfrm>
            <a:off x="1187450" y="2262841"/>
            <a:ext cx="7540625" cy="214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1"/>
          <p:cNvSpPr>
            <a:spLocks noChangeArrowheads="1"/>
          </p:cNvSpPr>
          <p:nvPr/>
        </p:nvSpPr>
        <p:spPr bwMode="auto">
          <a:xfrm>
            <a:off x="395288" y="2375646"/>
            <a:ext cx="1008062" cy="358775"/>
          </a:xfrm>
          <a:prstGeom prst="rightArrow">
            <a:avLst>
              <a:gd name="adj1" fmla="val 50000"/>
              <a:gd name="adj2" fmla="val 5017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" name="Right Arrow 7"/>
          <p:cNvSpPr>
            <a:spLocks noChangeArrowheads="1"/>
          </p:cNvSpPr>
          <p:nvPr/>
        </p:nvSpPr>
        <p:spPr bwMode="auto">
          <a:xfrm>
            <a:off x="395288" y="4652963"/>
            <a:ext cx="1008062" cy="360362"/>
          </a:xfrm>
          <a:prstGeom prst="rightArrow">
            <a:avLst>
              <a:gd name="adj1" fmla="val 50000"/>
              <a:gd name="adj2" fmla="val 49951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22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2287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view page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notice </a:t>
            </a:r>
            <a:r>
              <a:rPr lang="en-US" dirty="0"/>
              <a:t>view section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More user-</a:t>
            </a:r>
            <a:r>
              <a:rPr lang="fr-BE" dirty="0" err="1" smtClean="0"/>
              <a:t>friendly</a:t>
            </a:r>
            <a:r>
              <a:rPr lang="fr-BE" dirty="0" smtClean="0"/>
              <a:t> display of notice </a:t>
            </a:r>
            <a:br>
              <a:rPr lang="fr-BE" dirty="0" smtClean="0"/>
            </a:br>
            <a:r>
              <a:rPr lang="fr-BE" dirty="0" smtClean="0"/>
              <a:t>options and table of contents</a:t>
            </a:r>
            <a:endParaRPr lang="en-GB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8100"/>
            <a:ext cx="6648450" cy="6294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23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651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view page – related notices section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7" b="23186"/>
          <a:stretch>
            <a:fillRect/>
          </a:stretch>
        </p:blipFill>
        <p:spPr bwMode="auto">
          <a:xfrm>
            <a:off x="838202" y="1631484"/>
            <a:ext cx="8187727" cy="4688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24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1268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Search results pages will be </a:t>
            </a:r>
            <a:r>
              <a:rPr lang="en-US" dirty="0" err="1"/>
              <a:t>bookmarkable</a:t>
            </a:r>
            <a:r>
              <a:rPr lang="en-US" dirty="0"/>
              <a:t> and their URL will include the search criteria for all searches except expert </a:t>
            </a:r>
            <a:r>
              <a:rPr lang="en-US" dirty="0" smtClean="0"/>
              <a:t>searches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This will allow users to: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directly </a:t>
            </a:r>
            <a:r>
              <a:rPr lang="en-GB" dirty="0"/>
              <a:t>specify a quick search and advanced search from the URL;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view and modify the current search criteria from the URL;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save or exchange search criteria by saving or sharing these URLs</a:t>
            </a:r>
            <a:r>
              <a:rPr lang="en-GB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612193" y="5032026"/>
            <a:ext cx="7043895" cy="59718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16000" rtlCol="0" anchor="ctr"/>
          <a:lstStyle/>
          <a:p>
            <a:pPr algn="ctr"/>
            <a:r>
              <a:rPr lang="en-IE" b="1" dirty="0"/>
              <a:t>https://ted.europa.eu/TED/search/.../</a:t>
            </a:r>
            <a:r>
              <a:rPr lang="en-IE" b="1" dirty="0" err="1" smtClean="0"/>
              <a:t>cpv</a:t>
            </a:r>
            <a:r>
              <a:rPr lang="en-IE" b="1" dirty="0" smtClean="0"/>
              <a:t>=30000000&amp;Text=fish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8818323" y="5032027"/>
            <a:ext cx="2518016" cy="597188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25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0438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EEA7D1-81A7-AC49-9E45-B6E9D3B3AB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2400" smtClean="0"/>
              <a:t>Thank you for your Attention</a:t>
            </a:r>
            <a:r>
              <a:rPr lang="fr-BE" smtClean="0"/>
              <a:t/>
            </a:r>
            <a:br>
              <a:rPr lang="fr-BE" smtClean="0"/>
            </a:br>
            <a:r>
              <a:rPr lang="fr-BE" smtClean="0"/>
              <a:t/>
            </a:r>
            <a:br>
              <a:rPr lang="fr-BE" smtClean="0"/>
            </a:br>
            <a:r>
              <a:rPr lang="fr-BE" sz="3600" smtClean="0"/>
              <a:t>Any questions?</a:t>
            </a:r>
            <a:endParaRPr lang="en-LU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B51BBF-29F1-CE47-81B0-088E4E2733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b="0" smtClean="0"/>
          </a:p>
          <a:p>
            <a:r>
              <a:rPr lang="fr-BE" b="0" smtClean="0"/>
              <a:t>Please ask your question in the Webex chat</a:t>
            </a:r>
            <a:endParaRPr lang="en-LU" b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77" y="1433109"/>
            <a:ext cx="4032090" cy="25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1EDA-2BD6-E94B-B284-A5CDC8664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 smtClean="0"/>
              <a:t>eFORMS</a:t>
            </a:r>
            <a:r>
              <a:rPr lang="fr-BE" dirty="0" smtClean="0"/>
              <a:t> in TED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552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Adaptation of the </a:t>
            </a:r>
            <a:r>
              <a:rPr lang="fr-BE" dirty="0" err="1" smtClean="0"/>
              <a:t>current</a:t>
            </a:r>
            <a:r>
              <a:rPr lang="fr-BE" dirty="0" smtClean="0"/>
              <a:t> TED </a:t>
            </a:r>
            <a:r>
              <a:rPr lang="fr-BE" dirty="0" err="1" smtClean="0"/>
              <a:t>website</a:t>
            </a:r>
            <a:r>
              <a:rPr lang="fr-BE" dirty="0" smtClean="0"/>
              <a:t> to </a:t>
            </a:r>
            <a:r>
              <a:rPr lang="fr-BE" dirty="0" err="1" smtClean="0"/>
              <a:t>eForms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Minimal changes to support </a:t>
            </a:r>
            <a:r>
              <a:rPr lang="en-US" dirty="0" err="1" smtClean="0"/>
              <a:t>eForms</a:t>
            </a:r>
            <a:r>
              <a:rPr lang="en-US" dirty="0" smtClean="0"/>
              <a:t> (</a:t>
            </a:r>
            <a:r>
              <a:rPr lang="en-US" dirty="0"/>
              <a:t>full adaptations to be done in TED </a:t>
            </a:r>
            <a:r>
              <a:rPr lang="en-US" dirty="0" smtClean="0"/>
              <a:t>2.0)</a:t>
            </a:r>
          </a:p>
          <a:p>
            <a:r>
              <a:rPr lang="en-US" dirty="0" smtClean="0"/>
              <a:t>TED users will be able to: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 </a:t>
            </a:r>
            <a:r>
              <a:rPr lang="en-US" b="1" dirty="0" err="1" smtClean="0"/>
              <a:t>visualise</a:t>
            </a:r>
            <a:r>
              <a:rPr lang="en-US" b="1" dirty="0" smtClean="0"/>
              <a:t> </a:t>
            </a:r>
            <a:r>
              <a:rPr lang="en-US" b="1" dirty="0"/>
              <a:t>and </a:t>
            </a:r>
            <a:r>
              <a:rPr lang="en-US" b="1" dirty="0" smtClean="0"/>
              <a:t>download</a:t>
            </a:r>
            <a:r>
              <a:rPr lang="en-US" dirty="0" smtClean="0"/>
              <a:t> both current standard forms </a:t>
            </a:r>
            <a:r>
              <a:rPr lang="en-US" dirty="0"/>
              <a:t>and </a:t>
            </a:r>
            <a:r>
              <a:rPr lang="en-US" dirty="0" err="1" smtClean="0"/>
              <a:t>eForms</a:t>
            </a:r>
            <a:r>
              <a:rPr lang="en-US" dirty="0" smtClean="0"/>
              <a:t> </a:t>
            </a:r>
            <a:r>
              <a:rPr lang="en-US" dirty="0"/>
              <a:t>notices </a:t>
            </a:r>
            <a:r>
              <a:rPr lang="en-US" dirty="0" smtClean="0"/>
              <a:t>in different formats (html, PDF, XML) and in different languages</a:t>
            </a:r>
          </a:p>
          <a:p>
            <a:pPr lvl="2">
              <a:spcBef>
                <a:spcPts val="1800"/>
              </a:spcBef>
            </a:pPr>
            <a:r>
              <a:rPr lang="en-US" dirty="0" err="1" smtClean="0"/>
              <a:t>eForms</a:t>
            </a:r>
            <a:r>
              <a:rPr lang="en-US" dirty="0" smtClean="0"/>
              <a:t> notices will be displayed via TED Viewer 2022, while TED </a:t>
            </a:r>
            <a:r>
              <a:rPr lang="en-US" dirty="0"/>
              <a:t>schema notices will be displayed via the current TED Viewer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Sections will differ between </a:t>
            </a:r>
            <a:r>
              <a:rPr lang="en-US" dirty="0" smtClean="0"/>
              <a:t>current standard </a:t>
            </a:r>
            <a:r>
              <a:rPr lang="en-US" dirty="0"/>
              <a:t>forms and </a:t>
            </a:r>
            <a:r>
              <a:rPr lang="en-US" dirty="0" err="1"/>
              <a:t>eForms</a:t>
            </a:r>
            <a:r>
              <a:rPr lang="en-US" dirty="0"/>
              <a:t> </a:t>
            </a:r>
            <a:r>
              <a:rPr lang="en-US" dirty="0" smtClean="0"/>
              <a:t>notices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The ‘Data’ </a:t>
            </a:r>
            <a:r>
              <a:rPr lang="en-US" dirty="0"/>
              <a:t>tab will not be available for </a:t>
            </a:r>
            <a:r>
              <a:rPr lang="en-US" dirty="0" err="1"/>
              <a:t>eForms</a:t>
            </a:r>
            <a:r>
              <a:rPr lang="en-US" dirty="0"/>
              <a:t> </a:t>
            </a:r>
            <a:r>
              <a:rPr lang="en-US" dirty="0" smtClean="0"/>
              <a:t>notices</a:t>
            </a:r>
            <a:endParaRPr lang="en-US" dirty="0"/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fr-BE" dirty="0" err="1"/>
              <a:t>eForms</a:t>
            </a:r>
            <a:r>
              <a:rPr lang="fr-BE" dirty="0"/>
              <a:t> notices </a:t>
            </a:r>
            <a:r>
              <a:rPr lang="fr-BE" dirty="0" err="1"/>
              <a:t>will</a:t>
            </a:r>
            <a:r>
              <a:rPr lang="fr-BE" dirty="0"/>
              <a:t> have a </a:t>
            </a:r>
            <a:r>
              <a:rPr lang="fr-BE" dirty="0" err="1"/>
              <a:t>detailed</a:t>
            </a:r>
            <a:r>
              <a:rPr lang="fr-BE" dirty="0"/>
              <a:t> table of contents</a:t>
            </a:r>
          </a:p>
          <a:p>
            <a:pPr lvl="1">
              <a:spcBef>
                <a:spcPts val="1800"/>
              </a:spcBef>
            </a:pPr>
            <a:r>
              <a:rPr lang="en-US" b="1" dirty="0" smtClean="0"/>
              <a:t>search </a:t>
            </a:r>
            <a:r>
              <a:rPr lang="en-US" dirty="0" smtClean="0"/>
              <a:t>in both current standard forms </a:t>
            </a:r>
            <a:r>
              <a:rPr lang="en-US" dirty="0"/>
              <a:t>and </a:t>
            </a:r>
            <a:r>
              <a:rPr lang="en-US" dirty="0" err="1" smtClean="0"/>
              <a:t>eForms</a:t>
            </a:r>
            <a:r>
              <a:rPr lang="en-US" dirty="0" smtClean="0"/>
              <a:t> notices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g</a:t>
            </a:r>
            <a:r>
              <a:rPr lang="en-US" dirty="0" smtClean="0"/>
              <a:t>et </a:t>
            </a:r>
            <a:r>
              <a:rPr lang="en-US" b="1" dirty="0" smtClean="0"/>
              <a:t>automatic translation</a:t>
            </a:r>
            <a:r>
              <a:rPr lang="en-US" dirty="0" smtClean="0"/>
              <a:t> both for current standard forms and </a:t>
            </a:r>
            <a:r>
              <a:rPr lang="en-US" dirty="0" err="1" smtClean="0"/>
              <a:t>eForms</a:t>
            </a:r>
            <a:r>
              <a:rPr lang="en-US" dirty="0" smtClean="0"/>
              <a:t> notices (</a:t>
            </a:r>
            <a:r>
              <a:rPr lang="en-US" dirty="0" err="1" smtClean="0"/>
              <a:t>eTranslation</a:t>
            </a:r>
            <a:r>
              <a:rPr lang="en-US" dirty="0" smtClean="0"/>
              <a:t> service)</a:t>
            </a:r>
            <a:endParaRPr lang="en-US" b="1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4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743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05354"/>
            <a:ext cx="10498138" cy="447045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By default, search will be </a:t>
            </a:r>
            <a:r>
              <a:rPr lang="en-US" dirty="0" err="1"/>
              <a:t>imited</a:t>
            </a:r>
            <a:r>
              <a:rPr lang="en-US" dirty="0"/>
              <a:t> to the current search </a:t>
            </a:r>
            <a:r>
              <a:rPr lang="en-US" dirty="0" smtClean="0"/>
              <a:t>fields</a:t>
            </a:r>
          </a:p>
          <a:p>
            <a:r>
              <a:rPr lang="en-US" dirty="0"/>
              <a:t>Search </a:t>
            </a:r>
            <a:r>
              <a:rPr lang="en-US" dirty="0" smtClean="0"/>
              <a:t>codes </a:t>
            </a:r>
            <a:r>
              <a:rPr lang="en-US" dirty="0"/>
              <a:t>will be based on the authority tables used for </a:t>
            </a:r>
            <a:r>
              <a:rPr lang="en-US" dirty="0" err="1"/>
              <a:t>eForms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e.g. notice type, legal basis, buyer </a:t>
            </a:r>
            <a:r>
              <a:rPr lang="en-US" dirty="0" smtClean="0"/>
              <a:t>legal </a:t>
            </a:r>
            <a:r>
              <a:rPr lang="en-US" dirty="0"/>
              <a:t>type, etc.)</a:t>
            </a:r>
            <a:endParaRPr lang="en-US" dirty="0" smtClean="0"/>
          </a:p>
          <a:p>
            <a:r>
              <a:rPr lang="en-US" dirty="0" err="1" smtClean="0"/>
              <a:t>eForms</a:t>
            </a:r>
            <a:r>
              <a:rPr lang="en-US" dirty="0" smtClean="0"/>
              <a:t> values will be added in appropriate fields</a:t>
            </a:r>
          </a:p>
          <a:p>
            <a:r>
              <a:rPr lang="en-US" dirty="0" smtClean="0"/>
              <a:t>For Business opportunities, the search field “notice type” will be used</a:t>
            </a:r>
            <a:br>
              <a:rPr lang="en-US" dirty="0" smtClean="0"/>
            </a:br>
            <a:r>
              <a:rPr lang="en-US" dirty="0" smtClean="0"/>
              <a:t>instead of the field “document type”. Values will be those of the </a:t>
            </a:r>
            <a:br>
              <a:rPr lang="en-US" dirty="0" smtClean="0"/>
            </a:br>
            <a:r>
              <a:rPr lang="en-US" dirty="0" smtClean="0"/>
              <a:t>authority table </a:t>
            </a:r>
            <a:r>
              <a:rPr lang="en-GB" u="sng" dirty="0">
                <a:hlinkClick r:id="rId2"/>
              </a:rPr>
              <a:t>notice-type</a:t>
            </a:r>
            <a:r>
              <a:rPr lang="en-GB" dirty="0"/>
              <a:t>  </a:t>
            </a:r>
            <a:r>
              <a:rPr lang="en-GB" dirty="0" smtClean="0"/>
              <a:t>on </a:t>
            </a:r>
            <a:r>
              <a:rPr lang="en-GB" u="sng" dirty="0">
                <a:hlinkClick r:id="rId3"/>
              </a:rPr>
              <a:t>EU </a:t>
            </a:r>
            <a:r>
              <a:rPr lang="en-GB" u="sng" dirty="0" smtClean="0">
                <a:hlinkClick r:id="rId3"/>
              </a:rPr>
              <a:t>vocabularies</a:t>
            </a:r>
            <a:r>
              <a:rPr lang="en-GB" dirty="0" smtClean="0"/>
              <a:t>.</a:t>
            </a:r>
          </a:p>
          <a:p>
            <a:r>
              <a:rPr lang="en-US" smtClean="0"/>
              <a:t>‘Country’ and ‘Languages </a:t>
            </a:r>
            <a:r>
              <a:rPr lang="en-US" dirty="0"/>
              <a:t>in which tenders may </a:t>
            </a:r>
            <a:r>
              <a:rPr lang="en-US"/>
              <a:t>be </a:t>
            </a:r>
            <a:r>
              <a:rPr lang="en-US" smtClean="0"/>
              <a:t>submitted’: </a:t>
            </a:r>
            <a:r>
              <a:rPr lang="en-US" dirty="0"/>
              <a:t>use of 3-letter code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instead </a:t>
            </a:r>
            <a:r>
              <a:rPr lang="en-US" dirty="0"/>
              <a:t>of 2-letter code to align with </a:t>
            </a:r>
            <a:r>
              <a:rPr lang="en-US" dirty="0" smtClean="0"/>
              <a:t>EU Vocabularies authority table</a:t>
            </a:r>
            <a:endParaRPr lang="en-US" dirty="0"/>
          </a:p>
          <a:p>
            <a:r>
              <a:rPr lang="en-US" dirty="0"/>
              <a:t>Place of </a:t>
            </a:r>
            <a:r>
              <a:rPr lang="en-US" dirty="0" smtClean="0"/>
              <a:t>performance values displayed </a:t>
            </a:r>
            <a:r>
              <a:rPr lang="en-US" dirty="0"/>
              <a:t>in a new </a:t>
            </a:r>
            <a:r>
              <a:rPr lang="en-US" dirty="0" smtClean="0"/>
              <a:t>tree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Type of buyer tree enhanced with </a:t>
            </a:r>
            <a:r>
              <a:rPr lang="en-US" dirty="0" err="1" smtClean="0"/>
              <a:t>eForms</a:t>
            </a:r>
            <a:r>
              <a:rPr lang="en-US" dirty="0" smtClean="0"/>
              <a:t> values and list of international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r>
              <a:rPr lang="en-US" dirty="0"/>
              <a:t>New </a:t>
            </a:r>
            <a:r>
              <a:rPr lang="en-US" dirty="0" smtClean="0"/>
              <a:t>“</a:t>
            </a:r>
            <a:r>
              <a:rPr lang="en-US" dirty="0"/>
              <a:t>Funding” section to search for “External aid </a:t>
            </a:r>
            <a:r>
              <a:rPr lang="en-US" dirty="0" err="1"/>
              <a:t>programmes</a:t>
            </a:r>
            <a:r>
              <a:rPr lang="en-US" dirty="0"/>
              <a:t>” and </a:t>
            </a:r>
            <a:r>
              <a:rPr lang="en-US" dirty="0" smtClean="0"/>
              <a:t>“</a:t>
            </a:r>
            <a:r>
              <a:rPr lang="en-US" dirty="0"/>
              <a:t>EIB non-EU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promoters</a:t>
            </a:r>
            <a:r>
              <a:rPr lang="en-US" dirty="0"/>
              <a:t>”</a:t>
            </a:r>
            <a:endParaRPr lang="en-US" dirty="0" smtClean="0"/>
          </a:p>
          <a:p>
            <a:r>
              <a:rPr lang="en-US" b="1" dirty="0" smtClean="0"/>
              <a:t>Saved </a:t>
            </a:r>
            <a:r>
              <a:rPr lang="en-US" b="1" dirty="0"/>
              <a:t>advanced searches </a:t>
            </a:r>
            <a:r>
              <a:rPr lang="en-US" b="1" dirty="0" smtClean="0"/>
              <a:t>will be migrated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Changes in the </a:t>
            </a:r>
            <a:r>
              <a:rPr lang="fr-BE" dirty="0" err="1" smtClean="0"/>
              <a:t>advanced</a:t>
            </a:r>
            <a:r>
              <a:rPr lang="fr-BE" dirty="0" smtClean="0"/>
              <a:t> </a:t>
            </a:r>
            <a:r>
              <a:rPr lang="fr-BE" dirty="0" err="1" smtClean="0"/>
              <a:t>search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870" r="-49" b="9754"/>
          <a:stretch/>
        </p:blipFill>
        <p:spPr>
          <a:xfrm>
            <a:off x="7321779" y="331504"/>
            <a:ext cx="4848294" cy="57929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99615" y="3655539"/>
            <a:ext cx="2214024" cy="158504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 wrap="square" bIns="0" rtlCol="0">
            <a:spAutoFit/>
          </a:bodyPr>
          <a:lstStyle/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1000" i="1" dirty="0"/>
              <a:t>Anywhere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1000" i="1" dirty="0"/>
              <a:t>Anywhere in the EEA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1000" i="1" dirty="0"/>
              <a:t>In a specific </a:t>
            </a:r>
            <a:r>
              <a:rPr lang="en-US" sz="1000" i="1" dirty="0" smtClean="0"/>
              <a:t>country</a:t>
            </a:r>
            <a:endParaRPr lang="en-US" sz="1000" i="1" dirty="0"/>
          </a:p>
          <a:p>
            <a:pPr marL="628650" lvl="6" indent="-171450">
              <a:buFont typeface="Arial" panose="020B0604020202020204" pitchFamily="34" charset="0"/>
              <a:buChar char="•"/>
            </a:pPr>
            <a:r>
              <a:rPr lang="en-US" sz="1000" i="1" dirty="0" smtClean="0"/>
              <a:t>Country</a:t>
            </a:r>
          </a:p>
          <a:p>
            <a:pPr marL="1085850" lvl="7" indent="-171450">
              <a:buFont typeface="Arial" panose="020B0604020202020204" pitchFamily="34" charset="0"/>
              <a:buChar char="•"/>
            </a:pPr>
            <a:r>
              <a:rPr lang="en-US" sz="1000" i="1" dirty="0" smtClean="0"/>
              <a:t>NUTS1</a:t>
            </a:r>
            <a:endParaRPr lang="en-US" sz="1000" i="1" dirty="0"/>
          </a:p>
          <a:p>
            <a:pPr marL="457200" lvl="8"/>
            <a:r>
              <a:rPr lang="en-US" sz="1000" i="1" dirty="0" smtClean="0"/>
              <a:t>                          - NUTS2</a:t>
            </a:r>
            <a:endParaRPr lang="en-US" sz="1000" i="1" dirty="0"/>
          </a:p>
          <a:p>
            <a:pPr marL="0" lvl="8"/>
            <a:r>
              <a:rPr lang="en-US" sz="1000" i="1" dirty="0" smtClean="0"/>
              <a:t>                                                       - NUTS </a:t>
            </a:r>
            <a:r>
              <a:rPr lang="en-US" sz="1000" i="1" dirty="0"/>
              <a:t>3</a:t>
            </a:r>
          </a:p>
          <a:p>
            <a:pPr marL="628650" lvl="6" indent="-171450">
              <a:buFont typeface="Arial" panose="020B0604020202020204" pitchFamily="34" charset="0"/>
              <a:buChar char="•"/>
            </a:pPr>
            <a:r>
              <a:rPr lang="en-US" sz="1000" i="1" dirty="0"/>
              <a:t>More </a:t>
            </a:r>
            <a:r>
              <a:rPr lang="en-US" sz="1000" i="1" dirty="0" smtClean="0"/>
              <a:t>countries</a:t>
            </a:r>
            <a:endParaRPr lang="en-US" sz="1000" i="1" dirty="0"/>
          </a:p>
          <a:p>
            <a:pPr marL="1085850" lvl="8" indent="-171450">
              <a:buFont typeface="Arial" panose="020B0604020202020204" pitchFamily="34" charset="0"/>
              <a:buChar char="•"/>
            </a:pPr>
            <a:r>
              <a:rPr lang="en-US" sz="1000" i="1" dirty="0" smtClean="0"/>
              <a:t>Continents</a:t>
            </a:r>
          </a:p>
          <a:p>
            <a:pPr marL="914400" lvl="8"/>
            <a:r>
              <a:rPr lang="en-US" sz="1000" i="1" dirty="0" smtClean="0"/>
              <a:t>          - Country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5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6978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Expert </a:t>
            </a:r>
            <a:r>
              <a:rPr lang="fr-BE" dirty="0" err="1" smtClean="0"/>
              <a:t>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current expert search </a:t>
            </a:r>
            <a:r>
              <a:rPr lang="en-US" dirty="0" smtClean="0"/>
              <a:t>fields will still be usable </a:t>
            </a:r>
            <a:r>
              <a:rPr lang="en-US" dirty="0"/>
              <a:t>-&gt; </a:t>
            </a:r>
            <a:r>
              <a:rPr lang="en-US" dirty="0" smtClean="0"/>
              <a:t>saved user queries will be maintained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Some codes will allow to find current standard form notices only, e.g.:</a:t>
            </a:r>
          </a:p>
          <a:p>
            <a:pPr lvl="1"/>
            <a:r>
              <a:rPr lang="en-GB" dirty="0"/>
              <a:t>Type of document </a:t>
            </a:r>
            <a:r>
              <a:rPr lang="en-GB" dirty="0" smtClean="0"/>
              <a:t>- TD</a:t>
            </a:r>
            <a:endParaRPr lang="en-US" dirty="0" smtClean="0"/>
          </a:p>
          <a:p>
            <a:pPr lvl="1"/>
            <a:r>
              <a:rPr lang="en-US" dirty="0" smtClean="0"/>
              <a:t>Regulation </a:t>
            </a:r>
            <a:r>
              <a:rPr lang="en-US" dirty="0"/>
              <a:t>(applicable regulation of the document) - RP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fr-BE" dirty="0" err="1"/>
              <a:t>eForms</a:t>
            </a:r>
            <a:r>
              <a:rPr lang="fr-BE" dirty="0"/>
              <a:t> notices </a:t>
            </a:r>
            <a:r>
              <a:rPr lang="fr-BE" dirty="0" err="1"/>
              <a:t>will</a:t>
            </a:r>
            <a:r>
              <a:rPr lang="fr-BE" dirty="0"/>
              <a:t>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searchable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smtClean="0"/>
              <a:t>the new </a:t>
            </a:r>
            <a:r>
              <a:rPr lang="fr-BE" dirty="0" err="1" smtClean="0"/>
              <a:t>search</a:t>
            </a:r>
            <a:r>
              <a:rPr lang="fr-BE" dirty="0" smtClean="0"/>
              <a:t> codes</a:t>
            </a:r>
            <a:endParaRPr lang="fr-BE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6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8112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Browse</a:t>
            </a:r>
            <a:r>
              <a:rPr lang="fr-BE" dirty="0" smtClean="0"/>
              <a:t> by </a:t>
            </a:r>
            <a:r>
              <a:rPr lang="fr-BE" dirty="0" err="1" smtClean="0"/>
              <a:t>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err="1" smtClean="0"/>
              <a:t>Adapted</a:t>
            </a:r>
            <a:r>
              <a:rPr lang="fr-BE" dirty="0" smtClean="0"/>
              <a:t> to </a:t>
            </a:r>
            <a:r>
              <a:rPr lang="fr-BE" dirty="0" err="1" smtClean="0"/>
              <a:t>include</a:t>
            </a:r>
            <a:r>
              <a:rPr lang="fr-BE" dirty="0" smtClean="0"/>
              <a:t> </a:t>
            </a:r>
            <a:r>
              <a:rPr lang="fr-BE" dirty="0" err="1" smtClean="0"/>
              <a:t>both</a:t>
            </a:r>
            <a:r>
              <a:rPr lang="fr-BE" dirty="0" smtClean="0"/>
              <a:t> </a:t>
            </a:r>
            <a:r>
              <a:rPr lang="fr-BE" dirty="0" err="1" smtClean="0"/>
              <a:t>current</a:t>
            </a:r>
            <a:r>
              <a:rPr lang="fr-BE" dirty="0" smtClean="0"/>
              <a:t> standard </a:t>
            </a:r>
            <a:r>
              <a:rPr lang="fr-BE" dirty="0" err="1" smtClean="0"/>
              <a:t>forms</a:t>
            </a:r>
            <a:r>
              <a:rPr lang="fr-BE" dirty="0" smtClean="0"/>
              <a:t> and </a:t>
            </a:r>
            <a:r>
              <a:rPr lang="fr-BE" dirty="0" err="1" smtClean="0"/>
              <a:t>eForms</a:t>
            </a:r>
            <a:r>
              <a:rPr lang="fr-BE" dirty="0" smtClean="0"/>
              <a:t> notices</a:t>
            </a:r>
          </a:p>
          <a:p>
            <a:r>
              <a:rPr lang="fr-BE" dirty="0" smtClean="0"/>
              <a:t>Update of the </a:t>
            </a:r>
            <a:r>
              <a:rPr lang="fr-BE" dirty="0" err="1" smtClean="0"/>
              <a:t>Browse</a:t>
            </a:r>
            <a:r>
              <a:rPr lang="fr-BE" dirty="0" smtClean="0"/>
              <a:t> by Business </a:t>
            </a:r>
            <a:r>
              <a:rPr lang="fr-BE" dirty="0" err="1" smtClean="0"/>
              <a:t>opportunity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competition</a:t>
            </a:r>
            <a:r>
              <a:rPr lang="fr-BE" dirty="0" smtClean="0"/>
              <a:t> </a:t>
            </a:r>
            <a:r>
              <a:rPr lang="fr-BE" dirty="0" err="1" smtClean="0"/>
              <a:t>form</a:t>
            </a:r>
            <a:r>
              <a:rPr lang="fr-BE" dirty="0" smtClean="0"/>
              <a:t> types: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64" y="2616952"/>
            <a:ext cx="6538911" cy="3691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7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6291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APIs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current </a:t>
            </a:r>
            <a:r>
              <a:rPr lang="en-GB" u="sng" dirty="0">
                <a:hlinkClick r:id="rId2"/>
              </a:rPr>
              <a:t>TED Website API</a:t>
            </a:r>
            <a:r>
              <a:rPr lang="en-GB" dirty="0"/>
              <a:t> </a:t>
            </a:r>
            <a:r>
              <a:rPr lang="en-US" dirty="0" smtClean="0"/>
              <a:t>will be discontinued and replaced by a new search API </a:t>
            </a:r>
            <a:r>
              <a:rPr lang="en-GB" dirty="0" smtClean="0"/>
              <a:t>to </a:t>
            </a:r>
            <a:r>
              <a:rPr lang="en-GB" dirty="0"/>
              <a:t>provide operations to search and retrieve both TED schema notices and </a:t>
            </a:r>
            <a:r>
              <a:rPr lang="en-GB" dirty="0" err="1"/>
              <a:t>eForms</a:t>
            </a:r>
            <a:r>
              <a:rPr lang="en-GB" dirty="0"/>
              <a:t> notices</a:t>
            </a:r>
            <a:r>
              <a:rPr lang="en-GB" dirty="0" smtClean="0"/>
              <a:t>.</a:t>
            </a:r>
          </a:p>
          <a:p>
            <a:r>
              <a:rPr lang="en-GB" u="sng" dirty="0">
                <a:hlinkClick r:id="rId3"/>
              </a:rPr>
              <a:t>TED Notice Viewer API</a:t>
            </a:r>
            <a:r>
              <a:rPr lang="en-GB" dirty="0"/>
              <a:t> </a:t>
            </a:r>
            <a:r>
              <a:rPr lang="en-GB" dirty="0" smtClean="0"/>
              <a:t>will still provide </a:t>
            </a:r>
            <a:r>
              <a:rPr lang="en-GB" dirty="0"/>
              <a:t>operations to render </a:t>
            </a:r>
            <a:r>
              <a:rPr lang="en-GB" dirty="0" smtClean="0"/>
              <a:t>TED </a:t>
            </a:r>
            <a:r>
              <a:rPr lang="en-GB" dirty="0"/>
              <a:t>schema </a:t>
            </a:r>
            <a:r>
              <a:rPr lang="en-GB" dirty="0" smtClean="0"/>
              <a:t>notices in </a:t>
            </a:r>
            <a:r>
              <a:rPr lang="en-GB" dirty="0"/>
              <a:t>various formats</a:t>
            </a:r>
            <a:r>
              <a:rPr lang="en-GB" dirty="0" smtClean="0"/>
              <a:t>.</a:t>
            </a:r>
          </a:p>
          <a:p>
            <a:r>
              <a:rPr lang="fr-BE" dirty="0" smtClean="0"/>
              <a:t>A new </a:t>
            </a:r>
            <a:r>
              <a:rPr lang="fr-BE" b="1" dirty="0" smtClean="0"/>
              <a:t>TED Notice Viewer 2022 API </a:t>
            </a:r>
            <a:r>
              <a:rPr lang="en-GB" b="1" dirty="0"/>
              <a:t> </a:t>
            </a:r>
            <a:r>
              <a:rPr lang="en-GB" dirty="0" smtClean="0"/>
              <a:t>will provide operations to render </a:t>
            </a:r>
            <a:r>
              <a:rPr lang="en-GB" dirty="0" err="1" smtClean="0"/>
              <a:t>eForms</a:t>
            </a:r>
            <a:r>
              <a:rPr lang="en-GB" dirty="0" smtClean="0"/>
              <a:t> notices in various formats</a:t>
            </a:r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8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4469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61481"/>
            <a:ext cx="10498014" cy="1325563"/>
          </a:xfrm>
        </p:spPr>
        <p:txBody>
          <a:bodyPr/>
          <a:lstStyle/>
          <a:p>
            <a:r>
              <a:rPr lang="fr-BE" dirty="0" smtClean="0"/>
              <a:t>Adaptation of </a:t>
            </a:r>
            <a:r>
              <a:rPr lang="en-US" dirty="0" smtClean="0"/>
              <a:t>the page on </a:t>
            </a:r>
            <a:r>
              <a:rPr lang="en-US" dirty="0"/>
              <a:t>contracts awarded by EU </a:t>
            </a:r>
            <a:r>
              <a:rPr lang="en-US" dirty="0" smtClean="0"/>
              <a:t>Institutions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85" y="2414617"/>
            <a:ext cx="11773505" cy="356888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r>
              <a:rPr lang="en-US" dirty="0" smtClean="0"/>
              <a:t>Both current standard forms and </a:t>
            </a:r>
            <a:r>
              <a:rPr lang="en-US" dirty="0" err="1" smtClean="0"/>
              <a:t>eForms</a:t>
            </a:r>
            <a:r>
              <a:rPr lang="en-US" dirty="0" smtClean="0"/>
              <a:t> notices will be visible in the table </a:t>
            </a:r>
            <a:endParaRPr lang="en-US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9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8990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P Ted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339900"/>
      </a:accent1>
      <a:accent2>
        <a:srgbClr val="6699CC"/>
      </a:accent2>
      <a:accent3>
        <a:srgbClr val="BFD850"/>
      </a:accent3>
      <a:accent4>
        <a:srgbClr val="E1EDAE"/>
      </a:accent4>
      <a:accent5>
        <a:srgbClr val="AAD5F9"/>
      </a:accent5>
      <a:accent6>
        <a:srgbClr val="D3EBF9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d white background 2" id="{D84E67A1-9B38-A140-BD12-60B38496D76E}" vid="{6947EBDF-D656-7048-A9FD-29ACDCEB38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A165BACF021D459DE7D69C8009F9F6" ma:contentTypeVersion="8" ma:contentTypeDescription="Create a new document." ma:contentTypeScope="" ma:versionID="98473bc648cc6c12897780d76ecf9e61">
  <xsd:schema xmlns:xsd="http://www.w3.org/2001/XMLSchema" xmlns:xs="http://www.w3.org/2001/XMLSchema" xmlns:p="http://schemas.microsoft.com/office/2006/metadata/properties" xmlns:ns2="24097087-e6b1-4b66-9fbf-c9f29b174eb1" targetNamespace="http://schemas.microsoft.com/office/2006/metadata/properties" ma:root="true" ma:fieldsID="89c31a9491b6f671d94889146b3ee7e1" ns2:_="">
    <xsd:import namespace="24097087-e6b1-4b66-9fbf-c9f29b174e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097087-e6b1-4b66-9fbf-c9f29b174e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ECE38F-EB15-46DE-9E3F-A47FAAD5D5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34C009-51DE-418F-B0B8-2C73715C2E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097087-e6b1-4b66-9fbf-c9f29b174e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8D353C-2F49-42CB-80AC-71BB645F312F}">
  <ds:schemaRefs>
    <ds:schemaRef ds:uri="http://schemas.microsoft.com/office/2006/documentManagement/types"/>
    <ds:schemaRef ds:uri="http://www.w3.org/XML/1998/namespace"/>
    <ds:schemaRef ds:uri="24097087-e6b1-4b66-9fbf-c9f29b174eb1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Ted white background 2</Template>
  <TotalTime>1837</TotalTime>
  <Words>1103</Words>
  <Application>Microsoft Office PowerPoint</Application>
  <PresentationFormat>Widescreen</PresentationFormat>
  <Paragraphs>163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Calibri</vt:lpstr>
      <vt:lpstr>System Font Regular</vt:lpstr>
      <vt:lpstr>Office Theme</vt:lpstr>
      <vt:lpstr>eForms in TED  and the future TED 2.0</vt:lpstr>
      <vt:lpstr>Timeline</vt:lpstr>
      <vt:lpstr>eFORMS in TED</vt:lpstr>
      <vt:lpstr>Adaptation of the current TED website to eForms</vt:lpstr>
      <vt:lpstr>Changes in the advanced search</vt:lpstr>
      <vt:lpstr>Expert search</vt:lpstr>
      <vt:lpstr>Browse by subject</vt:lpstr>
      <vt:lpstr>APIs</vt:lpstr>
      <vt:lpstr>Adaptation of the page on contracts awarded by EU Institutions</vt:lpstr>
      <vt:lpstr>But … the current TED website  has its limitations</vt:lpstr>
      <vt:lpstr>THE FUTURE TED 2.0</vt:lpstr>
      <vt:lpstr>Timeline</vt:lpstr>
      <vt:lpstr>Benefits of a new TED website</vt:lpstr>
      <vt:lpstr>Homepage</vt:lpstr>
      <vt:lpstr>Navigation menu on other pages</vt:lpstr>
      <vt:lpstr>Navigation menu on  other pages</vt:lpstr>
      <vt:lpstr>Editorial pages</vt:lpstr>
      <vt:lpstr>Browse by subject</vt:lpstr>
      <vt:lpstr>Advanced search</vt:lpstr>
      <vt:lpstr>More user-friendly expert search</vt:lpstr>
      <vt:lpstr>Search results</vt:lpstr>
      <vt:lpstr>Changes to My Dashboard</vt:lpstr>
      <vt:lpstr>Notice view page –  notice view section</vt:lpstr>
      <vt:lpstr>Notice view page – related notices section</vt:lpstr>
      <vt:lpstr>URLs</vt:lpstr>
      <vt:lpstr>Thank you for your Attention  Any questions?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for thematic Powerpoint presentation</dc:title>
  <dc:creator>CHARLIER Cecilia (OP)</dc:creator>
  <cp:lastModifiedBy>CHARLIER Cecilia (OP)</cp:lastModifiedBy>
  <cp:revision>88</cp:revision>
  <dcterms:created xsi:type="dcterms:W3CDTF">2021-10-13T09:49:29Z</dcterms:created>
  <dcterms:modified xsi:type="dcterms:W3CDTF">2021-11-03T08:44:14Z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0x01010073A165BACF021D459DE7D69C8009F9F6</vt:lpwstr>
  </property>
</Properties>
</file>