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335" r:id="rId5"/>
    <p:sldId id="336" r:id="rId6"/>
    <p:sldId id="337" r:id="rId7"/>
    <p:sldId id="338" r:id="rId8"/>
    <p:sldId id="339" r:id="rId9"/>
    <p:sldId id="299" r:id="rId10"/>
    <p:sldId id="302" r:id="rId11"/>
    <p:sldId id="303" r:id="rId12"/>
    <p:sldId id="306" r:id="rId13"/>
    <p:sldId id="309" r:id="rId14"/>
    <p:sldId id="312" r:id="rId15"/>
    <p:sldId id="314" r:id="rId16"/>
    <p:sldId id="317" r:id="rId17"/>
    <p:sldId id="333" r:id="rId18"/>
    <p:sldId id="334" r:id="rId19"/>
    <p:sldId id="34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86911" autoAdjust="0"/>
  </p:normalViewPr>
  <p:slideViewPr>
    <p:cSldViewPr snapToGrid="0">
      <p:cViewPr varScale="1">
        <p:scale>
          <a:sx n="60" d="100"/>
          <a:sy n="60" d="100"/>
        </p:scale>
        <p:origin x="208" y="28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3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84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dirty="0" err="1" smtClean="0"/>
              <a:t>eForms</a:t>
            </a:r>
            <a:r>
              <a:rPr lang="en-GB" dirty="0" smtClean="0"/>
              <a:t> developments and </a:t>
            </a:r>
            <a:br>
              <a:rPr lang="en-GB" dirty="0" smtClean="0"/>
            </a:br>
            <a:r>
              <a:rPr lang="en-GB" dirty="0" smtClean="0"/>
              <a:t>implementation in MS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71351" y="4034081"/>
            <a:ext cx="10065224" cy="648506"/>
          </a:xfrm>
        </p:spPr>
        <p:txBody>
          <a:bodyPr/>
          <a:lstStyle/>
          <a:p>
            <a:pPr algn="ctr"/>
            <a:r>
              <a:rPr lang="en-GB" dirty="0" err="1" smtClean="0"/>
              <a:t>eSender</a:t>
            </a:r>
            <a:r>
              <a:rPr lang="en-GB" dirty="0" smtClean="0"/>
              <a:t> webinar</a:t>
            </a:r>
          </a:p>
          <a:p>
            <a:pPr algn="ctr"/>
            <a:r>
              <a:rPr lang="en-GB" dirty="0" smtClean="0"/>
              <a:t>8 November 2021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799286" y="5454115"/>
            <a:ext cx="6337028" cy="528998"/>
          </a:xfrm>
        </p:spPr>
        <p:txBody>
          <a:bodyPr/>
          <a:lstStyle/>
          <a:p>
            <a:r>
              <a:rPr lang="en-GB" i="0" dirty="0" smtClean="0"/>
              <a:t>Carmen Ciciriello</a:t>
            </a:r>
          </a:p>
          <a:p>
            <a:r>
              <a:rPr lang="en-GB" dirty="0" smtClean="0"/>
              <a:t>Directorate-General for Internal Market, Industry, Entrepreneurship and SMEs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63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F5494"/>
                </a:solidFill>
              </a:rPr>
              <a:t>Using eForms to publish information on all bids </a:t>
            </a:r>
            <a:r>
              <a:rPr lang="en-GB" dirty="0" smtClean="0">
                <a:solidFill>
                  <a:srgbClr val="0F5494"/>
                </a:solidFill>
              </a:rPr>
              <a:t>received</a:t>
            </a:r>
            <a:endParaRPr lang="en-GB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9AAFF4FA-C8F4-47FA-A852-A5411819C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643" y="1917575"/>
            <a:ext cx="4811757" cy="4185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E7216067-71B9-4F40-8DDE-E661D4BCA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613" y="1809889"/>
            <a:ext cx="106680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>
            <a:extLst>
              <a:ext uri="{FF2B5EF4-FFF2-40B4-BE49-F238E27FC236}">
                <a16:creationId xmlns:a16="http://schemas.microsoft.com/office/drawing/2014/main" id="{18CBD433-9573-4749-A9B6-4EB2820C8C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35"/>
          <a:stretch/>
        </p:blipFill>
        <p:spPr bwMode="auto">
          <a:xfrm>
            <a:off x="4028938" y="5814872"/>
            <a:ext cx="1133475" cy="606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>
            <a:extLst>
              <a:ext uri="{FF2B5EF4-FFF2-40B4-BE49-F238E27FC236}">
                <a16:creationId xmlns:a16="http://schemas.microsoft.com/office/drawing/2014/main" id="{78D73229-66A4-4FEA-AFC5-B258C3A16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817" y="2647765"/>
            <a:ext cx="122872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132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F5494"/>
                </a:solidFill>
              </a:rPr>
              <a:t>Using eForms to publish voluntary notices </a:t>
            </a:r>
            <a:r>
              <a:rPr lang="en-GB" dirty="0" smtClean="0">
                <a:solidFill>
                  <a:srgbClr val="0F5494"/>
                </a:solidFill>
              </a:rPr>
              <a:t>-</a:t>
            </a:r>
            <a:endParaRPr lang="en-GB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55DE7B70-B25D-4E75-A5A6-46FC54A807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506" y="1953087"/>
            <a:ext cx="4616031" cy="4185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>
            <a:extLst>
              <a:ext uri="{FF2B5EF4-FFF2-40B4-BE49-F238E27FC236}">
                <a16:creationId xmlns:a16="http://schemas.microsoft.com/office/drawing/2014/main" id="{3646B9C5-CE12-4392-80E1-7DAFF6713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407" y="3388773"/>
            <a:ext cx="111442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>
            <a:extLst>
              <a:ext uri="{FF2B5EF4-FFF2-40B4-BE49-F238E27FC236}">
                <a16:creationId xmlns:a16="http://schemas.microsoft.com/office/drawing/2014/main" id="{3DC7B767-4240-412C-AB65-17EF4B776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381" y="1271598"/>
            <a:ext cx="12001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>
            <a:extLst>
              <a:ext uri="{FF2B5EF4-FFF2-40B4-BE49-F238E27FC236}">
                <a16:creationId xmlns:a16="http://schemas.microsoft.com/office/drawing/2014/main" id="{8E404FD6-E328-4CFA-B9E5-22E2A89EF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862" y="5037245"/>
            <a:ext cx="12858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467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F5494"/>
                </a:solidFill>
              </a:rPr>
              <a:t>Implementing ESPD request into </a:t>
            </a:r>
            <a:r>
              <a:rPr lang="en-GB" dirty="0" err="1">
                <a:solidFill>
                  <a:srgbClr val="0F5494"/>
                </a:solidFill>
              </a:rPr>
              <a:t>eForms</a:t>
            </a:r>
            <a:r>
              <a:rPr lang="en-GB" dirty="0">
                <a:solidFill>
                  <a:srgbClr val="0F5494"/>
                </a:solidFill>
              </a:rPr>
              <a:t> </a:t>
            </a:r>
            <a:r>
              <a:rPr lang="en-GB" dirty="0" smtClean="0">
                <a:solidFill>
                  <a:srgbClr val="0F5494"/>
                </a:solidFill>
              </a:rPr>
              <a:t>-</a:t>
            </a:r>
            <a:endParaRPr lang="en-GB" dirty="0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8BF8C14F-449F-41A7-9710-28EDBF71C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779" y="1890943"/>
            <a:ext cx="4322441" cy="4185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>
            <a:extLst>
              <a:ext uri="{FF2B5EF4-FFF2-40B4-BE49-F238E27FC236}">
                <a16:creationId xmlns:a16="http://schemas.microsoft.com/office/drawing/2014/main" id="{AB2C5BF3-1F93-495A-8459-4BC25C41C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824" y="1548043"/>
            <a:ext cx="124777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>
            <a:extLst>
              <a:ext uri="{FF2B5EF4-FFF2-40B4-BE49-F238E27FC236}">
                <a16:creationId xmlns:a16="http://schemas.microsoft.com/office/drawing/2014/main" id="{7F78E12E-24AB-480C-BA55-4A4BEABB9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97" y="5200511"/>
            <a:ext cx="11430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>
            <a:extLst>
              <a:ext uri="{FF2B5EF4-FFF2-40B4-BE49-F238E27FC236}">
                <a16:creationId xmlns:a16="http://schemas.microsoft.com/office/drawing/2014/main" id="{A028651C-AD68-465B-B5EB-40D85731A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321" y="3640953"/>
            <a:ext cx="124777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261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F5494"/>
                </a:solidFill>
              </a:rPr>
              <a:t>Tailoring </a:t>
            </a:r>
            <a:r>
              <a:rPr lang="en-GB" dirty="0" err="1" smtClean="0">
                <a:solidFill>
                  <a:srgbClr val="0F5494"/>
                </a:solidFill>
              </a:rPr>
              <a:t>codelists</a:t>
            </a:r>
            <a:endParaRPr lang="en-GB" dirty="0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A22FF442-E003-430C-942F-019C770B2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581" y="1935331"/>
            <a:ext cx="4651882" cy="4185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>
            <a:extLst>
              <a:ext uri="{FF2B5EF4-FFF2-40B4-BE49-F238E27FC236}">
                <a16:creationId xmlns:a16="http://schemas.microsoft.com/office/drawing/2014/main" id="{1B186051-85C0-4BDE-813B-9314562FF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690" y="1504997"/>
            <a:ext cx="108585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>
            <a:extLst>
              <a:ext uri="{FF2B5EF4-FFF2-40B4-BE49-F238E27FC236}">
                <a16:creationId xmlns:a16="http://schemas.microsoft.com/office/drawing/2014/main" id="{0670089D-082B-4521-86D2-67B2D8B94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926" y="4261836"/>
            <a:ext cx="11811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>
            <a:extLst>
              <a:ext uri="{FF2B5EF4-FFF2-40B4-BE49-F238E27FC236}">
                <a16:creationId xmlns:a16="http://schemas.microsoft.com/office/drawing/2014/main" id="{F6A08802-8B8A-4402-A6C2-BDB29CD74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493" y="4223736"/>
            <a:ext cx="119062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678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F5494"/>
                </a:solidFill>
              </a:rPr>
              <a:t>Tailoring </a:t>
            </a:r>
            <a:r>
              <a:rPr lang="en-GB" dirty="0" smtClean="0">
                <a:solidFill>
                  <a:srgbClr val="0F5494"/>
                </a:solidFill>
              </a:rPr>
              <a:t>policy </a:t>
            </a:r>
            <a:r>
              <a:rPr lang="en-GB" dirty="0">
                <a:solidFill>
                  <a:srgbClr val="0F5494"/>
                </a:solidFill>
              </a:rPr>
              <a:t>- Timelines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2BFB10-7FE5-4694-95BA-AA78BBF81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609" y="1767810"/>
            <a:ext cx="7772781" cy="449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30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F5494"/>
                </a:solidFill>
              </a:rPr>
              <a:t>Technical </a:t>
            </a:r>
            <a:r>
              <a:rPr lang="en-GB" dirty="0">
                <a:solidFill>
                  <a:srgbClr val="0F5494"/>
                </a:solidFill>
              </a:rPr>
              <a:t>i</a:t>
            </a:r>
            <a:r>
              <a:rPr lang="en-GB" dirty="0" smtClean="0">
                <a:solidFill>
                  <a:srgbClr val="0F5494"/>
                </a:solidFill>
              </a:rPr>
              <a:t>mplementation - </a:t>
            </a:r>
            <a:r>
              <a:rPr lang="en-GB" dirty="0">
                <a:solidFill>
                  <a:srgbClr val="0F5494"/>
                </a:solidFill>
              </a:rPr>
              <a:t>Timelines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1C99BF-D34B-497E-BE04-00A74C5440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807" y="2041997"/>
            <a:ext cx="7388733" cy="433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01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874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9" y="1825626"/>
            <a:ext cx="9525001" cy="1421946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IE" dirty="0" smtClean="0">
                <a:solidFill>
                  <a:srgbClr val="004494"/>
                </a:solidFill>
              </a:rPr>
              <a:t>Overview </a:t>
            </a:r>
            <a:r>
              <a:rPr lang="en-IE" dirty="0">
                <a:solidFill>
                  <a:srgbClr val="004494"/>
                </a:solidFill>
              </a:rPr>
              <a:t>of change requests </a:t>
            </a:r>
            <a:r>
              <a:rPr lang="en-IE" dirty="0" smtClean="0">
                <a:solidFill>
                  <a:srgbClr val="004494"/>
                </a:solidFill>
              </a:rPr>
              <a:t>received</a:t>
            </a:r>
            <a:endParaRPr lang="en-IE" dirty="0">
              <a:solidFill>
                <a:srgbClr val="004494"/>
              </a:solidFill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IE" dirty="0" smtClean="0">
                <a:solidFill>
                  <a:srgbClr val="004494"/>
                </a:solidFill>
              </a:rPr>
              <a:t>eForms </a:t>
            </a:r>
            <a:r>
              <a:rPr lang="en-IE" dirty="0">
                <a:solidFill>
                  <a:srgbClr val="004494"/>
                </a:solidFill>
              </a:rPr>
              <a:t>developments in Member </a:t>
            </a:r>
            <a:r>
              <a:rPr lang="en-IE" dirty="0" smtClean="0">
                <a:solidFill>
                  <a:srgbClr val="004494"/>
                </a:solidFill>
              </a:rPr>
              <a:t>States</a:t>
            </a:r>
            <a:endParaRPr lang="en-IE" dirty="0">
              <a:solidFill>
                <a:srgbClr val="004494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Agenda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99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1</a:t>
            </a:r>
            <a:r>
              <a:rPr lang="en-IE" dirty="0" smtClean="0"/>
              <a:t>. Change requests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86577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6297074"/>
              </p:ext>
            </p:extLst>
          </p:nvPr>
        </p:nvGraphicFramePr>
        <p:xfrm>
          <a:off x="838200" y="1825625"/>
          <a:ext cx="7398657" cy="3399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1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7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2432">
                <a:tc>
                  <a:txBody>
                    <a:bodyPr/>
                    <a:lstStyle/>
                    <a:p>
                      <a:r>
                        <a:rPr lang="it-IT" dirty="0" smtClean="0"/>
                        <a:t>ID #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Change</a:t>
                      </a:r>
                      <a:r>
                        <a:rPr lang="en-GB" baseline="0" noProof="0" dirty="0" smtClean="0"/>
                        <a:t> Request - Context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84"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Clean Vehicles Directive</a:t>
                      </a:r>
                      <a:endParaRPr lang="en-GB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84"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Innovative Procurement</a:t>
                      </a:r>
                      <a:endParaRPr lang="en-GB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84"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Green Procurement</a:t>
                      </a:r>
                      <a:endParaRPr lang="en-GB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84"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Estimated value in FA</a:t>
                      </a:r>
                      <a:endParaRPr lang="en-GB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84"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Variants</a:t>
                      </a:r>
                      <a:endParaRPr lang="en-GB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84"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Name</a:t>
                      </a:r>
                      <a:r>
                        <a:rPr lang="en-GB" baseline="0" noProof="0" smtClean="0"/>
                        <a:t> of Jury</a:t>
                      </a:r>
                      <a:endParaRPr lang="en-GB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84"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Errors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A440A17E-3838-48B5-AEFE-79FE57B73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dirty="0" smtClean="0"/>
              <a:t>Requests for change </a:t>
            </a:r>
            <a:r>
              <a:rPr lang="mr-IN" dirty="0" smtClean="0"/>
              <a:t>–</a:t>
            </a:r>
            <a:r>
              <a:rPr lang="en-GB" dirty="0" smtClean="0"/>
              <a:t> current 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13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2</a:t>
            </a:r>
            <a:r>
              <a:rPr lang="en-IE" dirty="0" smtClean="0"/>
              <a:t>. Developments in 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593992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F5494"/>
                </a:solidFill>
              </a:rPr>
              <a:t>Using eForms for below thresholds contracts</a:t>
            </a:r>
            <a:br>
              <a:rPr lang="en-GB" dirty="0">
                <a:solidFill>
                  <a:srgbClr val="0F5494"/>
                </a:solidFill>
              </a:rPr>
            </a:br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7316585-8AC6-4EF1-9828-56E0264B8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660" y="1633491"/>
            <a:ext cx="4330679" cy="4176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AD7A548-F276-47C0-A8DF-8FA787AF5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300" y="5028137"/>
            <a:ext cx="125730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421E3E41-09EA-456A-B59F-165FE2DDB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742" y="965447"/>
            <a:ext cx="12382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22EB984-A597-4ACF-804B-BD1A61792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221" y="2537077"/>
            <a:ext cx="119062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141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722" y="938201"/>
            <a:ext cx="10515600" cy="782357"/>
          </a:xfrm>
        </p:spPr>
        <p:txBody>
          <a:bodyPr/>
          <a:lstStyle/>
          <a:p>
            <a:r>
              <a:rPr lang="en-US" dirty="0">
                <a:solidFill>
                  <a:srgbClr val="0F5494"/>
                </a:solidFill>
              </a:rPr>
              <a:t>Using </a:t>
            </a:r>
            <a:r>
              <a:rPr lang="en-US" dirty="0" err="1">
                <a:solidFill>
                  <a:srgbClr val="0F5494"/>
                </a:solidFill>
              </a:rPr>
              <a:t>eForms</a:t>
            </a:r>
            <a:r>
              <a:rPr lang="en-US" dirty="0">
                <a:solidFill>
                  <a:srgbClr val="0F5494"/>
                </a:solidFill>
              </a:rPr>
              <a:t> for the publication of contract award notices for individual contracts within a framework agreement.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DCBD8F0-4536-4336-9F01-8CB7E29E1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122" y="2237172"/>
            <a:ext cx="4429026" cy="4185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DEE5A215-8CE3-4BD8-B8D6-A6FE383BA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899" y="1720558"/>
            <a:ext cx="1333500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44894D5F-B184-4950-B114-C7BFB9EED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974" y="4499268"/>
            <a:ext cx="1304925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80141F37-B448-47FA-A67E-1572896C4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283" y="4969461"/>
            <a:ext cx="1209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146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F5494"/>
                </a:solidFill>
              </a:rPr>
              <a:t>Using individual contract award notices in framework agreements – National Guidelines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CDFE22-44D0-427A-BCD3-A07CC55FBBC6}"/>
              </a:ext>
            </a:extLst>
          </p:cNvPr>
          <p:cNvGrpSpPr/>
          <p:nvPr/>
        </p:nvGrpSpPr>
        <p:grpSpPr>
          <a:xfrm>
            <a:off x="586714" y="2564636"/>
            <a:ext cx="5204595" cy="3603552"/>
            <a:chOff x="145416" y="2019277"/>
            <a:chExt cx="6724927" cy="4656198"/>
          </a:xfrm>
        </p:grpSpPr>
        <p:pic>
          <p:nvPicPr>
            <p:cNvPr id="4098" name="Picture 2">
              <a:extLst>
                <a:ext uri="{FF2B5EF4-FFF2-40B4-BE49-F238E27FC236}">
                  <a16:creationId xmlns:a16="http://schemas.microsoft.com/office/drawing/2014/main" id="{5EAAE8E7-9FA5-4397-882E-4953A7F75C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7956" y="2486355"/>
              <a:ext cx="4664275" cy="4189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0" name="Picture 4">
              <a:extLst>
                <a:ext uri="{FF2B5EF4-FFF2-40B4-BE49-F238E27FC236}">
                  <a16:creationId xmlns:a16="http://schemas.microsoft.com/office/drawing/2014/main" id="{F1AD8A05-0B92-4571-9D48-13956C436F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881" y="2019277"/>
              <a:ext cx="1352550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2" name="Picture 6">
              <a:extLst>
                <a:ext uri="{FF2B5EF4-FFF2-40B4-BE49-F238E27FC236}">
                  <a16:creationId xmlns:a16="http://schemas.microsoft.com/office/drawing/2014/main" id="{60946BB9-ED46-40F1-9CC6-0A7DC0969C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416" y="4649748"/>
              <a:ext cx="1276350" cy="704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4" name="Picture 8">
              <a:extLst>
                <a:ext uri="{FF2B5EF4-FFF2-40B4-BE49-F238E27FC236}">
                  <a16:creationId xmlns:a16="http://schemas.microsoft.com/office/drawing/2014/main" id="{AF2220DC-5145-4BF3-80CD-75A8F5D946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2093" y="5354598"/>
              <a:ext cx="1238250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02DD39D0-0204-40CD-80F4-56F0EED62A95}"/>
              </a:ext>
            </a:extLst>
          </p:cNvPr>
          <p:cNvSpPr txBox="1">
            <a:spLocks/>
          </p:cNvSpPr>
          <p:nvPr/>
        </p:nvSpPr>
        <p:spPr>
          <a:xfrm>
            <a:off x="1574514" y="1509717"/>
            <a:ext cx="3490285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F5494"/>
                </a:solidFill>
              </a:rPr>
              <a:t>National Guidelines</a:t>
            </a:r>
            <a:endParaRPr lang="en-GB" sz="28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C877E04-A3A2-434C-AA52-3F2AA3F8A9D6}"/>
              </a:ext>
            </a:extLst>
          </p:cNvPr>
          <p:cNvSpPr txBox="1">
            <a:spLocks/>
          </p:cNvSpPr>
          <p:nvPr/>
        </p:nvSpPr>
        <p:spPr>
          <a:xfrm>
            <a:off x="7127203" y="1482876"/>
            <a:ext cx="3490285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F5494"/>
                </a:solidFill>
              </a:rPr>
              <a:t>Mandatory use</a:t>
            </a:r>
            <a:endParaRPr lang="en-GB" sz="28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34F170-9F90-4B1A-8635-571C84FD3ED8}"/>
              </a:ext>
            </a:extLst>
          </p:cNvPr>
          <p:cNvGrpSpPr/>
          <p:nvPr/>
        </p:nvGrpSpPr>
        <p:grpSpPr>
          <a:xfrm>
            <a:off x="5980479" y="2335528"/>
            <a:ext cx="5386518" cy="3832660"/>
            <a:chOff x="5755903" y="1642247"/>
            <a:chExt cx="6959991" cy="4952231"/>
          </a:xfrm>
        </p:grpSpPr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EFF007BF-5AA2-4F5F-81DF-3D17591699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4449" y="2408657"/>
              <a:ext cx="4351510" cy="41858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>
              <a:extLst>
                <a:ext uri="{FF2B5EF4-FFF2-40B4-BE49-F238E27FC236}">
                  <a16:creationId xmlns:a16="http://schemas.microsoft.com/office/drawing/2014/main" id="{0879FEF7-B8AC-4D69-972B-CA52ACF90D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5903" y="3372995"/>
              <a:ext cx="1362075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6">
              <a:extLst>
                <a:ext uri="{FF2B5EF4-FFF2-40B4-BE49-F238E27FC236}">
                  <a16:creationId xmlns:a16="http://schemas.microsoft.com/office/drawing/2014/main" id="{9DEEEE13-A8EF-4CB1-8DB0-7C2D9A0824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4930" y="1642247"/>
              <a:ext cx="1019175" cy="676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8">
              <a:extLst>
                <a:ext uri="{FF2B5EF4-FFF2-40B4-BE49-F238E27FC236}">
                  <a16:creationId xmlns:a16="http://schemas.microsoft.com/office/drawing/2014/main" id="{EA04ABA4-0FF2-4720-A875-A3B6A78001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25244" y="4954100"/>
              <a:ext cx="1390650" cy="790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96930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F5494"/>
                </a:solidFill>
              </a:rPr>
              <a:t>Using eForms to publish minor notices </a:t>
            </a:r>
            <a:r>
              <a:rPr lang="en-GB" dirty="0" smtClean="0">
                <a:solidFill>
                  <a:srgbClr val="0F5494"/>
                </a:solidFill>
              </a:rPr>
              <a:t>modifications</a:t>
            </a:r>
            <a:endParaRPr lang="en-GB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D9444F3-3EA7-43CE-A60B-CF15C3563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748" y="1979720"/>
            <a:ext cx="4225547" cy="4185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F4A2EAD4-DA2D-4D39-AF92-0D44429C3F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110" y="1479473"/>
            <a:ext cx="127635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87F7A72A-D8ED-42B3-8462-33874049C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831" y="5035627"/>
            <a:ext cx="11239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>
            <a:extLst>
              <a:ext uri="{FF2B5EF4-FFF2-40B4-BE49-F238E27FC236}">
                <a16:creationId xmlns:a16="http://schemas.microsoft.com/office/drawing/2014/main" id="{011A853E-9185-487E-9C35-C3FE9F5B3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097" y="4254577"/>
            <a:ext cx="1228725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114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B9880A673A464EA51B8C7C854EBE57" ma:contentTypeVersion="6" ma:contentTypeDescription="Create a new document." ma:contentTypeScope="" ma:versionID="be2d998c9c9c272cf5d52fb00c572ee5">
  <xsd:schema xmlns:xsd="http://www.w3.org/2001/XMLSchema" xmlns:xs="http://www.w3.org/2001/XMLSchema" xmlns:p="http://schemas.microsoft.com/office/2006/metadata/properties" xmlns:ns2="abfe45de-f4a7-4f81-b2e9-de5e4e97e806" xmlns:ns3="6dc132aa-daea-40b2-be8c-ea9ea9ad544b" targetNamespace="http://schemas.microsoft.com/office/2006/metadata/properties" ma:root="true" ma:fieldsID="e819acbeaefce16075f2f5038ebdd3b9" ns2:_="" ns3:_="">
    <xsd:import namespace="abfe45de-f4a7-4f81-b2e9-de5e4e97e806"/>
    <xsd:import namespace="6dc132aa-daea-40b2-be8c-ea9ea9ad54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e45de-f4a7-4f81-b2e9-de5e4e97e8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132aa-daea-40b2-be8c-ea9ea9ad54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6D45E7-B162-402B-B5BA-48591E1DC4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fe45de-f4a7-4f81-b2e9-de5e4e97e806"/>
    <ds:schemaRef ds:uri="6dc132aa-daea-40b2-be8c-ea9ea9ad54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F87431-2774-4E17-BE38-8A5793578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dc132aa-daea-40b2-be8c-ea9ea9ad544b"/>
    <ds:schemaRef ds:uri="http://purl.org/dc/elements/1.1/"/>
    <ds:schemaRef ds:uri="http://schemas.microsoft.com/office/2006/metadata/properties"/>
    <ds:schemaRef ds:uri="abfe45de-f4a7-4f81-b2e9-de5e4e97e80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B1CAF70-02D1-4551-A536-63581F6A80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2685</TotalTime>
  <Words>163</Words>
  <Application>Microsoft Office PowerPoint</Application>
  <PresentationFormat>Widescreen</PresentationFormat>
  <Paragraphs>42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eForms developments and  implementation in MS</vt:lpstr>
      <vt:lpstr>Agenda</vt:lpstr>
      <vt:lpstr>1. Change requests</vt:lpstr>
      <vt:lpstr>Requests for change – current status</vt:lpstr>
      <vt:lpstr>2. Developments in MS</vt:lpstr>
      <vt:lpstr>Using eForms for below thresholds contracts </vt:lpstr>
      <vt:lpstr>Using eForms for the publication of contract award notices for individual contracts within a framework agreement.</vt:lpstr>
      <vt:lpstr>Using individual contract award notices in framework agreements – National Guidelines</vt:lpstr>
      <vt:lpstr>Using eForms to publish minor notices modifications</vt:lpstr>
      <vt:lpstr>Using eForms to publish information on all bids received</vt:lpstr>
      <vt:lpstr>Using eForms to publish voluntary notices -</vt:lpstr>
      <vt:lpstr>Implementing ESPD request into eForms -</vt:lpstr>
      <vt:lpstr>Tailoring codelists</vt:lpstr>
      <vt:lpstr>Tailoring policy - Timelines</vt:lpstr>
      <vt:lpstr>Technical implementation - Timelines</vt:lpstr>
      <vt:lpstr>Thank you.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IOANNIDOU Evgenia (OP)</cp:lastModifiedBy>
  <cp:revision>152</cp:revision>
  <dcterms:created xsi:type="dcterms:W3CDTF">2019-08-09T12:06:42Z</dcterms:created>
  <dcterms:modified xsi:type="dcterms:W3CDTF">2021-11-05T16:04:20Z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0x010100DAB9880A673A464EA51B8C7C854EBE57</vt:lpwstr>
  </property>
</Properties>
</file>