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59" r:id="rId6"/>
    <p:sldId id="269" r:id="rId7"/>
    <p:sldId id="270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n-L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11" autoAdjust="0"/>
  </p:normalViewPr>
  <p:slideViewPr>
    <p:cSldViewPr snapToGrid="0" snapToObjects="1">
      <p:cViewPr varScale="1">
        <p:scale>
          <a:sx n="62" d="100"/>
          <a:sy n="62" d="100"/>
        </p:scale>
        <p:origin x="72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184D-1B66-4B65-B32C-EC95CDE95F8D}" type="datetimeFigureOut">
              <a:rPr lang="fr-BE" smtClean="0"/>
              <a:t>05-11-2021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05B1A-F1E8-43F1-BCD0-CCD0E3BF6FC4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5975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5B1A-F1E8-43F1-BCD0-CCD0E3BF6FC4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1907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BDBB-36D4-1A4E-905E-F38DC8CBE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585" y="1532670"/>
            <a:ext cx="6564923" cy="2387600"/>
          </a:xfrm>
        </p:spPr>
        <p:txBody>
          <a:bodyPr anchor="b">
            <a:normAutofit/>
          </a:bodyPr>
          <a:lstStyle>
            <a:lvl1pPr algn="l">
              <a:defRPr sz="4000" b="0" cap="all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DEDC9-2944-F14D-94A1-81D2BD6EE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585" y="4012345"/>
            <a:ext cx="6564923" cy="1655762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47182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BB8C9-2C71-634F-8BA7-3848E9387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842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L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93526-EF99-BC40-B3C8-A56CF0C33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81774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17448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BF759-CDC9-6F44-B47E-802190240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1FBC2F-D08A-6048-B6FF-DC607FD4B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81774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17448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676610-E191-6E4D-BE38-4CE366F08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451804-457B-1C4E-9D5C-12181257E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02FA55-5A82-2948-A2CA-43042ABE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575128-1AFD-B642-8EEF-9242D51C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52276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blipFill dpi="0" rotWithShape="1">
          <a:blip r:embed="rId2">
            <a:lum/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BDBB-36D4-1A4E-905E-F38DC8CBE48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0585" y="1065531"/>
            <a:ext cx="9144000" cy="2387600"/>
          </a:xfrm>
        </p:spPr>
        <p:txBody>
          <a:bodyPr anchor="b">
            <a:normAutofit/>
          </a:bodyPr>
          <a:lstStyle>
            <a:lvl1pPr algn="l">
              <a:defRPr sz="4000" b="0" cap="all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 dirty="0"/>
              <a:t>Thank you</a:t>
            </a:r>
            <a:endParaRPr lang="en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DEDC9-2944-F14D-94A1-81D2BD6EEB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0585" y="3545206"/>
            <a:ext cx="9144000" cy="1655762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Further information, links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284762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Pr>
        <a:blipFill dpi="0" rotWithShape="1">
          <a:blip r:embed="rId2">
            <a:lum/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BDBB-36D4-1A4E-905E-F38DC8CBE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585" y="1532670"/>
            <a:ext cx="6564923" cy="2387600"/>
          </a:xfrm>
        </p:spPr>
        <p:txBody>
          <a:bodyPr anchor="b">
            <a:normAutofit/>
          </a:bodyPr>
          <a:lstStyle>
            <a:lvl1pPr algn="l">
              <a:defRPr sz="4000" b="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DEDC9-2944-F14D-94A1-81D2BD6EE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585" y="4012345"/>
            <a:ext cx="6564923" cy="1655762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22620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7FBAC-DE93-F844-95F3-30AB7E2F3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L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67CE2E-BE24-854C-B714-915A9B5D8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65E98-6DB3-5D45-B179-0B28BF6D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47D241-0C09-EF40-BDD4-8F1F3E2A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pPr/>
              <a:t>‹#›</a:t>
            </a:fld>
            <a:endParaRPr lang="en-L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000F1C4-C3F0-1E42-96E2-CF97375B70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05355"/>
            <a:ext cx="10498138" cy="42207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92518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653ED-9633-6A43-BDA5-C47EB7985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26058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3766" y="127583"/>
            <a:ext cx="436245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L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653ED-9633-6A43-BDA5-C47EB7985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1350" y="1825625"/>
            <a:ext cx="43624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8" name="Espace réservé pour une image  2">
            <a:extLst>
              <a:ext uri="{FF2B5EF4-FFF2-40B4-BE49-F238E27FC236}">
                <a16:creationId xmlns:a16="http://schemas.microsoft.com/office/drawing/2014/main" id="{D3C9D4F1-D8F0-7D46-8FD5-75979F1ECF1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991350" cy="6362700"/>
          </a:xfrm>
          <a:custGeom>
            <a:avLst/>
            <a:gdLst>
              <a:gd name="connsiteX0" fmla="*/ 0 w 6991350"/>
              <a:gd name="connsiteY0" fmla="*/ 0 h 6362700"/>
              <a:gd name="connsiteX1" fmla="*/ 6991350 w 6991350"/>
              <a:gd name="connsiteY1" fmla="*/ 0 h 6362700"/>
              <a:gd name="connsiteX2" fmla="*/ 6991350 w 6991350"/>
              <a:gd name="connsiteY2" fmla="*/ 6362700 h 6362700"/>
              <a:gd name="connsiteX3" fmla="*/ 0 w 6991350"/>
              <a:gd name="connsiteY3" fmla="*/ 6362700 h 6362700"/>
              <a:gd name="connsiteX4" fmla="*/ 0 w 6991350"/>
              <a:gd name="connsiteY4" fmla="*/ 0 h 6362700"/>
              <a:gd name="connsiteX0" fmla="*/ 0 w 6991350"/>
              <a:gd name="connsiteY0" fmla="*/ 0 h 6362700"/>
              <a:gd name="connsiteX1" fmla="*/ 6991350 w 6991350"/>
              <a:gd name="connsiteY1" fmla="*/ 0 h 6362700"/>
              <a:gd name="connsiteX2" fmla="*/ 4738804 w 6991350"/>
              <a:gd name="connsiteY2" fmla="*/ 6295792 h 6362700"/>
              <a:gd name="connsiteX3" fmla="*/ 0 w 6991350"/>
              <a:gd name="connsiteY3" fmla="*/ 6362700 h 6362700"/>
              <a:gd name="connsiteX4" fmla="*/ 0 w 6991350"/>
              <a:gd name="connsiteY4" fmla="*/ 0 h 6362700"/>
              <a:gd name="connsiteX0" fmla="*/ 0 w 6991350"/>
              <a:gd name="connsiteY0" fmla="*/ 0 h 6362700"/>
              <a:gd name="connsiteX1" fmla="*/ 6991350 w 6991350"/>
              <a:gd name="connsiteY1" fmla="*/ 0 h 6362700"/>
              <a:gd name="connsiteX2" fmla="*/ 4694199 w 6991350"/>
              <a:gd name="connsiteY2" fmla="*/ 6351548 h 6362700"/>
              <a:gd name="connsiteX3" fmla="*/ 0 w 6991350"/>
              <a:gd name="connsiteY3" fmla="*/ 6362700 h 6362700"/>
              <a:gd name="connsiteX4" fmla="*/ 0 w 6991350"/>
              <a:gd name="connsiteY4" fmla="*/ 0 h 636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1350" h="6362700">
                <a:moveTo>
                  <a:pt x="0" y="0"/>
                </a:moveTo>
                <a:lnTo>
                  <a:pt x="6991350" y="0"/>
                </a:lnTo>
                <a:lnTo>
                  <a:pt x="4694199" y="6351548"/>
                </a:lnTo>
                <a:lnTo>
                  <a:pt x="0" y="6362700"/>
                </a:lnTo>
                <a:lnTo>
                  <a:pt x="0" y="0"/>
                </a:lnTo>
                <a:close/>
              </a:path>
            </a:pathLst>
          </a:custGeom>
          <a:solidFill>
            <a:srgbClr val="EFF2F7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49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5773613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1E112A47-65FE-3740-A77E-8A59D7CFA17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74253" y="-2"/>
            <a:ext cx="7014949" cy="6363433"/>
          </a:xfrm>
          <a:custGeom>
            <a:avLst/>
            <a:gdLst>
              <a:gd name="connsiteX0" fmla="*/ 0 w 6418670"/>
              <a:gd name="connsiteY0" fmla="*/ 6375401 h 6375401"/>
              <a:gd name="connsiteX1" fmla="*/ 1593850 w 6418670"/>
              <a:gd name="connsiteY1" fmla="*/ 0 h 6375401"/>
              <a:gd name="connsiteX2" fmla="*/ 6418670 w 6418670"/>
              <a:gd name="connsiteY2" fmla="*/ 0 h 6375401"/>
              <a:gd name="connsiteX3" fmla="*/ 4824820 w 6418670"/>
              <a:gd name="connsiteY3" fmla="*/ 6375401 h 6375401"/>
              <a:gd name="connsiteX4" fmla="*/ 0 w 6418670"/>
              <a:gd name="connsiteY4" fmla="*/ 6375401 h 6375401"/>
              <a:gd name="connsiteX0" fmla="*/ 0 w 6419158"/>
              <a:gd name="connsiteY0" fmla="*/ 6375401 h 6383217"/>
              <a:gd name="connsiteX1" fmla="*/ 1593850 w 6419158"/>
              <a:gd name="connsiteY1" fmla="*/ 0 h 6383217"/>
              <a:gd name="connsiteX2" fmla="*/ 6418670 w 6419158"/>
              <a:gd name="connsiteY2" fmla="*/ 0 h 6383217"/>
              <a:gd name="connsiteX3" fmla="*/ 6419158 w 6419158"/>
              <a:gd name="connsiteY3" fmla="*/ 6383217 h 6383217"/>
              <a:gd name="connsiteX4" fmla="*/ 0 w 6419158"/>
              <a:gd name="connsiteY4" fmla="*/ 6375401 h 6383217"/>
              <a:gd name="connsiteX0" fmla="*/ 0 w 6825558"/>
              <a:gd name="connsiteY0" fmla="*/ 6383217 h 6383217"/>
              <a:gd name="connsiteX1" fmla="*/ 2000250 w 6825558"/>
              <a:gd name="connsiteY1" fmla="*/ 0 h 6383217"/>
              <a:gd name="connsiteX2" fmla="*/ 6825070 w 6825558"/>
              <a:gd name="connsiteY2" fmla="*/ 0 h 6383217"/>
              <a:gd name="connsiteX3" fmla="*/ 6825558 w 6825558"/>
              <a:gd name="connsiteY3" fmla="*/ 6383217 h 6383217"/>
              <a:gd name="connsiteX4" fmla="*/ 0 w 6825558"/>
              <a:gd name="connsiteY4" fmla="*/ 6383217 h 6383217"/>
              <a:gd name="connsiteX0" fmla="*/ 0 w 6825558"/>
              <a:gd name="connsiteY0" fmla="*/ 6383217 h 6383217"/>
              <a:gd name="connsiteX1" fmla="*/ 1851758 w 6825558"/>
              <a:gd name="connsiteY1" fmla="*/ 15631 h 6383217"/>
              <a:gd name="connsiteX2" fmla="*/ 6825070 w 6825558"/>
              <a:gd name="connsiteY2" fmla="*/ 0 h 6383217"/>
              <a:gd name="connsiteX3" fmla="*/ 6825558 w 6825558"/>
              <a:gd name="connsiteY3" fmla="*/ 6383217 h 6383217"/>
              <a:gd name="connsiteX4" fmla="*/ 0 w 6825558"/>
              <a:gd name="connsiteY4" fmla="*/ 6383217 h 6383217"/>
              <a:gd name="connsiteX0" fmla="*/ 0 w 6825558"/>
              <a:gd name="connsiteY0" fmla="*/ 6383217 h 6383217"/>
              <a:gd name="connsiteX1" fmla="*/ 1843943 w 6825558"/>
              <a:gd name="connsiteY1" fmla="*/ 0 h 6383217"/>
              <a:gd name="connsiteX2" fmla="*/ 6825070 w 6825558"/>
              <a:gd name="connsiteY2" fmla="*/ 0 h 6383217"/>
              <a:gd name="connsiteX3" fmla="*/ 6825558 w 6825558"/>
              <a:gd name="connsiteY3" fmla="*/ 6383217 h 6383217"/>
              <a:gd name="connsiteX4" fmla="*/ 0 w 6825558"/>
              <a:gd name="connsiteY4" fmla="*/ 6383217 h 6383217"/>
              <a:gd name="connsiteX0" fmla="*/ 0 w 6982160"/>
              <a:gd name="connsiteY0" fmla="*/ 6394403 h 6394403"/>
              <a:gd name="connsiteX1" fmla="*/ 2000545 w 6982160"/>
              <a:gd name="connsiteY1" fmla="*/ 0 h 6394403"/>
              <a:gd name="connsiteX2" fmla="*/ 6981672 w 6982160"/>
              <a:gd name="connsiteY2" fmla="*/ 0 h 6394403"/>
              <a:gd name="connsiteX3" fmla="*/ 6982160 w 6982160"/>
              <a:gd name="connsiteY3" fmla="*/ 6383217 h 6394403"/>
              <a:gd name="connsiteX4" fmla="*/ 0 w 6982160"/>
              <a:gd name="connsiteY4" fmla="*/ 6394403 h 6394403"/>
              <a:gd name="connsiteX0" fmla="*/ 0 w 7036758"/>
              <a:gd name="connsiteY0" fmla="*/ 6378023 h 6383217"/>
              <a:gd name="connsiteX1" fmla="*/ 2055143 w 7036758"/>
              <a:gd name="connsiteY1" fmla="*/ 0 h 6383217"/>
              <a:gd name="connsiteX2" fmla="*/ 7036270 w 7036758"/>
              <a:gd name="connsiteY2" fmla="*/ 0 h 6383217"/>
              <a:gd name="connsiteX3" fmla="*/ 7036758 w 7036758"/>
              <a:gd name="connsiteY3" fmla="*/ 6383217 h 6383217"/>
              <a:gd name="connsiteX4" fmla="*/ 0 w 7036758"/>
              <a:gd name="connsiteY4" fmla="*/ 6378023 h 638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6758" h="6383217">
                <a:moveTo>
                  <a:pt x="0" y="6378023"/>
                </a:moveTo>
                <a:lnTo>
                  <a:pt x="2055143" y="0"/>
                </a:lnTo>
                <a:lnTo>
                  <a:pt x="7036270" y="0"/>
                </a:lnTo>
                <a:cubicBezTo>
                  <a:pt x="7036433" y="2127739"/>
                  <a:pt x="7036595" y="4255478"/>
                  <a:pt x="7036758" y="6383217"/>
                </a:cubicBezTo>
                <a:lnTo>
                  <a:pt x="0" y="6378023"/>
                </a:lnTo>
                <a:close/>
              </a:path>
            </a:pathLst>
          </a:custGeom>
          <a:solidFill>
            <a:srgbClr val="EFF2F7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931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5773613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7FDD220-59DB-D149-896C-D542C88CB459}"/>
              </a:ext>
            </a:extLst>
          </p:cNvPr>
          <p:cNvSpPr/>
          <p:nvPr userDrawn="1"/>
        </p:nvSpPr>
        <p:spPr>
          <a:xfrm>
            <a:off x="5123210" y="-50370"/>
            <a:ext cx="7074978" cy="6420452"/>
          </a:xfrm>
          <a:custGeom>
            <a:avLst/>
            <a:gdLst>
              <a:gd name="connsiteX0" fmla="*/ 7055142 w 7055142"/>
              <a:gd name="connsiteY0" fmla="*/ 6333688 h 6350466"/>
              <a:gd name="connsiteX1" fmla="*/ 0 w 7055142"/>
              <a:gd name="connsiteY1" fmla="*/ 6350466 h 6350466"/>
              <a:gd name="connsiteX2" fmla="*/ 2072081 w 7055142"/>
              <a:gd name="connsiteY2" fmla="*/ 0 h 6350466"/>
              <a:gd name="connsiteX3" fmla="*/ 7055142 w 7055142"/>
              <a:gd name="connsiteY3" fmla="*/ 0 h 6350466"/>
              <a:gd name="connsiteX4" fmla="*/ 7055142 w 7055142"/>
              <a:gd name="connsiteY4" fmla="*/ 6333688 h 6350466"/>
              <a:gd name="connsiteX0" fmla="*/ 7038083 w 7055142"/>
              <a:gd name="connsiteY0" fmla="*/ 6357572 h 6357572"/>
              <a:gd name="connsiteX1" fmla="*/ 0 w 7055142"/>
              <a:gd name="connsiteY1" fmla="*/ 6350466 h 6357572"/>
              <a:gd name="connsiteX2" fmla="*/ 2072081 w 7055142"/>
              <a:gd name="connsiteY2" fmla="*/ 0 h 6357572"/>
              <a:gd name="connsiteX3" fmla="*/ 7055142 w 7055142"/>
              <a:gd name="connsiteY3" fmla="*/ 0 h 6357572"/>
              <a:gd name="connsiteX4" fmla="*/ 7038083 w 7055142"/>
              <a:gd name="connsiteY4" fmla="*/ 6357572 h 6357572"/>
              <a:gd name="connsiteX0" fmla="*/ 7051731 w 7068790"/>
              <a:gd name="connsiteY0" fmla="*/ 6357572 h 6357572"/>
              <a:gd name="connsiteX1" fmla="*/ 0 w 7068790"/>
              <a:gd name="connsiteY1" fmla="*/ 6350466 h 6357572"/>
              <a:gd name="connsiteX2" fmla="*/ 2085729 w 7068790"/>
              <a:gd name="connsiteY2" fmla="*/ 0 h 6357572"/>
              <a:gd name="connsiteX3" fmla="*/ 7068790 w 7068790"/>
              <a:gd name="connsiteY3" fmla="*/ 0 h 6357572"/>
              <a:gd name="connsiteX4" fmla="*/ 7051731 w 7068790"/>
              <a:gd name="connsiteY4" fmla="*/ 6357572 h 6357572"/>
              <a:gd name="connsiteX0" fmla="*/ 7051731 w 7068790"/>
              <a:gd name="connsiteY0" fmla="*/ 6357572 h 6360702"/>
              <a:gd name="connsiteX1" fmla="*/ 0 w 7068790"/>
              <a:gd name="connsiteY1" fmla="*/ 6360702 h 6360702"/>
              <a:gd name="connsiteX2" fmla="*/ 2085729 w 7068790"/>
              <a:gd name="connsiteY2" fmla="*/ 0 h 6360702"/>
              <a:gd name="connsiteX3" fmla="*/ 7068790 w 7068790"/>
              <a:gd name="connsiteY3" fmla="*/ 0 h 6360702"/>
              <a:gd name="connsiteX4" fmla="*/ 7051731 w 7068790"/>
              <a:gd name="connsiteY4" fmla="*/ 6357572 h 6360702"/>
              <a:gd name="connsiteX0" fmla="*/ 7074978 w 7074978"/>
              <a:gd name="connsiteY0" fmla="*/ 6361411 h 6361411"/>
              <a:gd name="connsiteX1" fmla="*/ 0 w 7074978"/>
              <a:gd name="connsiteY1" fmla="*/ 6360702 h 6361411"/>
              <a:gd name="connsiteX2" fmla="*/ 2085729 w 7074978"/>
              <a:gd name="connsiteY2" fmla="*/ 0 h 6361411"/>
              <a:gd name="connsiteX3" fmla="*/ 7068790 w 7074978"/>
              <a:gd name="connsiteY3" fmla="*/ 0 h 6361411"/>
              <a:gd name="connsiteX4" fmla="*/ 7074978 w 7074978"/>
              <a:gd name="connsiteY4" fmla="*/ 6361411 h 636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4978" h="6361411">
                <a:moveTo>
                  <a:pt x="7074978" y="6361411"/>
                </a:moveTo>
                <a:lnTo>
                  <a:pt x="0" y="6360702"/>
                </a:lnTo>
                <a:lnTo>
                  <a:pt x="2085729" y="0"/>
                </a:lnTo>
                <a:lnTo>
                  <a:pt x="7068790" y="0"/>
                </a:lnTo>
                <a:cubicBezTo>
                  <a:pt x="7063197" y="2119618"/>
                  <a:pt x="7063793" y="4266960"/>
                  <a:pt x="7074978" y="6361411"/>
                </a:cubicBezTo>
                <a:close/>
              </a:path>
            </a:pathLst>
          </a:custGeom>
          <a:solidFill>
            <a:srgbClr val="EFF2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0" name="Content Placeholder 14">
            <a:extLst>
              <a:ext uri="{FF2B5EF4-FFF2-40B4-BE49-F238E27FC236}">
                <a16:creationId xmlns:a16="http://schemas.microsoft.com/office/drawing/2014/main" id="{7BC6BF38-3692-F546-8D7F-1E3CBF37B74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72300" y="1025611"/>
            <a:ext cx="4876800" cy="5006889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26642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5890844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890844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CFCA39-AEED-7546-9BF1-27F7B0127E02}"/>
              </a:ext>
            </a:extLst>
          </p:cNvPr>
          <p:cNvSpPr/>
          <p:nvPr userDrawn="1"/>
        </p:nvSpPr>
        <p:spPr>
          <a:xfrm>
            <a:off x="6881446" y="0"/>
            <a:ext cx="5310554" cy="6362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C06DA5D-5B0F-8947-BAFD-E38FC73250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81444" y="0"/>
            <a:ext cx="5308600" cy="6362700"/>
          </a:xfrm>
          <a:noFill/>
        </p:spPr>
        <p:txBody>
          <a:bodyPr lIns="180000" tIns="1080000" rIns="360000" bIns="72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62322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bg>
      <p:bgPr>
        <a:blipFill dpi="0" rotWithShape="1">
          <a:blip r:embed="rId2">
            <a:lum/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2" y="127583"/>
            <a:ext cx="564481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825625"/>
            <a:ext cx="5644818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429D19-0B5C-5B47-B15A-CED79C58F202}"/>
              </a:ext>
            </a:extLst>
          </p:cNvPr>
          <p:cNvSpPr/>
          <p:nvPr userDrawn="1"/>
        </p:nvSpPr>
        <p:spPr>
          <a:xfrm>
            <a:off x="0" y="0"/>
            <a:ext cx="5310554" cy="6362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C0794D-E9A2-5641-A7CE-A0B2D91282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54" y="0"/>
            <a:ext cx="5308600" cy="6362700"/>
          </a:xfrm>
          <a:noFill/>
        </p:spPr>
        <p:txBody>
          <a:bodyPr lIns="180000" tIns="1080000" rIns="360000" bIns="72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8504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D3507F-C78C-0E4C-929B-9F56E7F51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10498014" cy="1325563"/>
          </a:xfrm>
          <a:prstGeom prst="rect">
            <a:avLst/>
          </a:prstGeom>
        </p:spPr>
        <p:txBody>
          <a:bodyPr vert="horz" lIns="0" tIns="45720" rIns="0" bIns="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L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A5AFE-711A-8F46-B92C-33CC44EC0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498015" cy="435133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1EB6D-8ABB-1147-8489-BE9B909BB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1412"/>
            <a:ext cx="879389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L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2FBB7-A709-ED4D-AD81-E9B04C143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17589" y="6421412"/>
            <a:ext cx="4114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L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33531-99A1-D441-8201-5908D0505B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21412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29B4BBC-BB84-A046-AB44-125112278BC9}" type="slidenum">
              <a:rPr lang="en-LU" smtClean="0"/>
              <a:pPr/>
              <a:t>‹#›</a:t>
            </a:fld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41103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0" r:id="rId3"/>
    <p:sldLayoutId id="2147483652" r:id="rId4"/>
    <p:sldLayoutId id="2147483662" r:id="rId5"/>
    <p:sldLayoutId id="2147483661" r:id="rId6"/>
    <p:sldLayoutId id="2147483667" r:id="rId7"/>
    <p:sldLayoutId id="2147483663" r:id="rId8"/>
    <p:sldLayoutId id="2147483664" r:id="rId9"/>
    <p:sldLayoutId id="2147483653" r:id="rId10"/>
    <p:sldLayoutId id="214748366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ted.europa.eu/home/index.html" TargetMode="External"/><Relationship Id="rId2" Type="http://schemas.openxmlformats.org/officeDocument/2006/relationships/hyperlink" Target="https://simap.ted.europa.eu/en_GB/web/simap/eform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github.com/OP-TED/eForms-SDK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29C9A-550B-114F-9B2F-060018805E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err="1" smtClean="0"/>
              <a:t>eForms</a:t>
            </a:r>
            <a:r>
              <a:rPr lang="fr-FR" smtClean="0"/>
              <a:t> - General </a:t>
            </a:r>
            <a:r>
              <a:rPr lang="fr-FR" dirty="0" err="1" smtClean="0"/>
              <a:t>overview</a:t>
            </a:r>
            <a:r>
              <a:rPr lang="fr-FR" dirty="0" smtClean="0"/>
              <a:t/>
            </a:r>
            <a:br>
              <a:rPr lang="fr-FR" dirty="0" smtClean="0"/>
            </a:br>
            <a:endParaRPr lang="en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6FCB52-11F2-7444-BFF5-C56D3454EB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TED </a:t>
            </a:r>
            <a:r>
              <a:rPr lang="fr-FR" dirty="0" err="1"/>
              <a:t>eSENDERS</a:t>
            </a:r>
            <a:r>
              <a:rPr lang="fr-FR" dirty="0"/>
              <a:t> SEMINAR</a:t>
            </a:r>
            <a:endParaRPr lang="fr-FR" dirty="0" smtClean="0"/>
          </a:p>
          <a:p>
            <a:r>
              <a:rPr lang="fr-FR" dirty="0" smtClean="0"/>
              <a:t>Manuela Cruz</a:t>
            </a:r>
          </a:p>
          <a:p>
            <a:r>
              <a:rPr lang="fr-FR" dirty="0" smtClean="0"/>
              <a:t>08/11/2021</a:t>
            </a:r>
            <a:endParaRPr lang="fr-FR" dirty="0"/>
          </a:p>
          <a:p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6460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262FE-51C3-9547-9ED8-C7F938F2B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Summary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EEE32-05B1-3943-B6B7-F172254DA8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Legal timeline</a:t>
            </a:r>
          </a:p>
          <a:p>
            <a:endParaRPr lang="en-GB" dirty="0"/>
          </a:p>
          <a:p>
            <a:r>
              <a:rPr lang="en-GB" dirty="0"/>
              <a:t>Implementation components</a:t>
            </a:r>
          </a:p>
          <a:p>
            <a:endParaRPr lang="en-GB" dirty="0"/>
          </a:p>
          <a:p>
            <a:r>
              <a:rPr lang="en-GB" dirty="0"/>
              <a:t>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pPr/>
              <a:t>2</a:t>
            </a:fld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77732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262FE-51C3-9547-9ED8-C7F938F2B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Legal</a:t>
            </a:r>
            <a:r>
              <a:rPr lang="fr-FR" dirty="0" smtClean="0"/>
              <a:t> </a:t>
            </a:r>
            <a:r>
              <a:rPr lang="fr-FR" dirty="0" err="1" smtClean="0"/>
              <a:t>timeline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EEE32-05B1-3943-B6B7-F172254DA8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05355"/>
            <a:ext cx="5660924" cy="4220796"/>
          </a:xfrm>
        </p:spPr>
        <p:txBody>
          <a:bodyPr>
            <a:normAutofit/>
          </a:bodyPr>
          <a:lstStyle/>
          <a:p>
            <a:r>
              <a:rPr lang="en-US" dirty="0"/>
              <a:t>23 September 2019: adoption of </a:t>
            </a:r>
            <a:r>
              <a:rPr lang="en-US" dirty="0" err="1"/>
              <a:t>eForms</a:t>
            </a:r>
            <a:r>
              <a:rPr lang="en-US" dirty="0"/>
              <a:t> </a:t>
            </a:r>
            <a:r>
              <a:rPr lang="en-US" dirty="0" smtClean="0"/>
              <a:t>Regulation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14 </a:t>
            </a:r>
            <a:r>
              <a:rPr lang="en-US" dirty="0"/>
              <a:t>November 2022: </a:t>
            </a:r>
            <a:r>
              <a:rPr lang="en-US" dirty="0" err="1"/>
              <a:t>eForms</a:t>
            </a:r>
            <a:r>
              <a:rPr lang="en-US" dirty="0"/>
              <a:t> Regulation applies</a:t>
            </a:r>
          </a:p>
          <a:p>
            <a:pPr lvl="1"/>
            <a:r>
              <a:rPr lang="en-US" dirty="0"/>
              <a:t>Publications Office must be able to receive, process and publish </a:t>
            </a:r>
            <a:r>
              <a:rPr lang="en-US" dirty="0" err="1"/>
              <a:t>eForms</a:t>
            </a:r>
            <a:r>
              <a:rPr lang="en-US" dirty="0"/>
              <a:t> AND current standard </a:t>
            </a:r>
            <a:r>
              <a:rPr lang="en-US" dirty="0" smtClean="0"/>
              <a:t>forms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25 </a:t>
            </a:r>
            <a:r>
              <a:rPr lang="en-US" dirty="0"/>
              <a:t>October 2023: use of </a:t>
            </a:r>
            <a:r>
              <a:rPr lang="en-US" dirty="0" err="1"/>
              <a:t>eForms</a:t>
            </a:r>
            <a:r>
              <a:rPr lang="en-US" dirty="0"/>
              <a:t> is mandatory</a:t>
            </a:r>
          </a:p>
          <a:p>
            <a:pPr lvl="1"/>
            <a:r>
              <a:rPr lang="en-US" dirty="0"/>
              <a:t>Publications Office will only receive, process and publish </a:t>
            </a:r>
            <a:r>
              <a:rPr lang="en-US" dirty="0" err="1"/>
              <a:t>eForms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124" y="1805355"/>
            <a:ext cx="4985486" cy="268391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3334" y="4841480"/>
            <a:ext cx="2042337" cy="111566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pPr/>
              <a:t>3</a:t>
            </a:fld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2818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262FE-51C3-9547-9ED8-C7F938F2B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Implementation</a:t>
            </a:r>
            <a:r>
              <a:rPr lang="fr-FR" dirty="0" smtClean="0"/>
              <a:t> components</a:t>
            </a:r>
            <a:endParaRPr lang="en-LU" dirty="0"/>
          </a:p>
        </p:txBody>
      </p:sp>
      <p:sp>
        <p:nvSpPr>
          <p:cNvPr id="40" name="Content Placeholder 3"/>
          <p:cNvSpPr txBox="1">
            <a:spLocks/>
          </p:cNvSpPr>
          <p:nvPr/>
        </p:nvSpPr>
        <p:spPr>
          <a:xfrm>
            <a:off x="525304" y="1484784"/>
            <a:ext cx="8029575" cy="4948237"/>
          </a:xfrm>
          <a:prstGeom prst="rect">
            <a:avLst/>
          </a:prstGeom>
        </p:spPr>
        <p:txBody>
          <a:bodyPr/>
          <a:lstStyle>
            <a:lvl1pPr marL="180000" indent="-18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58775">
              <a:defRPr/>
            </a:pPr>
            <a:endParaRPr lang="en-IE" altLang="en-US" b="1" smtClean="0">
              <a:solidFill>
                <a:srgbClr val="0070C0"/>
              </a:solidFill>
            </a:endParaRPr>
          </a:p>
          <a:p>
            <a:pPr marL="0" indent="0" defTabSz="358775">
              <a:buFont typeface="Wingdings" panose="05000000000000000000" pitchFamily="2" charset="2"/>
              <a:buNone/>
              <a:defRPr/>
            </a:pPr>
            <a:endParaRPr lang="en-IE" altLang="en-US" b="1" dirty="0">
              <a:solidFill>
                <a:srgbClr val="0070C0"/>
              </a:solidFill>
            </a:endParaRPr>
          </a:p>
        </p:txBody>
      </p:sp>
      <p:sp>
        <p:nvSpPr>
          <p:cNvPr id="58" name="Content Placeholder 57"/>
          <p:cNvSpPr>
            <a:spLocks noGrp="1"/>
          </p:cNvSpPr>
          <p:nvPr>
            <p:ph sz="quarter" idx="13"/>
          </p:nvPr>
        </p:nvSpPr>
        <p:spPr>
          <a:xfrm>
            <a:off x="838078" y="1821804"/>
            <a:ext cx="10498138" cy="4220796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18" name="Chevron 17"/>
          <p:cNvSpPr/>
          <p:nvPr/>
        </p:nvSpPr>
        <p:spPr bwMode="auto">
          <a:xfrm>
            <a:off x="838078" y="2724302"/>
            <a:ext cx="1944216" cy="648072"/>
          </a:xfrm>
          <a:prstGeom prst="chevron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Reception</a:t>
            </a:r>
            <a:endParaRPr kumimoji="0" lang="fr-BE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9" name="Chevron 18"/>
          <p:cNvSpPr/>
          <p:nvPr/>
        </p:nvSpPr>
        <p:spPr bwMode="auto">
          <a:xfrm>
            <a:off x="2714522" y="2719116"/>
            <a:ext cx="1944216" cy="648072"/>
          </a:xfrm>
          <a:prstGeom prst="chevron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Validation</a:t>
            </a:r>
          </a:p>
        </p:txBody>
      </p:sp>
      <p:sp>
        <p:nvSpPr>
          <p:cNvPr id="20" name="Chevron 19"/>
          <p:cNvSpPr/>
          <p:nvPr/>
        </p:nvSpPr>
        <p:spPr bwMode="auto">
          <a:xfrm>
            <a:off x="4544599" y="2717954"/>
            <a:ext cx="1968992" cy="648072"/>
          </a:xfrm>
          <a:prstGeom prst="chevron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Processing</a:t>
            </a:r>
            <a:endParaRPr kumimoji="0" lang="fr-BE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1" name="Chevron 20"/>
          <p:cNvSpPr/>
          <p:nvPr/>
        </p:nvSpPr>
        <p:spPr bwMode="auto">
          <a:xfrm>
            <a:off x="6399452" y="2717954"/>
            <a:ext cx="1944216" cy="648072"/>
          </a:xfrm>
          <a:prstGeom prst="chevron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Publishing</a:t>
            </a:r>
            <a:endParaRPr kumimoji="0" lang="fr-BE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838202" y="1817741"/>
            <a:ext cx="7254511" cy="6822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dirty="0" smtClean="0">
                <a:latin typeface="Arial" charset="0"/>
              </a:rPr>
              <a:t>UBL </a:t>
            </a:r>
            <a:r>
              <a:rPr lang="fr-BE" dirty="0" err="1" smtClean="0">
                <a:latin typeface="Arial" charset="0"/>
              </a:rPr>
              <a:t>Schema</a:t>
            </a:r>
            <a:r>
              <a:rPr lang="fr-BE" dirty="0" smtClean="0">
                <a:latin typeface="Arial" charset="0"/>
              </a:rPr>
              <a:t> and </a:t>
            </a:r>
            <a:r>
              <a:rPr lang="fr-BE" dirty="0" err="1" smtClean="0">
                <a:latin typeface="Arial" charset="0"/>
              </a:rPr>
              <a:t>related</a:t>
            </a:r>
            <a:r>
              <a:rPr lang="fr-BE" dirty="0" smtClean="0">
                <a:latin typeface="Arial" charset="0"/>
              </a:rPr>
              <a:t> information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(Code </a:t>
            </a:r>
            <a:r>
              <a:rPr kumimoji="0" lang="fr-B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lists</a:t>
            </a:r>
            <a:r>
              <a:rPr kumimoji="0" lang="fr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, </a:t>
            </a:r>
            <a:r>
              <a:rPr kumimoji="0" lang="fr-B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Rules</a:t>
            </a:r>
            <a:r>
              <a:rPr kumimoji="0" lang="fr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, etc.)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821570" y="5529457"/>
            <a:ext cx="7254511" cy="504056"/>
          </a:xfrm>
          <a:prstGeom prst="roundRect">
            <a:avLst/>
          </a:prstGeom>
          <a:solidFill>
            <a:schemeClr val="accent4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dirty="0" smtClean="0">
                <a:latin typeface="Arial" charset="0"/>
              </a:rPr>
              <a:t>Machine to machine services</a:t>
            </a:r>
            <a:endParaRPr kumimoji="0" lang="fr-B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838078" y="3587078"/>
            <a:ext cx="1716119" cy="792088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eNotices2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dirty="0" smtClean="0">
                <a:latin typeface="Arial" charset="0"/>
              </a:rPr>
              <a:t>[</a:t>
            </a:r>
            <a:r>
              <a:rPr lang="fr-BE" dirty="0" err="1" smtClean="0">
                <a:latin typeface="Arial" charset="0"/>
              </a:rPr>
              <a:t>eSentool</a:t>
            </a:r>
            <a:r>
              <a:rPr lang="fr-BE" dirty="0" smtClean="0">
                <a:latin typeface="Arial" charset="0"/>
              </a:rPr>
              <a:t>]</a:t>
            </a:r>
            <a:endParaRPr kumimoji="0" lang="fr-B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2704495" y="3586271"/>
            <a:ext cx="1716119" cy="792088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CVS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4569458" y="3569144"/>
            <a:ext cx="1716119" cy="792088"/>
          </a:xfrm>
          <a:prstGeom prst="round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8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charset="0"/>
                <a:ea typeface="ＭＳ Ｐゴシック" pitchFamily="34" charset="-128"/>
              </a:rPr>
              <a:t>[TED Monitor]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6402172" y="3569144"/>
            <a:ext cx="1716119" cy="792088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TED </a:t>
            </a:r>
            <a:r>
              <a:rPr kumimoji="0" lang="fr-B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Website</a:t>
            </a:r>
            <a:endParaRPr kumimoji="0" lang="fr-B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9151" y="4558452"/>
            <a:ext cx="1715046" cy="68526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1400" b="1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eNotices2 </a:t>
            </a:r>
            <a:r>
              <a:rPr lang="fr-BE" sz="1400" b="1" dirty="0" err="1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overview</a:t>
            </a:r>
            <a:endParaRPr lang="fr-BE" sz="1400" b="1" dirty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BE" sz="1400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Enrico Campanella</a:t>
            </a:r>
            <a:endParaRPr lang="fr-BE" sz="1400" dirty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04495" y="4558452"/>
            <a:ext cx="1715046" cy="68526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err="1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eForms</a:t>
            </a:r>
            <a:r>
              <a:rPr lang="en-US" sz="1400" b="1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validation</a:t>
            </a:r>
          </a:p>
          <a:p>
            <a:r>
              <a:rPr lang="en-US" sz="1400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Bertrand Lorentz</a:t>
            </a:r>
            <a:endParaRPr lang="fr-BE" sz="1400" dirty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230502" y="5360524"/>
            <a:ext cx="2677643" cy="67298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Developing </a:t>
            </a:r>
            <a:r>
              <a:rPr lang="en-US" sz="1400" b="1" dirty="0" err="1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eForms</a:t>
            </a:r>
            <a:r>
              <a:rPr lang="en-US" sz="1400" b="1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b="1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applications +TEDAPI</a:t>
            </a:r>
            <a:endParaRPr lang="en-US" sz="1400" b="1" dirty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Ioannis </a:t>
            </a:r>
            <a:r>
              <a:rPr lang="en-US" sz="1400" dirty="0" err="1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Rousochatzakis</a:t>
            </a:r>
            <a:endParaRPr lang="fr-BE" sz="1400" dirty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230502" y="1821804"/>
            <a:ext cx="1715046" cy="68229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err="1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eForms</a:t>
            </a:r>
            <a:r>
              <a:rPr lang="en-US" sz="1400" b="1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schema</a:t>
            </a:r>
          </a:p>
          <a:p>
            <a:r>
              <a:rPr lang="en-US" sz="1400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Yves Jordan</a:t>
            </a:r>
            <a:endParaRPr lang="fr-BE" sz="1400" dirty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399452" y="4471397"/>
            <a:ext cx="1715046" cy="947894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err="1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eForms</a:t>
            </a:r>
            <a:r>
              <a:rPr lang="en-US" sz="1400" b="1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in TED and the future TED 2.0</a:t>
            </a:r>
          </a:p>
          <a:p>
            <a:r>
              <a:rPr lang="en-US" sz="1400" dirty="0" err="1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Cécilia</a:t>
            </a:r>
            <a:r>
              <a:rPr lang="en-US" sz="1400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Charlier</a:t>
            </a:r>
            <a:endParaRPr lang="fr-BE" sz="1400" dirty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230502" y="3484955"/>
            <a:ext cx="1715046" cy="947894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err="1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eForms</a:t>
            </a:r>
            <a:r>
              <a:rPr lang="en-US" sz="1400" b="1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b="1" dirty="0" err="1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visualisation</a:t>
            </a:r>
            <a:r>
              <a:rPr lang="en-US" sz="1400" b="1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400" b="1" dirty="0" smtClean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Karl </a:t>
            </a:r>
            <a:r>
              <a:rPr lang="en-US" sz="1400" dirty="0" err="1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Ferrand</a:t>
            </a:r>
            <a:endParaRPr lang="fr-BE" sz="1400" dirty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pPr/>
              <a:t>4</a:t>
            </a:fld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70224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9" grpId="0" animBg="1"/>
      <p:bldP spid="34" grpId="0" animBg="1"/>
      <p:bldP spid="35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262FE-51C3-9547-9ED8-C7F938F2B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Implementation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endParaRPr lang="en-LU" dirty="0"/>
          </a:p>
        </p:txBody>
      </p:sp>
      <p:sp>
        <p:nvSpPr>
          <p:cNvPr id="40" name="Content Placeholder 3"/>
          <p:cNvSpPr txBox="1">
            <a:spLocks/>
          </p:cNvSpPr>
          <p:nvPr/>
        </p:nvSpPr>
        <p:spPr>
          <a:xfrm>
            <a:off x="525304" y="1484784"/>
            <a:ext cx="8029575" cy="4948237"/>
          </a:xfrm>
          <a:prstGeom prst="rect">
            <a:avLst/>
          </a:prstGeom>
        </p:spPr>
        <p:txBody>
          <a:bodyPr/>
          <a:lstStyle>
            <a:lvl1pPr marL="180000" indent="-18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58775">
              <a:defRPr/>
            </a:pPr>
            <a:endParaRPr lang="en-IE" altLang="en-US" b="1" smtClean="0">
              <a:solidFill>
                <a:srgbClr val="0070C0"/>
              </a:solidFill>
            </a:endParaRPr>
          </a:p>
          <a:p>
            <a:pPr marL="0" indent="0" defTabSz="358775">
              <a:buFont typeface="Wingdings" panose="05000000000000000000" pitchFamily="2" charset="2"/>
              <a:buNone/>
              <a:defRPr/>
            </a:pPr>
            <a:endParaRPr lang="en-IE" altLang="en-US" b="1" dirty="0">
              <a:solidFill>
                <a:srgbClr val="0070C0"/>
              </a:solidFill>
            </a:endParaRPr>
          </a:p>
        </p:txBody>
      </p:sp>
      <p:sp>
        <p:nvSpPr>
          <p:cNvPr id="58" name="Content Placeholder 57"/>
          <p:cNvSpPr>
            <a:spLocks noGrp="1"/>
          </p:cNvSpPr>
          <p:nvPr>
            <p:ph sz="quarter" idx="13"/>
          </p:nvPr>
        </p:nvSpPr>
        <p:spPr>
          <a:xfrm>
            <a:off x="838078" y="1821804"/>
            <a:ext cx="10498138" cy="4220796"/>
          </a:xfrm>
          <a:ln>
            <a:solidFill>
              <a:srgbClr val="00B050"/>
            </a:solidFill>
          </a:ln>
        </p:spPr>
        <p:txBody>
          <a:bodyPr/>
          <a:lstStyle/>
          <a:p>
            <a:endParaRPr lang="fr-BE" dirty="0"/>
          </a:p>
        </p:txBody>
      </p:sp>
      <p:sp>
        <p:nvSpPr>
          <p:cNvPr id="18" name="Chevron 17"/>
          <p:cNvSpPr/>
          <p:nvPr/>
        </p:nvSpPr>
        <p:spPr bwMode="auto">
          <a:xfrm>
            <a:off x="838078" y="2724302"/>
            <a:ext cx="1944216" cy="648072"/>
          </a:xfrm>
          <a:prstGeom prst="chevron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Reception</a:t>
            </a:r>
            <a:endParaRPr kumimoji="0" lang="fr-BE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9" name="Chevron 18"/>
          <p:cNvSpPr/>
          <p:nvPr/>
        </p:nvSpPr>
        <p:spPr bwMode="auto">
          <a:xfrm>
            <a:off x="2714522" y="2719116"/>
            <a:ext cx="1944216" cy="648072"/>
          </a:xfrm>
          <a:prstGeom prst="chevron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Validation</a:t>
            </a:r>
          </a:p>
        </p:txBody>
      </p:sp>
      <p:sp>
        <p:nvSpPr>
          <p:cNvPr id="20" name="Chevron 19"/>
          <p:cNvSpPr/>
          <p:nvPr/>
        </p:nvSpPr>
        <p:spPr bwMode="auto">
          <a:xfrm>
            <a:off x="4544599" y="2717954"/>
            <a:ext cx="1968992" cy="648072"/>
          </a:xfrm>
          <a:prstGeom prst="chevron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Processing</a:t>
            </a:r>
            <a:endParaRPr kumimoji="0" lang="fr-BE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1" name="Chevron 20"/>
          <p:cNvSpPr/>
          <p:nvPr/>
        </p:nvSpPr>
        <p:spPr bwMode="auto">
          <a:xfrm>
            <a:off x="6399452" y="2717954"/>
            <a:ext cx="1944216" cy="648072"/>
          </a:xfrm>
          <a:prstGeom prst="chevron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Publishing</a:t>
            </a:r>
            <a:endParaRPr kumimoji="0" lang="fr-BE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838202" y="1817741"/>
            <a:ext cx="7254511" cy="6822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dirty="0" smtClean="0">
                <a:latin typeface="Arial" charset="0"/>
              </a:rPr>
              <a:t>UBL </a:t>
            </a:r>
            <a:r>
              <a:rPr lang="fr-BE" dirty="0" err="1" smtClean="0">
                <a:latin typeface="Arial" charset="0"/>
              </a:rPr>
              <a:t>Schema</a:t>
            </a:r>
            <a:r>
              <a:rPr lang="fr-BE" dirty="0" smtClean="0">
                <a:latin typeface="Arial" charset="0"/>
              </a:rPr>
              <a:t> and </a:t>
            </a:r>
            <a:r>
              <a:rPr lang="fr-BE" dirty="0" err="1" smtClean="0">
                <a:latin typeface="Arial" charset="0"/>
              </a:rPr>
              <a:t>related</a:t>
            </a:r>
            <a:r>
              <a:rPr lang="fr-BE" dirty="0" smtClean="0">
                <a:latin typeface="Arial" charset="0"/>
              </a:rPr>
              <a:t> information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(Code </a:t>
            </a:r>
            <a:r>
              <a:rPr kumimoji="0" lang="fr-B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lists</a:t>
            </a:r>
            <a:r>
              <a:rPr kumimoji="0" lang="fr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, </a:t>
            </a:r>
            <a:r>
              <a:rPr kumimoji="0" lang="fr-B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Rules</a:t>
            </a:r>
            <a:r>
              <a:rPr kumimoji="0" lang="fr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, etc.)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821570" y="5529457"/>
            <a:ext cx="7254511" cy="504056"/>
          </a:xfrm>
          <a:prstGeom prst="roundRect">
            <a:avLst/>
          </a:prstGeom>
          <a:solidFill>
            <a:schemeClr val="accent4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dirty="0" smtClean="0">
                <a:latin typeface="Arial" charset="0"/>
              </a:rPr>
              <a:t>Machine to machine services</a:t>
            </a:r>
            <a:endParaRPr kumimoji="0" lang="fr-B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4492" y="3472129"/>
            <a:ext cx="1715046" cy="1951226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eNotices2</a:t>
            </a:r>
            <a:r>
              <a:rPr lang="en-US" sz="1400" b="1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1400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development launched, to be ready by </a:t>
            </a:r>
            <a:r>
              <a:rPr lang="en-US" sz="1400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11/2022</a:t>
            </a:r>
            <a:endParaRPr lang="en-US" sz="1400" dirty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 err="1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eSentool</a:t>
            </a:r>
            <a:r>
              <a:rPr lang="en-US" sz="1400" b="1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1400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features to be integrated in eNotices2, to be ready by </a:t>
            </a:r>
            <a:r>
              <a:rPr lang="en-US" sz="1400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11/2022</a:t>
            </a:r>
            <a:endParaRPr lang="en-US" sz="1400" dirty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230502" y="1821804"/>
            <a:ext cx="3122222" cy="1040560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Information: </a:t>
            </a:r>
            <a:r>
              <a:rPr lang="en-US" sz="1400" b="1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last </a:t>
            </a:r>
            <a:r>
              <a:rPr lang="en-US" sz="1400" b="1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update </a:t>
            </a:r>
            <a:r>
              <a:rPr lang="en-US" sz="1400" b="1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14/10/2021 </a:t>
            </a:r>
            <a:endParaRPr lang="en-US" sz="1400" b="1" dirty="0" smtClean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b="1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SIMAP</a:t>
            </a:r>
            <a:endParaRPr lang="en-US" sz="1400" b="1" dirty="0" smtClean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b="1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TED developers documentation site</a:t>
            </a:r>
            <a:endParaRPr lang="en-US" sz="1400" b="1" dirty="0" smtClean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b="1" dirty="0" err="1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eForms</a:t>
            </a:r>
            <a:r>
              <a:rPr lang="en-US" sz="1400" b="1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 Software Development Kit</a:t>
            </a:r>
            <a:r>
              <a:rPr lang="en-US" sz="1400" b="1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fr-BE" sz="1400" dirty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230502" y="5280917"/>
            <a:ext cx="3105714" cy="752596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TED API</a:t>
            </a:r>
          </a:p>
          <a:p>
            <a:r>
              <a:rPr lang="en-US" sz="1400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development </a:t>
            </a:r>
            <a:r>
              <a:rPr lang="en-US" sz="1400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to be launched</a:t>
            </a:r>
            <a:r>
              <a:rPr lang="en-US" sz="1400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to be ready by </a:t>
            </a:r>
            <a:r>
              <a:rPr lang="en-US" sz="1400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01/2022</a:t>
            </a:r>
            <a:endParaRPr lang="en-US" sz="1400" dirty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222660" y="3481703"/>
            <a:ext cx="3113556" cy="780473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TED </a:t>
            </a:r>
            <a:r>
              <a:rPr lang="en-US" b="1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Viewer 22</a:t>
            </a:r>
          </a:p>
          <a:p>
            <a:r>
              <a:rPr lang="en-US" sz="1400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development launched, to be ready by </a:t>
            </a:r>
            <a:r>
              <a:rPr lang="en-US" sz="1400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08/2022</a:t>
            </a:r>
            <a:endParaRPr lang="fr-BE" sz="1400" dirty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95241" y="3478476"/>
            <a:ext cx="1715046" cy="1951226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CVS</a:t>
            </a:r>
            <a:r>
              <a:rPr lang="en-US" sz="1400" b="1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1400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development launched, to be ready by </a:t>
            </a:r>
            <a:r>
              <a:rPr lang="en-US" sz="1400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08/2022</a:t>
            </a:r>
            <a:endParaRPr lang="en-US" sz="1400" dirty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44599" y="3472709"/>
            <a:ext cx="1715046" cy="1951226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TED Monitor</a:t>
            </a:r>
            <a:r>
              <a:rPr lang="en-US" sz="1400" b="1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1400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development launched, to be ready by </a:t>
            </a:r>
            <a:r>
              <a:rPr lang="en-US" sz="1400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07/2022</a:t>
            </a:r>
            <a:endParaRPr lang="en-US" sz="1400" dirty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93957" y="3472709"/>
            <a:ext cx="1715046" cy="1951226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Current TED</a:t>
            </a:r>
            <a:r>
              <a:rPr lang="en-US" sz="1400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: to be adapted to display </a:t>
            </a:r>
            <a:r>
              <a:rPr lang="en-US" sz="1400" dirty="0" err="1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eForms</a:t>
            </a:r>
            <a:r>
              <a:rPr lang="en-US" sz="1400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by </a:t>
            </a:r>
            <a:r>
              <a:rPr lang="en-US" sz="1400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11/2022</a:t>
            </a:r>
            <a:endParaRPr lang="en-US" sz="1400" dirty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New TED</a:t>
            </a:r>
            <a:r>
              <a:rPr lang="en-US" sz="1400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: Contract signed, </a:t>
            </a:r>
            <a:r>
              <a:rPr lang="en-US" sz="1400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to be ready </a:t>
            </a:r>
            <a:r>
              <a:rPr lang="en-US" sz="1400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by </a:t>
            </a:r>
            <a:r>
              <a:rPr lang="en-US" sz="1400" dirty="0" smtClean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03/2023</a:t>
            </a:r>
            <a:endParaRPr lang="en-US" sz="1400" dirty="0"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pPr/>
              <a:t>5</a:t>
            </a:fld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0234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Implementation</a:t>
            </a:r>
            <a:r>
              <a:rPr lang="fr-BE" dirty="0" smtClean="0"/>
              <a:t> roadmap</a:t>
            </a:r>
            <a:endParaRPr lang="fr-BE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6478" y="3189530"/>
            <a:ext cx="116708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Connector 23"/>
          <p:cNvSpPr/>
          <p:nvPr/>
        </p:nvSpPr>
        <p:spPr>
          <a:xfrm>
            <a:off x="530329" y="2839784"/>
            <a:ext cx="757084" cy="74971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pPr/>
              <a:t>6</a:t>
            </a:fld>
            <a:endParaRPr lang="en-LU" dirty="0"/>
          </a:p>
        </p:txBody>
      </p:sp>
      <p:sp>
        <p:nvSpPr>
          <p:cNvPr id="5" name="Rectangle 4"/>
          <p:cNvSpPr/>
          <p:nvPr/>
        </p:nvSpPr>
        <p:spPr>
          <a:xfrm>
            <a:off x="292421" y="4109240"/>
            <a:ext cx="1232899" cy="641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TEDAPI</a:t>
            </a:r>
            <a:endParaRPr lang="fr-BE" dirty="0"/>
          </a:p>
        </p:txBody>
      </p:sp>
      <p:sp>
        <p:nvSpPr>
          <p:cNvPr id="18" name="Rectangle 17"/>
          <p:cNvSpPr/>
          <p:nvPr/>
        </p:nvSpPr>
        <p:spPr>
          <a:xfrm>
            <a:off x="414269" y="1864299"/>
            <a:ext cx="989204" cy="641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01/2022</a:t>
            </a:r>
            <a:endParaRPr lang="fr-BE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Flowchart: Connector 20"/>
          <p:cNvSpPr/>
          <p:nvPr/>
        </p:nvSpPr>
        <p:spPr>
          <a:xfrm>
            <a:off x="3818059" y="2839784"/>
            <a:ext cx="757084" cy="74971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80151" y="4109240"/>
            <a:ext cx="1232898" cy="641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TED Monitor</a:t>
            </a:r>
            <a:endParaRPr lang="fr-BE" dirty="0"/>
          </a:p>
        </p:txBody>
      </p:sp>
      <p:sp>
        <p:nvSpPr>
          <p:cNvPr id="26" name="Rectangle 25"/>
          <p:cNvSpPr/>
          <p:nvPr/>
        </p:nvSpPr>
        <p:spPr>
          <a:xfrm>
            <a:off x="3701998" y="1864299"/>
            <a:ext cx="989204" cy="641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07/2022</a:t>
            </a:r>
            <a:endParaRPr lang="fr-BE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" name="Straight Connector 7"/>
          <p:cNvCxnSpPr>
            <a:stCxn id="24" idx="4"/>
            <a:endCxn id="5" idx="0"/>
          </p:cNvCxnSpPr>
          <p:nvPr/>
        </p:nvCxnSpPr>
        <p:spPr>
          <a:xfrm>
            <a:off x="908871" y="3589494"/>
            <a:ext cx="0" cy="519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196600" y="3575778"/>
            <a:ext cx="0" cy="519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Connector 27"/>
          <p:cNvSpPr/>
          <p:nvPr/>
        </p:nvSpPr>
        <p:spPr>
          <a:xfrm>
            <a:off x="5464036" y="2839784"/>
            <a:ext cx="757084" cy="74971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47976" y="1864299"/>
            <a:ext cx="989204" cy="641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08/2022</a:t>
            </a:r>
            <a:endParaRPr lang="fr-BE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26129" y="4109240"/>
            <a:ext cx="1232899" cy="641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CVS</a:t>
            </a:r>
            <a:endParaRPr lang="fr-BE" dirty="0"/>
          </a:p>
        </p:txBody>
      </p:sp>
      <p:sp>
        <p:nvSpPr>
          <p:cNvPr id="31" name="Rectangle 30"/>
          <p:cNvSpPr/>
          <p:nvPr/>
        </p:nvSpPr>
        <p:spPr>
          <a:xfrm>
            <a:off x="5226129" y="4949580"/>
            <a:ext cx="1232899" cy="641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TED Viewer</a:t>
            </a:r>
            <a:endParaRPr lang="fr-BE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5842578" y="3575778"/>
            <a:ext cx="0" cy="519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31" idx="0"/>
          </p:cNvCxnSpPr>
          <p:nvPr/>
        </p:nvCxnSpPr>
        <p:spPr>
          <a:xfrm>
            <a:off x="5842578" y="4750428"/>
            <a:ext cx="1" cy="199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Connector 33"/>
          <p:cNvSpPr/>
          <p:nvPr/>
        </p:nvSpPr>
        <p:spPr>
          <a:xfrm>
            <a:off x="8135316" y="2839784"/>
            <a:ext cx="757084" cy="74971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019256" y="1866333"/>
            <a:ext cx="989204" cy="6411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11/2022</a:t>
            </a:r>
            <a:endParaRPr lang="fr-BE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890552" y="4097150"/>
            <a:ext cx="1232899" cy="641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TED </a:t>
            </a:r>
            <a:r>
              <a:rPr lang="fr-BE" dirty="0" err="1" smtClean="0"/>
              <a:t>Website</a:t>
            </a:r>
            <a:endParaRPr lang="fr-BE" dirty="0"/>
          </a:p>
        </p:txBody>
      </p:sp>
      <p:sp>
        <p:nvSpPr>
          <p:cNvPr id="37" name="Rectangle 36"/>
          <p:cNvSpPr/>
          <p:nvPr/>
        </p:nvSpPr>
        <p:spPr>
          <a:xfrm>
            <a:off x="7890552" y="4937490"/>
            <a:ext cx="1232899" cy="641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eNotices2</a:t>
            </a:r>
            <a:endParaRPr lang="fr-BE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8513858" y="3563688"/>
            <a:ext cx="0" cy="519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7" idx="0"/>
            <a:endCxn id="36" idx="2"/>
          </p:cNvCxnSpPr>
          <p:nvPr/>
        </p:nvCxnSpPr>
        <p:spPr>
          <a:xfrm flipV="1">
            <a:off x="8507002" y="4738338"/>
            <a:ext cx="0" cy="199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lowchart: Connector 46"/>
          <p:cNvSpPr/>
          <p:nvPr/>
        </p:nvSpPr>
        <p:spPr>
          <a:xfrm>
            <a:off x="11041013" y="2813978"/>
            <a:ext cx="757084" cy="74971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924953" y="1847839"/>
            <a:ext cx="989204" cy="641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03/2023</a:t>
            </a:r>
            <a:endParaRPr lang="fr-BE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799739" y="4083434"/>
            <a:ext cx="1232899" cy="641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TED 2.0</a:t>
            </a:r>
            <a:endParaRPr lang="fr-BE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11436684" y="3549972"/>
            <a:ext cx="0" cy="519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08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EEA7D1-81A7-AC49-9E45-B6E9D3B3AB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sz="2400" smtClean="0"/>
              <a:t>Thank you for your Attention</a:t>
            </a:r>
            <a:r>
              <a:rPr lang="fr-BE" smtClean="0"/>
              <a:t/>
            </a:r>
            <a:br>
              <a:rPr lang="fr-BE" smtClean="0"/>
            </a:br>
            <a:r>
              <a:rPr lang="fr-BE" smtClean="0"/>
              <a:t/>
            </a:r>
            <a:br>
              <a:rPr lang="fr-BE" smtClean="0"/>
            </a:br>
            <a:r>
              <a:rPr lang="fr-BE" sz="3600" smtClean="0"/>
              <a:t>Any questions?</a:t>
            </a:r>
            <a:endParaRPr lang="en-LU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EB51BBF-29F1-CE47-81B0-088E4E2733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 b="0" smtClean="0"/>
          </a:p>
          <a:p>
            <a:r>
              <a:rPr lang="fr-BE" b="0" smtClean="0"/>
              <a:t>Please ask your question in the Webex chat</a:t>
            </a:r>
            <a:endParaRPr lang="en-LU" b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877" y="1433109"/>
            <a:ext cx="4032090" cy="252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 Ted">
      <a:dk1>
        <a:srgbClr val="000000"/>
      </a:dk1>
      <a:lt1>
        <a:srgbClr val="FFFFFF"/>
      </a:lt1>
      <a:dk2>
        <a:srgbClr val="44546A"/>
      </a:dk2>
      <a:lt2>
        <a:srgbClr val="DFE9F2"/>
      </a:lt2>
      <a:accent1>
        <a:srgbClr val="339900"/>
      </a:accent1>
      <a:accent2>
        <a:srgbClr val="6699CC"/>
      </a:accent2>
      <a:accent3>
        <a:srgbClr val="BFD850"/>
      </a:accent3>
      <a:accent4>
        <a:srgbClr val="E1EDAE"/>
      </a:accent4>
      <a:accent5>
        <a:srgbClr val="AAD5F9"/>
      </a:accent5>
      <a:accent6>
        <a:srgbClr val="D3EBF9"/>
      </a:accent6>
      <a:hlink>
        <a:srgbClr val="6699CC"/>
      </a:hlink>
      <a:folHlink>
        <a:srgbClr val="99228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-11-08 General overview of eForms - eSenders Seminar.potx" id="{3DC134A7-37CF-46D9-9F7E-C6ECC2C448A1}" vid="{EC695085-FC49-4F2E-BAA7-CE307F466C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A165BACF021D459DE7D69C8009F9F6" ma:contentTypeVersion="8" ma:contentTypeDescription="Create a new document." ma:contentTypeScope="" ma:versionID="98473bc648cc6c12897780d76ecf9e61">
  <xsd:schema xmlns:xsd="http://www.w3.org/2001/XMLSchema" xmlns:xs="http://www.w3.org/2001/XMLSchema" xmlns:p="http://schemas.microsoft.com/office/2006/metadata/properties" xmlns:ns2="24097087-e6b1-4b66-9fbf-c9f29b174eb1" targetNamespace="http://schemas.microsoft.com/office/2006/metadata/properties" ma:root="true" ma:fieldsID="89c31a9491b6f671d94889146b3ee7e1" ns2:_="">
    <xsd:import namespace="24097087-e6b1-4b66-9fbf-c9f29b174e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097087-e6b1-4b66-9fbf-c9f29b174e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F5F66E-14E4-4810-B0A6-0920C2F66A8F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24097087-e6b1-4b66-9fbf-c9f29b174eb1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0A0C835-9C17-4D55-BA6A-FA95BDCCF4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1F83FA-59D7-4A54-8AFF-9164D7FED1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097087-e6b1-4b66-9fbf-c9f29b174e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2021-11-08 General overview of eForms - eSenders Seminar</Template>
  <TotalTime>120</TotalTime>
  <Words>305</Words>
  <Application>Microsoft Office PowerPoint</Application>
  <PresentationFormat>Widescreen</PresentationFormat>
  <Paragraphs>87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Garamond</vt:lpstr>
      <vt:lpstr>System Font Regular</vt:lpstr>
      <vt:lpstr>Tahoma</vt:lpstr>
      <vt:lpstr>Wingdings</vt:lpstr>
      <vt:lpstr>Office Theme</vt:lpstr>
      <vt:lpstr>eForms - General overview </vt:lpstr>
      <vt:lpstr>Summary</vt:lpstr>
      <vt:lpstr>Legal timeline</vt:lpstr>
      <vt:lpstr>Implementation components</vt:lpstr>
      <vt:lpstr>Implementation status</vt:lpstr>
      <vt:lpstr>Implementation roadmap</vt:lpstr>
      <vt:lpstr>Thank you for your Attention  Any questions?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eForms - General overview </dc:title>
  <dc:creator>FERRAND Karl (OP)</dc:creator>
  <cp:lastModifiedBy>CRUZ Maria Manuela (OP)</cp:lastModifiedBy>
  <cp:revision>9</cp:revision>
  <dcterms:created xsi:type="dcterms:W3CDTF">2021-10-29T10:31:48Z</dcterms:created>
  <dcterms:modified xsi:type="dcterms:W3CDTF">2021-11-05T09:17:36Z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0x01010073A165BACF021D459DE7D69C8009F9F6</vt:lpwstr>
  </property>
  <property fmtid="{D5CDD505-2E9C-101B-9397-08002B2CF9AE}" pid="3" name="Unit_Directorates_tax">
    <vt:lpwstr/>
  </property>
</Properties>
</file>