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69" r:id="rId7"/>
    <p:sldId id="270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11" autoAdjust="0"/>
  </p:normalViewPr>
  <p:slideViewPr>
    <p:cSldViewPr snapToGrid="0" snapToObjects="1">
      <p:cViewPr varScale="1">
        <p:scale>
          <a:sx n="62" d="100"/>
          <a:sy n="62" d="100"/>
        </p:scale>
        <p:origin x="7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A184D-1B66-4B65-B32C-EC95CDE95F8D}" type="datetimeFigureOut">
              <a:rPr lang="fr-BE" smtClean="0"/>
              <a:t>05-11-2021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05B1A-F1E8-43F1-BCD0-CCD0E3BF6FC4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975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05B1A-F1E8-43F1-BCD0-CCD0E3BF6FC4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907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2262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266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144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2" r:id="rId4"/>
    <p:sldLayoutId id="2147483662" r:id="rId5"/>
    <p:sldLayoutId id="2147483661" r:id="rId6"/>
    <p:sldLayoutId id="2147483667" r:id="rId7"/>
    <p:sldLayoutId id="2147483663" r:id="rId8"/>
    <p:sldLayoutId id="2147483664" r:id="rId9"/>
    <p:sldLayoutId id="2147483653" r:id="rId10"/>
    <p:sldLayoutId id="214748366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ted.europa.eu/home/index.html" TargetMode="External"/><Relationship Id="rId2" Type="http://schemas.openxmlformats.org/officeDocument/2006/relationships/hyperlink" Target="https://simap.ted.europa.eu/en_GB/web/simap/eform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ithub.com/OP-TED/eForms-SDK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err="1" smtClean="0"/>
              <a:t>eForms</a:t>
            </a:r>
            <a:r>
              <a:rPr lang="fr-FR" smtClean="0"/>
              <a:t> - General </a:t>
            </a:r>
            <a:r>
              <a:rPr lang="fr-FR" dirty="0" err="1" smtClean="0"/>
              <a:t>overview</a:t>
            </a:r>
            <a:r>
              <a:rPr lang="fr-FR" dirty="0" smtClean="0"/>
              <a:t/>
            </a:r>
            <a:br>
              <a:rPr lang="fr-FR" dirty="0" smtClean="0"/>
            </a:b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TED </a:t>
            </a:r>
            <a:r>
              <a:rPr lang="fr-FR" dirty="0" err="1"/>
              <a:t>eSENDERS</a:t>
            </a:r>
            <a:r>
              <a:rPr lang="fr-FR" dirty="0"/>
              <a:t> SEMINAR</a:t>
            </a:r>
            <a:endParaRPr lang="fr-FR" dirty="0" smtClean="0"/>
          </a:p>
          <a:p>
            <a:r>
              <a:rPr lang="fr-FR" dirty="0" smtClean="0"/>
              <a:t>Manuela Cruz</a:t>
            </a:r>
          </a:p>
          <a:p>
            <a:r>
              <a:rPr lang="fr-FR" dirty="0" smtClean="0"/>
              <a:t>08/11/2021</a:t>
            </a:r>
            <a:endParaRPr lang="fr-FR" dirty="0"/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Summary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EEE32-05B1-3943-B6B7-F172254DA8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Legal timeline</a:t>
            </a:r>
          </a:p>
          <a:p>
            <a:endParaRPr lang="en-GB" dirty="0"/>
          </a:p>
          <a:p>
            <a:r>
              <a:rPr lang="en-GB" dirty="0"/>
              <a:t>Implementation components</a:t>
            </a:r>
          </a:p>
          <a:p>
            <a:endParaRPr lang="en-GB" dirty="0"/>
          </a:p>
          <a:p>
            <a:r>
              <a:rPr lang="en-GB" dirty="0"/>
              <a:t>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2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7773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Legal</a:t>
            </a:r>
            <a:r>
              <a:rPr lang="fr-FR" dirty="0" smtClean="0"/>
              <a:t> </a:t>
            </a:r>
            <a:r>
              <a:rPr lang="fr-FR" dirty="0" err="1" smtClean="0"/>
              <a:t>timeline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EEE32-05B1-3943-B6B7-F172254DA8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5660924" cy="4220796"/>
          </a:xfrm>
        </p:spPr>
        <p:txBody>
          <a:bodyPr>
            <a:normAutofit/>
          </a:bodyPr>
          <a:lstStyle/>
          <a:p>
            <a:r>
              <a:rPr lang="en-US" dirty="0"/>
              <a:t>23 September 2019: adoption of </a:t>
            </a:r>
            <a:r>
              <a:rPr lang="en-US" dirty="0" err="1"/>
              <a:t>eForms</a:t>
            </a:r>
            <a:r>
              <a:rPr lang="en-US" dirty="0"/>
              <a:t> </a:t>
            </a:r>
            <a:r>
              <a:rPr lang="en-US" dirty="0" smtClean="0"/>
              <a:t>Regulation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14 </a:t>
            </a:r>
            <a:r>
              <a:rPr lang="en-US" dirty="0"/>
              <a:t>November 2022: </a:t>
            </a:r>
            <a:r>
              <a:rPr lang="en-US" dirty="0" err="1"/>
              <a:t>eForms</a:t>
            </a:r>
            <a:r>
              <a:rPr lang="en-US" dirty="0"/>
              <a:t> Regulation applies</a:t>
            </a:r>
          </a:p>
          <a:p>
            <a:pPr lvl="1"/>
            <a:r>
              <a:rPr lang="en-US" dirty="0"/>
              <a:t>Publications Office must be able to receive, process and publish </a:t>
            </a:r>
            <a:r>
              <a:rPr lang="en-US" dirty="0" err="1"/>
              <a:t>eForms</a:t>
            </a:r>
            <a:r>
              <a:rPr lang="en-US" dirty="0"/>
              <a:t> AND current standard </a:t>
            </a:r>
            <a:r>
              <a:rPr lang="en-US" dirty="0" smtClean="0"/>
              <a:t>forms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25 </a:t>
            </a:r>
            <a:r>
              <a:rPr lang="en-US" dirty="0"/>
              <a:t>October 2023: use of </a:t>
            </a:r>
            <a:r>
              <a:rPr lang="en-US" dirty="0" err="1"/>
              <a:t>eForms</a:t>
            </a:r>
            <a:r>
              <a:rPr lang="en-US" dirty="0"/>
              <a:t> is mandatory</a:t>
            </a:r>
          </a:p>
          <a:p>
            <a:pPr lvl="1"/>
            <a:r>
              <a:rPr lang="en-US" dirty="0"/>
              <a:t>Publications Office will only receive, process and publish </a:t>
            </a:r>
            <a:r>
              <a:rPr lang="en-US" dirty="0" err="1"/>
              <a:t>eForms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24" y="1805355"/>
            <a:ext cx="4985486" cy="2683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3334" y="4841480"/>
            <a:ext cx="2042337" cy="111566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3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2818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Implementation</a:t>
            </a:r>
            <a:r>
              <a:rPr lang="fr-FR" dirty="0" smtClean="0"/>
              <a:t> components</a:t>
            </a:r>
            <a:endParaRPr lang="en-LU" dirty="0"/>
          </a:p>
        </p:txBody>
      </p:sp>
      <p:sp>
        <p:nvSpPr>
          <p:cNvPr id="40" name="Content Placeholder 3"/>
          <p:cNvSpPr txBox="1">
            <a:spLocks/>
          </p:cNvSpPr>
          <p:nvPr/>
        </p:nvSpPr>
        <p:spPr>
          <a:xfrm>
            <a:off x="525304" y="1484784"/>
            <a:ext cx="8029575" cy="4948237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58775">
              <a:defRPr/>
            </a:pPr>
            <a:endParaRPr lang="en-IE" altLang="en-US" b="1" smtClean="0">
              <a:solidFill>
                <a:srgbClr val="0070C0"/>
              </a:solidFill>
            </a:endParaRPr>
          </a:p>
          <a:p>
            <a:pPr marL="0" indent="0" defTabSz="358775">
              <a:buFont typeface="Wingdings" panose="05000000000000000000" pitchFamily="2" charset="2"/>
              <a:buNone/>
              <a:defRPr/>
            </a:pPr>
            <a:endParaRPr lang="en-IE" altLang="en-US" b="1" dirty="0">
              <a:solidFill>
                <a:srgbClr val="0070C0"/>
              </a:solidFill>
            </a:endParaRPr>
          </a:p>
        </p:txBody>
      </p:sp>
      <p:sp>
        <p:nvSpPr>
          <p:cNvPr id="58" name="Content Placeholder 57"/>
          <p:cNvSpPr>
            <a:spLocks noGrp="1"/>
          </p:cNvSpPr>
          <p:nvPr>
            <p:ph sz="quarter" idx="13"/>
          </p:nvPr>
        </p:nvSpPr>
        <p:spPr>
          <a:xfrm>
            <a:off x="838078" y="1821804"/>
            <a:ext cx="10498138" cy="4220796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18" name="Chevron 17"/>
          <p:cNvSpPr/>
          <p:nvPr/>
        </p:nvSpPr>
        <p:spPr bwMode="auto">
          <a:xfrm>
            <a:off x="838078" y="2724302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Reception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" name="Chevron 18"/>
          <p:cNvSpPr/>
          <p:nvPr/>
        </p:nvSpPr>
        <p:spPr bwMode="auto">
          <a:xfrm>
            <a:off x="2714522" y="2719116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Validation</a:t>
            </a:r>
          </a:p>
        </p:txBody>
      </p:sp>
      <p:sp>
        <p:nvSpPr>
          <p:cNvPr id="20" name="Chevron 19"/>
          <p:cNvSpPr/>
          <p:nvPr/>
        </p:nvSpPr>
        <p:spPr bwMode="auto">
          <a:xfrm>
            <a:off x="4544599" y="2717954"/>
            <a:ext cx="1968992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Processing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" name="Chevron 20"/>
          <p:cNvSpPr/>
          <p:nvPr/>
        </p:nvSpPr>
        <p:spPr bwMode="auto">
          <a:xfrm>
            <a:off x="6399452" y="2717954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Publishing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838202" y="1817741"/>
            <a:ext cx="7254511" cy="6822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dirty="0" smtClean="0">
                <a:latin typeface="Arial" charset="0"/>
              </a:rPr>
              <a:t>UBL </a:t>
            </a:r>
            <a:r>
              <a:rPr lang="fr-BE" dirty="0" err="1" smtClean="0">
                <a:latin typeface="Arial" charset="0"/>
              </a:rPr>
              <a:t>Schema</a:t>
            </a:r>
            <a:r>
              <a:rPr lang="fr-BE" dirty="0" smtClean="0">
                <a:latin typeface="Arial" charset="0"/>
              </a:rPr>
              <a:t> and </a:t>
            </a:r>
            <a:r>
              <a:rPr lang="fr-BE" dirty="0" err="1" smtClean="0">
                <a:latin typeface="Arial" charset="0"/>
              </a:rPr>
              <a:t>related</a:t>
            </a:r>
            <a:r>
              <a:rPr lang="fr-BE" dirty="0" smtClean="0">
                <a:latin typeface="Arial" charset="0"/>
              </a:rPr>
              <a:t> information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(Code </a:t>
            </a:r>
            <a:r>
              <a:rPr kumimoji="0" lang="fr-B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lists</a:t>
            </a: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, </a:t>
            </a:r>
            <a:r>
              <a:rPr kumimoji="0" lang="fr-B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Rules</a:t>
            </a: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, etc.)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821570" y="5529457"/>
            <a:ext cx="7254511" cy="504056"/>
          </a:xfrm>
          <a:prstGeom prst="roundRect">
            <a:avLst/>
          </a:prstGeom>
          <a:solidFill>
            <a:schemeClr val="accent4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dirty="0" smtClean="0">
                <a:latin typeface="Arial" charset="0"/>
              </a:rPr>
              <a:t>Machine to machine services</a:t>
            </a:r>
            <a:endParaRPr kumimoji="0" lang="fr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838078" y="3587078"/>
            <a:ext cx="1716119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eNotices2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dirty="0" smtClean="0">
                <a:latin typeface="Arial" charset="0"/>
              </a:rPr>
              <a:t>[</a:t>
            </a:r>
            <a:r>
              <a:rPr lang="fr-BE" dirty="0" err="1" smtClean="0">
                <a:latin typeface="Arial" charset="0"/>
              </a:rPr>
              <a:t>eSentool</a:t>
            </a:r>
            <a:r>
              <a:rPr lang="fr-BE" dirty="0" smtClean="0">
                <a:latin typeface="Arial" charset="0"/>
              </a:rPr>
              <a:t>]</a:t>
            </a:r>
            <a:endParaRPr kumimoji="0" lang="fr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704495" y="3586271"/>
            <a:ext cx="1716119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CVS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4569458" y="3569144"/>
            <a:ext cx="1716119" cy="792088"/>
          </a:xfrm>
          <a:prstGeom prst="round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ＭＳ Ｐゴシック" pitchFamily="34" charset="-128"/>
              </a:rPr>
              <a:t>[TED Monitor]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6402172" y="3569144"/>
            <a:ext cx="1716119" cy="79208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TED </a:t>
            </a:r>
            <a:r>
              <a:rPr kumimoji="0" lang="fr-B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Website</a:t>
            </a:r>
            <a:endParaRPr kumimoji="0" lang="fr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9151" y="4558452"/>
            <a:ext cx="1715046" cy="68526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BE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eNotices2 </a:t>
            </a:r>
            <a:r>
              <a:rPr lang="fr-BE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  <a:endParaRPr lang="fr-BE" sz="1400" b="1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BE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Enrico Campanella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704495" y="4558452"/>
            <a:ext cx="1715046" cy="68526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validation</a:t>
            </a:r>
          </a:p>
          <a:p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Bertrand Lorentz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30502" y="5360524"/>
            <a:ext cx="2677643" cy="67298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Developing </a:t>
            </a:r>
            <a:r>
              <a:rPr lang="en-US" sz="1400" b="1" dirty="0" err="1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applications +TEDAPI</a:t>
            </a:r>
            <a:endParaRPr lang="en-US" sz="1400" b="1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Ioannis </a:t>
            </a:r>
            <a:r>
              <a:rPr lang="en-US" sz="1400" dirty="0" err="1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Rousochatzakis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30502" y="1821804"/>
            <a:ext cx="1715046" cy="68229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schema</a:t>
            </a:r>
          </a:p>
          <a:p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Yves Jordan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99452" y="4471397"/>
            <a:ext cx="1715046" cy="94789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in TED and the future TED 2.0</a:t>
            </a:r>
          </a:p>
          <a:p>
            <a:r>
              <a:rPr lang="en-US" sz="1400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Cécilia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Charlier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230502" y="3484955"/>
            <a:ext cx="1715046" cy="94789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visualisation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400" b="1" dirty="0" smtClean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Karl </a:t>
            </a:r>
            <a:r>
              <a:rPr lang="en-US" sz="1400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Ferrand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4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70224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Implementation</a:t>
            </a:r>
            <a:r>
              <a:rPr lang="fr-FR" dirty="0" smtClean="0"/>
              <a:t> </a:t>
            </a:r>
            <a:r>
              <a:rPr lang="fr-FR" dirty="0" err="1" smtClean="0"/>
              <a:t>status</a:t>
            </a:r>
            <a:endParaRPr lang="en-LU" dirty="0"/>
          </a:p>
        </p:txBody>
      </p:sp>
      <p:sp>
        <p:nvSpPr>
          <p:cNvPr id="40" name="Content Placeholder 3"/>
          <p:cNvSpPr txBox="1">
            <a:spLocks/>
          </p:cNvSpPr>
          <p:nvPr/>
        </p:nvSpPr>
        <p:spPr>
          <a:xfrm>
            <a:off x="525304" y="1484784"/>
            <a:ext cx="8029575" cy="4948237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58775">
              <a:defRPr/>
            </a:pPr>
            <a:endParaRPr lang="en-IE" altLang="en-US" b="1" smtClean="0">
              <a:solidFill>
                <a:srgbClr val="0070C0"/>
              </a:solidFill>
            </a:endParaRPr>
          </a:p>
          <a:p>
            <a:pPr marL="0" indent="0" defTabSz="358775">
              <a:buFont typeface="Wingdings" panose="05000000000000000000" pitchFamily="2" charset="2"/>
              <a:buNone/>
              <a:defRPr/>
            </a:pPr>
            <a:endParaRPr lang="en-IE" altLang="en-US" b="1" dirty="0">
              <a:solidFill>
                <a:srgbClr val="0070C0"/>
              </a:solidFill>
            </a:endParaRPr>
          </a:p>
        </p:txBody>
      </p:sp>
      <p:sp>
        <p:nvSpPr>
          <p:cNvPr id="58" name="Content Placeholder 57"/>
          <p:cNvSpPr>
            <a:spLocks noGrp="1"/>
          </p:cNvSpPr>
          <p:nvPr>
            <p:ph sz="quarter" idx="13"/>
          </p:nvPr>
        </p:nvSpPr>
        <p:spPr>
          <a:xfrm>
            <a:off x="838078" y="1821804"/>
            <a:ext cx="10498138" cy="4220796"/>
          </a:xfrm>
          <a:ln>
            <a:solidFill>
              <a:srgbClr val="00B050"/>
            </a:solidFill>
          </a:ln>
        </p:spPr>
        <p:txBody>
          <a:bodyPr/>
          <a:lstStyle/>
          <a:p>
            <a:endParaRPr lang="fr-BE" dirty="0"/>
          </a:p>
        </p:txBody>
      </p:sp>
      <p:sp>
        <p:nvSpPr>
          <p:cNvPr id="18" name="Chevron 17"/>
          <p:cNvSpPr/>
          <p:nvPr/>
        </p:nvSpPr>
        <p:spPr bwMode="auto">
          <a:xfrm>
            <a:off x="838078" y="2724302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Reception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" name="Chevron 18"/>
          <p:cNvSpPr/>
          <p:nvPr/>
        </p:nvSpPr>
        <p:spPr bwMode="auto">
          <a:xfrm>
            <a:off x="2714522" y="2719116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Validation</a:t>
            </a:r>
          </a:p>
        </p:txBody>
      </p:sp>
      <p:sp>
        <p:nvSpPr>
          <p:cNvPr id="20" name="Chevron 19"/>
          <p:cNvSpPr/>
          <p:nvPr/>
        </p:nvSpPr>
        <p:spPr bwMode="auto">
          <a:xfrm>
            <a:off x="4544599" y="2717954"/>
            <a:ext cx="1968992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Processing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" name="Chevron 20"/>
          <p:cNvSpPr/>
          <p:nvPr/>
        </p:nvSpPr>
        <p:spPr bwMode="auto">
          <a:xfrm>
            <a:off x="6399452" y="2717954"/>
            <a:ext cx="1944216" cy="648072"/>
          </a:xfrm>
          <a:prstGeom prst="chevron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Publishing</a:t>
            </a:r>
            <a:endParaRPr kumimoji="0" lang="fr-BE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838202" y="1817741"/>
            <a:ext cx="7254511" cy="6822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dirty="0" smtClean="0">
                <a:latin typeface="Arial" charset="0"/>
              </a:rPr>
              <a:t>UBL </a:t>
            </a:r>
            <a:r>
              <a:rPr lang="fr-BE" dirty="0" err="1" smtClean="0">
                <a:latin typeface="Arial" charset="0"/>
              </a:rPr>
              <a:t>Schema</a:t>
            </a:r>
            <a:r>
              <a:rPr lang="fr-BE" dirty="0" smtClean="0">
                <a:latin typeface="Arial" charset="0"/>
              </a:rPr>
              <a:t> and </a:t>
            </a:r>
            <a:r>
              <a:rPr lang="fr-BE" dirty="0" err="1" smtClean="0">
                <a:latin typeface="Arial" charset="0"/>
              </a:rPr>
              <a:t>related</a:t>
            </a:r>
            <a:r>
              <a:rPr lang="fr-BE" dirty="0" smtClean="0">
                <a:latin typeface="Arial" charset="0"/>
              </a:rPr>
              <a:t> information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(Code </a:t>
            </a:r>
            <a:r>
              <a:rPr kumimoji="0" lang="fr-B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lists</a:t>
            </a: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, </a:t>
            </a:r>
            <a:r>
              <a:rPr kumimoji="0" lang="fr-B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Rules</a:t>
            </a:r>
            <a:r>
              <a:rPr kumimoji="0" lang="fr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, etc.)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821570" y="5529457"/>
            <a:ext cx="7254511" cy="504056"/>
          </a:xfrm>
          <a:prstGeom prst="roundRect">
            <a:avLst/>
          </a:prstGeom>
          <a:solidFill>
            <a:schemeClr val="accent4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dirty="0" smtClean="0">
                <a:latin typeface="Arial" charset="0"/>
              </a:rPr>
              <a:t>Machine to machine services</a:t>
            </a:r>
            <a:endParaRPr kumimoji="0" lang="fr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4492" y="3472129"/>
            <a:ext cx="1715046" cy="195122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eNotices2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launched,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11/2022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eSentool</a:t>
            </a:r>
            <a:r>
              <a:rPr lang="en-US" sz="1400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features to be integrated in eNotices2,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11/2022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30502" y="1821804"/>
            <a:ext cx="3122222" cy="1040560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Information: 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last 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update 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14/10/2021 </a:t>
            </a:r>
            <a:endParaRPr lang="en-US" sz="1400" b="1" dirty="0" smtClean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SIMAP</a:t>
            </a:r>
            <a:endParaRPr lang="en-US" sz="1400" b="1" dirty="0" smtClean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TED developers documentation site</a:t>
            </a:r>
            <a:endParaRPr lang="en-US" sz="1400" b="1" dirty="0" smtClean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400" b="1" dirty="0" err="1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eForms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 Software Development Kit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230502" y="5280917"/>
            <a:ext cx="3105714" cy="752596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TED API</a:t>
            </a:r>
          </a:p>
          <a:p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to be launched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01/2022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222660" y="3481703"/>
            <a:ext cx="3113556" cy="780473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TED </a:t>
            </a:r>
            <a:r>
              <a:rPr lang="en-US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Viewer 22</a:t>
            </a:r>
          </a:p>
          <a:p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launched,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08/2022</a:t>
            </a:r>
            <a:endParaRPr lang="fr-BE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95241" y="3478476"/>
            <a:ext cx="1715046" cy="195122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CVS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launched,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08/2022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44599" y="3472709"/>
            <a:ext cx="1715046" cy="195122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TED Monitor</a:t>
            </a:r>
            <a:r>
              <a:rPr lang="en-US" sz="1400" b="1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development launched, to be ready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07/2022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93957" y="3472709"/>
            <a:ext cx="1715046" cy="195122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Current TED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to be adapted to display </a:t>
            </a:r>
            <a:r>
              <a:rPr lang="en-US" sz="1400" dirty="0" err="1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eForms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11/2022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New TED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: Contract signed,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to be ready </a:t>
            </a:r>
            <a:r>
              <a:rPr lang="en-US" sz="1400" dirty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by </a:t>
            </a:r>
            <a:r>
              <a:rPr lang="en-US" sz="1400" dirty="0" smtClean="0"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03/2023</a:t>
            </a:r>
            <a:endParaRPr lang="en-US" sz="1400" dirty="0"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5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0234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Implementation</a:t>
            </a:r>
            <a:r>
              <a:rPr lang="fr-BE" dirty="0" smtClean="0"/>
              <a:t> roadmap</a:t>
            </a:r>
            <a:endParaRPr lang="fr-B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6478" y="3189530"/>
            <a:ext cx="11670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Connector 23"/>
          <p:cNvSpPr/>
          <p:nvPr/>
        </p:nvSpPr>
        <p:spPr>
          <a:xfrm>
            <a:off x="530329" y="2839784"/>
            <a:ext cx="757084" cy="74971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6</a:t>
            </a:fld>
            <a:endParaRPr lang="en-LU" dirty="0"/>
          </a:p>
        </p:txBody>
      </p:sp>
      <p:sp>
        <p:nvSpPr>
          <p:cNvPr id="5" name="Rectangle 4"/>
          <p:cNvSpPr/>
          <p:nvPr/>
        </p:nvSpPr>
        <p:spPr>
          <a:xfrm>
            <a:off x="292421" y="4109240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TEDAPI</a:t>
            </a:r>
            <a:endParaRPr lang="fr-BE" dirty="0"/>
          </a:p>
        </p:txBody>
      </p:sp>
      <p:sp>
        <p:nvSpPr>
          <p:cNvPr id="18" name="Rectangle 17"/>
          <p:cNvSpPr/>
          <p:nvPr/>
        </p:nvSpPr>
        <p:spPr>
          <a:xfrm>
            <a:off x="414269" y="1864299"/>
            <a:ext cx="989204" cy="641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01/2022</a:t>
            </a:r>
            <a:endParaRPr lang="fr-B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Flowchart: Connector 20"/>
          <p:cNvSpPr/>
          <p:nvPr/>
        </p:nvSpPr>
        <p:spPr>
          <a:xfrm>
            <a:off x="3818059" y="2839784"/>
            <a:ext cx="757084" cy="74971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0151" y="4109240"/>
            <a:ext cx="1232898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TED Monitor</a:t>
            </a:r>
            <a:endParaRPr lang="fr-BE" dirty="0"/>
          </a:p>
        </p:txBody>
      </p:sp>
      <p:sp>
        <p:nvSpPr>
          <p:cNvPr id="26" name="Rectangle 25"/>
          <p:cNvSpPr/>
          <p:nvPr/>
        </p:nvSpPr>
        <p:spPr>
          <a:xfrm>
            <a:off x="3701998" y="1864299"/>
            <a:ext cx="989204" cy="641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07/2022</a:t>
            </a:r>
            <a:endParaRPr lang="fr-B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" name="Straight Connector 7"/>
          <p:cNvCxnSpPr>
            <a:stCxn id="24" idx="4"/>
            <a:endCxn id="5" idx="0"/>
          </p:cNvCxnSpPr>
          <p:nvPr/>
        </p:nvCxnSpPr>
        <p:spPr>
          <a:xfrm>
            <a:off x="908871" y="3589494"/>
            <a:ext cx="0" cy="51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96600" y="3575778"/>
            <a:ext cx="0" cy="51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/>
          <p:cNvSpPr/>
          <p:nvPr/>
        </p:nvSpPr>
        <p:spPr>
          <a:xfrm>
            <a:off x="5464036" y="2839784"/>
            <a:ext cx="757084" cy="74971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7976" y="1864299"/>
            <a:ext cx="989204" cy="641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08/2022</a:t>
            </a:r>
            <a:endParaRPr lang="fr-B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26129" y="4109240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CVS</a:t>
            </a:r>
            <a:endParaRPr lang="fr-BE" dirty="0"/>
          </a:p>
        </p:txBody>
      </p:sp>
      <p:sp>
        <p:nvSpPr>
          <p:cNvPr id="31" name="Rectangle 30"/>
          <p:cNvSpPr/>
          <p:nvPr/>
        </p:nvSpPr>
        <p:spPr>
          <a:xfrm>
            <a:off x="5226129" y="4949580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TED Viewer</a:t>
            </a:r>
            <a:endParaRPr lang="fr-BE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842578" y="3575778"/>
            <a:ext cx="0" cy="51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1" idx="0"/>
          </p:cNvCxnSpPr>
          <p:nvPr/>
        </p:nvCxnSpPr>
        <p:spPr>
          <a:xfrm>
            <a:off x="5842578" y="4750428"/>
            <a:ext cx="1" cy="199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Connector 33"/>
          <p:cNvSpPr/>
          <p:nvPr/>
        </p:nvSpPr>
        <p:spPr>
          <a:xfrm>
            <a:off x="8135316" y="2839784"/>
            <a:ext cx="757084" cy="74971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019256" y="1866333"/>
            <a:ext cx="989204" cy="641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11/2022</a:t>
            </a:r>
            <a:endParaRPr lang="fr-B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890552" y="4097150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TED </a:t>
            </a:r>
            <a:r>
              <a:rPr lang="fr-BE" dirty="0" err="1" smtClean="0"/>
              <a:t>Website</a:t>
            </a:r>
            <a:endParaRPr lang="fr-BE" dirty="0"/>
          </a:p>
        </p:txBody>
      </p:sp>
      <p:sp>
        <p:nvSpPr>
          <p:cNvPr id="37" name="Rectangle 36"/>
          <p:cNvSpPr/>
          <p:nvPr/>
        </p:nvSpPr>
        <p:spPr>
          <a:xfrm>
            <a:off x="7890552" y="4937490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eNotices2</a:t>
            </a:r>
            <a:endParaRPr lang="fr-BE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8513858" y="3563688"/>
            <a:ext cx="0" cy="51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7" idx="0"/>
            <a:endCxn id="36" idx="2"/>
          </p:cNvCxnSpPr>
          <p:nvPr/>
        </p:nvCxnSpPr>
        <p:spPr>
          <a:xfrm flipV="1">
            <a:off x="8507002" y="4738338"/>
            <a:ext cx="0" cy="199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Connector 46"/>
          <p:cNvSpPr/>
          <p:nvPr/>
        </p:nvSpPr>
        <p:spPr>
          <a:xfrm>
            <a:off x="11041013" y="2813978"/>
            <a:ext cx="757084" cy="74971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924953" y="1847839"/>
            <a:ext cx="989204" cy="641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03/2023</a:t>
            </a:r>
            <a:endParaRPr lang="fr-B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799739" y="4083434"/>
            <a:ext cx="1232899" cy="64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TED 2.0</a:t>
            </a:r>
            <a:endParaRPr lang="fr-BE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11436684" y="3549972"/>
            <a:ext cx="0" cy="519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0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2400" smtClean="0"/>
              <a:t>Thank you for your Attention</a:t>
            </a:r>
            <a:r>
              <a:rPr lang="fr-BE" smtClean="0"/>
              <a:t/>
            </a:r>
            <a:br>
              <a:rPr lang="fr-BE" smtClean="0"/>
            </a:br>
            <a:r>
              <a:rPr lang="fr-BE" smtClean="0"/>
              <a:t/>
            </a:r>
            <a:br>
              <a:rPr lang="fr-BE" smtClean="0"/>
            </a:br>
            <a:r>
              <a:rPr lang="fr-BE" sz="3600" smtClean="0"/>
              <a:t>Any questions?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b="0" smtClean="0"/>
          </a:p>
          <a:p>
            <a:r>
              <a:rPr lang="fr-BE" b="0" smtClean="0"/>
              <a:t>Please ask your question in the Webex chat</a:t>
            </a:r>
            <a:endParaRPr lang="en-LU" b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77" y="1433109"/>
            <a:ext cx="4032090" cy="2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-11-08 General overview of eForms - eSenders Seminar.potx" id="{3DC134A7-37CF-46D9-9F7E-C6ECC2C448A1}" vid="{EC695085-FC49-4F2E-BAA7-CE307F466C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A165BACF021D459DE7D69C8009F9F6" ma:contentTypeVersion="8" ma:contentTypeDescription="Create a new document." ma:contentTypeScope="" ma:versionID="98473bc648cc6c12897780d76ecf9e61">
  <xsd:schema xmlns:xsd="http://www.w3.org/2001/XMLSchema" xmlns:xs="http://www.w3.org/2001/XMLSchema" xmlns:p="http://schemas.microsoft.com/office/2006/metadata/properties" xmlns:ns2="24097087-e6b1-4b66-9fbf-c9f29b174eb1" targetNamespace="http://schemas.microsoft.com/office/2006/metadata/properties" ma:root="true" ma:fieldsID="89c31a9491b6f671d94889146b3ee7e1" ns2:_="">
    <xsd:import namespace="24097087-e6b1-4b66-9fbf-c9f29b174e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97087-e6b1-4b66-9fbf-c9f29b174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F5F66E-14E4-4810-B0A6-0920C2F66A8F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4097087-e6b1-4b66-9fbf-c9f29b174eb1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0A0C835-9C17-4D55-BA6A-FA95BDCCF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1F83FA-59D7-4A54-8AFF-9164D7FED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097087-e6b1-4b66-9fbf-c9f29b174e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2021-11-08 General overview of eForms - eSenders Seminar</Template>
  <TotalTime>120</TotalTime>
  <Words>305</Words>
  <Application>Microsoft Office PowerPoint</Application>
  <PresentationFormat>Widescreen</PresentationFormat>
  <Paragraphs>87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Garamond</vt:lpstr>
      <vt:lpstr>System Font Regular</vt:lpstr>
      <vt:lpstr>Tahoma</vt:lpstr>
      <vt:lpstr>Wingdings</vt:lpstr>
      <vt:lpstr>Office Theme</vt:lpstr>
      <vt:lpstr>eForms - General overview </vt:lpstr>
      <vt:lpstr>Summary</vt:lpstr>
      <vt:lpstr>Legal timeline</vt:lpstr>
      <vt:lpstr>Implementation components</vt:lpstr>
      <vt:lpstr>Implementation status</vt:lpstr>
      <vt:lpstr>Implementation roadmap</vt:lpstr>
      <vt:lpstr>Thank you for your Attention  Any questions?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eForms - General overview </dc:title>
  <dc:creator>FERRAND Karl (OP)</dc:creator>
  <cp:lastModifiedBy>CRUZ Maria Manuela (OP)</cp:lastModifiedBy>
  <cp:revision>9</cp:revision>
  <dcterms:created xsi:type="dcterms:W3CDTF">2021-10-29T10:31:48Z</dcterms:created>
  <dcterms:modified xsi:type="dcterms:W3CDTF">2021-11-05T09:17:36Z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0x01010073A165BACF021D459DE7D69C8009F9F6</vt:lpwstr>
  </property>
  <property fmtid="{D5CDD505-2E9C-101B-9397-08002B2CF9AE}" pid="3" name="Unit_Directorates_tax">
    <vt:lpwstr/>
  </property>
</Properties>
</file>