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1" r:id="rId2"/>
  </p:sldMasterIdLst>
  <p:notesMasterIdLst>
    <p:notesMasterId r:id="rId23"/>
  </p:notesMasterIdLst>
  <p:handoutMasterIdLst>
    <p:handoutMasterId r:id="rId24"/>
  </p:handoutMasterIdLst>
  <p:sldIdLst>
    <p:sldId id="258" r:id="rId3"/>
    <p:sldId id="356" r:id="rId4"/>
    <p:sldId id="331" r:id="rId5"/>
    <p:sldId id="289" r:id="rId6"/>
    <p:sldId id="342" r:id="rId7"/>
    <p:sldId id="290" r:id="rId8"/>
    <p:sldId id="317" r:id="rId9"/>
    <p:sldId id="330" r:id="rId10"/>
    <p:sldId id="328" r:id="rId11"/>
    <p:sldId id="329" r:id="rId12"/>
    <p:sldId id="352" r:id="rId13"/>
    <p:sldId id="335" r:id="rId14"/>
    <p:sldId id="357" r:id="rId15"/>
    <p:sldId id="358" r:id="rId16"/>
    <p:sldId id="336" r:id="rId17"/>
    <p:sldId id="338" r:id="rId18"/>
    <p:sldId id="340" r:id="rId19"/>
    <p:sldId id="354" r:id="rId20"/>
    <p:sldId id="323" r:id="rId21"/>
    <p:sldId id="284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F0C9957-488D-4979-9D4B-8A82FF2B1446}">
          <p14:sldIdLst>
            <p14:sldId id="258"/>
            <p14:sldId id="356"/>
            <p14:sldId id="331"/>
            <p14:sldId id="289"/>
            <p14:sldId id="342"/>
            <p14:sldId id="290"/>
            <p14:sldId id="317"/>
            <p14:sldId id="330"/>
            <p14:sldId id="328"/>
            <p14:sldId id="329"/>
            <p14:sldId id="352"/>
            <p14:sldId id="335"/>
            <p14:sldId id="357"/>
            <p14:sldId id="358"/>
            <p14:sldId id="336"/>
            <p14:sldId id="338"/>
            <p14:sldId id="340"/>
            <p14:sldId id="354"/>
            <p14:sldId id="323"/>
            <p14:sldId id="284"/>
          </p14:sldIdLst>
        </p14:section>
        <p14:section name="Untitled Section" id="{2898301D-167C-4D76-AB35-DCCCE2DC8BAC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09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56B1"/>
    <a:srgbClr val="035DC1"/>
    <a:srgbClr val="024B9C"/>
    <a:srgbClr val="004494"/>
    <a:srgbClr val="024E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912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04" y="140"/>
      </p:cViewPr>
      <p:guideLst>
        <p:guide orient="horz" pos="2092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9D1C35-D332-48A8-BB5C-9C99208B952E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458F2272-369E-4462-A31E-A40DD2C08D2B}">
      <dgm:prSet phldrT="[Text]"/>
      <dgm:spPr/>
      <dgm:t>
        <a:bodyPr/>
        <a:lstStyle/>
        <a:p>
          <a:endParaRPr lang="en-GB" dirty="0"/>
        </a:p>
      </dgm:t>
    </dgm:pt>
    <dgm:pt modelId="{89971B4B-4508-46DF-BAD2-2AF97696BAC5}" type="parTrans" cxnId="{7768857D-1947-4BE4-878E-F4845E623319}">
      <dgm:prSet/>
      <dgm:spPr/>
      <dgm:t>
        <a:bodyPr/>
        <a:lstStyle/>
        <a:p>
          <a:endParaRPr lang="en-GB"/>
        </a:p>
      </dgm:t>
    </dgm:pt>
    <dgm:pt modelId="{C019BDCB-453E-42C4-B80E-A7EF240437FC}" type="sibTrans" cxnId="{7768857D-1947-4BE4-878E-F4845E623319}">
      <dgm:prSet/>
      <dgm:spPr/>
      <dgm:t>
        <a:bodyPr/>
        <a:lstStyle/>
        <a:p>
          <a:endParaRPr lang="en-GB"/>
        </a:p>
      </dgm:t>
    </dgm:pt>
    <dgm:pt modelId="{80BF4CE0-9602-4D2E-92D1-949A0F0ECCB9}">
      <dgm:prSet phldrT="[Text]" phldr="1"/>
      <dgm:spPr/>
      <dgm:t>
        <a:bodyPr/>
        <a:lstStyle/>
        <a:p>
          <a:endParaRPr lang="en-GB" dirty="0">
            <a:solidFill>
              <a:schemeClr val="bg1"/>
            </a:solidFill>
          </a:endParaRPr>
        </a:p>
      </dgm:t>
    </dgm:pt>
    <dgm:pt modelId="{3C7A691C-F84A-4A32-8E29-8635E2CE1620}" type="parTrans" cxnId="{164DAF6E-D674-4559-BD35-6A631687F847}">
      <dgm:prSet/>
      <dgm:spPr/>
      <dgm:t>
        <a:bodyPr/>
        <a:lstStyle/>
        <a:p>
          <a:endParaRPr lang="en-GB"/>
        </a:p>
      </dgm:t>
    </dgm:pt>
    <dgm:pt modelId="{0F0F0540-0844-4422-991F-9985765DCCC3}" type="sibTrans" cxnId="{164DAF6E-D674-4559-BD35-6A631687F847}">
      <dgm:prSet/>
      <dgm:spPr/>
      <dgm:t>
        <a:bodyPr/>
        <a:lstStyle/>
        <a:p>
          <a:endParaRPr lang="en-GB"/>
        </a:p>
      </dgm:t>
    </dgm:pt>
    <dgm:pt modelId="{FF227725-90CD-4A3A-AE29-CF7975C2C939}">
      <dgm:prSet phldrT="[Text]" phldr="1"/>
      <dgm:spPr/>
      <dgm:t>
        <a:bodyPr/>
        <a:lstStyle/>
        <a:p>
          <a:endParaRPr lang="en-GB" dirty="0">
            <a:solidFill>
              <a:schemeClr val="bg1"/>
            </a:solidFill>
          </a:endParaRPr>
        </a:p>
      </dgm:t>
    </dgm:pt>
    <dgm:pt modelId="{F838B47B-D539-4EAC-8D7A-0A6D5CCB5566}" type="sibTrans" cxnId="{48FB81EA-5D91-436B-B186-51F22D6D06CE}">
      <dgm:prSet/>
      <dgm:spPr/>
      <dgm:t>
        <a:bodyPr/>
        <a:lstStyle/>
        <a:p>
          <a:endParaRPr lang="en-GB"/>
        </a:p>
      </dgm:t>
    </dgm:pt>
    <dgm:pt modelId="{BC1A9270-F4D0-4AB6-B4E4-075EEBEB036E}" type="parTrans" cxnId="{48FB81EA-5D91-436B-B186-51F22D6D06CE}">
      <dgm:prSet/>
      <dgm:spPr/>
      <dgm:t>
        <a:bodyPr/>
        <a:lstStyle/>
        <a:p>
          <a:endParaRPr lang="en-GB"/>
        </a:p>
      </dgm:t>
    </dgm:pt>
    <dgm:pt modelId="{9594A97B-556C-4B0C-BD68-2F9F4405D037}" type="pres">
      <dgm:prSet presAssocID="{319D1C35-D332-48A8-BB5C-9C99208B952E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A8082EA5-874E-422E-835A-8F65B0F2974A}" type="pres">
      <dgm:prSet presAssocID="{458F2272-369E-4462-A31E-A40DD2C08D2B}" presName="Accent1" presStyleCnt="0"/>
      <dgm:spPr/>
    </dgm:pt>
    <dgm:pt modelId="{B3FE5D0C-C102-480E-AC84-2D81964C0971}" type="pres">
      <dgm:prSet presAssocID="{458F2272-369E-4462-A31E-A40DD2C08D2B}" presName="Accent" presStyleLbl="node1" presStyleIdx="0" presStyleCnt="3" custLinFactNeighborX="1162"/>
      <dgm:spPr>
        <a:solidFill>
          <a:schemeClr val="tx2"/>
        </a:solidFill>
      </dgm:spPr>
      <dgm:t>
        <a:bodyPr/>
        <a:lstStyle/>
        <a:p>
          <a:endParaRPr lang="en-US"/>
        </a:p>
      </dgm:t>
    </dgm:pt>
    <dgm:pt modelId="{6C165BC2-943F-4ED3-AB39-FDFB36711103}" type="pres">
      <dgm:prSet presAssocID="{458F2272-369E-4462-A31E-A40DD2C08D2B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C261387-5102-4C44-ABA5-E18AA55370BA}" type="pres">
      <dgm:prSet presAssocID="{FF227725-90CD-4A3A-AE29-CF7975C2C939}" presName="Accent2" presStyleCnt="0"/>
      <dgm:spPr/>
    </dgm:pt>
    <dgm:pt modelId="{7EC037C1-8E7B-410F-8115-E4E937BC20B0}" type="pres">
      <dgm:prSet presAssocID="{FF227725-90CD-4A3A-AE29-CF7975C2C939}" presName="Accent" presStyleLbl="node1" presStyleIdx="1" presStyleCnt="3"/>
      <dgm:spPr>
        <a:solidFill>
          <a:schemeClr val="accent2"/>
        </a:solidFill>
      </dgm:spPr>
      <dgm:t>
        <a:bodyPr/>
        <a:lstStyle/>
        <a:p>
          <a:endParaRPr lang="en-US"/>
        </a:p>
      </dgm:t>
    </dgm:pt>
    <dgm:pt modelId="{5E990528-324C-419D-B544-8E7BB98399C8}" type="pres">
      <dgm:prSet presAssocID="{FF227725-90CD-4A3A-AE29-CF7975C2C939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20A192C-83A8-44A7-88AA-E12ACEA57966}" type="pres">
      <dgm:prSet presAssocID="{80BF4CE0-9602-4D2E-92D1-949A0F0ECCB9}" presName="Accent3" presStyleCnt="0"/>
      <dgm:spPr/>
    </dgm:pt>
    <dgm:pt modelId="{6FDCA8F3-03C4-4455-9802-1B8692C34B59}" type="pres">
      <dgm:prSet presAssocID="{80BF4CE0-9602-4D2E-92D1-949A0F0ECCB9}" presName="Accent" presStyleLbl="node1" presStyleIdx="2" presStyleCnt="3"/>
      <dgm:spPr>
        <a:solidFill>
          <a:schemeClr val="accent5"/>
        </a:solidFill>
      </dgm:spPr>
      <dgm:t>
        <a:bodyPr/>
        <a:lstStyle/>
        <a:p>
          <a:endParaRPr lang="en-US"/>
        </a:p>
      </dgm:t>
    </dgm:pt>
    <dgm:pt modelId="{EC3EAF59-23A9-420E-A409-812BAF7B9162}" type="pres">
      <dgm:prSet presAssocID="{80BF4CE0-9602-4D2E-92D1-949A0F0ECCB9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969CFC0F-A173-45BC-B064-1C3AB732FB62}" type="presOf" srcId="{FF227725-90CD-4A3A-AE29-CF7975C2C939}" destId="{5E990528-324C-419D-B544-8E7BB98399C8}" srcOrd="0" destOrd="0" presId="urn:microsoft.com/office/officeart/2009/layout/CircleArrowProcess"/>
    <dgm:cxn modelId="{7768857D-1947-4BE4-878E-F4845E623319}" srcId="{319D1C35-D332-48A8-BB5C-9C99208B952E}" destId="{458F2272-369E-4462-A31E-A40DD2C08D2B}" srcOrd="0" destOrd="0" parTransId="{89971B4B-4508-46DF-BAD2-2AF97696BAC5}" sibTransId="{C019BDCB-453E-42C4-B80E-A7EF240437FC}"/>
    <dgm:cxn modelId="{BA48C28F-FCE7-4BB6-8615-1817DCEEDE03}" type="presOf" srcId="{80BF4CE0-9602-4D2E-92D1-949A0F0ECCB9}" destId="{EC3EAF59-23A9-420E-A409-812BAF7B9162}" srcOrd="0" destOrd="0" presId="urn:microsoft.com/office/officeart/2009/layout/CircleArrowProcess"/>
    <dgm:cxn modelId="{48FB81EA-5D91-436B-B186-51F22D6D06CE}" srcId="{319D1C35-D332-48A8-BB5C-9C99208B952E}" destId="{FF227725-90CD-4A3A-AE29-CF7975C2C939}" srcOrd="1" destOrd="0" parTransId="{BC1A9270-F4D0-4AB6-B4E4-075EEBEB036E}" sibTransId="{F838B47B-D539-4EAC-8D7A-0A6D5CCB5566}"/>
    <dgm:cxn modelId="{164DAF6E-D674-4559-BD35-6A631687F847}" srcId="{319D1C35-D332-48A8-BB5C-9C99208B952E}" destId="{80BF4CE0-9602-4D2E-92D1-949A0F0ECCB9}" srcOrd="2" destOrd="0" parTransId="{3C7A691C-F84A-4A32-8E29-8635E2CE1620}" sibTransId="{0F0F0540-0844-4422-991F-9985765DCCC3}"/>
    <dgm:cxn modelId="{2660ABD2-B057-44B2-A511-FABF45D2F4DB}" type="presOf" srcId="{458F2272-369E-4462-A31E-A40DD2C08D2B}" destId="{6C165BC2-943F-4ED3-AB39-FDFB36711103}" srcOrd="0" destOrd="0" presId="urn:microsoft.com/office/officeart/2009/layout/CircleArrowProcess"/>
    <dgm:cxn modelId="{A3448C14-99CC-4E4A-9B3B-A62EE78CFC19}" type="presOf" srcId="{319D1C35-D332-48A8-BB5C-9C99208B952E}" destId="{9594A97B-556C-4B0C-BD68-2F9F4405D037}" srcOrd="0" destOrd="0" presId="urn:microsoft.com/office/officeart/2009/layout/CircleArrowProcess"/>
    <dgm:cxn modelId="{661A5AAE-5937-4C08-885A-54E420ACC9C7}" type="presParOf" srcId="{9594A97B-556C-4B0C-BD68-2F9F4405D037}" destId="{A8082EA5-874E-422E-835A-8F65B0F2974A}" srcOrd="0" destOrd="0" presId="urn:microsoft.com/office/officeart/2009/layout/CircleArrowProcess"/>
    <dgm:cxn modelId="{B371AE4F-77E1-418E-9636-BD87C5038868}" type="presParOf" srcId="{A8082EA5-874E-422E-835A-8F65B0F2974A}" destId="{B3FE5D0C-C102-480E-AC84-2D81964C0971}" srcOrd="0" destOrd="0" presId="urn:microsoft.com/office/officeart/2009/layout/CircleArrowProcess"/>
    <dgm:cxn modelId="{08ACF6A5-3BE2-4F35-AD48-1D8DA6B929B1}" type="presParOf" srcId="{9594A97B-556C-4B0C-BD68-2F9F4405D037}" destId="{6C165BC2-943F-4ED3-AB39-FDFB36711103}" srcOrd="1" destOrd="0" presId="urn:microsoft.com/office/officeart/2009/layout/CircleArrowProcess"/>
    <dgm:cxn modelId="{88BAD639-CB22-4C67-8A98-DDA603C5B81D}" type="presParOf" srcId="{9594A97B-556C-4B0C-BD68-2F9F4405D037}" destId="{6C261387-5102-4C44-ABA5-E18AA55370BA}" srcOrd="2" destOrd="0" presId="urn:microsoft.com/office/officeart/2009/layout/CircleArrowProcess"/>
    <dgm:cxn modelId="{39F01E34-B502-4F48-AF86-5B2BC6868E9E}" type="presParOf" srcId="{6C261387-5102-4C44-ABA5-E18AA55370BA}" destId="{7EC037C1-8E7B-410F-8115-E4E937BC20B0}" srcOrd="0" destOrd="0" presId="urn:microsoft.com/office/officeart/2009/layout/CircleArrowProcess"/>
    <dgm:cxn modelId="{98B1D32A-4798-488F-88E3-2FEBCE8DE93E}" type="presParOf" srcId="{9594A97B-556C-4B0C-BD68-2F9F4405D037}" destId="{5E990528-324C-419D-B544-8E7BB98399C8}" srcOrd="3" destOrd="0" presId="urn:microsoft.com/office/officeart/2009/layout/CircleArrowProcess"/>
    <dgm:cxn modelId="{11193333-6D77-4735-A356-F12575F603DB}" type="presParOf" srcId="{9594A97B-556C-4B0C-BD68-2F9F4405D037}" destId="{920A192C-83A8-44A7-88AA-E12ACEA57966}" srcOrd="4" destOrd="0" presId="urn:microsoft.com/office/officeart/2009/layout/CircleArrowProcess"/>
    <dgm:cxn modelId="{AA317CEB-A8FA-49C5-8DDF-F34D84632798}" type="presParOf" srcId="{920A192C-83A8-44A7-88AA-E12ACEA57966}" destId="{6FDCA8F3-03C4-4455-9802-1B8692C34B59}" srcOrd="0" destOrd="0" presId="urn:microsoft.com/office/officeart/2009/layout/CircleArrowProcess"/>
    <dgm:cxn modelId="{B2DCD881-B4C5-40BB-9861-E17691041532}" type="presParOf" srcId="{9594A97B-556C-4B0C-BD68-2F9F4405D037}" destId="{EC3EAF59-23A9-420E-A409-812BAF7B9162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FE5D0C-C102-480E-AC84-2D81964C0971}">
      <dsp:nvSpPr>
        <dsp:cNvPr id="0" name=""/>
        <dsp:cNvSpPr/>
      </dsp:nvSpPr>
      <dsp:spPr>
        <a:xfrm>
          <a:off x="2364325" y="0"/>
          <a:ext cx="1956111" cy="1956409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165BC2-943F-4ED3-AB39-FDFB36711103}">
      <dsp:nvSpPr>
        <dsp:cNvPr id="0" name=""/>
        <dsp:cNvSpPr/>
      </dsp:nvSpPr>
      <dsp:spPr>
        <a:xfrm>
          <a:off x="2773960" y="706323"/>
          <a:ext cx="1086973" cy="5433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3700" kern="1200" dirty="0"/>
        </a:p>
      </dsp:txBody>
      <dsp:txXfrm>
        <a:off x="2773960" y="706323"/>
        <a:ext cx="1086973" cy="543356"/>
      </dsp:txXfrm>
    </dsp:sp>
    <dsp:sp modelId="{7EC037C1-8E7B-410F-8115-E4E937BC20B0}">
      <dsp:nvSpPr>
        <dsp:cNvPr id="0" name=""/>
        <dsp:cNvSpPr/>
      </dsp:nvSpPr>
      <dsp:spPr>
        <a:xfrm>
          <a:off x="1798292" y="1124102"/>
          <a:ext cx="1956111" cy="1956409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990528-324C-419D-B544-8E7BB98399C8}">
      <dsp:nvSpPr>
        <dsp:cNvPr id="0" name=""/>
        <dsp:cNvSpPr/>
      </dsp:nvSpPr>
      <dsp:spPr>
        <a:xfrm>
          <a:off x="2232861" y="1836927"/>
          <a:ext cx="1086973" cy="5433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3400" kern="1200" dirty="0">
            <a:solidFill>
              <a:schemeClr val="bg1"/>
            </a:solidFill>
          </a:endParaRPr>
        </a:p>
      </dsp:txBody>
      <dsp:txXfrm>
        <a:off x="2232861" y="1836927"/>
        <a:ext cx="1086973" cy="543356"/>
      </dsp:txXfrm>
    </dsp:sp>
    <dsp:sp modelId="{6FDCA8F3-03C4-4455-9802-1B8692C34B59}">
      <dsp:nvSpPr>
        <dsp:cNvPr id="0" name=""/>
        <dsp:cNvSpPr/>
      </dsp:nvSpPr>
      <dsp:spPr>
        <a:xfrm>
          <a:off x="2480819" y="2382723"/>
          <a:ext cx="1680603" cy="1681276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3EAF59-23A9-420E-A409-812BAF7B9162}">
      <dsp:nvSpPr>
        <dsp:cNvPr id="0" name=""/>
        <dsp:cNvSpPr/>
      </dsp:nvSpPr>
      <dsp:spPr>
        <a:xfrm>
          <a:off x="2776532" y="2969158"/>
          <a:ext cx="1086973" cy="5433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3400" kern="1200" dirty="0">
            <a:solidFill>
              <a:schemeClr val="bg1"/>
            </a:solidFill>
          </a:endParaRPr>
        </a:p>
      </dsp:txBody>
      <dsp:txXfrm>
        <a:off x="2776532" y="2969158"/>
        <a:ext cx="1086973" cy="5433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39EFE-0303-44F6-9A16-FD3B5E015DB1}" type="datetimeFigureOut">
              <a:rPr lang="en-GB" smtClean="0"/>
              <a:t>30/03/2022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F04766-77AF-4EBE-9704-229FD5F6A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9881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926D1-0013-4A80-B64E-9D824EE65210}" type="datetimeFigureOut">
              <a:rPr lang="en-GB" smtClean="0"/>
              <a:t>30/03/2022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CF2995-AB43-4B7C-B8CD-9DC7C3692A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7846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myintracomm.ec.europa.eu/corp/intellectual-property/Documents/2019_Reuse-guidelines%28CC-BY%29.pdf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 smtClean="0"/>
              <a:t>Update/add/delete parts of the</a:t>
            </a:r>
            <a:r>
              <a:rPr lang="en-IE" baseline="0" dirty="0" smtClean="0"/>
              <a:t> copy right notice where appropriate.</a:t>
            </a:r>
          </a:p>
          <a:p>
            <a:r>
              <a:rPr lang="en-IE" baseline="0" dirty="0" smtClean="0"/>
              <a:t>More information: </a:t>
            </a:r>
            <a:r>
              <a:rPr lang="en-GB" dirty="0" smtClean="0">
                <a:hlinkClick r:id="rId3"/>
              </a:rPr>
              <a:t>https://myintracomm.ec.europa.eu/corp/intellectual-property/Documents/2019_Reuse-guidelines%28CC-BY%29.pdf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7519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3"/>
            <a:ext cx="12192000" cy="5779827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21833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3pPr>
              <a:spcBef>
                <a:spcPts val="0"/>
              </a:spcBef>
              <a:defRPr/>
            </a:lvl3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6774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6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604979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8371761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71010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097331"/>
          </a:xfrm>
        </p:spPr>
        <p:txBody>
          <a:bodyPr wrap="square"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noFill/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97331"/>
          </a:xfrm>
        </p:spPr>
        <p:txBody>
          <a:bodyPr wrap="square"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26941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43015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59635" y="-59635"/>
            <a:ext cx="6155635" cy="6983896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3214048" y="1992573"/>
            <a:ext cx="8550322" cy="3616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447" y="743802"/>
            <a:ext cx="544923" cy="54492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8331" y="1992572"/>
            <a:ext cx="8226040" cy="3616657"/>
          </a:xfrm>
          <a:solidFill>
            <a:schemeClr val="bg1"/>
          </a:solidFill>
        </p:spPr>
        <p:txBody>
          <a:bodyPr lIns="360000" tIns="360000" rIns="360000" bIns="360000" anchor="ctr" anchorCtr="0">
            <a:noAutofit/>
          </a:bodyPr>
          <a:lstStyle>
            <a:lvl1pPr marL="0" indent="0">
              <a:buFontTx/>
              <a:buNone/>
              <a:defRPr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406293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 (half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7056" y="1825625"/>
            <a:ext cx="4926841" cy="3769957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817056" y="482860"/>
            <a:ext cx="4669266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46383" y="-46383"/>
            <a:ext cx="6142383" cy="6964017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203447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70722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901451" y="2284668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436086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206774" y="403868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4672139" y="404194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8137503" y="4037437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01072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713869" y="2159957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713868" y="3968881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324547" y="2159956"/>
            <a:ext cx="2461593" cy="1638159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8935227" y="3968880"/>
            <a:ext cx="2520000" cy="1638158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1033617" y="2159957"/>
            <a:ext cx="2520000" cy="1638159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324549" y="3968880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1033617" y="3968881"/>
            <a:ext cx="2520000" cy="1638158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21"/>
          </p:nvPr>
        </p:nvSpPr>
        <p:spPr>
          <a:xfrm>
            <a:off x="8966322" y="2159956"/>
            <a:ext cx="2520000" cy="1638159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85566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429000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46643"/>
            <a:ext cx="10515600" cy="782357"/>
          </a:xfrm>
          <a:solidFill>
            <a:schemeClr val="bg1"/>
          </a:solidFill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38200" y="3630613"/>
            <a:ext cx="10515600" cy="203517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677460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4118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50288"/>
            <a:ext cx="12192000" cy="501834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4"/>
            <a:ext cx="12192000" cy="28908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872647"/>
          </a:xfrm>
        </p:spPr>
        <p:txBody>
          <a:bodyPr anchor="t">
            <a:norm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3067468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783535"/>
            <a:ext cx="5040313" cy="528998"/>
          </a:xfrm>
        </p:spPr>
        <p:txBody>
          <a:bodyPr anchor="b" anchorCtr="0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998582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3"/>
            <a:ext cx="12192000" cy="5779827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7393075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50288"/>
            <a:ext cx="12192000" cy="501834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4"/>
            <a:ext cx="12192000" cy="28908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872647"/>
          </a:xfrm>
        </p:spPr>
        <p:txBody>
          <a:bodyPr anchor="t">
            <a:norm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3067468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783535"/>
            <a:ext cx="5040313" cy="528998"/>
          </a:xfrm>
        </p:spPr>
        <p:txBody>
          <a:bodyPr anchor="b" anchorCtr="0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1334758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02219"/>
            <a:ext cx="12192000" cy="6059194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5289" y="1078173"/>
            <a:ext cx="12197346" cy="5783239"/>
          </a:xfrm>
          <a:prstGeom prst="rect">
            <a:avLst/>
          </a:prstGeom>
          <a:solidFill>
            <a:srgbClr val="024EA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 wrap="none"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 wrap="none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014230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0189" y="1122363"/>
            <a:ext cx="10676038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676038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5007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156297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99286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05699" cy="3881904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spcAft>
                <a:spcPts val="1800"/>
              </a:spcAft>
              <a:defRPr/>
            </a:lvl1pPr>
            <a:lvl2pPr>
              <a:spcAft>
                <a:spcPts val="1800"/>
              </a:spcAft>
              <a:defRPr/>
            </a:lvl2pPr>
            <a:lvl3pPr>
              <a:spcAft>
                <a:spcPts val="1800"/>
              </a:spcAft>
              <a:defRPr/>
            </a:lvl3pPr>
            <a:lvl4pPr>
              <a:spcAft>
                <a:spcPts val="1800"/>
              </a:spcAft>
              <a:defRPr/>
            </a:lvl4pPr>
            <a:lvl5pPr>
              <a:spcAft>
                <a:spcPts val="1800"/>
              </a:spcAft>
              <a:defRPr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16663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1pPr>
              <a:spcAft>
                <a:spcPts val="1800"/>
              </a:spcAft>
              <a:defRPr/>
            </a:lvl1pPr>
            <a:lvl2pPr>
              <a:spcAft>
                <a:spcPts val="1800"/>
              </a:spcAft>
              <a:defRPr/>
            </a:lvl2pPr>
            <a:lvl3pPr>
              <a:spcAft>
                <a:spcPts val="1800"/>
              </a:spcAft>
              <a:defRPr/>
            </a:lvl3pPr>
            <a:lvl4pPr>
              <a:spcAft>
                <a:spcPts val="1800"/>
              </a:spcAft>
              <a:defRPr/>
            </a:lvl4pPr>
            <a:lvl5pPr>
              <a:spcAft>
                <a:spcPts val="1800"/>
              </a:spcAft>
              <a:defRPr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  <a:noFill/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03699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55461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6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604979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8371761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15138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097331"/>
          </a:xfrm>
        </p:spPr>
        <p:txBody>
          <a:bodyPr wrap="square">
            <a:no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noFill/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97331"/>
          </a:xfrm>
        </p:spPr>
        <p:txBody>
          <a:bodyPr wrap="square">
            <a:no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4785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02219"/>
            <a:ext cx="12192000" cy="6059194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5289" y="1078173"/>
            <a:ext cx="12197346" cy="5783239"/>
          </a:xfrm>
          <a:prstGeom prst="rect">
            <a:avLst/>
          </a:prstGeom>
          <a:solidFill>
            <a:srgbClr val="024EA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 wrap="none"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 wrap="none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442872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 (half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7056" y="1825625"/>
            <a:ext cx="4926841" cy="3769957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817056" y="482860"/>
            <a:ext cx="4669266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46383" y="-46383"/>
            <a:ext cx="6142383" cy="6964017"/>
          </a:xfrm>
          <a:ln w="28575">
            <a:solidFill>
              <a:schemeClr val="accent5"/>
            </a:solidFill>
          </a:ln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416092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4" name="Straight Connector 3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838199" y="1748079"/>
            <a:ext cx="1896289" cy="1896289"/>
          </a:xfrm>
        </p:spPr>
        <p:txBody>
          <a:bodyPr/>
          <a:lstStyle/>
          <a:p>
            <a:endParaRPr lang="en-GB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2993027" y="1748079"/>
            <a:ext cx="1896289" cy="1896289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5147855" y="1748078"/>
            <a:ext cx="1896289" cy="1896289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7302683" y="1748077"/>
            <a:ext cx="1896289" cy="1896289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9457511" y="1748077"/>
            <a:ext cx="1896289" cy="1896289"/>
          </a:xfrm>
        </p:spPr>
        <p:txBody>
          <a:bodyPr/>
          <a:lstStyle/>
          <a:p>
            <a:endParaRPr lang="en-GB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838199" y="3934111"/>
            <a:ext cx="1896289" cy="1896289"/>
          </a:xfrm>
        </p:spPr>
        <p:txBody>
          <a:bodyPr/>
          <a:lstStyle/>
          <a:p>
            <a:endParaRPr lang="en-GB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2993027" y="3934111"/>
            <a:ext cx="1896289" cy="1896289"/>
          </a:xfrm>
        </p:spPr>
        <p:txBody>
          <a:bodyPr/>
          <a:lstStyle/>
          <a:p>
            <a:endParaRPr lang="en-GB"/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5147855" y="3934110"/>
            <a:ext cx="1896289" cy="1896289"/>
          </a:xfrm>
        </p:spPr>
        <p:txBody>
          <a:bodyPr/>
          <a:lstStyle/>
          <a:p>
            <a:endParaRPr lang="en-GB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7302683" y="3934109"/>
            <a:ext cx="1896289" cy="1896289"/>
          </a:xfrm>
        </p:spPr>
        <p:txBody>
          <a:bodyPr/>
          <a:lstStyle/>
          <a:p>
            <a:endParaRPr lang="en-GB"/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20"/>
          </p:nvPr>
        </p:nvSpPr>
        <p:spPr>
          <a:xfrm>
            <a:off x="9457511" y="3934109"/>
            <a:ext cx="1896289" cy="1896289"/>
          </a:xfrm>
        </p:spPr>
        <p:txBody>
          <a:bodyPr/>
          <a:lstStyle/>
          <a:p>
            <a:endParaRPr lang="en-GB"/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33430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9478619" y="1913416"/>
            <a:ext cx="1875181" cy="2434309"/>
          </a:xfrm>
          <a:solidFill>
            <a:schemeClr val="bg2"/>
          </a:solidFill>
          <a:ln w="28575">
            <a:solidFill>
              <a:schemeClr val="bg1"/>
            </a:solidFill>
          </a:ln>
        </p:spPr>
        <p:txBody>
          <a:bodyPr/>
          <a:lstStyle/>
          <a:p>
            <a:endParaRPr lang="en-GB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7051401" y="2898477"/>
            <a:ext cx="2307284" cy="2307284"/>
          </a:xfrm>
          <a:solidFill>
            <a:schemeClr val="bg2"/>
          </a:solidFill>
          <a:ln w="28575">
            <a:solidFill>
              <a:schemeClr val="bg1"/>
            </a:solidFill>
          </a:ln>
        </p:spPr>
        <p:txBody>
          <a:bodyPr/>
          <a:lstStyle/>
          <a:p>
            <a:endParaRPr lang="en-GB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4081980" y="1913416"/>
            <a:ext cx="3185512" cy="2184030"/>
          </a:xfrm>
          <a:solidFill>
            <a:schemeClr val="bg2"/>
          </a:solidFill>
          <a:ln w="28575">
            <a:solidFill>
              <a:schemeClr val="bg1"/>
            </a:solidFill>
          </a:ln>
        </p:spPr>
        <p:txBody>
          <a:bodyPr/>
          <a:lstStyle/>
          <a:p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4" name="Straight Connector 3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938213" y="1748077"/>
            <a:ext cx="2643187" cy="1868487"/>
          </a:xfrm>
          <a:solidFill>
            <a:schemeClr val="bg2"/>
          </a:solidFill>
          <a:ln w="28575">
            <a:solidFill>
              <a:schemeClr val="bg1"/>
            </a:solidFill>
          </a:ln>
        </p:spPr>
        <p:txBody>
          <a:bodyPr/>
          <a:lstStyle/>
          <a:p>
            <a:endParaRPr lang="en-GB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2840251" y="2860831"/>
            <a:ext cx="1620431" cy="2184030"/>
          </a:xfrm>
          <a:solidFill>
            <a:schemeClr val="bg2"/>
          </a:solidFill>
          <a:ln w="28575">
            <a:solidFill>
              <a:schemeClr val="bg1"/>
            </a:solidFill>
          </a:ln>
        </p:spPr>
        <p:txBody>
          <a:bodyPr/>
          <a:lstStyle/>
          <a:p>
            <a:endParaRPr lang="en-GB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4919097" y="3790927"/>
            <a:ext cx="1987550" cy="1987550"/>
          </a:xfrm>
          <a:solidFill>
            <a:schemeClr val="bg2"/>
          </a:solidFill>
          <a:ln w="28575">
            <a:solidFill>
              <a:schemeClr val="bg1"/>
            </a:solidFill>
          </a:ln>
        </p:spPr>
        <p:txBody>
          <a:bodyPr vert="horz" lIns="91440" tIns="45720" rIns="91440" bIns="45720" rtlCol="0">
            <a:noAutofit/>
          </a:bodyPr>
          <a:lstStyle>
            <a:lvl1pPr>
              <a:defRPr lang="en-GB"/>
            </a:lvl1pPr>
          </a:lstStyle>
          <a:p>
            <a:pPr lvl="0"/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938213" y="3908959"/>
            <a:ext cx="1751486" cy="1751486"/>
          </a:xfrm>
          <a:solidFill>
            <a:schemeClr val="bg2"/>
          </a:solidFill>
          <a:ln w="28575">
            <a:solidFill>
              <a:schemeClr val="bg1"/>
            </a:solidFill>
          </a:ln>
        </p:spPr>
        <p:txBody>
          <a:bodyPr vert="horz" lIns="91440" tIns="45720" rIns="91440" bIns="45720" rtlCol="0">
            <a:noAutofit/>
          </a:bodyPr>
          <a:lstStyle>
            <a:lvl1pPr>
              <a:defRPr lang="en-GB"/>
            </a:lvl1pPr>
          </a:lstStyle>
          <a:p>
            <a:pPr lvl="0"/>
            <a:endParaRPr lang="en-GB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19254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und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4" name="Straight Connector 3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969963" y="1843395"/>
            <a:ext cx="2138669" cy="2138669"/>
          </a:xfrm>
          <a:prstGeom prst="ellipse">
            <a:avLst/>
          </a:prstGeo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3581400" y="1843394"/>
            <a:ext cx="2138669" cy="2138669"/>
          </a:xfrm>
          <a:prstGeom prst="ellipse">
            <a:avLst/>
          </a:prstGeo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6192837" y="1843393"/>
            <a:ext cx="2138669" cy="2138669"/>
          </a:xfrm>
          <a:prstGeom prst="ellipse">
            <a:avLst/>
          </a:prstGeo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5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8804274" y="1843392"/>
            <a:ext cx="2138669" cy="2138669"/>
          </a:xfrm>
          <a:prstGeom prst="ellipse">
            <a:avLst/>
          </a:prstGeo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712369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59635" y="-59635"/>
            <a:ext cx="6155635" cy="6983896"/>
          </a:xfrm>
          <a:ln w="28575">
            <a:solidFill>
              <a:schemeClr val="accent5"/>
            </a:solidFill>
          </a:ln>
        </p:spPr>
        <p:txBody>
          <a:bodyPr/>
          <a:lstStyle/>
          <a:p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3214048" y="1992573"/>
            <a:ext cx="8550322" cy="3616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447" y="743802"/>
            <a:ext cx="544923" cy="54492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0710" y="1992572"/>
            <a:ext cx="7103660" cy="3616657"/>
          </a:xfrm>
          <a:solidFill>
            <a:schemeClr val="bg1"/>
          </a:solidFill>
        </p:spPr>
        <p:txBody>
          <a:bodyPr lIns="360000" tIns="360000" rIns="360000" bIns="360000" anchor="ctr" anchorCtr="0">
            <a:noAutofit/>
          </a:bodyPr>
          <a:lstStyle>
            <a:lvl1pPr marL="0" indent="0">
              <a:buFontTx/>
              <a:buNone/>
              <a:defRPr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481172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49234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4124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0189" y="1122363"/>
            <a:ext cx="10676038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676038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699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156297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2509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86048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8339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05699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lvl1pPr>
            <a:lvl2pPr>
              <a:lnSpc>
                <a:spcPct val="100000"/>
              </a:lnSpc>
              <a:spcAft>
                <a:spcPts val="600"/>
              </a:spcAft>
              <a:defRPr/>
            </a:lvl2pPr>
            <a:lvl3pPr>
              <a:lnSpc>
                <a:spcPct val="100000"/>
              </a:lnSpc>
              <a:spcAft>
                <a:spcPts val="600"/>
              </a:spcAft>
              <a:defRPr/>
            </a:lvl3pPr>
            <a:lvl4pPr>
              <a:lnSpc>
                <a:spcPct val="100000"/>
              </a:lnSpc>
              <a:spcAft>
                <a:spcPts val="600"/>
              </a:spcAft>
              <a:defRPr/>
            </a:lvl4pPr>
            <a:lvl5pPr>
              <a:lnSpc>
                <a:spcPct val="100000"/>
              </a:lnSpc>
              <a:spcAft>
                <a:spcPts val="1800"/>
              </a:spcAft>
              <a:defRPr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2341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1pPr>
              <a:spcAft>
                <a:spcPts val="1800"/>
              </a:spcAft>
              <a:defRPr/>
            </a:lvl1pPr>
            <a:lvl2pPr>
              <a:spcAft>
                <a:spcPts val="1800"/>
              </a:spcAft>
              <a:defRPr/>
            </a:lvl2pPr>
            <a:lvl3pPr>
              <a:spcAft>
                <a:spcPts val="1800"/>
              </a:spcAft>
              <a:defRPr/>
            </a:lvl3pPr>
            <a:lvl4pPr>
              <a:spcAft>
                <a:spcPts val="1800"/>
              </a:spcAft>
              <a:defRPr/>
            </a:lvl4pPr>
            <a:lvl5pPr>
              <a:spcAft>
                <a:spcPts val="1800"/>
              </a:spcAft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  <a:noFill/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3839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1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988"/>
            <a:ext cx="1715733" cy="45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720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62" r:id="rId2"/>
    <p:sldLayoutId id="2147483657" r:id="rId3"/>
    <p:sldLayoutId id="2147483649" r:id="rId4"/>
    <p:sldLayoutId id="2147483651" r:id="rId5"/>
    <p:sldLayoutId id="2147483669" r:id="rId6"/>
    <p:sldLayoutId id="2147483670" r:id="rId7"/>
    <p:sldLayoutId id="2147483650" r:id="rId8"/>
    <p:sldLayoutId id="2147483660" r:id="rId9"/>
    <p:sldLayoutId id="2147483652" r:id="rId10"/>
    <p:sldLayoutId id="2147483661" r:id="rId11"/>
    <p:sldLayoutId id="2147483653" r:id="rId12"/>
    <p:sldLayoutId id="2147483654" r:id="rId13"/>
    <p:sldLayoutId id="2147483659" r:id="rId14"/>
    <p:sldLayoutId id="2147483658" r:id="rId15"/>
    <p:sldLayoutId id="2147483666" r:id="rId16"/>
    <p:sldLayoutId id="2147483667" r:id="rId17"/>
    <p:sldLayoutId id="2147483668" r:id="rId18"/>
    <p:sldLayoutId id="2147483655" r:id="rId1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1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988"/>
            <a:ext cx="1715733" cy="45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964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data.europa.eu/xsp/cn2022/CN2022_CN2021" TargetMode="External"/><Relationship Id="rId2" Type="http://schemas.openxmlformats.org/officeDocument/2006/relationships/hyperlink" Target="http://data.europa.eu/xsp/cn2021/440100000080" TargetMode="Externa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8.png"/><Relationship Id="rId4" Type="http://schemas.openxmlformats.org/officeDocument/2006/relationships/hyperlink" Target="http://data.europa.eu/xsp/cn2022/CN2022_CN2021_030910000080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4.0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ec.europa.eu/eurostat/ramon/nomenclatures/index.cfm?TargetUrl=LST_NOM_DTL&amp;StrNom=PRD_2021&amp;StrLanguageCode=EN&amp;IntPcKey=&amp;StrLayoutCode=HIERARCHIC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png"/><Relationship Id="rId5" Type="http://schemas.openxmlformats.org/officeDocument/2006/relationships/image" Target="../media/image13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ddialliance.org/Specification/XKOS/1.2/OWL/xkos.html" TargetMode="Externa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339600" cy="2149523"/>
          </a:xfrm>
        </p:spPr>
        <p:txBody>
          <a:bodyPr>
            <a:noAutofit/>
          </a:bodyPr>
          <a:lstStyle/>
          <a:p>
            <a:r>
              <a:rPr lang="en-US" dirty="0"/>
              <a:t>ENDORSE follow-up event</a:t>
            </a:r>
            <a:endParaRPr lang="en-GB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Statistical Classifications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91050" y="5557903"/>
            <a:ext cx="6545263" cy="528998"/>
          </a:xfrm>
        </p:spPr>
        <p:txBody>
          <a:bodyPr/>
          <a:lstStyle/>
          <a:p>
            <a:r>
              <a:rPr lang="en-GB" dirty="0" smtClean="0"/>
              <a:t>Christine </a:t>
            </a:r>
            <a:r>
              <a:rPr lang="en-GB" dirty="0" err="1" smtClean="0"/>
              <a:t>Laaboudi</a:t>
            </a:r>
            <a:r>
              <a:rPr lang="en-GB" dirty="0" smtClean="0"/>
              <a:t>, Eurostat B.1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1371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7649" y="1563643"/>
            <a:ext cx="6236275" cy="5294357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BE" dirty="0" smtClean="0"/>
              <a:t>Persistent </a:t>
            </a:r>
            <a:r>
              <a:rPr lang="fr-BE" dirty="0"/>
              <a:t>URI (PURI)  </a:t>
            </a:r>
            <a:endParaRPr lang="fr-BE" dirty="0" smtClean="0"/>
          </a:p>
          <a:p>
            <a:pPr lvl="1"/>
            <a:r>
              <a:rPr lang="fr-BE" dirty="0" smtClean="0"/>
              <a:t>One </a:t>
            </a:r>
            <a:r>
              <a:rPr lang="fr-BE" dirty="0" err="1"/>
              <a:t>namespace</a:t>
            </a:r>
            <a:r>
              <a:rPr lang="fr-BE" dirty="0"/>
              <a:t> by Classification </a:t>
            </a:r>
            <a:r>
              <a:rPr lang="fr-BE" dirty="0" err="1"/>
              <a:t>Family</a:t>
            </a:r>
            <a:endParaRPr lang="fr-BE" dirty="0"/>
          </a:p>
          <a:p>
            <a:pPr marL="1371600" lvl="3" indent="0">
              <a:buNone/>
            </a:pPr>
            <a:r>
              <a:rPr lang="fr-BE" b="1" dirty="0"/>
              <a:t>http://data.europa.eu/xsp/</a:t>
            </a:r>
            <a:r>
              <a:rPr lang="fr-BE" dirty="0"/>
              <a:t>cn2020 </a:t>
            </a:r>
            <a:r>
              <a:rPr lang="fr-BE" b="1" dirty="0" smtClean="0"/>
              <a:t>http</a:t>
            </a:r>
            <a:r>
              <a:rPr lang="fr-BE" b="1" dirty="0"/>
              <a:t>://data.europa.eu/xsp/</a:t>
            </a:r>
            <a:r>
              <a:rPr lang="fr-BE" dirty="0"/>
              <a:t>cn2021 </a:t>
            </a:r>
          </a:p>
          <a:p>
            <a:pPr marL="1371600" lvl="3" indent="0">
              <a:buNone/>
            </a:pPr>
            <a:r>
              <a:rPr lang="fr-BE" b="1" dirty="0"/>
              <a:t>http://</a:t>
            </a:r>
            <a:r>
              <a:rPr lang="fr-BE" b="1" dirty="0" smtClean="0"/>
              <a:t>data.europa.eu/qw1/</a:t>
            </a:r>
            <a:r>
              <a:rPr lang="fr-BE" dirty="0" smtClean="0"/>
              <a:t>prodcom2019</a:t>
            </a:r>
            <a:endParaRPr lang="fr-BE" dirty="0"/>
          </a:p>
          <a:p>
            <a:pPr lvl="1"/>
            <a:r>
              <a:rPr lang="fr-BE" dirty="0" smtClean="0"/>
              <a:t>One </a:t>
            </a:r>
            <a:r>
              <a:rPr lang="fr-BE" dirty="0" err="1" smtClean="0"/>
              <a:t>suffix</a:t>
            </a:r>
            <a:r>
              <a:rPr lang="fr-BE" dirty="0" smtClean="0"/>
              <a:t> for the classification</a:t>
            </a:r>
          </a:p>
          <a:p>
            <a:pPr lvl="1"/>
            <a:r>
              <a:rPr lang="fr-BE" dirty="0" smtClean="0"/>
              <a:t>A </a:t>
            </a:r>
            <a:r>
              <a:rPr lang="fr-BE" dirty="0"/>
              <a:t>Permanent URI </a:t>
            </a:r>
            <a:r>
              <a:rPr lang="fr-BE" dirty="0" smtClean="0"/>
              <a:t>by Resource </a:t>
            </a:r>
            <a:endParaRPr lang="fr-BE" dirty="0"/>
          </a:p>
          <a:p>
            <a:pPr marL="457200" lvl="1" indent="0">
              <a:buNone/>
            </a:pPr>
            <a:r>
              <a:rPr lang="fr-BE" sz="1600" dirty="0">
                <a:hlinkClick r:id="rId2"/>
              </a:rPr>
              <a:t>http://</a:t>
            </a:r>
            <a:r>
              <a:rPr lang="fr-BE" sz="1600" dirty="0" smtClean="0">
                <a:hlinkClick r:id="rId2"/>
              </a:rPr>
              <a:t>data.europa.eu/xsp/cn2021/440100000080</a:t>
            </a:r>
            <a:r>
              <a:rPr lang="fr-BE" sz="1600" dirty="0" smtClean="0"/>
              <a:t> </a:t>
            </a:r>
            <a:br>
              <a:rPr lang="fr-BE" sz="1600" dirty="0" smtClean="0"/>
            </a:br>
            <a:r>
              <a:rPr lang="fr-BE" sz="1600" dirty="0" smtClean="0"/>
              <a:t>(a </a:t>
            </a:r>
            <a:r>
              <a:rPr lang="fr-BE" sz="1600" dirty="0" smtClean="0"/>
              <a:t>code item in the </a:t>
            </a:r>
            <a:r>
              <a:rPr lang="fr-BE" sz="1600" dirty="0" err="1" smtClean="0"/>
              <a:t>Combined</a:t>
            </a:r>
            <a:r>
              <a:rPr lang="fr-BE" sz="1600" dirty="0" smtClean="0"/>
              <a:t> Nomenclature)</a:t>
            </a:r>
          </a:p>
          <a:p>
            <a:pPr marL="457200" lvl="1" indent="0">
              <a:buNone/>
            </a:pPr>
            <a:r>
              <a:rPr lang="fr-BE" sz="1600" dirty="0" smtClean="0">
                <a:hlinkClick r:id="rId3"/>
              </a:rPr>
              <a:t>http</a:t>
            </a:r>
            <a:r>
              <a:rPr lang="fr-BE" sz="1600" dirty="0">
                <a:hlinkClick r:id="rId3"/>
              </a:rPr>
              <a:t>://</a:t>
            </a:r>
            <a:r>
              <a:rPr lang="fr-BE" sz="1600" dirty="0" smtClean="0">
                <a:hlinkClick r:id="rId3"/>
              </a:rPr>
              <a:t>data.europa.eu/xsp/cn2022/CN2022_CN2021</a:t>
            </a:r>
            <a:r>
              <a:rPr lang="fr-BE" sz="1600" dirty="0" smtClean="0"/>
              <a:t> </a:t>
            </a:r>
            <a:br>
              <a:rPr lang="fr-BE" sz="1600" dirty="0" smtClean="0"/>
            </a:br>
            <a:r>
              <a:rPr lang="fr-BE" sz="1600" dirty="0" smtClean="0"/>
              <a:t>(a  </a:t>
            </a:r>
            <a:r>
              <a:rPr lang="fr-BE" sz="1600" dirty="0" err="1" smtClean="0"/>
              <a:t>Correspondence</a:t>
            </a:r>
            <a:r>
              <a:rPr lang="fr-BE" sz="1600" dirty="0" smtClean="0"/>
              <a:t> Table)</a:t>
            </a:r>
          </a:p>
          <a:p>
            <a:pPr marL="457200" lvl="1" indent="0">
              <a:buNone/>
            </a:pPr>
            <a:r>
              <a:rPr lang="fr-BE" sz="1600" dirty="0">
                <a:hlinkClick r:id="rId4"/>
              </a:rPr>
              <a:t>http://data.europa.eu/xsp/cn2022/CN2022_CN2021_030910000080</a:t>
            </a:r>
            <a:r>
              <a:rPr lang="fr-BE" sz="1600" dirty="0"/>
              <a:t> </a:t>
            </a:r>
            <a:r>
              <a:rPr lang="fr-BE" sz="1600" dirty="0" smtClean="0"/>
              <a:t/>
            </a:r>
            <a:br>
              <a:rPr lang="fr-BE" sz="1600" dirty="0" smtClean="0"/>
            </a:br>
            <a:r>
              <a:rPr lang="fr-BE" sz="1600" dirty="0" smtClean="0"/>
              <a:t>(a </a:t>
            </a:r>
            <a:r>
              <a:rPr lang="fr-BE" sz="1600" dirty="0"/>
              <a:t>Concept Association in a </a:t>
            </a:r>
            <a:r>
              <a:rPr lang="fr-BE" sz="1600" dirty="0" err="1"/>
              <a:t>Correspondence</a:t>
            </a:r>
            <a:r>
              <a:rPr lang="fr-BE" sz="1600" dirty="0"/>
              <a:t> Table)</a:t>
            </a:r>
          </a:p>
          <a:p>
            <a:pPr marL="457200" lvl="1" indent="0">
              <a:buNone/>
            </a:pPr>
            <a:endParaRPr lang="fr-BE" sz="1600" dirty="0"/>
          </a:p>
          <a:p>
            <a:pPr algn="just"/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02568" y="448783"/>
            <a:ext cx="5165210" cy="782357"/>
          </a:xfrm>
        </p:spPr>
        <p:txBody>
          <a:bodyPr/>
          <a:lstStyle/>
          <a:p>
            <a:r>
              <a:rPr lang="en-IE" dirty="0" smtClean="0"/>
              <a:t>Dissemination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6434983" y="-1"/>
            <a:ext cx="5497373" cy="6161519"/>
          </a:xfrm>
          <a:solidFill>
            <a:schemeClr val="accent5"/>
          </a:solidFill>
        </p:spPr>
        <p:txBody>
          <a:bodyPr lIns="180000" tIns="180000" rIns="180000" bIns="180000"/>
          <a:lstStyle/>
          <a:p>
            <a:pPr marL="0" indent="0">
              <a:buNone/>
            </a:pPr>
            <a:r>
              <a:rPr lang="fr-BE" b="1" dirty="0" err="1" smtClean="0">
                <a:solidFill>
                  <a:schemeClr val="tx2"/>
                </a:solidFill>
              </a:rPr>
              <a:t>European</a:t>
            </a:r>
            <a:r>
              <a:rPr lang="fr-BE" b="1" dirty="0" smtClean="0">
                <a:solidFill>
                  <a:schemeClr val="tx2"/>
                </a:solidFill>
              </a:rPr>
              <a:t> </a:t>
            </a:r>
            <a:r>
              <a:rPr lang="fr-BE" b="1" dirty="0" err="1" smtClean="0">
                <a:solidFill>
                  <a:schemeClr val="tx2"/>
                </a:solidFill>
              </a:rPr>
              <a:t>Statistics</a:t>
            </a:r>
            <a:r>
              <a:rPr lang="fr-BE" b="1" dirty="0" smtClean="0">
                <a:solidFill>
                  <a:schemeClr val="tx2"/>
                </a:solidFill>
              </a:rPr>
              <a:t> Code of Practice </a:t>
            </a:r>
          </a:p>
          <a:p>
            <a:pPr marL="457200" lvl="1" indent="0">
              <a:buNone/>
            </a:pPr>
            <a:r>
              <a:rPr lang="en-US" dirty="0" smtClean="0"/>
              <a:t>Principle 7.4 </a:t>
            </a:r>
            <a:br>
              <a:rPr lang="en-US" dirty="0" smtClean="0"/>
            </a:br>
            <a:r>
              <a:rPr lang="en-US" dirty="0" smtClean="0"/>
              <a:t>Detailed concordance exists between national classifications systems and the corresponding European systems</a:t>
            </a:r>
            <a:endParaRPr lang="en-IE" dirty="0" smtClean="0"/>
          </a:p>
          <a:p>
            <a:pPr marL="0" indent="0">
              <a:buNone/>
            </a:pPr>
            <a:r>
              <a:rPr lang="fr-BE" b="1" dirty="0" smtClean="0">
                <a:solidFill>
                  <a:schemeClr val="tx2"/>
                </a:solidFill>
              </a:rPr>
              <a:t>Expose</a:t>
            </a:r>
            <a:r>
              <a:rPr lang="fr-BE" dirty="0" smtClean="0"/>
              <a:t> </a:t>
            </a:r>
            <a:r>
              <a:rPr lang="fr-BE" dirty="0" err="1" smtClean="0"/>
              <a:t>our</a:t>
            </a:r>
            <a:r>
              <a:rPr lang="fr-BE" dirty="0" smtClean="0"/>
              <a:t> </a:t>
            </a:r>
            <a:r>
              <a:rPr lang="fr-BE" dirty="0" err="1" smtClean="0"/>
              <a:t>statistical</a:t>
            </a:r>
            <a:r>
              <a:rPr lang="fr-BE" dirty="0" smtClean="0"/>
              <a:t> classifications as LOD</a:t>
            </a:r>
          </a:p>
          <a:p>
            <a:pPr marL="0" indent="0">
              <a:buNone/>
            </a:pPr>
            <a:r>
              <a:rPr lang="fr-BE" dirty="0" err="1" smtClean="0"/>
              <a:t>Make</a:t>
            </a:r>
            <a:r>
              <a:rPr lang="fr-BE" dirty="0" smtClean="0"/>
              <a:t> </a:t>
            </a:r>
            <a:r>
              <a:rPr lang="fr-BE" dirty="0" err="1" smtClean="0"/>
              <a:t>our</a:t>
            </a:r>
            <a:r>
              <a:rPr lang="fr-BE" dirty="0" smtClean="0"/>
              <a:t> </a:t>
            </a:r>
            <a:r>
              <a:rPr lang="fr-BE" dirty="0" err="1" smtClean="0"/>
              <a:t>statistical</a:t>
            </a:r>
            <a:r>
              <a:rPr lang="fr-BE" dirty="0" smtClean="0"/>
              <a:t> classifications </a:t>
            </a:r>
            <a:r>
              <a:rPr lang="fr-BE" b="1" dirty="0" err="1" smtClean="0">
                <a:solidFill>
                  <a:schemeClr val="tx2"/>
                </a:solidFill>
              </a:rPr>
              <a:t>Interoperable</a:t>
            </a:r>
            <a:r>
              <a:rPr lang="fr-BE" dirty="0" smtClean="0"/>
              <a:t>  </a:t>
            </a:r>
            <a:endParaRPr lang="fr-BE" dirty="0" smtClean="0"/>
          </a:p>
          <a:p>
            <a:pPr marL="0" indent="0" algn="just">
              <a:buNone/>
            </a:pPr>
            <a:endParaRPr lang="en-IE" dirty="0"/>
          </a:p>
          <a:p>
            <a:pPr marL="0" indent="0">
              <a:buNone/>
            </a:pPr>
            <a:endParaRPr lang="en-IE" b="1" dirty="0">
              <a:solidFill>
                <a:schemeClr val="tx2"/>
              </a:solidFill>
            </a:endParaRPr>
          </a:p>
          <a:p>
            <a:pPr lvl="2" algn="just">
              <a:spcAft>
                <a:spcPts val="600"/>
              </a:spcAft>
            </a:pPr>
            <a:endParaRPr lang="en-GB" b="1" dirty="0">
              <a:solidFill>
                <a:schemeClr val="tx2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8783"/>
            <a:ext cx="754207" cy="826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626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dirty="0" smtClean="0"/>
              <a:t>Use Cases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3928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39700" y="1563643"/>
            <a:ext cx="6788149" cy="5294357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BE" dirty="0"/>
              <a:t>Use for </a:t>
            </a:r>
            <a:r>
              <a:rPr lang="fr-BE" dirty="0" err="1"/>
              <a:t>collecting</a:t>
            </a:r>
            <a:r>
              <a:rPr lang="fr-BE" dirty="0"/>
              <a:t> </a:t>
            </a:r>
            <a:r>
              <a:rPr lang="fr-BE" dirty="0" err="1"/>
              <a:t>statistical</a:t>
            </a:r>
            <a:r>
              <a:rPr lang="fr-BE" dirty="0"/>
              <a:t> data on </a:t>
            </a:r>
            <a:r>
              <a:rPr lang="fr-BE" dirty="0" err="1"/>
              <a:t>trade</a:t>
            </a:r>
            <a:r>
              <a:rPr lang="fr-BE" dirty="0"/>
              <a:t> in </a:t>
            </a:r>
            <a:r>
              <a:rPr lang="fr-BE" dirty="0" err="1" smtClean="0"/>
              <a:t>goods</a:t>
            </a:r>
            <a:endParaRPr lang="fr-BE" dirty="0" smtClean="0"/>
          </a:p>
          <a:p>
            <a:pPr marL="457200" lvl="1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fr-BE" dirty="0" smtClean="0"/>
              <a:t>Update: </a:t>
            </a:r>
            <a:r>
              <a:rPr lang="fr-BE" dirty="0" err="1" smtClean="0"/>
              <a:t>Yearly</a:t>
            </a:r>
            <a:r>
              <a:rPr lang="fr-BE" dirty="0" smtClean="0"/>
              <a:t> (Eurostat), </a:t>
            </a:r>
            <a:r>
              <a:rPr lang="fr-BE" dirty="0" err="1" smtClean="0"/>
              <a:t>legal</a:t>
            </a:r>
            <a:r>
              <a:rPr lang="fr-BE" dirty="0" smtClean="0"/>
              <a:t> basis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BE" dirty="0" err="1" smtClean="0"/>
              <a:t>Derived</a:t>
            </a:r>
            <a:r>
              <a:rPr lang="fr-BE" dirty="0" smtClean="0"/>
              <a:t> </a:t>
            </a:r>
            <a:r>
              <a:rPr lang="fr-BE" dirty="0" err="1"/>
              <a:t>from</a:t>
            </a:r>
            <a:r>
              <a:rPr lang="fr-BE" dirty="0"/>
              <a:t> the </a:t>
            </a:r>
            <a:r>
              <a:rPr lang="fr-BE" dirty="0" err="1"/>
              <a:t>Harmonised</a:t>
            </a:r>
            <a:r>
              <a:rPr lang="fr-BE" dirty="0"/>
              <a:t> </a:t>
            </a:r>
            <a:r>
              <a:rPr lang="fr-BE" dirty="0" err="1"/>
              <a:t>Commodity</a:t>
            </a:r>
            <a:r>
              <a:rPr lang="fr-BE" dirty="0"/>
              <a:t> Description and </a:t>
            </a:r>
            <a:r>
              <a:rPr lang="fr-BE" dirty="0" err="1"/>
              <a:t>Coding</a:t>
            </a:r>
            <a:r>
              <a:rPr lang="fr-BE" dirty="0"/>
              <a:t> System (HS)</a:t>
            </a:r>
          </a:p>
          <a:p>
            <a:pPr marL="457200" lvl="1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fr-BE" dirty="0" err="1" smtClean="0"/>
              <a:t>Custodian</a:t>
            </a:r>
            <a:r>
              <a:rPr lang="fr-BE" dirty="0" smtClean="0"/>
              <a:t>: World </a:t>
            </a:r>
            <a:r>
              <a:rPr lang="fr-BE" dirty="0"/>
              <a:t>Customs </a:t>
            </a:r>
            <a:r>
              <a:rPr lang="fr-BE" dirty="0" smtClean="0"/>
              <a:t>Organisation</a:t>
            </a:r>
          </a:p>
          <a:p>
            <a:pPr marL="457200" lvl="1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fr-BE" dirty="0" smtClean="0"/>
              <a:t>Major update </a:t>
            </a:r>
            <a:r>
              <a:rPr lang="fr-BE" dirty="0"/>
              <a:t>in 2022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BE" dirty="0" smtClean="0"/>
              <a:t>Levels </a:t>
            </a:r>
            <a:endParaRPr lang="fr-BE" dirty="0"/>
          </a:p>
          <a:p>
            <a:pPr marL="457200" lvl="1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fr-BE" dirty="0" smtClean="0"/>
              <a:t>HS: 2-digit</a:t>
            </a:r>
            <a:r>
              <a:rPr lang="fr-BE" dirty="0"/>
              <a:t>, 4-digit, 6-digit </a:t>
            </a:r>
            <a:r>
              <a:rPr lang="fr-BE" dirty="0" err="1"/>
              <a:t>levels</a:t>
            </a:r>
            <a:endParaRPr lang="fr-BE" dirty="0"/>
          </a:p>
          <a:p>
            <a:pPr marL="457200" lvl="1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fr-BE" dirty="0" smtClean="0"/>
              <a:t>CN: </a:t>
            </a:r>
            <a:r>
              <a:rPr lang="fr-BE" dirty="0" err="1" smtClean="0"/>
              <a:t>subdivided</a:t>
            </a:r>
            <a:r>
              <a:rPr lang="fr-BE" dirty="0" smtClean="0"/>
              <a:t>, </a:t>
            </a:r>
            <a:r>
              <a:rPr lang="fr-BE" dirty="0" err="1" smtClean="0"/>
              <a:t>further</a:t>
            </a:r>
            <a:r>
              <a:rPr lang="fr-BE" dirty="0" smtClean="0"/>
              <a:t> </a:t>
            </a:r>
            <a:r>
              <a:rPr lang="fr-BE" dirty="0"/>
              <a:t>breakdown at 8-digit </a:t>
            </a:r>
            <a:r>
              <a:rPr lang="fr-BE" dirty="0" err="1" smtClean="0"/>
              <a:t>level</a:t>
            </a:r>
            <a:endParaRPr lang="en-US" dirty="0"/>
          </a:p>
          <a:p>
            <a:pPr algn="just"/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02568" y="448783"/>
            <a:ext cx="10515600" cy="782357"/>
          </a:xfrm>
        </p:spPr>
        <p:txBody>
          <a:bodyPr/>
          <a:lstStyle/>
          <a:p>
            <a:r>
              <a:rPr lang="en-IE" sz="3600" dirty="0" smtClean="0"/>
              <a:t>Combined Nomenclature</a:t>
            </a:r>
            <a:endParaRPr lang="en-GB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6991847" y="0"/>
            <a:ext cx="5200153" cy="6161519"/>
          </a:xfrm>
          <a:solidFill>
            <a:schemeClr val="accent5"/>
          </a:solidFill>
        </p:spPr>
        <p:txBody>
          <a:bodyPr lIns="180000" tIns="180000" rIns="180000" bIns="180000"/>
          <a:lstStyle/>
          <a:p>
            <a:pPr marL="0" indent="0">
              <a:spcAft>
                <a:spcPts val="1200"/>
              </a:spcAft>
              <a:buNone/>
            </a:pPr>
            <a:endParaRPr lang="fr-BE" b="1" dirty="0" smtClean="0">
              <a:solidFill>
                <a:schemeClr val="tx2"/>
              </a:solidFill>
            </a:endParaRPr>
          </a:p>
          <a:p>
            <a:pPr marL="0" indent="0">
              <a:spcAft>
                <a:spcPts val="1200"/>
              </a:spcAft>
              <a:buNone/>
            </a:pPr>
            <a:r>
              <a:rPr lang="fr-BE" b="1" dirty="0" err="1" smtClean="0">
                <a:solidFill>
                  <a:schemeClr val="tx2"/>
                </a:solidFill>
              </a:rPr>
              <a:t>Two</a:t>
            </a:r>
            <a:r>
              <a:rPr lang="fr-BE" b="1" dirty="0" smtClean="0">
                <a:solidFill>
                  <a:schemeClr val="tx2"/>
                </a:solidFill>
              </a:rPr>
              <a:t> </a:t>
            </a:r>
            <a:r>
              <a:rPr lang="fr-BE" b="1" dirty="0" err="1">
                <a:solidFill>
                  <a:schemeClr val="tx2"/>
                </a:solidFill>
              </a:rPr>
              <a:t>representations</a:t>
            </a:r>
            <a:endParaRPr lang="fr-BE" b="1" dirty="0">
              <a:solidFill>
                <a:schemeClr val="tx2"/>
              </a:solidFill>
            </a:endParaRPr>
          </a:p>
          <a:p>
            <a:pPr marL="0" indent="0" algn="just">
              <a:buNone/>
            </a:pPr>
            <a:r>
              <a:rPr lang="en-IE" dirty="0" smtClean="0"/>
              <a:t>Select a Scheme </a:t>
            </a:r>
          </a:p>
          <a:p>
            <a:pPr lvl="1" algn="just"/>
            <a:r>
              <a:rPr lang="en-IE" dirty="0" smtClean="0"/>
              <a:t>Visualise the full classification (CN) or a subset (HS) </a:t>
            </a:r>
          </a:p>
          <a:p>
            <a:pPr marL="0" indent="0" algn="just">
              <a:buNone/>
            </a:pPr>
            <a:r>
              <a:rPr lang="en-IE" dirty="0" smtClean="0"/>
              <a:t>Breakdown by Classification Level </a:t>
            </a:r>
          </a:p>
          <a:p>
            <a:pPr lvl="1" algn="just"/>
            <a:r>
              <a:rPr lang="en-IE" dirty="0" smtClean="0"/>
              <a:t>Visualise/extract the codes by Level</a:t>
            </a:r>
            <a:endParaRPr lang="en-IE" dirty="0"/>
          </a:p>
          <a:p>
            <a:pPr algn="just"/>
            <a:endParaRPr lang="en-IE" dirty="0"/>
          </a:p>
          <a:p>
            <a:pPr lvl="2" algn="just">
              <a:spcAft>
                <a:spcPts val="600"/>
              </a:spcAft>
            </a:pPr>
            <a:endParaRPr lang="en-GB" b="1" dirty="0">
              <a:solidFill>
                <a:schemeClr val="tx2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8783"/>
            <a:ext cx="754207" cy="826727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6582319" y="4504617"/>
            <a:ext cx="3096268" cy="2105685"/>
            <a:chOff x="6931378" y="1993349"/>
            <a:chExt cx="4425244" cy="3227761"/>
          </a:xfrm>
        </p:grpSpPr>
        <p:pic>
          <p:nvPicPr>
            <p:cNvPr id="7" name="Content Placeholder 8"/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31378" y="1993349"/>
              <a:ext cx="4425244" cy="3227761"/>
            </a:xfrm>
            <a:prstGeom prst="rect">
              <a:avLst/>
            </a:prstGeom>
          </p:spPr>
        </p:pic>
        <p:sp>
          <p:nvSpPr>
            <p:cNvPr id="8" name="Rounded Rectangle 7"/>
            <p:cNvSpPr/>
            <p:nvPr/>
          </p:nvSpPr>
          <p:spPr>
            <a:xfrm>
              <a:off x="9663289" y="2190044"/>
              <a:ext cx="1044222" cy="1343378"/>
            </a:xfrm>
            <a:prstGeom prst="roundRect">
              <a:avLst/>
            </a:prstGeom>
            <a:noFill/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58972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22954" y="1819981"/>
            <a:ext cx="6105817" cy="3639493"/>
          </a:xfrm>
          <a:prstGeom prst="rect">
            <a:avLst/>
          </a:prstGeom>
          <a:ln>
            <a:solidFill>
              <a:schemeClr val="accent5"/>
            </a:solidFill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Combined Nomenclature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85422" y="6056489"/>
            <a:ext cx="4352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Search </a:t>
            </a:r>
            <a:r>
              <a:rPr lang="en-US" dirty="0" smtClean="0"/>
              <a:t>the code </a:t>
            </a:r>
            <a:r>
              <a:rPr lang="en-US" dirty="0" smtClean="0">
                <a:solidFill>
                  <a:schemeClr val="tx2"/>
                </a:solidFill>
              </a:rPr>
              <a:t>1515 </a:t>
            </a:r>
            <a:r>
              <a:rPr lang="en-US" dirty="0">
                <a:solidFill>
                  <a:schemeClr val="tx2"/>
                </a:solidFill>
              </a:rPr>
              <a:t>90 </a:t>
            </a:r>
            <a:r>
              <a:rPr lang="en-US" dirty="0" smtClean="0">
                <a:solidFill>
                  <a:schemeClr val="tx2"/>
                </a:solidFill>
              </a:rPr>
              <a:t>91 </a:t>
            </a:r>
            <a:r>
              <a:rPr lang="en-US" dirty="0"/>
              <a:t>(part of CN)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8783"/>
            <a:ext cx="754207" cy="826727"/>
          </a:xfrm>
          <a:prstGeom prst="rect">
            <a:avLst/>
          </a:prstGeom>
        </p:spPr>
      </p:pic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957995" y="341975"/>
            <a:ext cx="3743871" cy="5670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575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20782" y="1712413"/>
            <a:ext cx="9334165" cy="4444546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Combined Nomenclature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8783"/>
            <a:ext cx="754207" cy="826727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3074126" y="3570515"/>
            <a:ext cx="6914605" cy="2612572"/>
          </a:xfrm>
          <a:prstGeom prst="round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970722" y="2982482"/>
            <a:ext cx="1464829" cy="658026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905853" y="2888480"/>
            <a:ext cx="1717705" cy="1068224"/>
          </a:xfrm>
          <a:prstGeom prst="round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419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1111" y="1563643"/>
            <a:ext cx="6402813" cy="5294357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BE" dirty="0" smtClean="0"/>
              <a:t>In </a:t>
            </a:r>
            <a:r>
              <a:rPr lang="fr-BE" dirty="0" err="1" smtClean="0"/>
              <a:t>Combined</a:t>
            </a:r>
            <a:r>
              <a:rPr lang="fr-BE" dirty="0" smtClean="0"/>
              <a:t> Nomenclature, volume of </a:t>
            </a:r>
            <a:r>
              <a:rPr lang="fr-BE" dirty="0" err="1" smtClean="0"/>
              <a:t>goods</a:t>
            </a:r>
            <a:r>
              <a:rPr lang="fr-BE" dirty="0" smtClean="0"/>
              <a:t> </a:t>
            </a:r>
            <a:r>
              <a:rPr lang="fr-BE" dirty="0" err="1" smtClean="0"/>
              <a:t>is</a:t>
            </a:r>
            <a:r>
              <a:rPr lang="fr-BE" dirty="0" smtClean="0"/>
              <a:t> </a:t>
            </a:r>
            <a:r>
              <a:rPr lang="fr-BE" dirty="0" err="1" smtClean="0"/>
              <a:t>expressed</a:t>
            </a:r>
            <a:r>
              <a:rPr lang="fr-BE" dirty="0" smtClean="0"/>
              <a:t> in a </a:t>
            </a:r>
            <a:r>
              <a:rPr lang="fr-BE" dirty="0" smtClean="0">
                <a:solidFill>
                  <a:schemeClr val="tx2"/>
                </a:solidFill>
              </a:rPr>
              <a:t>Unit</a:t>
            </a:r>
          </a:p>
          <a:p>
            <a:pPr marL="457200" lvl="1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 smtClean="0">
                <a:solidFill>
                  <a:schemeClr val="accent6"/>
                </a:solidFill>
              </a:rPr>
              <a:t>2208 20 19  </a:t>
            </a:r>
            <a:r>
              <a:rPr lang="en-US" sz="1800" dirty="0" smtClean="0"/>
              <a:t>Spirits </a:t>
            </a:r>
            <a:r>
              <a:rPr lang="en-US" sz="1800" dirty="0"/>
              <a:t>obtained by distilling grape wine, in containers holding &lt;= 2 l (excl. Cognac, Armagnac and Brandy/</a:t>
            </a:r>
            <a:r>
              <a:rPr lang="en-US" sz="1800" dirty="0" err="1"/>
              <a:t>Weinbrand</a:t>
            </a:r>
            <a:r>
              <a:rPr lang="en-US" sz="1800" dirty="0" smtClean="0"/>
              <a:t>)</a:t>
            </a:r>
          </a:p>
          <a:p>
            <a:pPr marL="457200" lvl="1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fr-BE" sz="1800" dirty="0" smtClean="0">
                <a:solidFill>
                  <a:schemeClr val="tx2"/>
                </a:solidFill>
              </a:rPr>
              <a:t>SU (</a:t>
            </a:r>
            <a:r>
              <a:rPr lang="fr-BE" sz="1800" dirty="0" err="1" smtClean="0">
                <a:solidFill>
                  <a:schemeClr val="tx2"/>
                </a:solidFill>
              </a:rPr>
              <a:t>Supplementary</a:t>
            </a:r>
            <a:r>
              <a:rPr lang="fr-BE" sz="1800" dirty="0" smtClean="0">
                <a:solidFill>
                  <a:schemeClr val="tx2"/>
                </a:solidFill>
              </a:rPr>
              <a:t> Unit): </a:t>
            </a:r>
            <a:r>
              <a:rPr lang="en-US" dirty="0" err="1" smtClean="0">
                <a:solidFill>
                  <a:schemeClr val="accent6"/>
                </a:solidFill>
              </a:rPr>
              <a:t>Litre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>
                <a:solidFill>
                  <a:schemeClr val="accent6"/>
                </a:solidFill>
              </a:rPr>
              <a:t>pure (100 %) </a:t>
            </a:r>
            <a:r>
              <a:rPr lang="en-US" dirty="0" smtClean="0">
                <a:solidFill>
                  <a:schemeClr val="accent6"/>
                </a:solidFill>
              </a:rPr>
              <a:t>alcohol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02568" y="448783"/>
            <a:ext cx="10515600" cy="782357"/>
          </a:xfrm>
        </p:spPr>
        <p:txBody>
          <a:bodyPr/>
          <a:lstStyle/>
          <a:p>
            <a:r>
              <a:rPr lang="en-IE" sz="3600" dirty="0" smtClean="0"/>
              <a:t>Units of measure</a:t>
            </a:r>
            <a:endParaRPr lang="en-GB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6452076" y="-1"/>
            <a:ext cx="5452058" cy="6161519"/>
          </a:xfrm>
          <a:solidFill>
            <a:schemeClr val="accent5"/>
          </a:solidFill>
        </p:spPr>
        <p:txBody>
          <a:bodyPr lIns="180000" tIns="180000" rIns="180000" bIns="180000"/>
          <a:lstStyle/>
          <a:p>
            <a:pPr marL="0" indent="0">
              <a:spcAft>
                <a:spcPts val="1200"/>
              </a:spcAft>
              <a:buNone/>
            </a:pPr>
            <a:r>
              <a:rPr lang="en-IE" b="1" dirty="0" smtClean="0">
                <a:solidFill>
                  <a:schemeClr val="tx2"/>
                </a:solidFill>
              </a:rPr>
              <a:t>Interoperability</a:t>
            </a:r>
            <a:endParaRPr lang="en-IE" b="1" dirty="0">
              <a:solidFill>
                <a:schemeClr val="tx2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fr-BE" dirty="0" err="1" smtClean="0"/>
              <a:t>Maintained</a:t>
            </a:r>
            <a:r>
              <a:rPr lang="fr-BE" dirty="0" smtClean="0"/>
              <a:t> in one Code List</a:t>
            </a:r>
          </a:p>
          <a:p>
            <a:pPr marL="0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fr-BE" dirty="0" err="1" smtClean="0"/>
              <a:t>Referenced</a:t>
            </a:r>
            <a:r>
              <a:rPr lang="fr-BE" dirty="0" smtClean="0"/>
              <a:t> in 2  Classifications</a:t>
            </a:r>
            <a:endParaRPr lang="fr-BE" dirty="0"/>
          </a:p>
          <a:p>
            <a:pPr lvl="1" algn="just">
              <a:spcBef>
                <a:spcPts val="600"/>
              </a:spcBef>
              <a:spcAft>
                <a:spcPts val="600"/>
              </a:spcAft>
            </a:pPr>
            <a:r>
              <a:rPr lang="fr-BE" dirty="0" err="1" smtClean="0"/>
              <a:t>Combined</a:t>
            </a:r>
            <a:r>
              <a:rPr lang="fr-BE" dirty="0" smtClean="0"/>
              <a:t> Nomenclature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</a:pPr>
            <a:r>
              <a:rPr lang="fr-BE" dirty="0" err="1" smtClean="0"/>
              <a:t>Prodcom</a:t>
            </a:r>
            <a:r>
              <a:rPr lang="fr-BE" dirty="0" smtClean="0"/>
              <a:t> </a:t>
            </a:r>
            <a:r>
              <a:rPr lang="fr-BE" dirty="0"/>
              <a:t>Classification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en-IE" b="1" dirty="0">
                <a:solidFill>
                  <a:schemeClr val="tx2"/>
                </a:solidFill>
              </a:rPr>
              <a:t>Reuse</a:t>
            </a:r>
            <a:endParaRPr lang="fr-BE" dirty="0" smtClean="0"/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fr-BE" dirty="0" err="1" smtClean="0"/>
              <a:t>Extracted</a:t>
            </a:r>
            <a:r>
              <a:rPr lang="fr-BE" dirty="0" smtClean="0"/>
              <a:t> (CSV </a:t>
            </a:r>
            <a:r>
              <a:rPr lang="fr-BE" dirty="0"/>
              <a:t>format) via a SPARQL-</a:t>
            </a:r>
            <a:r>
              <a:rPr lang="fr-BE" dirty="0" err="1"/>
              <a:t>query</a:t>
            </a:r>
            <a:r>
              <a:rPr lang="fr-BE" dirty="0"/>
              <a:t> </a:t>
            </a:r>
            <a:r>
              <a:rPr lang="fr-BE" dirty="0" err="1" smtClean="0"/>
              <a:t>from</a:t>
            </a:r>
            <a:r>
              <a:rPr lang="fr-BE" dirty="0" smtClean="0"/>
              <a:t> </a:t>
            </a:r>
            <a:r>
              <a:rPr lang="fr-BE" dirty="0" err="1" smtClean="0"/>
              <a:t>VocBench</a:t>
            </a:r>
            <a:r>
              <a:rPr lang="fr-BE" dirty="0" smtClean="0"/>
              <a:t> 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</a:pPr>
            <a:r>
              <a:rPr lang="fr-BE" dirty="0" smtClean="0"/>
              <a:t>Collection of </a:t>
            </a:r>
            <a:r>
              <a:rPr lang="fr-BE" dirty="0" err="1" smtClean="0"/>
              <a:t>saved</a:t>
            </a:r>
            <a:r>
              <a:rPr lang="fr-BE" dirty="0" smtClean="0"/>
              <a:t> </a:t>
            </a:r>
            <a:r>
              <a:rPr lang="fr-BE" dirty="0" err="1" smtClean="0"/>
              <a:t>queries</a:t>
            </a:r>
            <a:endParaRPr lang="fr-BE" dirty="0" smtClean="0"/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fr-BE" dirty="0" err="1" smtClean="0"/>
              <a:t>Injected</a:t>
            </a:r>
            <a:r>
              <a:rPr lang="fr-BE" dirty="0" smtClean="0"/>
              <a:t> </a:t>
            </a:r>
            <a:r>
              <a:rPr lang="fr-BE" dirty="0"/>
              <a:t>in </a:t>
            </a:r>
            <a:r>
              <a:rPr lang="fr-BE" dirty="0" smtClean="0"/>
              <a:t>the Eurostat SDMX </a:t>
            </a:r>
            <a:r>
              <a:rPr lang="fr-BE" dirty="0" err="1" smtClean="0"/>
              <a:t>Registry</a:t>
            </a:r>
            <a:r>
              <a:rPr lang="fr-BE" dirty="0" smtClean="0"/>
              <a:t> (</a:t>
            </a:r>
            <a:r>
              <a:rPr lang="fr-BE" dirty="0" err="1" smtClean="0"/>
              <a:t>Reused</a:t>
            </a:r>
            <a:r>
              <a:rPr lang="fr-BE" dirty="0" smtClean="0"/>
              <a:t>)</a:t>
            </a:r>
            <a:endParaRPr lang="fr-BE" dirty="0"/>
          </a:p>
          <a:p>
            <a:pPr lvl="1" algn="just">
              <a:spcBef>
                <a:spcPts val="600"/>
              </a:spcBef>
              <a:spcAft>
                <a:spcPts val="600"/>
              </a:spcAft>
            </a:pPr>
            <a:endParaRPr lang="fr-BE" dirty="0" smtClean="0"/>
          </a:p>
          <a:p>
            <a:pPr marL="914400" lvl="2" indent="0" algn="just">
              <a:spcBef>
                <a:spcPts val="600"/>
              </a:spcBef>
              <a:spcAft>
                <a:spcPts val="600"/>
              </a:spcAft>
              <a:buNone/>
            </a:pPr>
            <a:endParaRPr lang="fr-BE" dirty="0"/>
          </a:p>
          <a:p>
            <a:pPr marL="0" indent="0">
              <a:spcBef>
                <a:spcPts val="1200"/>
              </a:spcBef>
              <a:buNone/>
            </a:pPr>
            <a:endParaRPr lang="en-IE" dirty="0"/>
          </a:p>
          <a:p>
            <a:pPr lvl="2" algn="just">
              <a:spcAft>
                <a:spcPts val="600"/>
              </a:spcAft>
            </a:pPr>
            <a:endParaRPr lang="en-GB" b="1" dirty="0">
              <a:solidFill>
                <a:schemeClr val="tx2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8783"/>
            <a:ext cx="754207" cy="8267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252" y="3951111"/>
            <a:ext cx="3258348" cy="2590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984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7649" y="1563643"/>
            <a:ext cx="6366616" cy="5294357"/>
          </a:xfrm>
        </p:spPr>
        <p:txBody>
          <a:bodyPr/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fr-BE" dirty="0" smtClean="0"/>
              <a:t>Concordance tables</a:t>
            </a:r>
          </a:p>
          <a:p>
            <a:pPr marL="914400" lvl="2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fr-BE" dirty="0" smtClean="0"/>
              <a:t>CN 2021 – CN </a:t>
            </a:r>
            <a:r>
              <a:rPr lang="fr-BE" dirty="0"/>
              <a:t>2022 (Transition </a:t>
            </a:r>
            <a:r>
              <a:rPr lang="fr-BE" dirty="0" err="1"/>
              <a:t>between</a:t>
            </a:r>
            <a:r>
              <a:rPr lang="fr-BE" dirty="0"/>
              <a:t> </a:t>
            </a:r>
            <a:r>
              <a:rPr lang="fr-BE" dirty="0" err="1"/>
              <a:t>two</a:t>
            </a:r>
            <a:r>
              <a:rPr lang="fr-BE" dirty="0"/>
              <a:t> </a:t>
            </a:r>
            <a:r>
              <a:rPr lang="fr-BE" dirty="0" smtClean="0"/>
              <a:t>versions)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fr-BE" dirty="0" smtClean="0"/>
              <a:t>Conversion tables </a:t>
            </a:r>
          </a:p>
          <a:p>
            <a:pPr marL="914400" lvl="2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fr-BE" dirty="0" smtClean="0"/>
              <a:t>NACE – ISIC 4 (</a:t>
            </a:r>
            <a:r>
              <a:rPr lang="fr-BE" dirty="0" err="1" smtClean="0"/>
              <a:t>remote</a:t>
            </a:r>
            <a:r>
              <a:rPr lang="fr-BE" dirty="0" smtClean="0"/>
              <a:t>)</a:t>
            </a:r>
          </a:p>
          <a:p>
            <a:pPr marL="914400" lvl="2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fr-BE" dirty="0" smtClean="0"/>
              <a:t>CPA 2.1 – CN 2021</a:t>
            </a:r>
          </a:p>
          <a:p>
            <a:pPr marL="914400" lvl="2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fr-BE" dirty="0" smtClean="0"/>
              <a:t>NACE </a:t>
            </a:r>
            <a:r>
              <a:rPr lang="fr-BE" dirty="0" err="1" smtClean="0"/>
              <a:t>Rev</a:t>
            </a:r>
            <a:r>
              <a:rPr lang="fr-BE" dirty="0" smtClean="0"/>
              <a:t> 2 – CPA 2.1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fr-BE" dirty="0" err="1" smtClean="0"/>
              <a:t>Generated</a:t>
            </a:r>
            <a:r>
              <a:rPr lang="fr-BE" dirty="0" smtClean="0"/>
              <a:t> by Eurostat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fr-BE" dirty="0" err="1" smtClean="0"/>
              <a:t>Validated</a:t>
            </a:r>
            <a:r>
              <a:rPr lang="fr-BE" dirty="0" smtClean="0"/>
              <a:t> by Eurostat and the ESS </a:t>
            </a:r>
            <a:r>
              <a:rPr lang="fr-BE" dirty="0" err="1" smtClean="0"/>
              <a:t>Members</a:t>
            </a:r>
            <a:endParaRPr lang="fr-BE" dirty="0" smtClean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fr-BE" dirty="0" err="1" smtClean="0"/>
              <a:t>Imported</a:t>
            </a:r>
            <a:r>
              <a:rPr lang="fr-BE" dirty="0" smtClean="0"/>
              <a:t> in </a:t>
            </a:r>
            <a:r>
              <a:rPr lang="fr-BE" dirty="0" err="1" smtClean="0"/>
              <a:t>VocBench</a:t>
            </a:r>
            <a:endParaRPr lang="fr-BE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02568" y="448783"/>
            <a:ext cx="10515600" cy="782357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BE" sz="3600" dirty="0" err="1"/>
              <a:t>Correspondence</a:t>
            </a:r>
            <a:r>
              <a:rPr lang="fr-BE" sz="3600" dirty="0"/>
              <a:t> tables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6543924" y="-1"/>
            <a:ext cx="5360209" cy="6161519"/>
          </a:xfrm>
          <a:solidFill>
            <a:schemeClr val="accent5"/>
          </a:solidFill>
        </p:spPr>
        <p:txBody>
          <a:bodyPr lIns="180000" tIns="180000" rIns="180000" bIns="180000"/>
          <a:lstStyle/>
          <a:p>
            <a:pPr marL="0" indent="0">
              <a:spcAft>
                <a:spcPts val="1200"/>
              </a:spcAft>
              <a:buNone/>
            </a:pPr>
            <a:endParaRPr lang="fr-BE" b="1" dirty="0" smtClean="0">
              <a:solidFill>
                <a:schemeClr val="tx2"/>
              </a:solidFill>
            </a:endParaRPr>
          </a:p>
          <a:p>
            <a:pPr marL="0" indent="0">
              <a:spcAft>
                <a:spcPts val="1200"/>
              </a:spcAft>
              <a:buNone/>
            </a:pPr>
            <a:r>
              <a:rPr lang="fr-BE" b="1" dirty="0" err="1" smtClean="0">
                <a:solidFill>
                  <a:schemeClr val="tx2"/>
                </a:solidFill>
              </a:rPr>
              <a:t>Two</a:t>
            </a:r>
            <a:r>
              <a:rPr lang="fr-BE" b="1" dirty="0" smtClean="0">
                <a:solidFill>
                  <a:schemeClr val="tx2"/>
                </a:solidFill>
              </a:rPr>
              <a:t> </a:t>
            </a:r>
            <a:r>
              <a:rPr lang="fr-BE" b="1" dirty="0" err="1">
                <a:solidFill>
                  <a:schemeClr val="tx2"/>
                </a:solidFill>
              </a:rPr>
              <a:t>representations</a:t>
            </a:r>
            <a:endParaRPr lang="fr-BE" b="1" dirty="0">
              <a:solidFill>
                <a:schemeClr val="tx2"/>
              </a:solidFill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fr-BE" b="1" dirty="0" err="1" smtClean="0"/>
              <a:t>skos:mapping</a:t>
            </a:r>
            <a:r>
              <a:rPr lang="fr-BE" b="1" dirty="0" smtClean="0"/>
              <a:t> </a:t>
            </a:r>
            <a:endParaRPr lang="fr-BE" b="1" dirty="0"/>
          </a:p>
          <a:p>
            <a:pPr marL="457200" lvl="1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fr-BE" dirty="0"/>
              <a:t>a </a:t>
            </a:r>
            <a:r>
              <a:rPr lang="fr-BE" dirty="0" err="1"/>
              <a:t>property</a:t>
            </a:r>
            <a:r>
              <a:rPr lang="fr-BE" dirty="0"/>
              <a:t> of </a:t>
            </a:r>
            <a:r>
              <a:rPr lang="fr-BE" dirty="0" err="1"/>
              <a:t>skos:Concept</a:t>
            </a:r>
            <a:endParaRPr lang="fr-BE" dirty="0"/>
          </a:p>
          <a:p>
            <a:pPr marL="457200" lvl="1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fr-BE" dirty="0" err="1"/>
              <a:t>Directly</a:t>
            </a:r>
            <a:r>
              <a:rPr lang="fr-BE" dirty="0"/>
              <a:t> accessible in </a:t>
            </a:r>
            <a:r>
              <a:rPr lang="fr-BE" dirty="0" err="1"/>
              <a:t>ShowVoc</a:t>
            </a:r>
            <a:endParaRPr lang="fr-BE" dirty="0"/>
          </a:p>
          <a:p>
            <a:pPr marL="457200" lvl="1" indent="0">
              <a:spcBef>
                <a:spcPts val="600"/>
              </a:spcBef>
              <a:spcAft>
                <a:spcPts val="600"/>
              </a:spcAft>
              <a:buNone/>
            </a:pPr>
            <a:endParaRPr lang="fr-BE" b="1" dirty="0" smtClean="0"/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fr-BE" b="1" dirty="0" err="1" smtClean="0"/>
              <a:t>xkos:Correspondence</a:t>
            </a:r>
            <a:r>
              <a:rPr lang="fr-BE" b="1" dirty="0" smtClean="0"/>
              <a:t> </a:t>
            </a:r>
            <a:r>
              <a:rPr lang="fr-BE" b="1" dirty="0"/>
              <a:t>(a Class)</a:t>
            </a:r>
          </a:p>
          <a:p>
            <a:pPr marL="457200" lvl="1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fr-BE" dirty="0" err="1"/>
              <a:t>xkos:ConceptAssociation</a:t>
            </a:r>
            <a:r>
              <a:rPr lang="fr-BE" dirty="0"/>
              <a:t> (a Class)</a:t>
            </a:r>
          </a:p>
          <a:p>
            <a:pPr marL="914400" lvl="2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fr-BE" dirty="0"/>
              <a:t>&lt;</a:t>
            </a:r>
            <a:r>
              <a:rPr lang="fr-BE" dirty="0" err="1"/>
              <a:t>sourceConcept</a:t>
            </a:r>
            <a:r>
              <a:rPr lang="fr-BE" dirty="0"/>
              <a:t>&gt;, &lt;</a:t>
            </a:r>
            <a:r>
              <a:rPr lang="fr-BE" dirty="0" err="1"/>
              <a:t>targetConcept</a:t>
            </a:r>
            <a:r>
              <a:rPr lang="fr-BE" dirty="0"/>
              <a:t>&gt;</a:t>
            </a:r>
          </a:p>
          <a:p>
            <a:pPr marL="457200" lvl="1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fr-BE" dirty="0"/>
              <a:t>In </a:t>
            </a:r>
            <a:r>
              <a:rPr lang="fr-BE" dirty="0" err="1"/>
              <a:t>ShowVoc</a:t>
            </a:r>
            <a:r>
              <a:rPr lang="fr-BE" dirty="0"/>
              <a:t>, </a:t>
            </a:r>
            <a:r>
              <a:rPr lang="fr-BE" dirty="0" err="1"/>
              <a:t>available</a:t>
            </a:r>
            <a:r>
              <a:rPr lang="fr-BE" dirty="0"/>
              <a:t> via a SPARQL </a:t>
            </a:r>
            <a:r>
              <a:rPr lang="fr-BE" dirty="0" err="1"/>
              <a:t>query</a:t>
            </a:r>
            <a:endParaRPr lang="fr-BE" dirty="0"/>
          </a:p>
          <a:p>
            <a:pPr marL="0" indent="0">
              <a:spcBef>
                <a:spcPts val="1200"/>
              </a:spcBef>
              <a:buNone/>
            </a:pPr>
            <a:endParaRPr lang="en-IE" dirty="0" smtClean="0"/>
          </a:p>
          <a:p>
            <a:pPr marL="0" indent="0">
              <a:spcBef>
                <a:spcPts val="1200"/>
              </a:spcBef>
              <a:buNone/>
            </a:pPr>
            <a:endParaRPr lang="en-IE" dirty="0"/>
          </a:p>
          <a:p>
            <a:pPr lvl="2" algn="just">
              <a:spcAft>
                <a:spcPts val="600"/>
              </a:spcAft>
            </a:pPr>
            <a:endParaRPr lang="en-GB" b="1" dirty="0">
              <a:solidFill>
                <a:schemeClr val="tx2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8783"/>
            <a:ext cx="754207" cy="826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981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7649" y="1563643"/>
            <a:ext cx="6366616" cy="5294357"/>
          </a:xfrm>
        </p:spPr>
        <p:txBody>
          <a:bodyPr/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fr-BE" dirty="0" err="1" smtClean="0"/>
              <a:t>skos:mapping</a:t>
            </a:r>
            <a:endParaRPr lang="fr-B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02568" y="448783"/>
            <a:ext cx="10515600" cy="782357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BE" sz="3600" dirty="0" err="1"/>
              <a:t>Correspondence</a:t>
            </a:r>
            <a:r>
              <a:rPr lang="fr-BE" sz="3600" dirty="0"/>
              <a:t> </a:t>
            </a:r>
            <a:r>
              <a:rPr lang="fr-BE" sz="3600" dirty="0" smtClean="0"/>
              <a:t>tables (</a:t>
            </a:r>
            <a:r>
              <a:rPr lang="fr-BE" sz="3600" dirty="0" err="1" smtClean="0"/>
              <a:t>skos:mapping</a:t>
            </a:r>
            <a:r>
              <a:rPr lang="fr-BE" sz="3600" dirty="0" smtClean="0"/>
              <a:t>)</a:t>
            </a:r>
            <a:endParaRPr lang="fr-BE" sz="36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8783"/>
            <a:ext cx="754207" cy="826727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213417" y="2233384"/>
            <a:ext cx="3862229" cy="4135364"/>
            <a:chOff x="377103" y="2250318"/>
            <a:chExt cx="3862229" cy="413536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7103" y="2250318"/>
              <a:ext cx="3862229" cy="4135364"/>
            </a:xfrm>
            <a:prstGeom prst="rect">
              <a:avLst/>
            </a:prstGeom>
            <a:ln>
              <a:solidFill>
                <a:schemeClr val="accent5"/>
              </a:solidFill>
            </a:ln>
          </p:spPr>
        </p:pic>
        <p:sp>
          <p:nvSpPr>
            <p:cNvPr id="7" name="Rounded Rectangle 6"/>
            <p:cNvSpPr/>
            <p:nvPr/>
          </p:nvSpPr>
          <p:spPr>
            <a:xfrm>
              <a:off x="461466" y="3928534"/>
              <a:ext cx="3394003" cy="515121"/>
            </a:xfrm>
            <a:prstGeom prst="roundRect">
              <a:avLst/>
            </a:pr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4172" y="1411108"/>
            <a:ext cx="7344729" cy="4368803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9" name="Oval 8"/>
          <p:cNvSpPr/>
          <p:nvPr/>
        </p:nvSpPr>
        <p:spPr>
          <a:xfrm>
            <a:off x="5827098" y="1936044"/>
            <a:ext cx="530577" cy="366889"/>
          </a:xfrm>
          <a:prstGeom prst="ellipse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257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7649" y="1563643"/>
            <a:ext cx="6366616" cy="5294357"/>
          </a:xfrm>
        </p:spPr>
        <p:txBody>
          <a:bodyPr/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fr-BE" dirty="0"/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fr-B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20416" y="244887"/>
            <a:ext cx="10515600" cy="782357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BE" sz="3600" dirty="0" err="1"/>
              <a:t>Correspondence</a:t>
            </a:r>
            <a:r>
              <a:rPr lang="fr-BE" sz="3600" dirty="0"/>
              <a:t> </a:t>
            </a:r>
            <a:r>
              <a:rPr lang="fr-BE" sz="3600" dirty="0" smtClean="0"/>
              <a:t>tables (</a:t>
            </a:r>
            <a:r>
              <a:rPr lang="fr-BE" sz="3600" dirty="0" err="1" smtClean="0"/>
              <a:t>xkos:Correspondence</a:t>
            </a:r>
            <a:r>
              <a:rPr lang="fr-BE" sz="3600" dirty="0" smtClean="0"/>
              <a:t>)</a:t>
            </a:r>
            <a:endParaRPr lang="fr-BE" sz="36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8783"/>
            <a:ext cx="754207" cy="826727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184831" y="1926469"/>
            <a:ext cx="5738107" cy="4568703"/>
            <a:chOff x="184831" y="1926469"/>
            <a:chExt cx="5738107" cy="456870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4831" y="1926469"/>
              <a:ext cx="5738107" cy="4568703"/>
            </a:xfrm>
            <a:prstGeom prst="rect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</p:pic>
        <p:sp>
          <p:nvSpPr>
            <p:cNvPr id="11" name="Rounded Rectangle 10"/>
            <p:cNvSpPr/>
            <p:nvPr/>
          </p:nvSpPr>
          <p:spPr>
            <a:xfrm>
              <a:off x="3031084" y="4944930"/>
              <a:ext cx="524933" cy="231029"/>
            </a:xfrm>
            <a:prstGeom prst="round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accent5"/>
                  </a:solidFill>
                </a:ln>
                <a:noFill/>
              </a:endParaRPr>
            </a:p>
          </p:txBody>
        </p:sp>
      </p:grpSp>
      <p:pic>
        <p:nvPicPr>
          <p:cNvPr id="9" name="Content Placeholder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5142" y="1275510"/>
            <a:ext cx="6016007" cy="3477507"/>
          </a:xfrm>
          <a:prstGeom prst="rect">
            <a:avLst/>
          </a:prstGeom>
          <a:ln>
            <a:solidFill>
              <a:schemeClr val="accent5"/>
            </a:solidFill>
          </a:ln>
        </p:spPr>
      </p:pic>
      <p:cxnSp>
        <p:nvCxnSpPr>
          <p:cNvPr id="19" name="Straight Arrow Connector 18"/>
          <p:cNvCxnSpPr/>
          <p:nvPr/>
        </p:nvCxnSpPr>
        <p:spPr>
          <a:xfrm flipV="1">
            <a:off x="4334933" y="1563643"/>
            <a:ext cx="1461911" cy="4001779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3325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02568" y="448783"/>
            <a:ext cx="10515600" cy="782357"/>
          </a:xfrm>
        </p:spPr>
        <p:txBody>
          <a:bodyPr/>
          <a:lstStyle/>
          <a:p>
            <a:r>
              <a:rPr lang="en-GB" dirty="0" smtClean="0"/>
              <a:t>Query with SPARQL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6637866" y="-1"/>
            <a:ext cx="5271911" cy="5604934"/>
          </a:xfrm>
          <a:solidFill>
            <a:schemeClr val="accent5"/>
          </a:solidFill>
        </p:spPr>
        <p:txBody>
          <a:bodyPr lIns="180000" tIns="180000" rIns="180000" bIns="180000"/>
          <a:lstStyle/>
          <a:p>
            <a:pPr marL="0" indent="0">
              <a:spcAft>
                <a:spcPts val="1200"/>
              </a:spcAft>
              <a:buNone/>
            </a:pPr>
            <a:endParaRPr lang="fr-BE" b="1" dirty="0" smtClean="0">
              <a:solidFill>
                <a:schemeClr val="tx2"/>
              </a:solidFill>
            </a:endParaRPr>
          </a:p>
          <a:p>
            <a:pPr marL="0" indent="0">
              <a:spcAft>
                <a:spcPts val="1200"/>
              </a:spcAft>
              <a:buNone/>
            </a:pPr>
            <a:r>
              <a:rPr lang="fr-BE" b="1" dirty="0">
                <a:solidFill>
                  <a:schemeClr val="tx2"/>
                </a:solidFill>
              </a:rPr>
              <a:t>Customised </a:t>
            </a:r>
            <a:r>
              <a:rPr lang="fr-BE" b="1" dirty="0" smtClean="0">
                <a:solidFill>
                  <a:schemeClr val="tx2"/>
                </a:solidFill>
              </a:rPr>
              <a:t>data extraction</a:t>
            </a:r>
            <a:endParaRPr lang="fr-BE" dirty="0"/>
          </a:p>
          <a:p>
            <a:pPr marL="0" indent="0">
              <a:spcAft>
                <a:spcPts val="1200"/>
              </a:spcAft>
              <a:buNone/>
            </a:pPr>
            <a:r>
              <a:rPr lang="fr-BE" dirty="0" smtClean="0"/>
              <a:t>Save </a:t>
            </a:r>
            <a:r>
              <a:rPr lang="fr-BE" dirty="0" err="1" smtClean="0"/>
              <a:t>your</a:t>
            </a:r>
            <a:r>
              <a:rPr lang="fr-BE" dirty="0" smtClean="0"/>
              <a:t> </a:t>
            </a:r>
            <a:r>
              <a:rPr lang="fr-BE" dirty="0" err="1" smtClean="0"/>
              <a:t>templates</a:t>
            </a:r>
            <a:r>
              <a:rPr lang="fr-BE" dirty="0" smtClean="0"/>
              <a:t> (in </a:t>
            </a:r>
            <a:r>
              <a:rPr lang="fr-BE" dirty="0" err="1" smtClean="0"/>
              <a:t>VocBench</a:t>
            </a:r>
            <a:r>
              <a:rPr lang="fr-BE" dirty="0" smtClean="0"/>
              <a:t>)</a:t>
            </a:r>
          </a:p>
          <a:p>
            <a:pPr marL="457200" lvl="1" indent="0">
              <a:spcAft>
                <a:spcPts val="1200"/>
              </a:spcAft>
              <a:buNone/>
            </a:pPr>
            <a:r>
              <a:rPr lang="fr-BE" dirty="0" err="1" smtClean="0"/>
              <a:t>Query</a:t>
            </a:r>
            <a:r>
              <a:rPr lang="fr-BE" dirty="0" smtClean="0"/>
              <a:t> Classifications or  </a:t>
            </a:r>
            <a:r>
              <a:rPr lang="fr-BE" dirty="0" err="1" smtClean="0"/>
              <a:t>Correspondences</a:t>
            </a:r>
            <a:endParaRPr lang="fr-BE" dirty="0" smtClean="0"/>
          </a:p>
          <a:p>
            <a:pPr marL="457200" lvl="1" indent="0">
              <a:spcAft>
                <a:spcPts val="1200"/>
              </a:spcAft>
              <a:buNone/>
            </a:pPr>
            <a:r>
              <a:rPr lang="fr-BE" dirty="0" smtClean="0"/>
              <a:t>Export in CSV, TSV, JSON, XLSX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fr-BE" dirty="0" smtClean="0"/>
              <a:t>Export the full </a:t>
            </a:r>
            <a:r>
              <a:rPr lang="fr-BE" dirty="0" err="1" smtClean="0"/>
              <a:t>dataset</a:t>
            </a:r>
            <a:r>
              <a:rPr lang="fr-BE" dirty="0" smtClean="0"/>
              <a:t> </a:t>
            </a:r>
          </a:p>
          <a:p>
            <a:pPr marL="457200" lvl="1" indent="0">
              <a:spcAft>
                <a:spcPts val="1200"/>
              </a:spcAft>
              <a:buNone/>
            </a:pPr>
            <a:r>
              <a:rPr lang="fr-BE" dirty="0" smtClean="0"/>
              <a:t>RDF, TTL, JSON</a:t>
            </a:r>
            <a:endParaRPr lang="fr-BE" b="1" dirty="0" smtClean="0">
              <a:solidFill>
                <a:schemeClr val="tx2"/>
              </a:solidFill>
            </a:endParaRPr>
          </a:p>
          <a:p>
            <a:pPr lvl="1"/>
            <a:endParaRPr lang="fr-BE" dirty="0"/>
          </a:p>
          <a:p>
            <a:pPr lvl="2" algn="just">
              <a:spcAft>
                <a:spcPts val="600"/>
              </a:spcAft>
            </a:pPr>
            <a:endParaRPr lang="en-GB" b="1" dirty="0">
              <a:solidFill>
                <a:schemeClr val="tx2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1110" y="1786114"/>
            <a:ext cx="6536267" cy="4151842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fr-BE" dirty="0" smtClean="0"/>
              <a:t>Display the </a:t>
            </a:r>
            <a:r>
              <a:rPr lang="fr-BE" dirty="0" err="1" smtClean="0"/>
              <a:t>Correspondence</a:t>
            </a:r>
            <a:r>
              <a:rPr lang="fr-BE" dirty="0" smtClean="0"/>
              <a:t> tables for a Classification </a:t>
            </a:r>
          </a:p>
          <a:p>
            <a:pPr marL="914400" lvl="2" indent="0">
              <a:buNone/>
            </a:pPr>
            <a:r>
              <a:rPr lang="fr-BE" dirty="0" smtClean="0"/>
              <a:t>?s </a:t>
            </a:r>
            <a:r>
              <a:rPr lang="fr-BE" dirty="0"/>
              <a:t>a </a:t>
            </a:r>
            <a:r>
              <a:rPr lang="fr-BE" dirty="0" err="1"/>
              <a:t>xkos:Correspondence</a:t>
            </a:r>
            <a:r>
              <a:rPr lang="fr-BE" dirty="0"/>
              <a:t> </a:t>
            </a:r>
            <a:r>
              <a:rPr lang="fr-BE" dirty="0" smtClean="0"/>
              <a:t>.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fr-BE" dirty="0" smtClean="0"/>
              <a:t>Display the Associations of a </a:t>
            </a:r>
            <a:r>
              <a:rPr lang="fr-BE" dirty="0" err="1" smtClean="0"/>
              <a:t>Correspondence</a:t>
            </a:r>
            <a:r>
              <a:rPr lang="fr-BE" dirty="0" smtClean="0"/>
              <a:t> Table</a:t>
            </a:r>
          </a:p>
          <a:p>
            <a:pPr marL="914400" lvl="2" indent="0">
              <a:buNone/>
            </a:pPr>
            <a:r>
              <a:rPr lang="fr-BE" dirty="0" smtClean="0">
                <a:solidFill>
                  <a:srgbClr val="FF0000"/>
                </a:solidFill>
              </a:rPr>
              <a:t>:</a:t>
            </a:r>
            <a:r>
              <a:rPr lang="fr-BE" dirty="0">
                <a:solidFill>
                  <a:srgbClr val="FF0000"/>
                </a:solidFill>
              </a:rPr>
              <a:t>CN2021_CN2022 </a:t>
            </a:r>
            <a:r>
              <a:rPr lang="fr-BE" dirty="0" err="1"/>
              <a:t>xkos:madeOf</a:t>
            </a:r>
            <a:r>
              <a:rPr lang="fr-BE" dirty="0"/>
              <a:t> ?Associations </a:t>
            </a:r>
            <a:r>
              <a:rPr lang="fr-BE" dirty="0" smtClean="0"/>
              <a:t>.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fr-BE" dirty="0" smtClean="0"/>
              <a:t>Display </a:t>
            </a:r>
            <a:r>
              <a:rPr lang="fr-BE" dirty="0"/>
              <a:t>a concept Association (Source, Target)</a:t>
            </a:r>
          </a:p>
          <a:p>
            <a:pPr marL="914400" lvl="2" indent="0">
              <a:buNone/>
            </a:pPr>
            <a:r>
              <a:rPr lang="fr-BE" dirty="0"/>
              <a:t>:CN2021_CN2022_151590910080 ?p ?o .</a:t>
            </a:r>
          </a:p>
          <a:p>
            <a:pPr marL="0" indent="0">
              <a:spcAft>
                <a:spcPts val="600"/>
              </a:spcAft>
              <a:buNone/>
            </a:pPr>
            <a:endParaRPr lang="fr-BE" dirty="0"/>
          </a:p>
          <a:p>
            <a:pPr marL="0" indent="0">
              <a:spcAft>
                <a:spcPts val="600"/>
              </a:spcAft>
              <a:buNone/>
            </a:pPr>
            <a:endParaRPr lang="fr-BE" dirty="0" err="1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5800" y="564229"/>
            <a:ext cx="503089" cy="5514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5" y="448783"/>
            <a:ext cx="754207" cy="826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76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Table of contents</a:t>
            </a:r>
            <a:endParaRPr lang="en-GB" dirty="0"/>
          </a:p>
        </p:txBody>
      </p:sp>
      <p:graphicFrame>
        <p:nvGraphicFramePr>
          <p:cNvPr id="9" name="Diagram 8"/>
          <p:cNvGraphicFramePr/>
          <p:nvPr>
            <p:extLst/>
          </p:nvPr>
        </p:nvGraphicFramePr>
        <p:xfrm>
          <a:off x="2771203" y="1606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907106" y="2182064"/>
            <a:ext cx="37768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2000" b="1" dirty="0" smtClean="0">
                <a:solidFill>
                  <a:schemeClr val="tx2"/>
                </a:solidFill>
              </a:rPr>
              <a:t>1 Statistical </a:t>
            </a:r>
            <a:r>
              <a:rPr lang="en-GB" sz="2000" b="1" dirty="0" smtClean="0">
                <a:solidFill>
                  <a:schemeClr val="tx2"/>
                </a:solidFill>
              </a:rPr>
              <a:t>classifications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schemeClr val="tx2"/>
                </a:solidFill>
              </a:rPr>
              <a:t>Integrated System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schemeClr val="tx2"/>
                </a:solidFill>
              </a:rPr>
              <a:t>Ramon</a:t>
            </a:r>
            <a:endParaRPr lang="en-GB" sz="2000" b="1" dirty="0">
              <a:solidFill>
                <a:schemeClr val="tx2"/>
              </a:solidFill>
            </a:endParaRPr>
          </a:p>
          <a:p>
            <a:endParaRPr lang="en-GB" sz="2000" b="1" dirty="0"/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1979115" y="2182064"/>
            <a:ext cx="3312368" cy="0"/>
          </a:xfrm>
          <a:prstGeom prst="line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TextBox 11"/>
          <p:cNvSpPr txBox="1"/>
          <p:nvPr/>
        </p:nvSpPr>
        <p:spPr>
          <a:xfrm>
            <a:off x="7087565" y="3694232"/>
            <a:ext cx="32444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2000" b="1" dirty="0" smtClean="0">
                <a:solidFill>
                  <a:schemeClr val="tx2"/>
                </a:solidFill>
              </a:rPr>
              <a:t>2 Migration </a:t>
            </a:r>
            <a:r>
              <a:rPr lang="en-GB" sz="2000" b="1" dirty="0">
                <a:solidFill>
                  <a:schemeClr val="tx2"/>
                </a:solidFill>
              </a:rPr>
              <a:t>as </a:t>
            </a:r>
            <a:r>
              <a:rPr lang="en-GB" sz="2000" b="1" dirty="0" smtClean="0">
                <a:solidFill>
                  <a:schemeClr val="tx2"/>
                </a:solidFill>
              </a:rPr>
              <a:t>LOD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schemeClr val="tx2"/>
                </a:solidFill>
              </a:rPr>
              <a:t>Migration strategy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schemeClr val="tx2"/>
                </a:solidFill>
              </a:rPr>
              <a:t>Dissemination</a:t>
            </a:r>
            <a:endParaRPr lang="en-GB" sz="2000" b="1" dirty="0">
              <a:solidFill>
                <a:schemeClr val="tx2"/>
              </a:solidFill>
            </a:endParaRPr>
          </a:p>
          <a:p>
            <a:endParaRPr lang="en-GB" sz="2000" b="1" dirty="0"/>
          </a:p>
        </p:txBody>
      </p:sp>
      <p:cxnSp>
        <p:nvCxnSpPr>
          <p:cNvPr id="13" name="Straight Connector 12"/>
          <p:cNvCxnSpPr/>
          <p:nvPr/>
        </p:nvCxnSpPr>
        <p:spPr bwMode="auto">
          <a:xfrm flipH="1">
            <a:off x="6227587" y="3685352"/>
            <a:ext cx="4032448" cy="0"/>
          </a:xfrm>
          <a:prstGeom prst="line">
            <a:avLst/>
          </a:prstGeom>
          <a:noFill/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TextBox 13"/>
          <p:cNvSpPr txBox="1"/>
          <p:nvPr/>
        </p:nvSpPr>
        <p:spPr>
          <a:xfrm>
            <a:off x="2059506" y="5311507"/>
            <a:ext cx="409858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chemeClr val="tx2"/>
                </a:solidFill>
              </a:rPr>
              <a:t>3 Uses </a:t>
            </a:r>
            <a:r>
              <a:rPr lang="en-GB" sz="2000" b="1" dirty="0" smtClean="0">
                <a:solidFill>
                  <a:schemeClr val="tx2"/>
                </a:solidFill>
              </a:rPr>
              <a:t>Cases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schemeClr val="tx2"/>
                </a:solidFill>
              </a:rPr>
              <a:t>Combined nomenclature</a:t>
            </a:r>
            <a:endParaRPr lang="en-GB" sz="2000" b="1" dirty="0">
              <a:solidFill>
                <a:schemeClr val="tx2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schemeClr val="tx2"/>
                </a:solidFill>
              </a:rPr>
              <a:t>Units of measure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schemeClr val="tx2"/>
                </a:solidFill>
              </a:rPr>
              <a:t>Correspondence tables</a:t>
            </a:r>
            <a:endParaRPr lang="en-GB" sz="2000" b="1" dirty="0">
              <a:solidFill>
                <a:schemeClr val="tx2"/>
              </a:solidFill>
            </a:endParaRPr>
          </a:p>
          <a:p>
            <a:endParaRPr lang="en-GB" sz="2000" b="1" dirty="0"/>
          </a:p>
        </p:txBody>
      </p:sp>
      <p:cxnSp>
        <p:nvCxnSpPr>
          <p:cNvPr id="15" name="Straight Connector 14"/>
          <p:cNvCxnSpPr/>
          <p:nvPr/>
        </p:nvCxnSpPr>
        <p:spPr bwMode="auto">
          <a:xfrm>
            <a:off x="2131515" y="5311507"/>
            <a:ext cx="3159968" cy="0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826" y="3330341"/>
            <a:ext cx="726913" cy="72691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433" y="2186745"/>
            <a:ext cx="742741" cy="74274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448" y="4441219"/>
            <a:ext cx="780367" cy="780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507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dirty="0" smtClean="0"/>
              <a:t>Thank you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9575" y="4646435"/>
            <a:ext cx="8941016" cy="1853519"/>
          </a:xfrm>
        </p:spPr>
        <p:txBody>
          <a:bodyPr wrap="square" anchor="b" anchorCtr="0"/>
          <a:lstStyle/>
          <a:p>
            <a:r>
              <a:rPr lang="en-US" sz="1050" b="1" dirty="0"/>
              <a:t>© European Union 2020</a:t>
            </a:r>
          </a:p>
          <a:p>
            <a:r>
              <a:rPr lang="en-US" sz="1050" dirty="0" smtClean="0"/>
              <a:t>Unless otherwise noted the reuse of this presentation is </a:t>
            </a:r>
            <a:r>
              <a:rPr lang="en-US" sz="1050" dirty="0" err="1" smtClean="0"/>
              <a:t>authorised</a:t>
            </a:r>
            <a:r>
              <a:rPr lang="en-US" sz="1050" dirty="0" smtClean="0"/>
              <a:t> under the </a:t>
            </a:r>
            <a:r>
              <a:rPr lang="en-US" sz="1050" dirty="0" smtClean="0">
                <a:hlinkClick r:id="rId3"/>
              </a:rPr>
              <a:t>CC BY 4.0 </a:t>
            </a:r>
            <a:r>
              <a:rPr lang="en-US" sz="1050" dirty="0"/>
              <a:t>license. For any use or reproduction of elements that are not owned by the EU, permission may need to be sought directly from the respective </a:t>
            </a:r>
            <a:r>
              <a:rPr lang="en-US" sz="1050" dirty="0" smtClean="0"/>
              <a:t>right holders.</a:t>
            </a:r>
          </a:p>
          <a:p>
            <a:r>
              <a:rPr lang="en-US" sz="1050" dirty="0" smtClean="0"/>
              <a:t>Slide </a:t>
            </a:r>
            <a:r>
              <a:rPr lang="en-US" sz="1050" dirty="0" smtClean="0">
                <a:solidFill>
                  <a:schemeClr val="accent6"/>
                </a:solidFill>
              </a:rPr>
              <a:t>xx</a:t>
            </a:r>
            <a:r>
              <a:rPr lang="en-US" sz="1050" dirty="0" smtClean="0"/>
              <a:t>: </a:t>
            </a:r>
            <a:r>
              <a:rPr lang="en-US" sz="1050" dirty="0">
                <a:solidFill>
                  <a:schemeClr val="accent6"/>
                </a:solidFill>
              </a:rPr>
              <a:t>e</a:t>
            </a:r>
            <a:r>
              <a:rPr lang="en-US" sz="1050" dirty="0" smtClean="0">
                <a:solidFill>
                  <a:schemeClr val="accent6"/>
                </a:solidFill>
              </a:rPr>
              <a:t>lement concerned</a:t>
            </a:r>
            <a:r>
              <a:rPr lang="en-US" sz="1050" dirty="0" smtClean="0"/>
              <a:t>, source</a:t>
            </a:r>
            <a:r>
              <a:rPr lang="en-US" sz="1050" dirty="0" smtClean="0">
                <a:solidFill>
                  <a:schemeClr val="accent6"/>
                </a:solidFill>
              </a:rPr>
              <a:t>: e.g. Fotolia.com</a:t>
            </a:r>
            <a:r>
              <a:rPr lang="en-US" sz="1050" dirty="0" smtClean="0"/>
              <a:t>; Slide </a:t>
            </a:r>
            <a:r>
              <a:rPr lang="en-US" sz="1050" dirty="0" smtClean="0">
                <a:solidFill>
                  <a:schemeClr val="accent6"/>
                </a:solidFill>
              </a:rPr>
              <a:t>xx</a:t>
            </a:r>
            <a:r>
              <a:rPr lang="en-US" sz="1050" dirty="0" smtClean="0"/>
              <a:t>: </a:t>
            </a:r>
            <a:r>
              <a:rPr lang="en-US" sz="1050" dirty="0" smtClean="0">
                <a:solidFill>
                  <a:schemeClr val="accent6"/>
                </a:solidFill>
              </a:rPr>
              <a:t>element concerned</a:t>
            </a:r>
            <a:r>
              <a:rPr lang="en-US" sz="1050" dirty="0" smtClean="0"/>
              <a:t>, source: </a:t>
            </a:r>
            <a:r>
              <a:rPr lang="en-US" sz="1050" dirty="0" smtClean="0">
                <a:solidFill>
                  <a:schemeClr val="accent6"/>
                </a:solidFill>
              </a:rPr>
              <a:t>e.g. iStock.com</a:t>
            </a:r>
            <a:endParaRPr lang="en-GB" sz="1050" dirty="0">
              <a:solidFill>
                <a:schemeClr val="accent6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24" y="4858246"/>
            <a:ext cx="1023496" cy="358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61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z="3600" dirty="0" smtClean="0"/>
              <a:t>Integrated System of </a:t>
            </a:r>
            <a:r>
              <a:rPr lang="fr-BE" sz="3600" dirty="0" err="1" smtClean="0"/>
              <a:t>Statistical</a:t>
            </a:r>
            <a:r>
              <a:rPr lang="fr-BE" sz="3600" dirty="0" smtClean="0"/>
              <a:t> Classifications </a:t>
            </a:r>
            <a:endParaRPr lang="en-US" sz="3600" dirty="0"/>
          </a:p>
        </p:txBody>
      </p:sp>
      <p:pic>
        <p:nvPicPr>
          <p:cNvPr id="4" name="Content Placeholder 8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6704" y="1420945"/>
            <a:ext cx="9301163" cy="4744244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106311" y="2833511"/>
            <a:ext cx="8071556" cy="959556"/>
          </a:xfrm>
          <a:prstGeom prst="round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2452643" y="1529697"/>
            <a:ext cx="1119499" cy="564023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699902" y="1666430"/>
            <a:ext cx="963071" cy="460798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5227" y="3793067"/>
            <a:ext cx="3105150" cy="2162175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4025069" y="1666430"/>
            <a:ext cx="1113012" cy="427290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59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75671" y="1363045"/>
            <a:ext cx="11072018" cy="5375650"/>
          </a:xfrm>
        </p:spPr>
        <p:txBody>
          <a:bodyPr/>
          <a:lstStyle/>
          <a:p>
            <a:pPr marL="0" indent="0" algn="just">
              <a:buNone/>
            </a:pPr>
            <a:r>
              <a:rPr lang="en-US" dirty="0" smtClean="0">
                <a:hlinkClick r:id="rId2"/>
              </a:rPr>
              <a:t>RAMON</a:t>
            </a:r>
            <a:r>
              <a:rPr lang="en-US" dirty="0" smtClean="0"/>
              <a:t> (Reference </a:t>
            </a:r>
            <a:r>
              <a:rPr lang="en-US" dirty="0"/>
              <a:t>And Management Of </a:t>
            </a:r>
            <a:r>
              <a:rPr lang="en-US" dirty="0" smtClean="0"/>
              <a:t>Nomenclatures)</a:t>
            </a:r>
            <a:endParaRPr lang="en-US" dirty="0"/>
          </a:p>
          <a:p>
            <a:pPr marL="0" indent="0" algn="just">
              <a:spcAft>
                <a:spcPts val="600"/>
              </a:spcAft>
              <a:buNone/>
            </a:pPr>
            <a:r>
              <a:rPr lang="en-IE" dirty="0"/>
              <a:t>Dissemination</a:t>
            </a:r>
            <a:r>
              <a:rPr lang="en-IE" dirty="0" smtClean="0"/>
              <a:t> of Classifications </a:t>
            </a:r>
          </a:p>
          <a:p>
            <a:pPr lvl="1" algn="just"/>
            <a:r>
              <a:rPr lang="en-IE" dirty="0" smtClean="0"/>
              <a:t>Managed by Eurostat </a:t>
            </a:r>
            <a:r>
              <a:rPr lang="en-IE" dirty="0"/>
              <a:t>(EU Level) </a:t>
            </a:r>
            <a:endParaRPr lang="en-IE" dirty="0" smtClean="0"/>
          </a:p>
          <a:p>
            <a:pPr lvl="1" algn="just">
              <a:spcBef>
                <a:spcPts val="600"/>
              </a:spcBef>
            </a:pPr>
            <a:r>
              <a:rPr lang="en-IE" dirty="0" smtClean="0"/>
              <a:t>Not </a:t>
            </a:r>
            <a:r>
              <a:rPr lang="en-IE" dirty="0"/>
              <a:t>managed by Eurostat </a:t>
            </a:r>
            <a:r>
              <a:rPr lang="en-IE" dirty="0" smtClean="0"/>
              <a:t>(World Level)</a:t>
            </a:r>
          </a:p>
          <a:p>
            <a:pPr lvl="2" algn="just">
              <a:spcBef>
                <a:spcPts val="600"/>
              </a:spcBef>
            </a:pPr>
            <a:r>
              <a:rPr lang="en-IE" dirty="0" smtClean="0"/>
              <a:t>Linked </a:t>
            </a:r>
            <a:r>
              <a:rPr lang="en-IE" dirty="0"/>
              <a:t>to a third party </a:t>
            </a:r>
            <a:r>
              <a:rPr lang="en-IE" dirty="0" smtClean="0"/>
              <a:t>website</a:t>
            </a:r>
            <a:endParaRPr lang="en-IE" dirty="0"/>
          </a:p>
          <a:p>
            <a:pPr lvl="2" algn="just"/>
            <a:r>
              <a:rPr lang="en-IE" dirty="0" smtClean="0"/>
              <a:t>Stored in RAMON itself, with a disclaimer that the official version is available elsewhere</a:t>
            </a:r>
          </a:p>
          <a:p>
            <a:pPr marL="0" indent="0" algn="just">
              <a:spcBef>
                <a:spcPts val="1200"/>
              </a:spcBef>
              <a:spcAft>
                <a:spcPts val="600"/>
              </a:spcAft>
              <a:buNone/>
            </a:pPr>
            <a:r>
              <a:rPr lang="en-IE" dirty="0"/>
              <a:t>Structured but not </a:t>
            </a:r>
            <a:r>
              <a:rPr lang="en-IE" dirty="0" smtClean="0"/>
              <a:t>standardised</a:t>
            </a:r>
          </a:p>
          <a:p>
            <a:pPr lvl="1" algn="just">
              <a:spcBef>
                <a:spcPts val="600"/>
              </a:spcBef>
            </a:pPr>
            <a:r>
              <a:rPr lang="en-IE" dirty="0" smtClean="0"/>
              <a:t>Content is partially findable</a:t>
            </a:r>
            <a:endParaRPr lang="en-IE" dirty="0"/>
          </a:p>
          <a:p>
            <a:pPr lvl="1" algn="just"/>
            <a:r>
              <a:rPr lang="en-IE" dirty="0"/>
              <a:t>The description of the classification is </a:t>
            </a:r>
            <a:r>
              <a:rPr lang="en-IE" dirty="0">
                <a:solidFill>
                  <a:srgbClr val="0356B1"/>
                </a:solidFill>
              </a:rPr>
              <a:t>A</a:t>
            </a:r>
            <a:r>
              <a:rPr lang="en-IE" dirty="0"/>
              <a:t>ccessible </a:t>
            </a:r>
            <a:r>
              <a:rPr lang="en-IE" dirty="0" smtClean="0"/>
              <a:t>(HTML) but </a:t>
            </a:r>
            <a:r>
              <a:rPr lang="en-IE" dirty="0"/>
              <a:t>not </a:t>
            </a:r>
            <a:r>
              <a:rPr lang="en-IE" dirty="0">
                <a:solidFill>
                  <a:srgbClr val="0356B1"/>
                </a:solidFill>
              </a:rPr>
              <a:t>F</a:t>
            </a:r>
            <a:r>
              <a:rPr lang="en-IE" dirty="0"/>
              <a:t>indable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IE" dirty="0" smtClean="0"/>
              <a:t>For </a:t>
            </a:r>
            <a:r>
              <a:rPr lang="en-IE" dirty="0"/>
              <a:t>many classifications there are </a:t>
            </a:r>
            <a:r>
              <a:rPr lang="en-IE" dirty="0">
                <a:solidFill>
                  <a:srgbClr val="024B9C"/>
                </a:solidFill>
              </a:rPr>
              <a:t>additional files </a:t>
            </a:r>
            <a:r>
              <a:rPr lang="en-IE" dirty="0"/>
              <a:t>attached </a:t>
            </a:r>
            <a:r>
              <a:rPr lang="en-IE" dirty="0" smtClean="0"/>
              <a:t/>
            </a:r>
            <a:br>
              <a:rPr lang="en-IE" dirty="0" smtClean="0"/>
            </a:br>
            <a:r>
              <a:rPr lang="en-IE" dirty="0" smtClean="0"/>
              <a:t>(</a:t>
            </a:r>
            <a:r>
              <a:rPr lang="en-IE" dirty="0"/>
              <a:t>Open, </a:t>
            </a:r>
            <a:r>
              <a:rPr lang="en-IE" dirty="0" smtClean="0"/>
              <a:t>Proprietary formats)</a:t>
            </a:r>
            <a:endParaRPr lang="en-IE" dirty="0"/>
          </a:p>
          <a:p>
            <a:pPr marL="0" indent="0" algn="just">
              <a:buNone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70721" y="306795"/>
            <a:ext cx="10515600" cy="782357"/>
          </a:xfrm>
        </p:spPr>
        <p:txBody>
          <a:bodyPr/>
          <a:lstStyle/>
          <a:p>
            <a:r>
              <a:rPr lang="en-IE" dirty="0"/>
              <a:t>Statistical </a:t>
            </a:r>
            <a:r>
              <a:rPr lang="en-IE" dirty="0" smtClean="0"/>
              <a:t>classifications in RAMON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2753" y="1363044"/>
            <a:ext cx="3337784" cy="17903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4" y="276259"/>
            <a:ext cx="743217" cy="812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747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8426" y="1462189"/>
            <a:ext cx="9941155" cy="47975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Statistical classifications in RAMON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9410700" y="2165350"/>
            <a:ext cx="800100" cy="393700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984500" y="3309761"/>
            <a:ext cx="800100" cy="393700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051" y="1220724"/>
            <a:ext cx="10387195" cy="5571585"/>
          </a:xfrm>
          <a:prstGeom prst="rect">
            <a:avLst/>
          </a:prstGeom>
          <a:ln>
            <a:solidFill>
              <a:schemeClr val="bg2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0594" y="1204267"/>
            <a:ext cx="7658101" cy="3998811"/>
          </a:xfrm>
          <a:prstGeom prst="rect">
            <a:avLst/>
          </a:prstGeom>
          <a:ln>
            <a:solidFill>
              <a:srgbClr val="035DC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4" y="276259"/>
            <a:ext cx="743217" cy="81289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57237" y="2404844"/>
            <a:ext cx="9042225" cy="4453156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397061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75672" y="1444239"/>
            <a:ext cx="10905699" cy="5325729"/>
          </a:xfrm>
        </p:spPr>
        <p:txBody>
          <a:bodyPr/>
          <a:lstStyle/>
          <a:p>
            <a:pPr marL="0" indent="0" algn="just">
              <a:spcAft>
                <a:spcPts val="600"/>
              </a:spcAft>
              <a:buNone/>
            </a:pPr>
            <a:r>
              <a:rPr lang="en-IE" dirty="0" smtClean="0"/>
              <a:t>RAMON also contains many </a:t>
            </a:r>
            <a:r>
              <a:rPr lang="en-IE" dirty="0" smtClean="0">
                <a:solidFill>
                  <a:srgbClr val="0356B1"/>
                </a:solidFill>
              </a:rPr>
              <a:t>correspondence tables</a:t>
            </a:r>
            <a:endParaRPr lang="en-IE" dirty="0">
              <a:solidFill>
                <a:srgbClr val="0356B1"/>
              </a:solidFill>
            </a:endParaRPr>
          </a:p>
          <a:p>
            <a:pPr lvl="1" algn="just"/>
            <a:r>
              <a:rPr lang="en-IE" dirty="0" smtClean="0"/>
              <a:t>Downloadable, not </a:t>
            </a:r>
            <a:r>
              <a:rPr lang="en-IE" dirty="0">
                <a:solidFill>
                  <a:srgbClr val="0356B1"/>
                </a:solidFill>
              </a:rPr>
              <a:t>F</a:t>
            </a:r>
            <a:r>
              <a:rPr lang="en-IE" dirty="0" smtClean="0"/>
              <a:t>indable</a:t>
            </a:r>
            <a:endParaRPr lang="en-IE" dirty="0" smtClean="0"/>
          </a:p>
          <a:p>
            <a:pPr lvl="2" algn="just"/>
            <a:r>
              <a:rPr lang="en-IE" dirty="0" smtClean="0"/>
              <a:t>Different formats (Excel</a:t>
            </a:r>
            <a:r>
              <a:rPr lang="en-IE" dirty="0"/>
              <a:t>, </a:t>
            </a:r>
            <a:r>
              <a:rPr lang="en-IE" dirty="0" smtClean="0"/>
              <a:t>CSV, ZIP ) </a:t>
            </a:r>
          </a:p>
          <a:p>
            <a:pPr lvl="2" algn="just"/>
            <a:r>
              <a:rPr lang="en-IE" dirty="0" smtClean="0"/>
              <a:t>Sometimes Links to third party websites 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en-IE" dirty="0" smtClean="0"/>
              <a:t>Classifications and Correspondences are not </a:t>
            </a:r>
            <a:r>
              <a:rPr lang="en-IE" dirty="0" smtClean="0">
                <a:solidFill>
                  <a:srgbClr val="0356B1"/>
                </a:solidFill>
              </a:rPr>
              <a:t>I</a:t>
            </a:r>
            <a:r>
              <a:rPr lang="en-IE" dirty="0" smtClean="0"/>
              <a:t>nteroperable</a:t>
            </a:r>
          </a:p>
          <a:p>
            <a:pPr lvl="1" algn="just"/>
            <a:r>
              <a:rPr lang="en-IE" dirty="0" smtClean="0"/>
              <a:t>Mapping based on the classification code, sometimes different from the classification item ID </a:t>
            </a:r>
          </a:p>
          <a:p>
            <a:pPr marL="1371600" lvl="3" indent="0" algn="just">
              <a:buNone/>
            </a:pPr>
            <a:r>
              <a:rPr lang="en-IE" dirty="0" smtClean="0"/>
              <a:t>Code 12.4 </a:t>
            </a:r>
            <a:r>
              <a:rPr lang="en-IE" dirty="0" smtClean="0">
                <a:sym typeface="Wingdings" panose="05000000000000000000" pitchFamily="2" charset="2"/>
              </a:rPr>
              <a:t> ID 124</a:t>
            </a:r>
          </a:p>
          <a:p>
            <a:pPr lvl="1" algn="just"/>
            <a:r>
              <a:rPr lang="en-IE" dirty="0" smtClean="0">
                <a:sym typeface="Wingdings" panose="05000000000000000000" pitchFamily="2" charset="2"/>
              </a:rPr>
              <a:t>In the correspondence, the </a:t>
            </a:r>
            <a:r>
              <a:rPr lang="en-IE" sz="2400" dirty="0" smtClean="0">
                <a:solidFill>
                  <a:srgbClr val="0356B1"/>
                </a:solidFill>
                <a:sym typeface="Wingdings" panose="05000000000000000000" pitchFamily="2" charset="2"/>
              </a:rPr>
              <a:t>semantic </a:t>
            </a:r>
            <a:r>
              <a:rPr lang="en-IE" sz="2400" dirty="0">
                <a:solidFill>
                  <a:srgbClr val="0356B1"/>
                </a:solidFill>
                <a:sym typeface="Wingdings" panose="05000000000000000000" pitchFamily="2" charset="2"/>
              </a:rPr>
              <a:t>context </a:t>
            </a:r>
            <a:r>
              <a:rPr lang="en-IE" dirty="0" smtClean="0">
                <a:sym typeface="Wingdings" panose="05000000000000000000" pitchFamily="2" charset="2"/>
              </a:rPr>
              <a:t>of the source/target is not </a:t>
            </a:r>
            <a:r>
              <a:rPr lang="en-IE" dirty="0" smtClean="0">
                <a:solidFill>
                  <a:srgbClr val="0356B1"/>
                </a:solidFill>
                <a:sym typeface="Wingdings" panose="05000000000000000000" pitchFamily="2" charset="2"/>
              </a:rPr>
              <a:t>A</a:t>
            </a:r>
            <a:r>
              <a:rPr lang="en-IE" dirty="0" smtClean="0">
                <a:sym typeface="Wingdings" panose="05000000000000000000" pitchFamily="2" charset="2"/>
              </a:rPr>
              <a:t>ccessible</a:t>
            </a:r>
          </a:p>
          <a:p>
            <a:pPr lvl="1" algn="just"/>
            <a:r>
              <a:rPr lang="en-IE" dirty="0" smtClean="0">
                <a:sym typeface="Wingdings" panose="05000000000000000000" pitchFamily="2" charset="2"/>
              </a:rPr>
              <a:t>In the classification item, </a:t>
            </a:r>
            <a:r>
              <a:rPr lang="en-IE" dirty="0">
                <a:sym typeface="Wingdings" panose="05000000000000000000" pitchFamily="2" charset="2"/>
              </a:rPr>
              <a:t>t</a:t>
            </a:r>
            <a:r>
              <a:rPr lang="en-IE" dirty="0" smtClean="0">
                <a:sym typeface="Wingdings" panose="05000000000000000000" pitchFamily="2" charset="2"/>
              </a:rPr>
              <a:t>he correspondence(s) are not </a:t>
            </a:r>
            <a:r>
              <a:rPr lang="en-IE" dirty="0" smtClean="0">
                <a:solidFill>
                  <a:srgbClr val="0356B1"/>
                </a:solidFill>
                <a:sym typeface="Wingdings" panose="05000000000000000000" pitchFamily="2" charset="2"/>
              </a:rPr>
              <a:t>A</a:t>
            </a:r>
            <a:r>
              <a:rPr lang="en-IE" dirty="0" smtClean="0">
                <a:sym typeface="Wingdings" panose="05000000000000000000" pitchFamily="2" charset="2"/>
              </a:rPr>
              <a:t>ccessible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en-GB" dirty="0"/>
              <a:t>RAMON being </a:t>
            </a:r>
            <a:r>
              <a:rPr lang="en-GB" dirty="0">
                <a:solidFill>
                  <a:srgbClr val="FF0000"/>
                </a:solidFill>
              </a:rPr>
              <a:t>phased out </a:t>
            </a:r>
            <a:r>
              <a:rPr lang="en-GB" dirty="0"/>
              <a:t>at the end of 2022</a:t>
            </a:r>
          </a:p>
          <a:p>
            <a:pPr lvl="1" algn="just"/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70722" y="374949"/>
            <a:ext cx="10888080" cy="782357"/>
          </a:xfrm>
        </p:spPr>
        <p:txBody>
          <a:bodyPr/>
          <a:lstStyle/>
          <a:p>
            <a:r>
              <a:rPr lang="en-GB" dirty="0" smtClean="0"/>
              <a:t>Statistical classifications in RAMON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4" y="276259"/>
            <a:ext cx="743217" cy="8128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9254" y="1326443"/>
            <a:ext cx="3793575" cy="1783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89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7648" y="1563643"/>
            <a:ext cx="6236275" cy="5294357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GB" dirty="0" smtClean="0"/>
              <a:t>Expose our classification as </a:t>
            </a:r>
            <a:r>
              <a:rPr lang="en-GB" b="1" dirty="0">
                <a:solidFill>
                  <a:schemeClr val="tx2"/>
                </a:solidFill>
              </a:rPr>
              <a:t>Linked Open Data (LOD)</a:t>
            </a:r>
          </a:p>
          <a:p>
            <a:pPr lvl="1">
              <a:spcAft>
                <a:spcPts val="0"/>
              </a:spcAft>
            </a:pPr>
            <a:r>
              <a:rPr lang="en-IE" dirty="0" smtClean="0"/>
              <a:t>Requires more modelling flexibility </a:t>
            </a:r>
          </a:p>
          <a:p>
            <a:pPr lvl="1"/>
            <a:r>
              <a:rPr lang="en-IE" dirty="0" smtClean="0"/>
              <a:t>Less integration with our production systems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 smtClean="0"/>
              <a:t>Offer</a:t>
            </a:r>
            <a:r>
              <a:rPr lang="en-GB" dirty="0" smtClean="0">
                <a:solidFill>
                  <a:srgbClr val="035DC1"/>
                </a:solidFill>
              </a:rPr>
              <a:t> S</a:t>
            </a:r>
            <a:r>
              <a:rPr lang="en-GB" dirty="0" smtClean="0"/>
              <a:t>emantic Interoperability with classifications (world, national) exposed as LOD</a:t>
            </a:r>
          </a:p>
          <a:p>
            <a:pPr>
              <a:spcAft>
                <a:spcPts val="0"/>
              </a:spcAft>
            </a:pPr>
            <a:endParaRPr lang="en-GB" dirty="0" smtClean="0"/>
          </a:p>
          <a:p>
            <a:pPr marL="0" indent="0">
              <a:spcAft>
                <a:spcPts val="0"/>
              </a:spcAft>
              <a:buNone/>
            </a:pPr>
            <a:r>
              <a:rPr lang="en-GB" dirty="0" smtClean="0"/>
              <a:t>EC Corporate Collaborative tools </a:t>
            </a:r>
          </a:p>
          <a:p>
            <a:pPr lvl="1">
              <a:spcAft>
                <a:spcPts val="0"/>
              </a:spcAft>
            </a:pPr>
            <a:r>
              <a:rPr lang="fr-BE" dirty="0" err="1" smtClean="0"/>
              <a:t>VocBench</a:t>
            </a:r>
            <a:r>
              <a:rPr lang="fr-BE" dirty="0" smtClean="0"/>
              <a:t> </a:t>
            </a:r>
            <a:r>
              <a:rPr lang="fr-BE" dirty="0" smtClean="0"/>
              <a:t>(</a:t>
            </a:r>
            <a:r>
              <a:rPr lang="fr-BE" dirty="0" err="1" smtClean="0"/>
              <a:t>Uploading</a:t>
            </a:r>
            <a:r>
              <a:rPr lang="fr-BE" dirty="0" smtClean="0"/>
              <a:t> of </a:t>
            </a:r>
            <a:r>
              <a:rPr lang="fr-BE" dirty="0" err="1" smtClean="0"/>
              <a:t>our</a:t>
            </a:r>
            <a:r>
              <a:rPr lang="fr-BE" dirty="0" smtClean="0"/>
              <a:t> classifications) </a:t>
            </a:r>
            <a:endParaRPr lang="fr-BE" dirty="0" smtClean="0"/>
          </a:p>
          <a:p>
            <a:pPr lvl="1">
              <a:spcAft>
                <a:spcPts val="0"/>
              </a:spcAft>
            </a:pPr>
            <a:r>
              <a:rPr lang="en-GB" dirty="0" err="1" smtClean="0"/>
              <a:t>ShowVoc</a:t>
            </a:r>
            <a:r>
              <a:rPr lang="en-GB" dirty="0" smtClean="0"/>
              <a:t> (Visualisation of </a:t>
            </a:r>
            <a:r>
              <a:rPr lang="en-GB" dirty="0" err="1" smtClean="0"/>
              <a:t>VocBench</a:t>
            </a:r>
            <a:r>
              <a:rPr lang="en-GB" dirty="0" smtClean="0"/>
              <a:t> content)</a:t>
            </a:r>
          </a:p>
          <a:p>
            <a:pPr lvl="1">
              <a:spcAft>
                <a:spcPts val="0"/>
              </a:spcAft>
            </a:pPr>
            <a:r>
              <a:rPr lang="en-GB" dirty="0" smtClean="0"/>
              <a:t>EU Vocabularies (Dissemination as LOD)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99642" y="446716"/>
            <a:ext cx="10515600" cy="782357"/>
          </a:xfrm>
        </p:spPr>
        <p:txBody>
          <a:bodyPr/>
          <a:lstStyle/>
          <a:p>
            <a:r>
              <a:rPr lang="en-IE" dirty="0" smtClean="0"/>
              <a:t>Migration Strategy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6645524" y="-1"/>
            <a:ext cx="5305176" cy="6096001"/>
          </a:xfrm>
          <a:solidFill>
            <a:schemeClr val="accent5"/>
          </a:solidFill>
        </p:spPr>
        <p:txBody>
          <a:bodyPr lIns="180000" tIns="180000" rIns="180000" bIns="180000"/>
          <a:lstStyle/>
          <a:p>
            <a:pPr marL="0" indent="0">
              <a:spcAft>
                <a:spcPts val="1200"/>
              </a:spcAft>
              <a:buNone/>
            </a:pPr>
            <a:endParaRPr lang="en-IE" dirty="0" smtClean="0"/>
          </a:p>
          <a:p>
            <a:pPr marL="0" indent="0">
              <a:spcAft>
                <a:spcPts val="1200"/>
              </a:spcAft>
              <a:buNone/>
            </a:pPr>
            <a:r>
              <a:rPr lang="en-IE" dirty="0" smtClean="0"/>
              <a:t>Make </a:t>
            </a:r>
            <a:r>
              <a:rPr lang="en-IE" dirty="0"/>
              <a:t>this information to be more easily </a:t>
            </a:r>
            <a:r>
              <a:rPr lang="en-IE" dirty="0">
                <a:solidFill>
                  <a:srgbClr val="0356B1"/>
                </a:solidFill>
              </a:rPr>
              <a:t>FAIR</a:t>
            </a:r>
            <a:r>
              <a:rPr lang="en-IE" dirty="0" smtClean="0"/>
              <a:t> (</a:t>
            </a:r>
            <a:r>
              <a:rPr lang="en-IE" dirty="0" smtClean="0">
                <a:solidFill>
                  <a:srgbClr val="0356B1"/>
                </a:solidFill>
              </a:rPr>
              <a:t>F</a:t>
            </a:r>
            <a:r>
              <a:rPr lang="en-IE" dirty="0" smtClean="0"/>
              <a:t>indable</a:t>
            </a:r>
            <a:r>
              <a:rPr lang="en-IE" dirty="0"/>
              <a:t>, </a:t>
            </a:r>
            <a:r>
              <a:rPr lang="en-IE" dirty="0">
                <a:solidFill>
                  <a:srgbClr val="0356B1"/>
                </a:solidFill>
              </a:rPr>
              <a:t>A</a:t>
            </a:r>
            <a:r>
              <a:rPr lang="en-IE" dirty="0"/>
              <a:t>ccessible and </a:t>
            </a:r>
            <a:r>
              <a:rPr lang="en-IE" dirty="0">
                <a:solidFill>
                  <a:srgbClr val="0356B1"/>
                </a:solidFill>
              </a:rPr>
              <a:t>R</a:t>
            </a:r>
            <a:r>
              <a:rPr lang="en-IE" dirty="0"/>
              <a:t>eusable </a:t>
            </a:r>
            <a:r>
              <a:rPr lang="en-IE" dirty="0" smtClean="0"/>
              <a:t>and </a:t>
            </a:r>
            <a:r>
              <a:rPr lang="en-IE" dirty="0" smtClean="0">
                <a:solidFill>
                  <a:srgbClr val="0356B1"/>
                </a:solidFill>
              </a:rPr>
              <a:t>I</a:t>
            </a:r>
            <a:r>
              <a:rPr lang="en-IE" dirty="0" smtClean="0"/>
              <a:t>nteroperable)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IE" dirty="0"/>
              <a:t>Follow Open </a:t>
            </a:r>
            <a:r>
              <a:rPr lang="en-IE" dirty="0">
                <a:solidFill>
                  <a:schemeClr val="tx2"/>
                </a:solidFill>
              </a:rPr>
              <a:t>S</a:t>
            </a:r>
            <a:r>
              <a:rPr lang="en-IE" dirty="0"/>
              <a:t>tandards and formats </a:t>
            </a:r>
            <a:endParaRPr lang="en-IE" dirty="0" smtClean="0"/>
          </a:p>
          <a:p>
            <a:pPr>
              <a:spcAft>
                <a:spcPts val="1200"/>
              </a:spcAft>
            </a:pPr>
            <a:r>
              <a:rPr lang="en-IE" dirty="0" smtClean="0"/>
              <a:t>SDMX Statistical </a:t>
            </a:r>
            <a:r>
              <a:rPr lang="en-IE" dirty="0" smtClean="0"/>
              <a:t>Data and Metadata Exchange</a:t>
            </a:r>
            <a:endParaRPr lang="en-IE" dirty="0" smtClean="0"/>
          </a:p>
          <a:p>
            <a:pPr>
              <a:spcAft>
                <a:spcPts val="1200"/>
              </a:spcAft>
            </a:pPr>
            <a:r>
              <a:rPr lang="en-IE" dirty="0" smtClean="0"/>
              <a:t>RDF as LOD 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  <a:p>
            <a:pPr marL="0" indent="0">
              <a:spcAft>
                <a:spcPts val="1200"/>
              </a:spcAft>
              <a:buNone/>
            </a:pPr>
            <a:r>
              <a:rPr lang="fr-BE" b="1" dirty="0" err="1" smtClean="0">
                <a:solidFill>
                  <a:schemeClr val="tx2"/>
                </a:solidFill>
              </a:rPr>
              <a:t>What</a:t>
            </a:r>
            <a:r>
              <a:rPr lang="fr-BE" b="1" dirty="0" smtClean="0">
                <a:solidFill>
                  <a:schemeClr val="tx2"/>
                </a:solidFill>
              </a:rPr>
              <a:t>?</a:t>
            </a:r>
            <a:endParaRPr lang="en-GB" b="1" dirty="0" smtClean="0">
              <a:solidFill>
                <a:schemeClr val="tx2"/>
              </a:solidFill>
            </a:endParaRPr>
          </a:p>
          <a:p>
            <a:r>
              <a:rPr lang="en-IE" dirty="0" smtClean="0"/>
              <a:t>All the classifications </a:t>
            </a:r>
            <a:r>
              <a:rPr lang="en-IE" dirty="0"/>
              <a:t>managed by </a:t>
            </a:r>
            <a:r>
              <a:rPr lang="en-IE" dirty="0" smtClean="0"/>
              <a:t>Eurostat + correspondence </a:t>
            </a:r>
            <a:r>
              <a:rPr lang="en-IE" dirty="0"/>
              <a:t>tables</a:t>
            </a:r>
          </a:p>
          <a:p>
            <a:pPr marL="0" indent="0" algn="just">
              <a:spcAft>
                <a:spcPts val="600"/>
              </a:spcAft>
              <a:buNone/>
            </a:pPr>
            <a:endParaRPr lang="en-IE" b="1" dirty="0" smtClean="0">
              <a:solidFill>
                <a:schemeClr val="tx2"/>
              </a:solidFill>
            </a:endParaRPr>
          </a:p>
          <a:p>
            <a:pPr lvl="1" algn="just"/>
            <a:endParaRPr lang="en-IE" dirty="0"/>
          </a:p>
          <a:p>
            <a:pPr algn="just"/>
            <a:endParaRPr lang="en-IE" dirty="0"/>
          </a:p>
          <a:p>
            <a:pPr lvl="2" algn="just">
              <a:spcAft>
                <a:spcPts val="600"/>
              </a:spcAft>
            </a:pPr>
            <a:endParaRPr lang="en-GB" b="1" dirty="0">
              <a:solidFill>
                <a:schemeClr val="tx2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5" y="448783"/>
            <a:ext cx="754207" cy="826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008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Migration to </a:t>
            </a:r>
            <a:r>
              <a:rPr lang="en-IE" dirty="0" err="1" smtClean="0"/>
              <a:t>VocBench</a:t>
            </a:r>
            <a:endParaRPr lang="en-GB" dirty="0"/>
          </a:p>
        </p:txBody>
      </p:sp>
      <p:grpSp>
        <p:nvGrpSpPr>
          <p:cNvPr id="67" name="Group 66"/>
          <p:cNvGrpSpPr/>
          <p:nvPr/>
        </p:nvGrpSpPr>
        <p:grpSpPr>
          <a:xfrm>
            <a:off x="881974" y="1893558"/>
            <a:ext cx="10261422" cy="4032701"/>
            <a:chOff x="881975" y="1882269"/>
            <a:chExt cx="10261422" cy="4032701"/>
          </a:xfrm>
        </p:grpSpPr>
        <p:grpSp>
          <p:nvGrpSpPr>
            <p:cNvPr id="52" name="Group 51"/>
            <p:cNvGrpSpPr/>
            <p:nvPr/>
          </p:nvGrpSpPr>
          <p:grpSpPr>
            <a:xfrm>
              <a:off x="4619768" y="2518106"/>
              <a:ext cx="1451212" cy="1650032"/>
              <a:chOff x="4619768" y="1999491"/>
              <a:chExt cx="1451212" cy="1650032"/>
            </a:xfrm>
          </p:grpSpPr>
          <p:sp>
            <p:nvSpPr>
              <p:cNvPr id="26" name="Teardrop 25"/>
              <p:cNvSpPr/>
              <p:nvPr/>
            </p:nvSpPr>
            <p:spPr>
              <a:xfrm flipV="1">
                <a:off x="4619768" y="1999491"/>
                <a:ext cx="1451212" cy="1451212"/>
              </a:xfrm>
              <a:prstGeom prst="teardrop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5120365" y="2449194"/>
                <a:ext cx="470848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IE" sz="3600" b="1" dirty="0" smtClean="0">
                    <a:solidFill>
                      <a:schemeClr val="tx2"/>
                    </a:solidFill>
                  </a:rPr>
                  <a:t>CS</a:t>
                </a:r>
                <a:endParaRPr lang="en-GB" sz="3600" b="1" dirty="0">
                  <a:solidFill>
                    <a:schemeClr val="tx2"/>
                  </a:solidFill>
                </a:endParaRPr>
              </a:p>
            </p:txBody>
          </p:sp>
        </p:grpSp>
        <p:grpSp>
          <p:nvGrpSpPr>
            <p:cNvPr id="53" name="Group 52"/>
            <p:cNvGrpSpPr/>
            <p:nvPr/>
          </p:nvGrpSpPr>
          <p:grpSpPr>
            <a:xfrm>
              <a:off x="6123296" y="2518106"/>
              <a:ext cx="1451212" cy="2217967"/>
              <a:chOff x="6123296" y="1999491"/>
              <a:chExt cx="1451212" cy="2217967"/>
            </a:xfrm>
          </p:grpSpPr>
          <p:sp>
            <p:nvSpPr>
              <p:cNvPr id="29" name="Teardrop 28"/>
              <p:cNvSpPr/>
              <p:nvPr/>
            </p:nvSpPr>
            <p:spPr>
              <a:xfrm flipH="1" flipV="1">
                <a:off x="6123296" y="1999491"/>
                <a:ext cx="1451212" cy="1451212"/>
              </a:xfrm>
              <a:prstGeom prst="teardrop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6599832" y="2463132"/>
                <a:ext cx="470848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IE" sz="3600" b="1" dirty="0" err="1" smtClean="0">
                    <a:solidFill>
                      <a:schemeClr val="accent2"/>
                    </a:solidFill>
                  </a:rPr>
                  <a:t>odW</a:t>
                </a:r>
                <a:endParaRPr lang="en-GB" sz="3600" b="1" dirty="0">
                  <a:solidFill>
                    <a:schemeClr val="accent2"/>
                  </a:solidFill>
                </a:endParaRPr>
              </a:p>
            </p:txBody>
          </p:sp>
        </p:grpSp>
        <p:grpSp>
          <p:nvGrpSpPr>
            <p:cNvPr id="54" name="Group 53"/>
            <p:cNvGrpSpPr/>
            <p:nvPr/>
          </p:nvGrpSpPr>
          <p:grpSpPr>
            <a:xfrm>
              <a:off x="4917565" y="4297021"/>
              <a:ext cx="855618" cy="853214"/>
              <a:chOff x="4917565" y="3778406"/>
              <a:chExt cx="855618" cy="853214"/>
            </a:xfrm>
          </p:grpSpPr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17565" y="3778406"/>
                <a:ext cx="855618" cy="853214"/>
              </a:xfrm>
              <a:prstGeom prst="rect">
                <a:avLst/>
              </a:prstGeom>
            </p:spPr>
          </p:pic>
          <p:sp>
            <p:nvSpPr>
              <p:cNvPr id="36" name="TextBox 35"/>
              <p:cNvSpPr txBox="1"/>
              <p:nvPr/>
            </p:nvSpPr>
            <p:spPr>
              <a:xfrm>
                <a:off x="5121824" y="3881847"/>
                <a:ext cx="47084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GB" sz="3600" b="1" dirty="0">
                  <a:solidFill>
                    <a:schemeClr val="accent3"/>
                  </a:solidFill>
                </a:endParaRPr>
              </a:p>
            </p:txBody>
          </p:sp>
        </p:grpSp>
        <p:grpSp>
          <p:nvGrpSpPr>
            <p:cNvPr id="55" name="Group 54"/>
            <p:cNvGrpSpPr/>
            <p:nvPr/>
          </p:nvGrpSpPr>
          <p:grpSpPr>
            <a:xfrm>
              <a:off x="6123296" y="4012201"/>
              <a:ext cx="1451212" cy="1451212"/>
              <a:chOff x="6123296" y="3493586"/>
              <a:chExt cx="1451212" cy="1451212"/>
            </a:xfrm>
          </p:grpSpPr>
          <p:sp>
            <p:nvSpPr>
              <p:cNvPr id="28" name="Teardrop 27"/>
              <p:cNvSpPr/>
              <p:nvPr/>
            </p:nvSpPr>
            <p:spPr>
              <a:xfrm flipH="1">
                <a:off x="6123296" y="3493586"/>
                <a:ext cx="1451212" cy="1451212"/>
              </a:xfrm>
              <a:prstGeom prst="teardrop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21093" y="3792585"/>
                <a:ext cx="855618" cy="853214"/>
              </a:xfrm>
              <a:prstGeom prst="rect">
                <a:avLst/>
              </a:prstGeom>
            </p:spPr>
          </p:pic>
        </p:grpSp>
        <p:grpSp>
          <p:nvGrpSpPr>
            <p:cNvPr id="57" name="Group 56"/>
            <p:cNvGrpSpPr/>
            <p:nvPr/>
          </p:nvGrpSpPr>
          <p:grpSpPr>
            <a:xfrm>
              <a:off x="7361983" y="2251601"/>
              <a:ext cx="3781414" cy="479030"/>
              <a:chOff x="7361983" y="1732986"/>
              <a:chExt cx="3781414" cy="479030"/>
            </a:xfrm>
          </p:grpSpPr>
          <p:cxnSp>
            <p:nvCxnSpPr>
              <p:cNvPr id="39" name="Straight Connector 38"/>
              <p:cNvCxnSpPr/>
              <p:nvPr/>
            </p:nvCxnSpPr>
            <p:spPr>
              <a:xfrm flipV="1">
                <a:off x="7361983" y="1732986"/>
                <a:ext cx="321707" cy="479030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7683690" y="1732986"/>
                <a:ext cx="3459707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4" name="TextBox 43"/>
            <p:cNvSpPr txBox="1"/>
            <p:nvPr/>
          </p:nvSpPr>
          <p:spPr>
            <a:xfrm>
              <a:off x="7925386" y="2313640"/>
              <a:ext cx="3152633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Clr>
                  <a:schemeClr val="accent2"/>
                </a:buClr>
                <a:buFont typeface="Arial" panose="020B0604020202020204" pitchFamily="34" charset="0"/>
                <a:buChar char="•"/>
              </a:pPr>
              <a:r>
                <a:rPr lang="fr-BE" dirty="0" smtClean="0"/>
                <a:t>ESTAT-</a:t>
              </a:r>
              <a:r>
                <a:rPr lang="fr-BE" dirty="0" err="1" smtClean="0"/>
                <a:t>Legis</a:t>
              </a:r>
              <a:endParaRPr lang="fr-BE" dirty="0" smtClean="0"/>
            </a:p>
            <a:p>
              <a:pPr marL="285750" indent="-285750">
                <a:buClr>
                  <a:schemeClr val="accent2"/>
                </a:buClr>
                <a:buFont typeface="Arial" panose="020B0604020202020204" pitchFamily="34" charset="0"/>
                <a:buChar char="•"/>
              </a:pPr>
              <a:r>
                <a:rPr lang="fr-BE" dirty="0" smtClean="0"/>
                <a:t>STAT-</a:t>
              </a:r>
              <a:r>
                <a:rPr lang="fr-BE" dirty="0" err="1" smtClean="0"/>
                <a:t>Manuals</a:t>
              </a:r>
              <a:endParaRPr lang="fr-BE" dirty="0" smtClean="0"/>
            </a:p>
            <a:p>
              <a:pPr marL="285750" indent="-285750">
                <a:buClr>
                  <a:schemeClr val="accent2"/>
                </a:buClr>
                <a:buFont typeface="Arial" panose="020B0604020202020204" pitchFamily="34" charset="0"/>
                <a:buChar char="•"/>
              </a:pPr>
              <a:r>
                <a:rPr lang="fr-BE" dirty="0"/>
                <a:t>ESS-Standards</a:t>
              </a:r>
            </a:p>
            <a:p>
              <a:pPr marL="285750" indent="-285750">
                <a:buClr>
                  <a:schemeClr val="accent2"/>
                </a:buClr>
                <a:buFont typeface="Arial" panose="020B0604020202020204" pitchFamily="34" charset="0"/>
                <a:buChar char="•"/>
              </a:pPr>
              <a:endParaRPr lang="fr-BE" dirty="0" smtClean="0"/>
            </a:p>
            <a:p>
              <a:endParaRPr lang="en-GB" dirty="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7925386" y="1882269"/>
              <a:ext cx="142859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en-IE" b="1" dirty="0" smtClean="0">
                  <a:solidFill>
                    <a:schemeClr val="accent2"/>
                  </a:solidFill>
                </a:rPr>
                <a:t>Catalogues</a:t>
              </a:r>
              <a:endParaRPr lang="en-IE" b="1" dirty="0">
                <a:solidFill>
                  <a:schemeClr val="accent2"/>
                </a:solidFill>
              </a:endParaRPr>
            </a:p>
          </p:txBody>
        </p:sp>
        <p:cxnSp>
          <p:nvCxnSpPr>
            <p:cNvPr id="47" name="Straight Connector 46"/>
            <p:cNvCxnSpPr/>
            <p:nvPr/>
          </p:nvCxnSpPr>
          <p:spPr>
            <a:xfrm>
              <a:off x="7485797" y="4363852"/>
              <a:ext cx="3657600" cy="0"/>
            </a:xfrm>
            <a:prstGeom prst="line">
              <a:avLst/>
            </a:prstGeom>
            <a:ln w="19050">
              <a:solidFill>
                <a:schemeClr val="tx1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Rectangle 48"/>
            <p:cNvSpPr/>
            <p:nvPr/>
          </p:nvSpPr>
          <p:spPr>
            <a:xfrm>
              <a:off x="7925385" y="3994520"/>
              <a:ext cx="128753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en-IE" b="1" dirty="0" smtClean="0">
                  <a:solidFill>
                    <a:schemeClr val="accent5"/>
                  </a:solidFill>
                </a:rPr>
                <a:t>Code lists</a:t>
              </a:r>
              <a:endParaRPr lang="en-IE" b="1" dirty="0">
                <a:solidFill>
                  <a:schemeClr val="accent5"/>
                </a:solidFill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7547216" y="4468076"/>
              <a:ext cx="35961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Clr>
                  <a:schemeClr val="accent5"/>
                </a:buClr>
                <a:buFont typeface="Arial" panose="020B0604020202020204" pitchFamily="34" charset="0"/>
                <a:buChar char="•"/>
              </a:pPr>
              <a:r>
                <a:rPr lang="fr-BE" dirty="0" err="1" smtClean="0"/>
                <a:t>Statistical</a:t>
              </a:r>
              <a:r>
                <a:rPr lang="fr-BE" dirty="0" smtClean="0"/>
                <a:t> organisations</a:t>
              </a:r>
            </a:p>
            <a:p>
              <a:endParaRPr lang="en-GB" dirty="0"/>
            </a:p>
          </p:txBody>
        </p:sp>
        <p:grpSp>
          <p:nvGrpSpPr>
            <p:cNvPr id="59" name="Group 58"/>
            <p:cNvGrpSpPr/>
            <p:nvPr/>
          </p:nvGrpSpPr>
          <p:grpSpPr>
            <a:xfrm flipH="1">
              <a:off x="1070519" y="2251601"/>
              <a:ext cx="3781414" cy="479030"/>
              <a:chOff x="7361983" y="1732986"/>
              <a:chExt cx="3781414" cy="479030"/>
            </a:xfrm>
          </p:grpSpPr>
          <p:cxnSp>
            <p:nvCxnSpPr>
              <p:cNvPr id="60" name="Straight Connector 59"/>
              <p:cNvCxnSpPr/>
              <p:nvPr/>
            </p:nvCxnSpPr>
            <p:spPr>
              <a:xfrm flipV="1">
                <a:off x="7361983" y="1732986"/>
                <a:ext cx="321707" cy="479030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>
                <a:off x="7683690" y="1732986"/>
                <a:ext cx="3459707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2" name="Rectangle 61"/>
            <p:cNvSpPr/>
            <p:nvPr/>
          </p:nvSpPr>
          <p:spPr>
            <a:xfrm>
              <a:off x="1070519" y="1882269"/>
              <a:ext cx="292900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en-IE" b="1" dirty="0" smtClean="0">
                  <a:solidFill>
                    <a:schemeClr val="tx2"/>
                  </a:solidFill>
                </a:rPr>
                <a:t>Statistical classifications</a:t>
              </a:r>
              <a:endParaRPr lang="en-IE" b="1" dirty="0">
                <a:solidFill>
                  <a:schemeClr val="tx2"/>
                </a:solidFill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881975" y="2252429"/>
              <a:ext cx="4070030" cy="36625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Clr>
                  <a:schemeClr val="tx2"/>
                </a:buClr>
                <a:buFont typeface="Arial" panose="020B0604020202020204" pitchFamily="34" charset="0"/>
                <a:buChar char="•"/>
              </a:pPr>
              <a:r>
                <a:rPr lang="en-IE" dirty="0" smtClean="0"/>
                <a:t>Combined Nomenclature</a:t>
              </a:r>
            </a:p>
            <a:p>
              <a:pPr lvl="1">
                <a:buClr>
                  <a:schemeClr val="tx2"/>
                </a:buClr>
              </a:pPr>
              <a:r>
                <a:rPr lang="en-IE" sz="1600" dirty="0" smtClean="0"/>
                <a:t>CN2022, CN2021, CN2020, CN2019</a:t>
              </a:r>
            </a:p>
            <a:p>
              <a:pPr marL="285750" indent="-285750">
                <a:buClr>
                  <a:schemeClr val="tx2"/>
                </a:buClr>
                <a:buFont typeface="Arial" panose="020B0604020202020204" pitchFamily="34" charset="0"/>
                <a:buChar char="•"/>
              </a:pPr>
              <a:r>
                <a:rPr lang="en-IE" dirty="0" smtClean="0"/>
                <a:t>PRODCOM 2019, </a:t>
              </a:r>
              <a:r>
                <a:rPr lang="en-IE" i="1" dirty="0" smtClean="0">
                  <a:solidFill>
                    <a:schemeClr val="tx2"/>
                  </a:solidFill>
                </a:rPr>
                <a:t>2021</a:t>
              </a:r>
              <a:r>
                <a:rPr lang="en-IE" dirty="0" smtClean="0"/>
                <a:t> </a:t>
              </a:r>
            </a:p>
            <a:p>
              <a:pPr marL="285750" indent="-285750">
                <a:buClr>
                  <a:schemeClr val="tx2"/>
                </a:buClr>
                <a:buFont typeface="Arial" panose="020B0604020202020204" pitchFamily="34" charset="0"/>
                <a:buChar char="•"/>
              </a:pPr>
              <a:r>
                <a:rPr lang="en-IE" dirty="0" smtClean="0"/>
                <a:t>NACE Rev. 1.2</a:t>
              </a:r>
            </a:p>
            <a:p>
              <a:pPr marL="285750" indent="-285750">
                <a:buClr>
                  <a:schemeClr val="tx2"/>
                </a:buClr>
                <a:buFont typeface="Arial" panose="020B0604020202020204" pitchFamily="34" charset="0"/>
                <a:buChar char="•"/>
              </a:pPr>
              <a:r>
                <a:rPr lang="en-IE" dirty="0" smtClean="0"/>
                <a:t>CPA 2.1</a:t>
              </a:r>
            </a:p>
            <a:p>
              <a:pPr marL="285750" indent="-285750">
                <a:buClr>
                  <a:schemeClr val="tx2"/>
                </a:buClr>
                <a:buFont typeface="Arial" panose="020B0604020202020204" pitchFamily="34" charset="0"/>
                <a:buChar char="•"/>
              </a:pPr>
              <a:r>
                <a:rPr lang="en-IE" dirty="0" smtClean="0"/>
                <a:t>ECOICOP/HICP</a:t>
              </a:r>
            </a:p>
            <a:p>
              <a:pPr marL="285750" indent="-285750">
                <a:buClr>
                  <a:schemeClr val="tx2"/>
                </a:buClr>
                <a:buFont typeface="Arial" panose="020B0604020202020204" pitchFamily="34" charset="0"/>
                <a:buChar char="•"/>
              </a:pPr>
              <a:r>
                <a:rPr lang="en-IE" dirty="0" smtClean="0"/>
                <a:t>LUCAS 2022</a:t>
              </a:r>
            </a:p>
            <a:p>
              <a:pPr marL="285750" indent="-285750">
                <a:buClr>
                  <a:schemeClr val="tx2"/>
                </a:buClr>
                <a:buFont typeface="Arial" panose="020B0604020202020204" pitchFamily="34" charset="0"/>
                <a:buChar char="•"/>
              </a:pPr>
              <a:r>
                <a:rPr lang="en-IE" dirty="0" smtClean="0"/>
                <a:t>NST 2007</a:t>
              </a:r>
            </a:p>
            <a:p>
              <a:pPr marL="285750" indent="-285750">
                <a:buClr>
                  <a:schemeClr val="tx2"/>
                </a:buClr>
                <a:buFont typeface="Arial" panose="020B0604020202020204" pitchFamily="34" charset="0"/>
                <a:buChar char="•"/>
              </a:pPr>
              <a:r>
                <a:rPr lang="en-IE" dirty="0" smtClean="0"/>
                <a:t>Units of measurement</a:t>
              </a:r>
            </a:p>
            <a:p>
              <a:pPr marL="285750" indent="-285750">
                <a:buClr>
                  <a:schemeClr val="tx2"/>
                </a:buClr>
                <a:buFont typeface="Arial" panose="020B0604020202020204" pitchFamily="34" charset="0"/>
                <a:buChar char="•"/>
              </a:pPr>
              <a:r>
                <a:rPr lang="en-IE" dirty="0" smtClean="0"/>
                <a:t>NUTS 2021 + </a:t>
              </a:r>
              <a:r>
                <a:rPr lang="en-IE" i="1" dirty="0" smtClean="0">
                  <a:solidFill>
                    <a:schemeClr val="tx2"/>
                  </a:solidFill>
                </a:rPr>
                <a:t>Statistical Regions</a:t>
              </a:r>
              <a:endParaRPr lang="en-IE" dirty="0" smtClean="0">
                <a:solidFill>
                  <a:schemeClr val="tx2"/>
                </a:solidFill>
              </a:endParaRPr>
            </a:p>
            <a:p>
              <a:pPr>
                <a:buClr>
                  <a:schemeClr val="tx2"/>
                </a:buClr>
              </a:pPr>
              <a:endParaRPr lang="en-IE" dirty="0" smtClean="0">
                <a:solidFill>
                  <a:schemeClr val="tx2"/>
                </a:solidFill>
              </a:endParaRPr>
            </a:p>
            <a:p>
              <a:pPr marL="285750" indent="-285750">
                <a:buClr>
                  <a:schemeClr val="tx2"/>
                </a:buClr>
                <a:buFont typeface="Arial" panose="020B0604020202020204" pitchFamily="34" charset="0"/>
                <a:buChar char="•"/>
              </a:pPr>
              <a:endParaRPr lang="en-GB" dirty="0"/>
            </a:p>
            <a:p>
              <a:pPr>
                <a:buClr>
                  <a:schemeClr val="tx2"/>
                </a:buClr>
              </a:pPr>
              <a:endParaRPr lang="en-GB" dirty="0"/>
            </a:p>
          </p:txBody>
        </p:sp>
      </p:grpSp>
      <p:pic>
        <p:nvPicPr>
          <p:cNvPr id="42" name="Picture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903" y="4393153"/>
            <a:ext cx="628706" cy="689305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565" y="2730631"/>
            <a:ext cx="985054" cy="1080000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3465" y="2851811"/>
            <a:ext cx="958518" cy="958518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5" y="448783"/>
            <a:ext cx="754207" cy="8267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2131" y="5838463"/>
            <a:ext cx="6016391" cy="830997"/>
          </a:xfrm>
          <a:prstGeom prst="rect">
            <a:avLst/>
          </a:prstGeom>
          <a:noFill/>
          <a:ln>
            <a:solidFill>
              <a:srgbClr val="0356B1"/>
            </a:solidFill>
          </a:ln>
        </p:spPr>
        <p:txBody>
          <a:bodyPr wrap="none" rtlCol="0">
            <a:spAutoFit/>
          </a:bodyPr>
          <a:lstStyle/>
          <a:p>
            <a:r>
              <a:rPr lang="fr-BE" sz="1200" dirty="0" smtClean="0">
                <a:latin typeface="+mj-lt"/>
              </a:rPr>
              <a:t>ECOICOP  	</a:t>
            </a:r>
            <a:r>
              <a:rPr lang="fr-BE" sz="1200" dirty="0" err="1" smtClean="0">
                <a:latin typeface="+mj-lt"/>
              </a:rPr>
              <a:t>European</a:t>
            </a:r>
            <a:r>
              <a:rPr lang="fr-BE" sz="1200" dirty="0" smtClean="0">
                <a:latin typeface="+mj-lt"/>
              </a:rPr>
              <a:t> Classification of </a:t>
            </a:r>
            <a:r>
              <a:rPr lang="fr-BE" sz="1200" dirty="0" err="1" smtClean="0">
                <a:latin typeface="+mj-lt"/>
              </a:rPr>
              <a:t>Individual</a:t>
            </a:r>
            <a:r>
              <a:rPr lang="fr-BE" sz="1200" dirty="0" smtClean="0">
                <a:latin typeface="+mj-lt"/>
              </a:rPr>
              <a:t> </a:t>
            </a:r>
            <a:r>
              <a:rPr lang="fr-BE" sz="1200" dirty="0" err="1" smtClean="0">
                <a:latin typeface="+mj-lt"/>
              </a:rPr>
              <a:t>Consumption</a:t>
            </a:r>
            <a:r>
              <a:rPr lang="fr-BE" sz="1200" dirty="0" smtClean="0">
                <a:latin typeface="+mj-lt"/>
              </a:rPr>
              <a:t> </a:t>
            </a:r>
            <a:r>
              <a:rPr lang="fr-BE" sz="1200" dirty="0" err="1" smtClean="0">
                <a:latin typeface="+mj-lt"/>
              </a:rPr>
              <a:t>according</a:t>
            </a:r>
            <a:r>
              <a:rPr lang="fr-BE" sz="1200" dirty="0" smtClean="0">
                <a:latin typeface="+mj-lt"/>
              </a:rPr>
              <a:t> to </a:t>
            </a:r>
            <a:r>
              <a:rPr lang="fr-BE" sz="1200" dirty="0" err="1" smtClean="0">
                <a:latin typeface="+mj-lt"/>
              </a:rPr>
              <a:t>Purpose</a:t>
            </a:r>
            <a:endParaRPr lang="fr-BE" sz="1200" dirty="0" smtClean="0">
              <a:latin typeface="+mj-lt"/>
            </a:endParaRPr>
          </a:p>
          <a:p>
            <a:r>
              <a:rPr lang="fr-BE" sz="1200" dirty="0" smtClean="0">
                <a:latin typeface="+mj-lt"/>
              </a:rPr>
              <a:t>LUCAS 	Land Use, Land </a:t>
            </a:r>
            <a:r>
              <a:rPr lang="fr-BE" sz="1200" dirty="0" err="1" smtClean="0">
                <a:latin typeface="+mj-lt"/>
              </a:rPr>
              <a:t>Cover</a:t>
            </a:r>
            <a:r>
              <a:rPr lang="fr-BE" sz="1200" dirty="0" smtClean="0">
                <a:latin typeface="+mj-lt"/>
              </a:rPr>
              <a:t> Classification</a:t>
            </a:r>
          </a:p>
          <a:p>
            <a:r>
              <a:rPr lang="fr-BE" sz="1200" dirty="0" smtClean="0">
                <a:latin typeface="+mj-lt"/>
              </a:rPr>
              <a:t>NUTS  	Classification of Territorial </a:t>
            </a:r>
            <a:r>
              <a:rPr lang="fr-BE" sz="1200" dirty="0" err="1" smtClean="0">
                <a:latin typeface="+mj-lt"/>
              </a:rPr>
              <a:t>Units</a:t>
            </a:r>
            <a:r>
              <a:rPr lang="fr-BE" sz="1200" dirty="0" smtClean="0">
                <a:latin typeface="+mj-lt"/>
              </a:rPr>
              <a:t> </a:t>
            </a:r>
          </a:p>
          <a:p>
            <a:r>
              <a:rPr lang="fr-BE" sz="1200" dirty="0" smtClean="0">
                <a:latin typeface="+mj-lt"/>
              </a:rPr>
              <a:t>NST 	Standard </a:t>
            </a:r>
            <a:r>
              <a:rPr lang="fr-BE" sz="1200" dirty="0" err="1" smtClean="0">
                <a:latin typeface="+mj-lt"/>
              </a:rPr>
              <a:t>Goods</a:t>
            </a:r>
            <a:r>
              <a:rPr lang="fr-BE" sz="1200" dirty="0" smtClean="0">
                <a:latin typeface="+mj-lt"/>
              </a:rPr>
              <a:t> Classification for Transport </a:t>
            </a:r>
            <a:r>
              <a:rPr lang="fr-BE" sz="1200" dirty="0" err="1" smtClean="0">
                <a:latin typeface="+mj-lt"/>
              </a:rPr>
              <a:t>Statistics</a:t>
            </a:r>
            <a:endParaRPr lang="en-US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24885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64592" y="1415076"/>
            <a:ext cx="6471064" cy="5294357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fr-BE" dirty="0"/>
              <a:t>Transformation in RDF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fr-BE" dirty="0"/>
              <a:t>By Eurostat</a:t>
            </a:r>
          </a:p>
          <a:p>
            <a:pPr marL="0" indent="0">
              <a:spcBef>
                <a:spcPts val="1200"/>
              </a:spcBef>
              <a:spcAft>
                <a:spcPts val="0"/>
              </a:spcAft>
              <a:buNone/>
            </a:pPr>
            <a:r>
              <a:rPr lang="fr-BE" dirty="0" smtClean="0"/>
              <a:t>Tools in Vocbench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fr-BE" dirty="0" err="1" smtClean="0"/>
              <a:t>Converting</a:t>
            </a:r>
            <a:r>
              <a:rPr lang="fr-BE" dirty="0" smtClean="0"/>
              <a:t>  </a:t>
            </a:r>
            <a:r>
              <a:rPr lang="fr-BE" dirty="0" err="1" smtClean="0"/>
              <a:t>structured</a:t>
            </a:r>
            <a:r>
              <a:rPr lang="fr-BE" dirty="0" smtClean="0"/>
              <a:t> </a:t>
            </a:r>
            <a:r>
              <a:rPr lang="fr-BE" dirty="0"/>
              <a:t>content (XLS, CSV) </a:t>
            </a:r>
            <a:r>
              <a:rPr lang="fr-BE" dirty="0" err="1" smtClean="0"/>
              <a:t>into</a:t>
            </a:r>
            <a:r>
              <a:rPr lang="fr-BE" dirty="0" smtClean="0"/>
              <a:t> triples (RDF)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fr-BE" dirty="0" smtClean="0"/>
              <a:t>Workflow validation (</a:t>
            </a:r>
            <a:r>
              <a:rPr lang="fr-BE" dirty="0" err="1" smtClean="0"/>
              <a:t>Accept</a:t>
            </a:r>
            <a:r>
              <a:rPr lang="fr-BE" dirty="0" smtClean="0"/>
              <a:t> or </a:t>
            </a:r>
            <a:r>
              <a:rPr lang="fr-BE" dirty="0" err="1" smtClean="0"/>
              <a:t>Reject</a:t>
            </a:r>
            <a:r>
              <a:rPr lang="fr-BE" dirty="0" smtClean="0"/>
              <a:t> an action)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fr-BE" dirty="0" err="1" smtClean="0"/>
              <a:t>Integrity</a:t>
            </a:r>
            <a:r>
              <a:rPr lang="fr-BE" dirty="0" smtClean="0"/>
              <a:t> </a:t>
            </a:r>
            <a:r>
              <a:rPr lang="fr-BE" dirty="0" err="1" smtClean="0"/>
              <a:t>Constraint</a:t>
            </a:r>
            <a:r>
              <a:rPr lang="fr-BE" dirty="0" smtClean="0"/>
              <a:t> </a:t>
            </a:r>
            <a:r>
              <a:rPr lang="fr-BE" dirty="0" err="1" smtClean="0"/>
              <a:t>Validator</a:t>
            </a:r>
            <a:endParaRPr lang="fr-BE" dirty="0" smtClean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fr-BE" dirty="0"/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fr-BE" dirty="0" err="1" smtClean="0"/>
              <a:t>Interoperability</a:t>
            </a:r>
            <a:r>
              <a:rPr lang="fr-BE" dirty="0" smtClean="0"/>
              <a:t> </a:t>
            </a:r>
            <a:r>
              <a:rPr lang="fr-BE" dirty="0" err="1" smtClean="0"/>
              <a:t>between</a:t>
            </a:r>
            <a:r>
              <a:rPr lang="fr-BE" dirty="0" smtClean="0"/>
              <a:t> </a:t>
            </a:r>
            <a:r>
              <a:rPr lang="fr-BE" dirty="0" err="1" smtClean="0"/>
              <a:t>our</a:t>
            </a:r>
            <a:r>
              <a:rPr lang="fr-BE" dirty="0" smtClean="0"/>
              <a:t> </a:t>
            </a:r>
            <a:r>
              <a:rPr lang="fr-BE" dirty="0" err="1" smtClean="0"/>
              <a:t>projects</a:t>
            </a:r>
            <a:endParaRPr lang="fr-BE" dirty="0" smtClean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fr-BE" dirty="0" err="1" smtClean="0"/>
              <a:t>Enable</a:t>
            </a:r>
            <a:r>
              <a:rPr lang="fr-BE" dirty="0"/>
              <a:t> </a:t>
            </a:r>
            <a:r>
              <a:rPr lang="fr-BE" dirty="0" smtClean="0"/>
              <a:t>to </a:t>
            </a:r>
            <a:r>
              <a:rPr lang="fr-BE" dirty="0" err="1" smtClean="0"/>
              <a:t>reuse</a:t>
            </a:r>
            <a:r>
              <a:rPr lang="fr-BE" dirty="0" smtClean="0"/>
              <a:t> the </a:t>
            </a:r>
            <a:r>
              <a:rPr lang="fr-BE" dirty="0" err="1" smtClean="0"/>
              <a:t>resources</a:t>
            </a:r>
            <a:r>
              <a:rPr lang="fr-BE" dirty="0" smtClean="0"/>
              <a:t> </a:t>
            </a:r>
            <a:r>
              <a:rPr lang="fr-BE" dirty="0" err="1" smtClean="0"/>
              <a:t>between</a:t>
            </a:r>
            <a:r>
              <a:rPr lang="fr-BE" dirty="0" smtClean="0"/>
              <a:t> </a:t>
            </a:r>
            <a:r>
              <a:rPr lang="fr-BE" dirty="0" err="1" smtClean="0"/>
              <a:t>different</a:t>
            </a:r>
            <a:r>
              <a:rPr lang="fr-BE" dirty="0" smtClean="0"/>
              <a:t> </a:t>
            </a:r>
            <a:r>
              <a:rPr lang="fr-BE" dirty="0" err="1" smtClean="0"/>
              <a:t>projects</a:t>
            </a:r>
            <a:r>
              <a:rPr lang="fr-BE" dirty="0" smtClean="0"/>
              <a:t> </a:t>
            </a:r>
          </a:p>
          <a:p>
            <a:pPr marL="914400" lvl="2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fr-BE" dirty="0" smtClean="0"/>
              <a:t>Use case: </a:t>
            </a:r>
            <a:r>
              <a:rPr lang="fr-BE" dirty="0" err="1" smtClean="0"/>
              <a:t>Units</a:t>
            </a:r>
            <a:r>
              <a:rPr lang="fr-BE" dirty="0" smtClean="0"/>
              <a:t> of </a:t>
            </a:r>
            <a:r>
              <a:rPr lang="fr-BE" dirty="0" err="1" smtClean="0"/>
              <a:t>measure</a:t>
            </a:r>
            <a:endParaRPr lang="fr-BE" dirty="0" smtClean="0"/>
          </a:p>
          <a:p>
            <a:pPr marL="457200" lvl="1" indent="0">
              <a:spcBef>
                <a:spcPts val="600"/>
              </a:spcBef>
              <a:spcAft>
                <a:spcPts val="600"/>
              </a:spcAft>
              <a:buNone/>
            </a:pPr>
            <a:endParaRPr lang="fr-BE" dirty="0" smtClean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02568" y="448783"/>
            <a:ext cx="10515600" cy="782357"/>
          </a:xfrm>
        </p:spPr>
        <p:txBody>
          <a:bodyPr/>
          <a:lstStyle/>
          <a:p>
            <a:r>
              <a:rPr lang="en-IE" dirty="0" smtClean="0"/>
              <a:t>Migration to Vocbench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6543924" y="-1"/>
            <a:ext cx="5200153" cy="6161519"/>
          </a:xfrm>
          <a:solidFill>
            <a:schemeClr val="accent5"/>
          </a:solidFill>
        </p:spPr>
        <p:txBody>
          <a:bodyPr lIns="180000" tIns="180000" rIns="180000" bIns="180000"/>
          <a:lstStyle/>
          <a:p>
            <a:pPr marL="0" indent="0">
              <a:spcAft>
                <a:spcPts val="1200"/>
              </a:spcAft>
              <a:buNone/>
            </a:pPr>
            <a:r>
              <a:rPr lang="fr-BE" b="1" dirty="0" smtClean="0">
                <a:solidFill>
                  <a:schemeClr val="tx2"/>
                </a:solidFill>
              </a:rPr>
              <a:t>Data Model</a:t>
            </a:r>
            <a:endParaRPr lang="fr-BE" b="1" dirty="0">
              <a:solidFill>
                <a:schemeClr val="tx2"/>
              </a:solidFill>
            </a:endParaRPr>
          </a:p>
          <a:p>
            <a:pPr marL="457200" lvl="1" indent="0">
              <a:buNone/>
            </a:pPr>
            <a:r>
              <a:rPr lang="fr-BE" dirty="0">
                <a:solidFill>
                  <a:srgbClr val="024EA2"/>
                </a:solidFill>
              </a:rPr>
              <a:t>SKOS</a:t>
            </a:r>
            <a:r>
              <a:rPr lang="fr-BE" dirty="0"/>
              <a:t>: </a:t>
            </a:r>
            <a:r>
              <a:rPr lang="en-US" dirty="0"/>
              <a:t> Simple Knowledge Organization </a:t>
            </a:r>
            <a:r>
              <a:rPr lang="en-US" dirty="0" smtClean="0"/>
              <a:t>System (W3C)</a:t>
            </a:r>
          </a:p>
          <a:p>
            <a:pPr marL="457200" lvl="1" indent="0">
              <a:buNone/>
            </a:pPr>
            <a:r>
              <a:rPr lang="fr-BE" dirty="0" smtClean="0">
                <a:hlinkClick r:id="rId2"/>
              </a:rPr>
              <a:t>XKOS</a:t>
            </a:r>
            <a:r>
              <a:rPr lang="fr-BE" dirty="0"/>
              <a:t>: </a:t>
            </a:r>
            <a:r>
              <a:rPr lang="en-US" dirty="0"/>
              <a:t>An SKOS extension for representing statistical </a:t>
            </a:r>
            <a:r>
              <a:rPr lang="en-US" dirty="0" smtClean="0"/>
              <a:t>classifications (DDI - Data Documentation Initiative)</a:t>
            </a:r>
          </a:p>
          <a:p>
            <a:pPr marL="457200" lvl="1" indent="0">
              <a:buNone/>
            </a:pPr>
            <a:r>
              <a:rPr lang="fr-BE" dirty="0" smtClean="0"/>
              <a:t>Extension of the Data Model </a:t>
            </a:r>
          </a:p>
          <a:p>
            <a:pPr marL="457200" lvl="1" indent="0" algn="just">
              <a:buNone/>
            </a:pPr>
            <a:endParaRPr lang="en-IE" dirty="0"/>
          </a:p>
          <a:p>
            <a:pPr algn="just"/>
            <a:endParaRPr lang="en-IE" dirty="0"/>
          </a:p>
          <a:p>
            <a:pPr lvl="2" algn="just">
              <a:spcAft>
                <a:spcPts val="600"/>
              </a:spcAft>
            </a:pPr>
            <a:endParaRPr lang="en-GB" b="1" dirty="0">
              <a:solidFill>
                <a:schemeClr val="tx2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5" y="448783"/>
            <a:ext cx="754207" cy="8267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8700" y="1563643"/>
            <a:ext cx="566167" cy="619245"/>
          </a:xfrm>
          <a:prstGeom prst="rect">
            <a:avLst/>
          </a:prstGeom>
        </p:spPr>
      </p:pic>
      <p:grpSp>
        <p:nvGrpSpPr>
          <p:cNvPr id="7" name="Group 3"/>
          <p:cNvGrpSpPr>
            <a:grpSpLocks/>
          </p:cNvGrpSpPr>
          <p:nvPr/>
        </p:nvGrpSpPr>
        <p:grpSpPr bwMode="auto">
          <a:xfrm>
            <a:off x="7209080" y="3426447"/>
            <a:ext cx="2577001" cy="2551677"/>
            <a:chOff x="542" y="1263"/>
            <a:chExt cx="2293" cy="2115"/>
          </a:xfrm>
        </p:grpSpPr>
        <p:sp>
          <p:nvSpPr>
            <p:cNvPr id="8" name="Freeform 4"/>
            <p:cNvSpPr>
              <a:spLocks/>
            </p:cNvSpPr>
            <p:nvPr/>
          </p:nvSpPr>
          <p:spPr bwMode="auto">
            <a:xfrm>
              <a:off x="552" y="1263"/>
              <a:ext cx="1453" cy="1054"/>
            </a:xfrm>
            <a:custGeom>
              <a:avLst/>
              <a:gdLst>
                <a:gd name="T0" fmla="*/ 0 w 2312"/>
                <a:gd name="T1" fmla="*/ 0 h 1823"/>
                <a:gd name="T2" fmla="*/ 112 w 2312"/>
                <a:gd name="T3" fmla="*/ 0 h 1823"/>
                <a:gd name="T4" fmla="*/ 112 w 2312"/>
                <a:gd name="T5" fmla="*/ 25 h 1823"/>
                <a:gd name="T6" fmla="*/ 124 w 2312"/>
                <a:gd name="T7" fmla="*/ 23 h 1823"/>
                <a:gd name="T8" fmla="*/ 142 w 2312"/>
                <a:gd name="T9" fmla="*/ 35 h 1823"/>
                <a:gd name="T10" fmla="*/ 127 w 2312"/>
                <a:gd name="T11" fmla="*/ 45 h 1823"/>
                <a:gd name="T12" fmla="*/ 112 w 2312"/>
                <a:gd name="T13" fmla="*/ 43 h 1823"/>
                <a:gd name="T14" fmla="*/ 112 w 2312"/>
                <a:gd name="T15" fmla="*/ 68 h 1823"/>
                <a:gd name="T16" fmla="*/ 70 w 2312"/>
                <a:gd name="T17" fmla="*/ 68 h 1823"/>
                <a:gd name="T18" fmla="*/ 74 w 2312"/>
                <a:gd name="T19" fmla="*/ 59 h 1823"/>
                <a:gd name="T20" fmla="*/ 57 w 2312"/>
                <a:gd name="T21" fmla="*/ 50 h 1823"/>
                <a:gd name="T22" fmla="*/ 38 w 2312"/>
                <a:gd name="T23" fmla="*/ 61 h 1823"/>
                <a:gd name="T24" fmla="*/ 41 w 2312"/>
                <a:gd name="T25" fmla="*/ 68 h 1823"/>
                <a:gd name="T26" fmla="*/ 0 w 2312"/>
                <a:gd name="T27" fmla="*/ 68 h 1823"/>
                <a:gd name="T28" fmla="*/ 0 w 2312"/>
                <a:gd name="T29" fmla="*/ 0 h 182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312"/>
                <a:gd name="T46" fmla="*/ 0 h 1823"/>
                <a:gd name="T47" fmla="*/ 2312 w 2312"/>
                <a:gd name="T48" fmla="*/ 1823 h 182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312" h="1823">
                  <a:moveTo>
                    <a:pt x="0" y="0"/>
                  </a:moveTo>
                  <a:lnTo>
                    <a:pt x="1822" y="0"/>
                  </a:lnTo>
                  <a:lnTo>
                    <a:pt x="1822" y="672"/>
                  </a:lnTo>
                  <a:cubicBezTo>
                    <a:pt x="1854" y="772"/>
                    <a:pt x="1882" y="612"/>
                    <a:pt x="2020" y="606"/>
                  </a:cubicBezTo>
                  <a:cubicBezTo>
                    <a:pt x="2158" y="600"/>
                    <a:pt x="2312" y="738"/>
                    <a:pt x="2308" y="921"/>
                  </a:cubicBezTo>
                  <a:cubicBezTo>
                    <a:pt x="2304" y="1105"/>
                    <a:pt x="2194" y="1195"/>
                    <a:pt x="2058" y="1203"/>
                  </a:cubicBezTo>
                  <a:cubicBezTo>
                    <a:pt x="1922" y="1211"/>
                    <a:pt x="1864" y="1053"/>
                    <a:pt x="1822" y="1159"/>
                  </a:cubicBezTo>
                  <a:lnTo>
                    <a:pt x="1822" y="1823"/>
                  </a:lnTo>
                  <a:lnTo>
                    <a:pt x="1151" y="1823"/>
                  </a:lnTo>
                  <a:cubicBezTo>
                    <a:pt x="1047" y="1783"/>
                    <a:pt x="1204" y="1736"/>
                    <a:pt x="1200" y="1584"/>
                  </a:cubicBezTo>
                  <a:cubicBezTo>
                    <a:pt x="1196" y="1432"/>
                    <a:pt x="1085" y="1343"/>
                    <a:pt x="916" y="1344"/>
                  </a:cubicBezTo>
                  <a:cubicBezTo>
                    <a:pt x="747" y="1345"/>
                    <a:pt x="608" y="1468"/>
                    <a:pt x="608" y="1620"/>
                  </a:cubicBezTo>
                  <a:cubicBezTo>
                    <a:pt x="608" y="1772"/>
                    <a:pt x="767" y="1791"/>
                    <a:pt x="671" y="1823"/>
                  </a:cubicBezTo>
                  <a:lnTo>
                    <a:pt x="0" y="18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r>
                <a:rPr lang="fr-BE" sz="1000" b="1" dirty="0" smtClean="0">
                  <a:solidFill>
                    <a:schemeClr val="bg1"/>
                  </a:solidFill>
                </a:rPr>
                <a:t>     SKOS, XKOS</a:t>
              </a:r>
              <a:endParaRPr lang="en-US" sz="1000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 rot="16200000">
              <a:off x="445" y="2138"/>
              <a:ext cx="1337" cy="1144"/>
            </a:xfrm>
            <a:custGeom>
              <a:avLst/>
              <a:gdLst>
                <a:gd name="T0" fmla="*/ 0 w 2312"/>
                <a:gd name="T1" fmla="*/ 0 h 1823"/>
                <a:gd name="T2" fmla="*/ 1054 w 2312"/>
                <a:gd name="T3" fmla="*/ 0 h 1823"/>
                <a:gd name="T4" fmla="*/ 1054 w 2312"/>
                <a:gd name="T5" fmla="*/ 422 h 1823"/>
                <a:gd name="T6" fmla="*/ 1168 w 2312"/>
                <a:gd name="T7" fmla="*/ 380 h 1823"/>
                <a:gd name="T8" fmla="*/ 1335 w 2312"/>
                <a:gd name="T9" fmla="*/ 578 h 1823"/>
                <a:gd name="T10" fmla="*/ 1190 w 2312"/>
                <a:gd name="T11" fmla="*/ 755 h 1823"/>
                <a:gd name="T12" fmla="*/ 1054 w 2312"/>
                <a:gd name="T13" fmla="*/ 727 h 1823"/>
                <a:gd name="T14" fmla="*/ 1054 w 2312"/>
                <a:gd name="T15" fmla="*/ 1144 h 1823"/>
                <a:gd name="T16" fmla="*/ 666 w 2312"/>
                <a:gd name="T17" fmla="*/ 1144 h 1823"/>
                <a:gd name="T18" fmla="*/ 694 w 2312"/>
                <a:gd name="T19" fmla="*/ 994 h 1823"/>
                <a:gd name="T20" fmla="*/ 530 w 2312"/>
                <a:gd name="T21" fmla="*/ 843 h 1823"/>
                <a:gd name="T22" fmla="*/ 352 w 2312"/>
                <a:gd name="T23" fmla="*/ 1017 h 1823"/>
                <a:gd name="T24" fmla="*/ 388 w 2312"/>
                <a:gd name="T25" fmla="*/ 1144 h 1823"/>
                <a:gd name="T26" fmla="*/ 0 w 2312"/>
                <a:gd name="T27" fmla="*/ 1144 h 1823"/>
                <a:gd name="T28" fmla="*/ 0 w 2312"/>
                <a:gd name="T29" fmla="*/ 0 h 182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312"/>
                <a:gd name="T46" fmla="*/ 0 h 1823"/>
                <a:gd name="T47" fmla="*/ 2312 w 2312"/>
                <a:gd name="T48" fmla="*/ 1823 h 182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312" h="1823">
                  <a:moveTo>
                    <a:pt x="0" y="0"/>
                  </a:moveTo>
                  <a:lnTo>
                    <a:pt x="1822" y="0"/>
                  </a:lnTo>
                  <a:lnTo>
                    <a:pt x="1822" y="672"/>
                  </a:lnTo>
                  <a:cubicBezTo>
                    <a:pt x="1854" y="772"/>
                    <a:pt x="1882" y="612"/>
                    <a:pt x="2020" y="606"/>
                  </a:cubicBezTo>
                  <a:cubicBezTo>
                    <a:pt x="2158" y="600"/>
                    <a:pt x="2312" y="738"/>
                    <a:pt x="2308" y="921"/>
                  </a:cubicBezTo>
                  <a:cubicBezTo>
                    <a:pt x="2304" y="1105"/>
                    <a:pt x="2194" y="1195"/>
                    <a:pt x="2058" y="1203"/>
                  </a:cubicBezTo>
                  <a:cubicBezTo>
                    <a:pt x="1922" y="1211"/>
                    <a:pt x="1864" y="1053"/>
                    <a:pt x="1822" y="1159"/>
                  </a:cubicBezTo>
                  <a:lnTo>
                    <a:pt x="1822" y="1823"/>
                  </a:lnTo>
                  <a:lnTo>
                    <a:pt x="1151" y="1823"/>
                  </a:lnTo>
                  <a:cubicBezTo>
                    <a:pt x="1047" y="1783"/>
                    <a:pt x="1204" y="1736"/>
                    <a:pt x="1200" y="1584"/>
                  </a:cubicBezTo>
                  <a:cubicBezTo>
                    <a:pt x="1196" y="1432"/>
                    <a:pt x="1085" y="1343"/>
                    <a:pt x="916" y="1344"/>
                  </a:cubicBezTo>
                  <a:cubicBezTo>
                    <a:pt x="747" y="1345"/>
                    <a:pt x="608" y="1468"/>
                    <a:pt x="608" y="1620"/>
                  </a:cubicBezTo>
                  <a:cubicBezTo>
                    <a:pt x="608" y="1772"/>
                    <a:pt x="767" y="1791"/>
                    <a:pt x="671" y="1823"/>
                  </a:cubicBezTo>
                  <a:lnTo>
                    <a:pt x="0" y="18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vert="vert" wrap="none" lIns="36000" tIns="36000" rIns="36000" bIns="36000" anchor="ctr"/>
            <a:lstStyle/>
            <a:p>
              <a:pPr algn="ctr">
                <a:defRPr/>
              </a:pPr>
              <a:r>
                <a:rPr lang="fr-BE" sz="1000" b="1" dirty="0" smtClean="0">
                  <a:solidFill>
                    <a:schemeClr val="bg1"/>
                  </a:solidFill>
                  <a:latin typeface="Arial" charset="0"/>
                  <a:cs typeface="Arial" charset="0"/>
                </a:rPr>
                <a:t>ELI (EU </a:t>
              </a:r>
              <a:r>
                <a:rPr lang="fr-BE" sz="1000" b="1" dirty="0" err="1" smtClean="0">
                  <a:solidFill>
                    <a:schemeClr val="bg1"/>
                  </a:solidFill>
                  <a:latin typeface="Arial" charset="0"/>
                  <a:cs typeface="Arial" charset="0"/>
                </a:rPr>
                <a:t>Legislation</a:t>
              </a:r>
              <a:r>
                <a:rPr lang="fr-BE" sz="1000" b="1" dirty="0" smtClean="0">
                  <a:solidFill>
                    <a:schemeClr val="bg1"/>
                  </a:solidFill>
                  <a:latin typeface="Arial" charset="0"/>
                  <a:cs typeface="Arial" charset="0"/>
                </a:rPr>
                <a:t>)</a:t>
              </a:r>
            </a:p>
            <a:p>
              <a:pPr algn="ctr">
                <a:defRPr/>
              </a:pPr>
              <a:endParaRPr lang="fr-BE" sz="1000" b="1" dirty="0" smtClean="0">
                <a:solidFill>
                  <a:schemeClr val="bg1"/>
                </a:solidFill>
                <a:latin typeface="Arial" charset="0"/>
                <a:cs typeface="Arial" charset="0"/>
              </a:endParaRPr>
            </a:p>
            <a:p>
              <a:pPr algn="ctr">
                <a:defRPr/>
              </a:pPr>
              <a:endParaRPr lang="fr-BE" sz="1000" b="1" dirty="0">
                <a:solidFill>
                  <a:schemeClr val="bg1"/>
                </a:solidFill>
                <a:latin typeface="Arial" charset="0"/>
                <a:cs typeface="Arial" charset="0"/>
              </a:endParaRPr>
            </a:p>
            <a:p>
              <a:pPr algn="ctr">
                <a:defRPr/>
              </a:pPr>
              <a:endParaRPr lang="fr-BE" sz="1000" b="1" dirty="0" smtClean="0">
                <a:solidFill>
                  <a:schemeClr val="bg1"/>
                </a:solidFill>
                <a:latin typeface="Arial" charset="0"/>
                <a:cs typeface="Arial" charset="0"/>
              </a:endParaRPr>
            </a:p>
            <a:p>
              <a:pPr algn="ctr">
                <a:defRPr/>
              </a:pPr>
              <a:endParaRPr lang="fr-BE" sz="1000" b="1" dirty="0">
                <a:solidFill>
                  <a:schemeClr val="bg1"/>
                </a:solidFill>
                <a:latin typeface="Arial" charset="0"/>
                <a:cs typeface="Arial" charset="0"/>
              </a:endParaRPr>
            </a:p>
            <a:p>
              <a:pPr algn="ctr">
                <a:defRPr/>
              </a:pPr>
              <a:r>
                <a:rPr lang="fr-BE" sz="1000" b="1" dirty="0" smtClean="0">
                  <a:solidFill>
                    <a:schemeClr val="bg1"/>
                  </a:solidFill>
                  <a:latin typeface="Arial" charset="0"/>
                  <a:cs typeface="Arial" charset="0"/>
                </a:rPr>
                <a:t>Dublin </a:t>
              </a:r>
              <a:r>
                <a:rPr lang="fr-BE" sz="1000" b="1" dirty="0" err="1" smtClean="0">
                  <a:solidFill>
                    <a:schemeClr val="bg1"/>
                  </a:solidFill>
                  <a:latin typeface="Arial" charset="0"/>
                  <a:cs typeface="Arial" charset="0"/>
                </a:rPr>
                <a:t>Core</a:t>
              </a:r>
              <a:endParaRPr lang="en-US" sz="1000" b="1" dirty="0">
                <a:solidFill>
                  <a:schemeClr val="bg1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 rot="10800000">
              <a:off x="1383" y="2311"/>
              <a:ext cx="1452" cy="1054"/>
            </a:xfrm>
            <a:custGeom>
              <a:avLst/>
              <a:gdLst>
                <a:gd name="T0" fmla="*/ 0 w 2312"/>
                <a:gd name="T1" fmla="*/ 0 h 1823"/>
                <a:gd name="T2" fmla="*/ 1144 w 2312"/>
                <a:gd name="T3" fmla="*/ 0 h 1823"/>
                <a:gd name="T4" fmla="*/ 1144 w 2312"/>
                <a:gd name="T5" fmla="*/ 389 h 1823"/>
                <a:gd name="T6" fmla="*/ 1269 w 2312"/>
                <a:gd name="T7" fmla="*/ 350 h 1823"/>
                <a:gd name="T8" fmla="*/ 1449 w 2312"/>
                <a:gd name="T9" fmla="*/ 532 h 1823"/>
                <a:gd name="T10" fmla="*/ 1292 w 2312"/>
                <a:gd name="T11" fmla="*/ 696 h 1823"/>
                <a:gd name="T12" fmla="*/ 1144 w 2312"/>
                <a:gd name="T13" fmla="*/ 670 h 1823"/>
                <a:gd name="T14" fmla="*/ 1144 w 2312"/>
                <a:gd name="T15" fmla="*/ 1054 h 1823"/>
                <a:gd name="T16" fmla="*/ 723 w 2312"/>
                <a:gd name="T17" fmla="*/ 1054 h 1823"/>
                <a:gd name="T18" fmla="*/ 754 w 2312"/>
                <a:gd name="T19" fmla="*/ 916 h 1823"/>
                <a:gd name="T20" fmla="*/ 575 w 2312"/>
                <a:gd name="T21" fmla="*/ 777 h 1823"/>
                <a:gd name="T22" fmla="*/ 382 w 2312"/>
                <a:gd name="T23" fmla="*/ 937 h 1823"/>
                <a:gd name="T24" fmla="*/ 421 w 2312"/>
                <a:gd name="T25" fmla="*/ 1054 h 1823"/>
                <a:gd name="T26" fmla="*/ 0 w 2312"/>
                <a:gd name="T27" fmla="*/ 1054 h 1823"/>
                <a:gd name="T28" fmla="*/ 0 w 2312"/>
                <a:gd name="T29" fmla="*/ 0 h 182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312"/>
                <a:gd name="T46" fmla="*/ 0 h 1823"/>
                <a:gd name="T47" fmla="*/ 2312 w 2312"/>
                <a:gd name="T48" fmla="*/ 1823 h 182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312" h="1823">
                  <a:moveTo>
                    <a:pt x="0" y="0"/>
                  </a:moveTo>
                  <a:lnTo>
                    <a:pt x="1822" y="0"/>
                  </a:lnTo>
                  <a:lnTo>
                    <a:pt x="1822" y="672"/>
                  </a:lnTo>
                  <a:cubicBezTo>
                    <a:pt x="1854" y="772"/>
                    <a:pt x="1882" y="612"/>
                    <a:pt x="2020" y="606"/>
                  </a:cubicBezTo>
                  <a:cubicBezTo>
                    <a:pt x="2158" y="600"/>
                    <a:pt x="2312" y="738"/>
                    <a:pt x="2308" y="921"/>
                  </a:cubicBezTo>
                  <a:cubicBezTo>
                    <a:pt x="2304" y="1105"/>
                    <a:pt x="2194" y="1195"/>
                    <a:pt x="2058" y="1203"/>
                  </a:cubicBezTo>
                  <a:cubicBezTo>
                    <a:pt x="1922" y="1211"/>
                    <a:pt x="1864" y="1053"/>
                    <a:pt x="1822" y="1159"/>
                  </a:cubicBezTo>
                  <a:lnTo>
                    <a:pt x="1822" y="1823"/>
                  </a:lnTo>
                  <a:lnTo>
                    <a:pt x="1151" y="1823"/>
                  </a:lnTo>
                  <a:cubicBezTo>
                    <a:pt x="1047" y="1783"/>
                    <a:pt x="1204" y="1736"/>
                    <a:pt x="1200" y="1584"/>
                  </a:cubicBezTo>
                  <a:cubicBezTo>
                    <a:pt x="1196" y="1432"/>
                    <a:pt x="1085" y="1343"/>
                    <a:pt x="916" y="1344"/>
                  </a:cubicBezTo>
                  <a:cubicBezTo>
                    <a:pt x="747" y="1345"/>
                    <a:pt x="608" y="1468"/>
                    <a:pt x="608" y="1620"/>
                  </a:cubicBezTo>
                  <a:cubicBezTo>
                    <a:pt x="608" y="1772"/>
                    <a:pt x="767" y="1791"/>
                    <a:pt x="671" y="1823"/>
                  </a:cubicBezTo>
                  <a:lnTo>
                    <a:pt x="0" y="18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vert="vert" wrap="none" lIns="36000" tIns="36000" rIns="36000" bIns="36000" anchor="b" anchorCtr="0"/>
            <a:lstStyle/>
            <a:p>
              <a:pPr algn="ctr">
                <a:defRPr/>
              </a:pPr>
              <a:r>
                <a:rPr lang="fr-BE" sz="1000" b="1" dirty="0" err="1" smtClean="0">
                  <a:solidFill>
                    <a:schemeClr val="bg1"/>
                  </a:solidFill>
                </a:rPr>
                <a:t>Org</a:t>
              </a:r>
              <a:r>
                <a:rPr lang="fr-BE" sz="1000" b="1" dirty="0" smtClean="0">
                  <a:solidFill>
                    <a:schemeClr val="bg1"/>
                  </a:solidFill>
                </a:rPr>
                <a:t> </a:t>
              </a:r>
              <a:r>
                <a:rPr lang="fr-BE" sz="1000" b="1" dirty="0" err="1" smtClean="0">
                  <a:solidFill>
                    <a:schemeClr val="bg1"/>
                  </a:solidFill>
                </a:rPr>
                <a:t>Ontology</a:t>
              </a:r>
              <a:endParaRPr lang="en-US" sz="1000" b="1" dirty="0">
                <a:solidFill>
                  <a:schemeClr val="bg1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" name="Freeform 7"/>
            <p:cNvSpPr>
              <a:spLocks/>
            </p:cNvSpPr>
            <p:nvPr/>
          </p:nvSpPr>
          <p:spPr bwMode="auto">
            <a:xfrm rot="5400000">
              <a:off x="1593" y="1365"/>
              <a:ext cx="1337" cy="1143"/>
            </a:xfrm>
            <a:custGeom>
              <a:avLst/>
              <a:gdLst>
                <a:gd name="T0" fmla="*/ 0 w 2312"/>
                <a:gd name="T1" fmla="*/ 0 h 1823"/>
                <a:gd name="T2" fmla="*/ 68 w 2312"/>
                <a:gd name="T3" fmla="*/ 0 h 1823"/>
                <a:gd name="T4" fmla="*/ 68 w 2312"/>
                <a:gd name="T5" fmla="*/ 41 h 1823"/>
                <a:gd name="T6" fmla="*/ 76 w 2312"/>
                <a:gd name="T7" fmla="*/ 36 h 1823"/>
                <a:gd name="T8" fmla="*/ 86 w 2312"/>
                <a:gd name="T9" fmla="*/ 56 h 1823"/>
                <a:gd name="T10" fmla="*/ 77 w 2312"/>
                <a:gd name="T11" fmla="*/ 73 h 1823"/>
                <a:gd name="T12" fmla="*/ 68 w 2312"/>
                <a:gd name="T13" fmla="*/ 70 h 1823"/>
                <a:gd name="T14" fmla="*/ 68 w 2312"/>
                <a:gd name="T15" fmla="*/ 111 h 1823"/>
                <a:gd name="T16" fmla="*/ 43 w 2312"/>
                <a:gd name="T17" fmla="*/ 111 h 1823"/>
                <a:gd name="T18" fmla="*/ 45 w 2312"/>
                <a:gd name="T19" fmla="*/ 97 h 1823"/>
                <a:gd name="T20" fmla="*/ 34 w 2312"/>
                <a:gd name="T21" fmla="*/ 82 h 1823"/>
                <a:gd name="T22" fmla="*/ 23 w 2312"/>
                <a:gd name="T23" fmla="*/ 98 h 1823"/>
                <a:gd name="T24" fmla="*/ 25 w 2312"/>
                <a:gd name="T25" fmla="*/ 111 h 1823"/>
                <a:gd name="T26" fmla="*/ 0 w 2312"/>
                <a:gd name="T27" fmla="*/ 111 h 1823"/>
                <a:gd name="T28" fmla="*/ 0 w 2312"/>
                <a:gd name="T29" fmla="*/ 0 h 182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312"/>
                <a:gd name="T46" fmla="*/ 0 h 1823"/>
                <a:gd name="T47" fmla="*/ 2312 w 2312"/>
                <a:gd name="T48" fmla="*/ 1823 h 182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312" h="1823">
                  <a:moveTo>
                    <a:pt x="0" y="0"/>
                  </a:moveTo>
                  <a:lnTo>
                    <a:pt x="1822" y="0"/>
                  </a:lnTo>
                  <a:lnTo>
                    <a:pt x="1822" y="672"/>
                  </a:lnTo>
                  <a:cubicBezTo>
                    <a:pt x="1854" y="772"/>
                    <a:pt x="1882" y="612"/>
                    <a:pt x="2020" y="606"/>
                  </a:cubicBezTo>
                  <a:cubicBezTo>
                    <a:pt x="2158" y="600"/>
                    <a:pt x="2312" y="738"/>
                    <a:pt x="2308" y="921"/>
                  </a:cubicBezTo>
                  <a:cubicBezTo>
                    <a:pt x="2304" y="1105"/>
                    <a:pt x="2194" y="1195"/>
                    <a:pt x="2058" y="1203"/>
                  </a:cubicBezTo>
                  <a:cubicBezTo>
                    <a:pt x="1922" y="1211"/>
                    <a:pt x="1864" y="1053"/>
                    <a:pt x="1822" y="1159"/>
                  </a:cubicBezTo>
                  <a:lnTo>
                    <a:pt x="1822" y="1823"/>
                  </a:lnTo>
                  <a:lnTo>
                    <a:pt x="1151" y="1823"/>
                  </a:lnTo>
                  <a:cubicBezTo>
                    <a:pt x="1047" y="1783"/>
                    <a:pt x="1204" y="1736"/>
                    <a:pt x="1200" y="1584"/>
                  </a:cubicBezTo>
                  <a:cubicBezTo>
                    <a:pt x="1196" y="1432"/>
                    <a:pt x="1085" y="1343"/>
                    <a:pt x="916" y="1344"/>
                  </a:cubicBezTo>
                  <a:cubicBezTo>
                    <a:pt x="747" y="1345"/>
                    <a:pt x="608" y="1468"/>
                    <a:pt x="608" y="1620"/>
                  </a:cubicBezTo>
                  <a:cubicBezTo>
                    <a:pt x="608" y="1772"/>
                    <a:pt x="767" y="1791"/>
                    <a:pt x="671" y="1823"/>
                  </a:cubicBezTo>
                  <a:lnTo>
                    <a:pt x="0" y="18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vert="vert270" wrap="none" lIns="36000" tIns="36000" rIns="36000" bIns="36000" anchor="t" anchorCtr="1"/>
            <a:lstStyle/>
            <a:p>
              <a:r>
                <a:rPr lang="fr-BE" sz="1000" b="1" dirty="0" smtClean="0">
                  <a:solidFill>
                    <a:schemeClr val="bg1"/>
                  </a:solidFill>
                </a:rPr>
                <a:t>COOS </a:t>
              </a:r>
            </a:p>
            <a:p>
              <a:endParaRPr lang="fr-BE" sz="1000" b="1" dirty="0" smtClean="0">
                <a:solidFill>
                  <a:schemeClr val="bg1"/>
                </a:solidFill>
              </a:endParaRPr>
            </a:p>
            <a:p>
              <a:endParaRPr lang="fr-BE" sz="1000" b="1" dirty="0">
                <a:solidFill>
                  <a:schemeClr val="bg1"/>
                </a:solidFill>
              </a:endParaRPr>
            </a:p>
            <a:p>
              <a:endParaRPr lang="fr-BE" sz="1000" b="1" dirty="0" smtClean="0">
                <a:solidFill>
                  <a:schemeClr val="bg1"/>
                </a:solidFill>
              </a:endParaRPr>
            </a:p>
            <a:p>
              <a:endParaRPr lang="fr-BE" sz="1000" b="1" dirty="0">
                <a:solidFill>
                  <a:schemeClr val="bg1"/>
                </a:solidFill>
              </a:endParaRPr>
            </a:p>
            <a:p>
              <a:endParaRPr lang="fr-BE" sz="1000" b="1" dirty="0" smtClean="0">
                <a:solidFill>
                  <a:schemeClr val="bg1"/>
                </a:solidFill>
              </a:endParaRPr>
            </a:p>
            <a:p>
              <a:r>
                <a:rPr lang="fr-BE" sz="1000" b="1" dirty="0" err="1" smtClean="0">
                  <a:solidFill>
                    <a:schemeClr val="bg1"/>
                  </a:solidFill>
                </a:rPr>
                <a:t>Core</a:t>
              </a:r>
              <a:r>
                <a:rPr lang="fr-BE" sz="1000" b="1" dirty="0" smtClean="0">
                  <a:solidFill>
                    <a:schemeClr val="bg1"/>
                  </a:solidFill>
                </a:rPr>
                <a:t> </a:t>
              </a:r>
              <a:r>
                <a:rPr lang="fr-BE" sz="1000" b="1" dirty="0" err="1" smtClean="0">
                  <a:solidFill>
                    <a:schemeClr val="bg1"/>
                  </a:solidFill>
                </a:rPr>
                <a:t>Ontology</a:t>
              </a:r>
              <a:r>
                <a:rPr lang="fr-BE" sz="1000" b="1" dirty="0" smtClean="0">
                  <a:solidFill>
                    <a:schemeClr val="bg1"/>
                  </a:solidFill>
                </a:rPr>
                <a:t> </a:t>
              </a:r>
              <a:br>
                <a:rPr lang="fr-BE" sz="1000" b="1" dirty="0" smtClean="0">
                  <a:solidFill>
                    <a:schemeClr val="bg1"/>
                  </a:solidFill>
                </a:rPr>
              </a:br>
              <a:r>
                <a:rPr lang="fr-BE" sz="1000" b="1" dirty="0" smtClean="0">
                  <a:solidFill>
                    <a:schemeClr val="bg1"/>
                  </a:solidFill>
                </a:rPr>
                <a:t>for Official </a:t>
              </a:r>
              <a:r>
                <a:rPr lang="fr-BE" sz="1000" b="1" dirty="0" err="1" smtClean="0">
                  <a:solidFill>
                    <a:schemeClr val="bg1"/>
                  </a:solidFill>
                </a:rPr>
                <a:t>Statistics</a:t>
              </a:r>
              <a:endParaRPr lang="en-US" sz="10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87409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EC colour scheme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1E858B"/>
      </a:accent1>
      <a:accent2>
        <a:srgbClr val="4BC5DE"/>
      </a:accent2>
      <a:accent3>
        <a:srgbClr val="1EC08A"/>
      </a:accent3>
      <a:accent4>
        <a:srgbClr val="ED8D2F"/>
      </a:accent4>
      <a:accent5>
        <a:srgbClr val="FFC000"/>
      </a:accent5>
      <a:accent6>
        <a:srgbClr val="E76C53"/>
      </a:accent6>
      <a:hlink>
        <a:srgbClr val="0563C1"/>
      </a:hlink>
      <a:folHlink>
        <a:srgbClr val="24337E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_Corporate_PPT_Template" id="{9E25CBC4-264C-4E5F-8DDF-C73C2B944108}" vid="{63966CC3-CC63-46CF-BE8C-07ABBDCD6229}"/>
    </a:ext>
  </a:extLst>
</a:theme>
</file>

<file path=ppt/theme/theme2.xml><?xml version="1.0" encoding="utf-8"?>
<a:theme xmlns:a="http://schemas.openxmlformats.org/drawingml/2006/main" name="1_Office Theme">
  <a:themeElements>
    <a:clrScheme name="EC colour scheme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1E858B"/>
      </a:accent1>
      <a:accent2>
        <a:srgbClr val="4BC5DE"/>
      </a:accent2>
      <a:accent3>
        <a:srgbClr val="1EC08A"/>
      </a:accent3>
      <a:accent4>
        <a:srgbClr val="ED8D2F"/>
      </a:accent4>
      <a:accent5>
        <a:srgbClr val="FFC000"/>
      </a:accent5>
      <a:accent6>
        <a:srgbClr val="E76C53"/>
      </a:accent6>
      <a:hlink>
        <a:srgbClr val="0563C1"/>
      </a:hlink>
      <a:folHlink>
        <a:srgbClr val="24337E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_Presentation.pptx" id="{DF0E4C23-23CF-4CA0-B78D-4EE4E4812529}" vid="{A275074F-6DFA-4FBF-AA5C-38C3649C393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5586</TotalTime>
  <Words>1056</Words>
  <Application>Microsoft Office PowerPoint</Application>
  <PresentationFormat>Widescreen</PresentationFormat>
  <Paragraphs>207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Wingdings</vt:lpstr>
      <vt:lpstr>Office Theme</vt:lpstr>
      <vt:lpstr>1_Office Theme</vt:lpstr>
      <vt:lpstr>ENDORSE follow-up event</vt:lpstr>
      <vt:lpstr>Table of contents</vt:lpstr>
      <vt:lpstr>Integrated System of Statistical Classifications </vt:lpstr>
      <vt:lpstr>Statistical classifications in RAMON</vt:lpstr>
      <vt:lpstr>Statistical classifications in RAMON</vt:lpstr>
      <vt:lpstr>Statistical classifications in RAMON</vt:lpstr>
      <vt:lpstr>Migration Strategy</vt:lpstr>
      <vt:lpstr>Migration to VocBench</vt:lpstr>
      <vt:lpstr>Migration to Vocbench</vt:lpstr>
      <vt:lpstr>Dissemination</vt:lpstr>
      <vt:lpstr>Use Cases</vt:lpstr>
      <vt:lpstr>Combined Nomenclature</vt:lpstr>
      <vt:lpstr>Combined Nomenclature</vt:lpstr>
      <vt:lpstr>Combined Nomenclature</vt:lpstr>
      <vt:lpstr>Units of measure</vt:lpstr>
      <vt:lpstr>Correspondence tables</vt:lpstr>
      <vt:lpstr>Correspondence tables (skos:mapping)</vt:lpstr>
      <vt:lpstr>Correspondence tables (xkos:Correspondence)</vt:lpstr>
      <vt:lpstr>Query with SPARQL</vt:lpstr>
      <vt:lpstr>Thank you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RAMON Migration</dc:title>
  <dc:creator>GRAMAGLIA Luca (ESTAT)</dc:creator>
  <cp:lastModifiedBy>LAABOUDI Christine (ESTAT)</cp:lastModifiedBy>
  <cp:revision>329</cp:revision>
  <dcterms:created xsi:type="dcterms:W3CDTF">2021-10-05T11:04:30Z</dcterms:created>
  <dcterms:modified xsi:type="dcterms:W3CDTF">2022-03-30T07:48:44Z</dcterms:modified>
</cp:coreProperties>
</file>