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91" r:id="rId3"/>
    <p:sldId id="266" r:id="rId4"/>
    <p:sldId id="271" r:id="rId5"/>
    <p:sldId id="267" r:id="rId6"/>
    <p:sldId id="269" r:id="rId7"/>
    <p:sldId id="268" r:id="rId8"/>
    <p:sldId id="282" r:id="rId9"/>
    <p:sldId id="280" r:id="rId10"/>
    <p:sldId id="288" r:id="rId11"/>
    <p:sldId id="281" r:id="rId12"/>
    <p:sldId id="276" r:id="rId13"/>
    <p:sldId id="278" r:id="rId14"/>
    <p:sldId id="277" r:id="rId15"/>
    <p:sldId id="279" r:id="rId16"/>
    <p:sldId id="283" r:id="rId17"/>
    <p:sldId id="289" r:id="rId18"/>
    <p:sldId id="290" r:id="rId19"/>
    <p:sldId id="287" r:id="rId20"/>
    <p:sldId id="285" r:id="rId21"/>
    <p:sldId id="286" r:id="rId22"/>
    <p:sldId id="274" r:id="rId23"/>
    <p:sldId id="275" r:id="rId24"/>
    <p:sldId id="292" r:id="rId2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9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635" autoAdjust="0"/>
  </p:normalViewPr>
  <p:slideViewPr>
    <p:cSldViewPr snapToGrid="0">
      <p:cViewPr varScale="1">
        <p:scale>
          <a:sx n="85" d="100"/>
          <a:sy n="85" d="100"/>
        </p:scale>
        <p:origin x="774" y="84"/>
      </p:cViewPr>
      <p:guideLst>
        <p:guide orient="horz" pos="2409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8" d="100"/>
          <a:sy n="68" d="100"/>
        </p:scale>
        <p:origin x="3288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A89ABC-F8B6-4900-8BD2-7062219588F8}" type="datetimeFigureOut">
              <a:rPr lang="de-DE" smtClean="0"/>
              <a:t>04.06.2019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A5ADFF-D816-4A95-A973-C3CBBE1AC3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360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Our shortlist included five systems, the finalists were </a:t>
            </a:r>
            <a:r>
              <a:rPr lang="en-US" dirty="0" err="1"/>
              <a:t>PoolParty</a:t>
            </a:r>
            <a:r>
              <a:rPr lang="en-US" dirty="0"/>
              <a:t> and </a:t>
            </a:r>
            <a:r>
              <a:rPr lang="en-US" dirty="0" err="1"/>
              <a:t>VocBench</a:t>
            </a:r>
            <a:r>
              <a:rPr lang="en-US" dirty="0"/>
              <a:t>. As a Proof-of-Concept both providers developed a data model and migrated our thesaurus into their system. </a:t>
            </a:r>
            <a:r>
              <a:rPr lang="en-US" dirty="0" err="1"/>
              <a:t>Vocbench</a:t>
            </a:r>
            <a:r>
              <a:rPr lang="en-US" dirty="0"/>
              <a:t> convinced us and was a clear winner. 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A5ADFF-D816-4A95-A973-C3CBBE1AC35E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47699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A5ADFF-D816-4A95-A973-C3CBBE1AC35E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00500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A5ADFF-D816-4A95-A973-C3CBBE1AC35E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07277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After </a:t>
            </a:r>
            <a:r>
              <a:rPr lang="de-DE" dirty="0" err="1"/>
              <a:t>adding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inverse </a:t>
            </a:r>
            <a:r>
              <a:rPr lang="de-DE" dirty="0" err="1"/>
              <a:t>relation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gets</a:t>
            </a:r>
            <a:r>
              <a:rPr lang="de-DE" dirty="0"/>
              <a:t> </a:t>
            </a:r>
            <a:r>
              <a:rPr lang="de-DE" dirty="0" err="1"/>
              <a:t>displayed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inferred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on. </a:t>
            </a:r>
          </a:p>
          <a:p>
            <a:r>
              <a:rPr lang="de-DE" dirty="0"/>
              <a:t>A </a:t>
            </a:r>
            <a:r>
              <a:rPr lang="de-DE" dirty="0" err="1"/>
              <a:t>custom</a:t>
            </a:r>
            <a:r>
              <a:rPr lang="de-DE" dirty="0"/>
              <a:t> form </a:t>
            </a:r>
            <a:r>
              <a:rPr lang="de-DE" dirty="0" err="1"/>
              <a:t>needs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added</a:t>
            </a:r>
            <a:r>
              <a:rPr lang="de-DE" dirty="0"/>
              <a:t>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A5ADFF-D816-4A95-A973-C3CBBE1AC35E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34449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Here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see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frequency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German </a:t>
            </a:r>
            <a:r>
              <a:rPr lang="de-DE" dirty="0" err="1"/>
              <a:t>PrefLabels</a:t>
            </a:r>
            <a:r>
              <a:rPr lang="de-DE" dirty="0"/>
              <a:t>.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think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A5ADFF-D816-4A95-A973-C3CBBE1AC35E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436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C5AC13-BFA0-49F6-A412-F5A0E7B725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8224E5F-52A6-4ED3-8FD3-F9403D760C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B7A5405-34EB-4373-88FE-93FBBA816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34C7-0749-445D-BFE7-71705EDBDE55}" type="datetimeFigureOut">
              <a:rPr lang="de-DE" smtClean="0"/>
              <a:t>04.06.2019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2FB9C91-26AF-452E-B5AB-CF3F66DA3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95100A1-D6C0-4F0D-9606-9B58F1327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63819-E590-4D27-A3F2-2E2A62CC56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6304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815B71-726E-4981-8E03-E7DAD9326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8003A16-999C-4E83-8E6F-BD20EEDF91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0BCA961-154C-4734-BD29-CCC5878FD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34C7-0749-445D-BFE7-71705EDBDE55}" type="datetimeFigureOut">
              <a:rPr lang="de-DE" smtClean="0"/>
              <a:t>04.06.2019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046F640-6D8A-42E4-A39A-6FF771017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AF69261-EDDE-4E5D-AAC9-C7F7FF5F2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63819-E590-4D27-A3F2-2E2A62CC56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1006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63B39A7-DCDE-4A99-B5B7-EE809B7BC3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FA160ED-4DF0-4C8E-9190-9EBA10DC86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3C1ED49-481F-448F-89FF-61B6E63F8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34C7-0749-445D-BFE7-71705EDBDE55}" type="datetimeFigureOut">
              <a:rPr lang="de-DE" smtClean="0"/>
              <a:t>04.06.2019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F94CCE6-D239-4334-A460-76933FC44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0A045B-0EE7-485D-A90A-7350BE1E4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63819-E590-4D27-A3F2-2E2A62CC56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5263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B8F4F3-B8F1-4A0D-B8C0-A1967DEE1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EB6B1CE-7754-4736-B79B-BB5DCD7939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177FB66-E564-4211-A516-34E8FDC27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34C7-0749-445D-BFE7-71705EDBDE55}" type="datetimeFigureOut">
              <a:rPr lang="de-DE" smtClean="0"/>
              <a:t>04.06.2019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DF1BBAE-6923-451F-BFAA-B70BD0AB1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74A2DF8-B2DA-46ED-A7C1-F89150BBB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63819-E590-4D27-A3F2-2E2A62CC56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9835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E0FC0D-8258-44DC-A9F1-471E0F89E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44157C5-2D8E-4A91-A257-5E2F228C4A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FFDFCAC-0C30-4DB0-88DD-1B66C74AC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34C7-0749-445D-BFE7-71705EDBDE55}" type="datetimeFigureOut">
              <a:rPr lang="de-DE" smtClean="0"/>
              <a:t>04.06.2019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E90113-2238-4AE1-A03C-909E1E43AC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7DFA3C6-3364-43B0-809D-99A00EBD6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63819-E590-4D27-A3F2-2E2A62CC56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1116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7D5AC3-93A7-4C0E-9CA0-BD422FD4B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47B6978-D743-4DBF-ADF2-3FE03142CF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B8E798D-642A-42E4-A96E-860EEBA4AE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9EB0C57-0666-4DE8-9345-4975EC12D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34C7-0749-445D-BFE7-71705EDBDE55}" type="datetimeFigureOut">
              <a:rPr lang="de-DE" smtClean="0"/>
              <a:t>04.06.2019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71B9177-888A-408B-A869-D1F054418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9C7FE26-CE66-4A29-86D4-10B20E297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63819-E590-4D27-A3F2-2E2A62CC56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7498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08DCBD-9B22-4EA6-A028-13463F04E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C676254-ED58-4F09-9E94-26AC09A7E0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D1066E9-D49F-477D-91C9-28620E0EAC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4846EBF-7F42-44A2-A129-FFED5F719C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E7632E4-3CA8-4EA1-B77D-8F11AA0B48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7B5A57C-39BE-4CC2-ADCE-350967BDA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34C7-0749-445D-BFE7-71705EDBDE55}" type="datetimeFigureOut">
              <a:rPr lang="de-DE" smtClean="0"/>
              <a:t>04.06.2019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2508300-AED6-4362-BDA4-730861E8C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C9F3EB1-77FA-43DE-87C9-955E33EC4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63819-E590-4D27-A3F2-2E2A62CC56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0503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AAC02A-8B2D-4130-921B-4C4470655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E13FDBC-6D9A-4626-BEBE-5EFD9AF3F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34C7-0749-445D-BFE7-71705EDBDE55}" type="datetimeFigureOut">
              <a:rPr lang="de-DE" smtClean="0"/>
              <a:t>04.06.2019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1BE3CE7-D63C-4BEB-BA8E-5BF634215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AA1C8C1-41DA-43D4-A208-501E48C6F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63819-E590-4D27-A3F2-2E2A62CC56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9901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AF802AB-1FCA-46BC-BD4C-1C99C4BEF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34C7-0749-445D-BFE7-71705EDBDE55}" type="datetimeFigureOut">
              <a:rPr lang="de-DE" smtClean="0"/>
              <a:t>04.06.2019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D2DFCCB-EEEA-488E-A32C-F30531FFA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8271727-490A-4E29-88A1-B78954F29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63819-E590-4D27-A3F2-2E2A62CC56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2413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2D50AD-40C7-486F-BF92-D3824D7DF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1101053-B1B3-424A-9F91-E5542A2284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EF79972-0BE0-438F-9B4E-170EA313CB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3C6B2C6-A82F-4091-AA04-95B049C65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34C7-0749-445D-BFE7-71705EDBDE55}" type="datetimeFigureOut">
              <a:rPr lang="de-DE" smtClean="0"/>
              <a:t>04.06.2019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12F19C4-8496-4022-AC0F-7E30177EB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ABB7856-6CB0-4091-8166-308117159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63819-E590-4D27-A3F2-2E2A62CC56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8254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61DB65-0563-45C2-B08B-C380FB569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AB38BC4-3E01-4757-8D58-66730F3308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6C2CEFE-EF70-4704-83BE-AB7B526250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3353C4D-B494-4A95-A37B-05ADB4B6B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34C7-0749-445D-BFE7-71705EDBDE55}" type="datetimeFigureOut">
              <a:rPr lang="de-DE" smtClean="0"/>
              <a:t>04.06.2019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4200F88-B58D-4FEB-A0FA-C2961C1BF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98B64A7-609A-4AC2-9FF0-E38D849EC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63819-E590-4D27-A3F2-2E2A62CC56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6325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FDAC7F7-31FC-469C-A54F-D69061A65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99F9F9E-0018-4CF2-BDE0-F1D57F60BF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5CD5B1F-C9AF-49B9-8E48-DAF671EC08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034C7-0749-445D-BFE7-71705EDBDE55}" type="datetimeFigureOut">
              <a:rPr lang="de-DE" smtClean="0"/>
              <a:t>04.06.2019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733BBFF-108A-44B6-AF11-79DE7AA2B6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F94EB7B-5538-4426-B2C8-3508B20F56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63819-E590-4D27-A3F2-2E2A62CC56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7332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cid:image004.jpg@01D5162A.1821BF40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A586F3-B9FF-4F26-A73E-10C25EBDB8A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Gelbe Seiten Thesaurus and ISO 25964 </a:t>
            </a:r>
            <a:r>
              <a:rPr lang="de-DE" dirty="0" err="1"/>
              <a:t>relationships</a:t>
            </a:r>
            <a:r>
              <a:rPr lang="de-DE" dirty="0"/>
              <a:t> in Vocbench3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9B18CCF-720B-416C-8E86-16ED34F320E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/>
              <a:t>Roland Wingerter</a:t>
            </a:r>
          </a:p>
          <a:p>
            <a:r>
              <a:rPr lang="de-DE" dirty="0"/>
              <a:t>Gelbe Seiten Marketing GmbH</a:t>
            </a:r>
          </a:p>
          <a:p>
            <a:endParaRPr lang="de-DE" dirty="0"/>
          </a:p>
          <a:p>
            <a:r>
              <a:rPr lang="de-DE" dirty="0"/>
              <a:t>EU </a:t>
            </a:r>
            <a:r>
              <a:rPr lang="de-DE" dirty="0" err="1"/>
              <a:t>Publication</a:t>
            </a:r>
            <a:r>
              <a:rPr lang="de-DE" dirty="0"/>
              <a:t> Office Workshop </a:t>
            </a:r>
          </a:p>
          <a:p>
            <a:r>
              <a:rPr lang="de-DE" dirty="0"/>
              <a:t>Luxembourg, June 4th/5th 2019</a:t>
            </a:r>
          </a:p>
        </p:txBody>
      </p:sp>
    </p:spTree>
    <p:extLst>
      <p:ext uri="{BB962C8B-B14F-4D97-AF65-F5344CB8AC3E}">
        <p14:creationId xmlns:p14="http://schemas.microsoft.com/office/powerpoint/2010/main" val="32221346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A87A27-2FC3-4CF7-891A-EED28C0D98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Benefits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migration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VocBench</a:t>
            </a:r>
            <a:r>
              <a:rPr lang="de-DE" dirty="0"/>
              <a:t>	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F16994A-ACED-4412-B8F5-2D2731C9C7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Thesaurus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maintained</a:t>
            </a:r>
            <a:r>
              <a:rPr lang="de-DE" dirty="0"/>
              <a:t> and </a:t>
            </a:r>
            <a:r>
              <a:rPr lang="de-DE" dirty="0" err="1"/>
              <a:t>enhanced</a:t>
            </a:r>
            <a:r>
              <a:rPr lang="de-DE" dirty="0"/>
              <a:t> on an open and flexible, web-</a:t>
            </a:r>
            <a:r>
              <a:rPr lang="de-DE" dirty="0" err="1"/>
              <a:t>based</a:t>
            </a:r>
            <a:r>
              <a:rPr lang="de-DE" dirty="0"/>
              <a:t> </a:t>
            </a:r>
            <a:r>
              <a:rPr lang="de-DE" dirty="0" err="1"/>
              <a:t>platform</a:t>
            </a:r>
            <a:r>
              <a:rPr lang="de-DE" dirty="0"/>
              <a:t>.</a:t>
            </a:r>
          </a:p>
          <a:p>
            <a:r>
              <a:rPr lang="de-DE" dirty="0" err="1"/>
              <a:t>Based</a:t>
            </a:r>
            <a:r>
              <a:rPr lang="de-DE" dirty="0"/>
              <a:t> on </a:t>
            </a:r>
            <a:r>
              <a:rPr lang="de-DE" dirty="0" err="1"/>
              <a:t>standards</a:t>
            </a:r>
            <a:r>
              <a:rPr lang="de-DE" dirty="0"/>
              <a:t> (OWL, RDF, RDFS, SKOS, SKOS-XL)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vendor</a:t>
            </a:r>
            <a:r>
              <a:rPr lang="de-DE" dirty="0"/>
              <a:t>-lock-in. </a:t>
            </a:r>
          </a:p>
          <a:p>
            <a:r>
              <a:rPr lang="de-DE" dirty="0"/>
              <a:t>Opens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perspectives</a:t>
            </a:r>
            <a:r>
              <a:rPr lang="de-DE" dirty="0"/>
              <a:t> (LOD, </a:t>
            </a:r>
            <a:r>
              <a:rPr lang="de-DE" dirty="0" err="1"/>
              <a:t>Ontolex</a:t>
            </a:r>
            <a:r>
              <a:rPr lang="de-DE" dirty="0"/>
              <a:t> </a:t>
            </a:r>
            <a:r>
              <a:rPr lang="de-DE" dirty="0" err="1"/>
              <a:t>Dictionaries</a:t>
            </a:r>
            <a:r>
              <a:rPr lang="de-DE" dirty="0"/>
              <a:t>, Knowledge </a:t>
            </a:r>
            <a:r>
              <a:rPr lang="de-DE" dirty="0" err="1"/>
              <a:t>Representation</a:t>
            </a:r>
            <a:r>
              <a:rPr lang="de-DE" dirty="0"/>
              <a:t>). </a:t>
            </a:r>
          </a:p>
          <a:p>
            <a:r>
              <a:rPr lang="de-DE" dirty="0" err="1"/>
              <a:t>Using</a:t>
            </a:r>
            <a:r>
              <a:rPr lang="de-DE" dirty="0"/>
              <a:t> BTG / NTG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query</a:t>
            </a:r>
            <a:r>
              <a:rPr lang="de-DE" dirty="0"/>
              <a:t> </a:t>
            </a:r>
            <a:r>
              <a:rPr lang="de-DE" dirty="0" err="1"/>
              <a:t>expansion</a:t>
            </a:r>
            <a:r>
              <a:rPr lang="de-DE" dirty="0"/>
              <a:t> </a:t>
            </a:r>
            <a:r>
              <a:rPr lang="de-DE" dirty="0" err="1"/>
              <a:t>seems</a:t>
            </a:r>
            <a:r>
              <a:rPr lang="de-DE" dirty="0"/>
              <a:t> promising and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easily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tested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SPARQL. 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100611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66E647-3F01-446C-B27D-E7442D8F7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Changes</a:t>
            </a:r>
            <a:r>
              <a:rPr lang="de-DE" dirty="0"/>
              <a:t> </a:t>
            </a:r>
            <a:r>
              <a:rPr lang="de-DE" dirty="0" err="1"/>
              <a:t>proposed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YP </a:t>
            </a:r>
            <a:r>
              <a:rPr lang="de-DE" dirty="0" err="1"/>
              <a:t>model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8ED3776-00C2-42F9-AD41-11461905BC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Make</a:t>
            </a:r>
            <a:r>
              <a:rPr lang="de-DE" dirty="0"/>
              <a:t> </a:t>
            </a:r>
            <a:r>
              <a:rPr lang="de-DE" dirty="0" err="1"/>
              <a:t>these</a:t>
            </a:r>
            <a:r>
              <a:rPr lang="de-DE" dirty="0"/>
              <a:t> a </a:t>
            </a:r>
            <a:r>
              <a:rPr lang="de-DE" dirty="0" err="1"/>
              <a:t>subclass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skos:Concept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Create </a:t>
            </a:r>
            <a:r>
              <a:rPr lang="de-DE" dirty="0" err="1"/>
              <a:t>class</a:t>
            </a:r>
            <a:r>
              <a:rPr lang="de-DE" dirty="0"/>
              <a:t> </a:t>
            </a:r>
            <a:r>
              <a:rPr lang="de-DE" dirty="0" err="1"/>
              <a:t>gs:AttributeValue</a:t>
            </a:r>
            <a:r>
              <a:rPr lang="de-DE" dirty="0"/>
              <a:t>  </a:t>
            </a:r>
          </a:p>
          <a:p>
            <a:endParaRPr lang="de-DE" dirty="0"/>
          </a:p>
          <a:p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F9B96E9-29BF-45F3-A667-F9951741D5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3509" y="2476500"/>
            <a:ext cx="2609850" cy="190500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120D10EB-9ECC-4CC9-A012-5FD946D9A1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8049" y="3824288"/>
            <a:ext cx="2314575" cy="222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6592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45B203-9EFE-4FEF-A962-90D064C07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911" y="238239"/>
            <a:ext cx="10515600" cy="1325563"/>
          </a:xfrm>
        </p:spPr>
        <p:txBody>
          <a:bodyPr/>
          <a:lstStyle/>
          <a:p>
            <a:r>
              <a:rPr lang="de-DE" dirty="0" err="1"/>
              <a:t>Discussion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CompoundEquivalence</a:t>
            </a:r>
            <a:endParaRPr lang="de-DE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EDEF943-5116-469A-9522-98DD7922AB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437" y="1367837"/>
            <a:ext cx="5798049" cy="2183366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1B8B4AAA-252C-4DC4-94B2-CC4B7142E5C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79437" y="4091308"/>
            <a:ext cx="3648075" cy="78105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4BB2A3D5-025C-4B42-B937-D6227A0C68B4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53739" y="5062858"/>
            <a:ext cx="3514725" cy="1495425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B02BBBA5-7B30-4F4B-930E-23E640A7E3E1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4401328" y="4163390"/>
            <a:ext cx="2743200" cy="78105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2AB81D78-D986-418B-8A3A-087BC680CB94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7864490" y="3900808"/>
            <a:ext cx="2971800" cy="97155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7EC57257-BC30-4BFC-BCB8-750EF6F4B35F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426638" y="1513208"/>
            <a:ext cx="4165599" cy="1915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4710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A0F8EA-08A8-4FB9-87E5-243777A0B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AccessRelationship</a:t>
            </a:r>
            <a:r>
              <a:rPr lang="de-DE" dirty="0"/>
              <a:t> – </a:t>
            </a:r>
            <a:r>
              <a:rPr lang="de-DE" dirty="0" err="1"/>
              <a:t>proposed</a:t>
            </a:r>
            <a:r>
              <a:rPr lang="de-DE" dirty="0"/>
              <a:t> </a:t>
            </a:r>
            <a:r>
              <a:rPr lang="de-DE" dirty="0" err="1"/>
              <a:t>change</a:t>
            </a:r>
            <a:endParaRPr lang="de-DE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27124440-C569-42BE-B462-B2E28D0613F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838200" y="1919111"/>
            <a:ext cx="3078763" cy="3245344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45E74038-1612-42C1-9624-0395FD7E30F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391379" y="1828800"/>
            <a:ext cx="2864942" cy="3335655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0FFC9797-58EB-45D2-A6D7-C11E6FCA814A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504958" y="1770856"/>
            <a:ext cx="2821269" cy="3451542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71E40FDB-FC67-4374-A392-F8FB5CB18E43}"/>
              </a:ext>
            </a:extLst>
          </p:cNvPr>
          <p:cNvSpPr txBox="1"/>
          <p:nvPr/>
        </p:nvSpPr>
        <p:spPr>
          <a:xfrm>
            <a:off x="1128889" y="5588000"/>
            <a:ext cx="1899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v.1.0 </a:t>
            </a:r>
            <a:r>
              <a:rPr lang="de-DE" dirty="0" err="1"/>
              <a:t>Current</a:t>
            </a:r>
            <a:r>
              <a:rPr lang="de-DE" dirty="0"/>
              <a:t> </a:t>
            </a:r>
            <a:r>
              <a:rPr lang="de-DE" dirty="0" err="1"/>
              <a:t>state</a:t>
            </a:r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9D2F226-9ACA-41DD-8A2C-40F6239A3966}"/>
              </a:ext>
            </a:extLst>
          </p:cNvPr>
          <p:cNvSpPr txBox="1"/>
          <p:nvPr/>
        </p:nvSpPr>
        <p:spPr>
          <a:xfrm>
            <a:off x="4652663" y="5588000"/>
            <a:ext cx="2347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v.1.1 Inverse rel. </a:t>
            </a:r>
            <a:r>
              <a:rPr lang="de-DE" dirty="0" err="1"/>
              <a:t>added</a:t>
            </a:r>
            <a:endParaRPr lang="de-DE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6DC78F5F-6669-4264-BC66-927A53418C47}"/>
              </a:ext>
            </a:extLst>
          </p:cNvPr>
          <p:cNvSpPr txBox="1"/>
          <p:nvPr/>
        </p:nvSpPr>
        <p:spPr>
          <a:xfrm>
            <a:off x="7744405" y="5588000"/>
            <a:ext cx="2001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v.1.2 More </a:t>
            </a:r>
            <a:r>
              <a:rPr lang="de-DE" dirty="0" err="1"/>
              <a:t>changes</a:t>
            </a:r>
            <a:endParaRPr lang="de-DE" dirty="0"/>
          </a:p>
        </p:txBody>
      </p:sp>
      <p:sp>
        <p:nvSpPr>
          <p:cNvPr id="6" name="Pfeil: nach rechts 5">
            <a:extLst>
              <a:ext uri="{FF2B5EF4-FFF2-40B4-BE49-F238E27FC236}">
                <a16:creationId xmlns:a16="http://schemas.microsoft.com/office/drawing/2014/main" id="{A4FE22B7-C91F-4A69-8B0C-CDDA2C467CA7}"/>
              </a:ext>
            </a:extLst>
          </p:cNvPr>
          <p:cNvSpPr/>
          <p:nvPr/>
        </p:nvSpPr>
        <p:spPr>
          <a:xfrm>
            <a:off x="3703899" y="222233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Pfeil: nach rechts 10">
            <a:extLst>
              <a:ext uri="{FF2B5EF4-FFF2-40B4-BE49-F238E27FC236}">
                <a16:creationId xmlns:a16="http://schemas.microsoft.com/office/drawing/2014/main" id="{CC43C9A7-87DB-4AD1-A30F-96C66DEC1961}"/>
              </a:ext>
            </a:extLst>
          </p:cNvPr>
          <p:cNvSpPr/>
          <p:nvPr/>
        </p:nvSpPr>
        <p:spPr>
          <a:xfrm>
            <a:off x="6999844" y="222233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64750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AAE714-1464-4F56-921D-F464CE150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688" y="247327"/>
            <a:ext cx="10515600" cy="1325563"/>
          </a:xfrm>
        </p:spPr>
        <p:txBody>
          <a:bodyPr/>
          <a:lstStyle/>
          <a:p>
            <a:r>
              <a:rPr lang="de-DE" dirty="0" err="1"/>
              <a:t>Compound</a:t>
            </a:r>
            <a:r>
              <a:rPr lang="de-DE" dirty="0"/>
              <a:t> </a:t>
            </a:r>
            <a:r>
              <a:rPr lang="de-DE" dirty="0" err="1"/>
              <a:t>Equivalence</a:t>
            </a:r>
            <a:r>
              <a:rPr lang="de-DE" dirty="0"/>
              <a:t> </a:t>
            </a:r>
            <a:r>
              <a:rPr lang="de-DE" dirty="0" err="1"/>
              <a:t>proposal</a:t>
            </a:r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A41EA863-B2AD-446F-BD4A-8E7DF9FC02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302" y="1572890"/>
            <a:ext cx="2609850" cy="190500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2BC145D8-CF28-4D8F-8B78-12C2EB1559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5395" y="1572890"/>
            <a:ext cx="3490820" cy="2368771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1DFD2F10-422B-40BC-86F6-C1E8F8C599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6541" y="3941661"/>
            <a:ext cx="4418068" cy="2247789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18B2C91B-D0E2-46A7-B66F-0CD42E7C0817}"/>
              </a:ext>
            </a:extLst>
          </p:cNvPr>
          <p:cNvSpPr txBox="1"/>
          <p:nvPr/>
        </p:nvSpPr>
        <p:spPr>
          <a:xfrm>
            <a:off x="8865306" y="2916339"/>
            <a:ext cx="1400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OR</a:t>
            </a:r>
          </a:p>
        </p:txBody>
      </p:sp>
    </p:spTree>
    <p:extLst>
      <p:ext uri="{BB962C8B-B14F-4D97-AF65-F5344CB8AC3E}">
        <p14:creationId xmlns:p14="http://schemas.microsoft.com/office/powerpoint/2010/main" val="36495282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2301F0-963C-4E7A-81B6-3E9FFF727A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de-DE" dirty="0" err="1"/>
              <a:t>AccessRelationship</a:t>
            </a:r>
            <a:r>
              <a:rPr lang="de-DE" dirty="0"/>
              <a:t> in VB3  </a:t>
            </a:r>
          </a:p>
        </p:txBody>
      </p:sp>
      <p:pic>
        <p:nvPicPr>
          <p:cNvPr id="4" name="Inhaltsplatzhalter 3" descr="cid:image004.jpg@01D5162A.1821BF40">
            <a:extLst>
              <a:ext uri="{FF2B5EF4-FFF2-40B4-BE49-F238E27FC236}">
                <a16:creationId xmlns:a16="http://schemas.microsoft.com/office/drawing/2014/main" id="{3700D5A9-6E1B-4785-B076-AAF2501903A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0397" y="1441698"/>
            <a:ext cx="7971205" cy="47651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B6E8B2A4-1035-4F40-83ED-9D231CCFF756}"/>
              </a:ext>
            </a:extLst>
          </p:cNvPr>
          <p:cNvSpPr/>
          <p:nvPr/>
        </p:nvSpPr>
        <p:spPr>
          <a:xfrm>
            <a:off x="4628444" y="4445458"/>
            <a:ext cx="3657600" cy="9708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83430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12CA26-0A4F-47F6-A33E-6CB95A379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Facets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YP </a:t>
            </a:r>
            <a:r>
              <a:rPr lang="de-DE" dirty="0" err="1"/>
              <a:t>Headings</a:t>
            </a:r>
            <a:r>
              <a:rPr lang="de-DE" dirty="0"/>
              <a:t> (</a:t>
            </a:r>
            <a:r>
              <a:rPr lang="de-DE" dirty="0" err="1"/>
              <a:t>prefLabels</a:t>
            </a:r>
            <a:r>
              <a:rPr lang="de-DE" dirty="0"/>
              <a:t>)</a:t>
            </a:r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345350D5-5942-4663-96A8-F74A2C8B0A4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5510634"/>
              </p:ext>
            </p:extLst>
          </p:nvPr>
        </p:nvGraphicFramePr>
        <p:xfrm>
          <a:off x="1024465" y="1542168"/>
          <a:ext cx="8362243" cy="3441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5889">
                  <a:extLst>
                    <a:ext uri="{9D8B030D-6E8A-4147-A177-3AD203B41FA5}">
                      <a16:colId xmlns:a16="http://schemas.microsoft.com/office/drawing/2014/main" val="1251082589"/>
                    </a:ext>
                  </a:extLst>
                </a:gridCol>
                <a:gridCol w="3488267">
                  <a:extLst>
                    <a:ext uri="{9D8B030D-6E8A-4147-A177-3AD203B41FA5}">
                      <a16:colId xmlns:a16="http://schemas.microsoft.com/office/drawing/2014/main" val="3219856768"/>
                    </a:ext>
                  </a:extLst>
                </a:gridCol>
                <a:gridCol w="1128888">
                  <a:extLst>
                    <a:ext uri="{9D8B030D-6E8A-4147-A177-3AD203B41FA5}">
                      <a16:colId xmlns:a16="http://schemas.microsoft.com/office/drawing/2014/main" val="780974603"/>
                    </a:ext>
                  </a:extLst>
                </a:gridCol>
                <a:gridCol w="1219199">
                  <a:extLst>
                    <a:ext uri="{9D8B030D-6E8A-4147-A177-3AD203B41FA5}">
                      <a16:colId xmlns:a16="http://schemas.microsoft.com/office/drawing/2014/main" val="169566289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Facet</a:t>
                      </a:r>
                      <a:endParaRPr lang="de-DE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Examples</a:t>
                      </a:r>
                      <a:endParaRPr lang="de-DE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Frq</a:t>
                      </a:r>
                      <a:endParaRPr lang="de-DE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Pct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316524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DE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Thing, </a:t>
                      </a:r>
                      <a:r>
                        <a:rPr lang="de-DE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Product</a:t>
                      </a:r>
                      <a:endParaRPr lang="de-DE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Cars, Food, Windows, Pharmaceutical Products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9.244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49%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6696153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DE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Activity</a:t>
                      </a:r>
                      <a:r>
                        <a:rPr lang="de-DE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Service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 </a:t>
                      </a:r>
                      <a:r>
                        <a:rPr lang="de-DE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repair</a:t>
                      </a:r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Health care, </a:t>
                      </a:r>
                      <a:r>
                        <a:rPr lang="de-DE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Tax</a:t>
                      </a:r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Consulting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5.212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28%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6155108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DE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Organization</a:t>
                      </a:r>
                      <a:endParaRPr lang="de-DE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Banks, Hotels, </a:t>
                      </a:r>
                      <a:r>
                        <a:rPr lang="de-DE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Pharmacies</a:t>
                      </a:r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Restaurants 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2.217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12%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85216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DE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Person, Profession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Carpenters, </a:t>
                      </a:r>
                      <a:r>
                        <a:rPr lang="de-DE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Lawyers</a:t>
                      </a:r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de-DE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Photographers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1.764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9%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2471758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DE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Domain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Astronomy</a:t>
                      </a:r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de-DE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Geology</a:t>
                      </a:r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1%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585118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DE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Others</a:t>
                      </a:r>
                      <a:endParaRPr lang="de-DE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1%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7232891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endParaRPr lang="de-DE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18.910</a:t>
                      </a:r>
                    </a:p>
                  </a:txBody>
                  <a:tcPr marL="9525" marR="9525" marT="9525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7190163"/>
                  </a:ext>
                </a:extLst>
              </a:tr>
            </a:tbl>
          </a:graphicData>
        </a:graphic>
      </p:graphicFrame>
      <p:sp>
        <p:nvSpPr>
          <p:cNvPr id="6" name="Textfeld 5">
            <a:extLst>
              <a:ext uri="{FF2B5EF4-FFF2-40B4-BE49-F238E27FC236}">
                <a16:creationId xmlns:a16="http://schemas.microsoft.com/office/drawing/2014/main" id="{86ED201A-C226-4CE7-8601-954CB65CCBB1}"/>
              </a:ext>
            </a:extLst>
          </p:cNvPr>
          <p:cNvSpPr txBox="1"/>
          <p:nvPr/>
        </p:nvSpPr>
        <p:spPr>
          <a:xfrm>
            <a:off x="1024465" y="5208408"/>
            <a:ext cx="83622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Facets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used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quality</a:t>
            </a:r>
            <a:r>
              <a:rPr lang="de-DE" dirty="0"/>
              <a:t> </a:t>
            </a:r>
            <a:r>
              <a:rPr lang="de-DE" dirty="0" err="1"/>
              <a:t>control</a:t>
            </a:r>
            <a:r>
              <a:rPr lang="de-DE" dirty="0"/>
              <a:t> </a:t>
            </a:r>
            <a:r>
              <a:rPr lang="de-DE" dirty="0">
                <a:sym typeface="Wingdings" panose="05000000000000000000" pitchFamily="2" charset="2"/>
              </a:rPr>
              <a:t> BTG / NTG must </a:t>
            </a:r>
            <a:r>
              <a:rPr lang="de-DE" dirty="0" err="1">
                <a:sym typeface="Wingdings" panose="05000000000000000000" pitchFamily="2" charset="2"/>
              </a:rPr>
              <a:t>belong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to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the</a:t>
            </a:r>
            <a:r>
              <a:rPr lang="de-DE" dirty="0">
                <a:sym typeface="Wingdings" panose="05000000000000000000" pitchFamily="2" charset="2"/>
              </a:rPr>
              <a:t> same </a:t>
            </a:r>
            <a:r>
              <a:rPr lang="de-DE" dirty="0" err="1">
                <a:sym typeface="Wingdings" panose="05000000000000000000" pitchFamily="2" charset="2"/>
              </a:rPr>
              <a:t>facet</a:t>
            </a:r>
            <a:r>
              <a:rPr lang="de-DE" dirty="0">
                <a:sym typeface="Wingdings" panose="05000000000000000000" pitchFamily="2" charset="2"/>
              </a:rPr>
              <a:t>. 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Think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these</a:t>
            </a:r>
            <a:r>
              <a:rPr lang="de-DE" dirty="0"/>
              <a:t> </a:t>
            </a:r>
            <a:r>
              <a:rPr lang="de-DE" dirty="0" err="1"/>
              <a:t>Facets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classes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Organization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an Agent, Person </a:t>
            </a:r>
            <a:r>
              <a:rPr lang="de-DE" dirty="0" err="1"/>
              <a:t>is</a:t>
            </a:r>
            <a:r>
              <a:rPr lang="de-DE" dirty="0"/>
              <a:t> an Agent</a:t>
            </a:r>
          </a:p>
        </p:txBody>
      </p:sp>
    </p:spTree>
    <p:extLst>
      <p:ext uri="{BB962C8B-B14F-4D97-AF65-F5344CB8AC3E}">
        <p14:creationId xmlns:p14="http://schemas.microsoft.com/office/powerpoint/2010/main" val="16200640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F5B6AD-6100-44E9-8412-01FE2E09F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Challenge I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17314990-AC04-4D6B-985A-8C4498C6D3B8}"/>
              </a:ext>
            </a:extLst>
          </p:cNvPr>
          <p:cNvSpPr/>
          <p:nvPr/>
        </p:nvSpPr>
        <p:spPr>
          <a:xfrm>
            <a:off x="646289" y="1690688"/>
            <a:ext cx="91637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Headings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Things/Products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underspecified</a:t>
            </a:r>
            <a:r>
              <a:rPr lang="de-DE" dirty="0"/>
              <a:t>. The German YP do not </a:t>
            </a:r>
            <a:r>
              <a:rPr lang="de-DE" dirty="0" err="1"/>
              <a:t>differentiate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Manufacturing, </a:t>
            </a:r>
            <a:r>
              <a:rPr lang="de-DE" dirty="0" err="1"/>
              <a:t>Wholesale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Retail.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past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tried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remedy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adding</a:t>
            </a:r>
            <a:r>
              <a:rPr lang="de-DE" dirty="0"/>
              <a:t> </a:t>
            </a:r>
            <a:r>
              <a:rPr lang="de-DE" dirty="0" err="1"/>
              <a:t>numerous</a:t>
            </a:r>
            <a:r>
              <a:rPr lang="de-DE" dirty="0"/>
              <a:t> </a:t>
            </a:r>
            <a:r>
              <a:rPr lang="de-DE" dirty="0" err="1"/>
              <a:t>nondescriptors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compounds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words</a:t>
            </a:r>
            <a:r>
              <a:rPr lang="de-DE" dirty="0"/>
              <a:t> like:</a:t>
            </a:r>
          </a:p>
        </p:txBody>
      </p:sp>
      <p:graphicFrame>
        <p:nvGraphicFramePr>
          <p:cNvPr id="6" name="Tabelle 5">
            <a:extLst>
              <a:ext uri="{FF2B5EF4-FFF2-40B4-BE49-F238E27FC236}">
                <a16:creationId xmlns:a16="http://schemas.microsoft.com/office/drawing/2014/main" id="{ADD26856-9BA8-4F54-9C43-152B01BCFA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150215"/>
              </p:ext>
            </p:extLst>
          </p:nvPr>
        </p:nvGraphicFramePr>
        <p:xfrm>
          <a:off x="2311400" y="2822399"/>
          <a:ext cx="40640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3851199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DE" sz="18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Frequnt</a:t>
                      </a:r>
                      <a:r>
                        <a:rPr lang="de-DE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sz="18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components</a:t>
                      </a:r>
                      <a:r>
                        <a:rPr lang="de-DE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sz="18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</a:t>
                      </a:r>
                      <a:r>
                        <a:rPr lang="de-DE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sz="18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altLabels</a:t>
                      </a:r>
                      <a:endParaRPr lang="de-DE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065291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DE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handel@de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296631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DE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hersteller@de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1481757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DE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händler@de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1629884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fabrik@de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1949631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verkauf@de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770003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großhandel@de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9435449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laden@de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41834234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geschäft@de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7276848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DE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handlung@de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9490823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1353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F5B6AD-6100-44E9-8412-01FE2E09F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Challenge II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17314990-AC04-4D6B-985A-8C4498C6D3B8}"/>
              </a:ext>
            </a:extLst>
          </p:cNvPr>
          <p:cNvSpPr/>
          <p:nvPr/>
        </p:nvSpPr>
        <p:spPr>
          <a:xfrm>
            <a:off x="1896532" y="1512712"/>
            <a:ext cx="91637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A </a:t>
            </a:r>
            <a:r>
              <a:rPr lang="de-DE" dirty="0" err="1"/>
              <a:t>thesaurus</a:t>
            </a:r>
            <a:r>
              <a:rPr lang="de-DE" dirty="0"/>
              <a:t> </a:t>
            </a:r>
            <a:r>
              <a:rPr lang="de-DE" dirty="0" err="1"/>
              <a:t>struggles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cope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lexical</a:t>
            </a:r>
            <a:r>
              <a:rPr lang="de-DE" dirty="0"/>
              <a:t> and </a:t>
            </a:r>
            <a:r>
              <a:rPr lang="de-DE" dirty="0" err="1"/>
              <a:t>syntactical</a:t>
            </a:r>
            <a:r>
              <a:rPr lang="de-DE" dirty="0"/>
              <a:t> </a:t>
            </a:r>
            <a:r>
              <a:rPr lang="de-DE" dirty="0" err="1"/>
              <a:t>variety</a:t>
            </a:r>
            <a:r>
              <a:rPr lang="de-DE" dirty="0"/>
              <a:t>. </a:t>
            </a:r>
            <a:r>
              <a:rPr lang="de-DE" dirty="0" err="1"/>
              <a:t>Considering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frequency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compounds</a:t>
            </a:r>
            <a:r>
              <a:rPr lang="de-DE" dirty="0"/>
              <a:t> in German on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hand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and </a:t>
            </a:r>
            <a:r>
              <a:rPr lang="de-DE" dirty="0" err="1"/>
              <a:t>synonyms</a:t>
            </a:r>
            <a:r>
              <a:rPr lang="de-DE" dirty="0"/>
              <a:t>, </a:t>
            </a:r>
            <a:r>
              <a:rPr lang="de-DE" dirty="0" err="1"/>
              <a:t>spelling</a:t>
            </a:r>
            <a:r>
              <a:rPr lang="de-DE" dirty="0"/>
              <a:t> </a:t>
            </a:r>
            <a:r>
              <a:rPr lang="de-DE" dirty="0" err="1"/>
              <a:t>variants</a:t>
            </a:r>
            <a:r>
              <a:rPr lang="de-DE" dirty="0"/>
              <a:t>, </a:t>
            </a:r>
            <a:r>
              <a:rPr lang="de-DE" dirty="0" err="1"/>
              <a:t>abbreviations</a:t>
            </a:r>
            <a:r>
              <a:rPr lang="de-DE" dirty="0"/>
              <a:t> and </a:t>
            </a:r>
            <a:r>
              <a:rPr lang="de-DE" dirty="0" err="1"/>
              <a:t>full</a:t>
            </a:r>
            <a:r>
              <a:rPr lang="de-DE" dirty="0"/>
              <a:t> </a:t>
            </a:r>
            <a:r>
              <a:rPr lang="de-DE" dirty="0" err="1"/>
              <a:t>forms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hand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tedious</a:t>
            </a:r>
            <a:r>
              <a:rPr lang="de-DE" dirty="0"/>
              <a:t> and </a:t>
            </a:r>
            <a:r>
              <a:rPr lang="de-DE" dirty="0" err="1"/>
              <a:t>hopeless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simply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many</a:t>
            </a:r>
            <a:r>
              <a:rPr lang="de-DE" dirty="0"/>
              <a:t> </a:t>
            </a:r>
            <a:r>
              <a:rPr lang="de-DE" dirty="0" err="1"/>
              <a:t>variations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altLabels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possible. </a:t>
            </a:r>
          </a:p>
          <a:p>
            <a:endParaRPr lang="de-DE" dirty="0"/>
          </a:p>
          <a:p>
            <a:r>
              <a:rPr lang="de-DE" dirty="0" err="1"/>
              <a:t>Decomposiition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a </a:t>
            </a:r>
            <a:r>
              <a:rPr lang="de-DE" dirty="0" err="1"/>
              <a:t>ressource</a:t>
            </a:r>
            <a:r>
              <a:rPr lang="de-DE" dirty="0"/>
              <a:t> like </a:t>
            </a:r>
            <a:r>
              <a:rPr lang="de-DE" dirty="0" err="1"/>
              <a:t>WordNet</a:t>
            </a:r>
            <a:r>
              <a:rPr lang="de-DE" dirty="0"/>
              <a:t> (and </a:t>
            </a:r>
            <a:r>
              <a:rPr lang="de-DE" dirty="0" err="1"/>
              <a:t>possibly</a:t>
            </a:r>
            <a:r>
              <a:rPr lang="de-DE" dirty="0"/>
              <a:t> </a:t>
            </a:r>
            <a:r>
              <a:rPr lang="de-DE" dirty="0" err="1"/>
              <a:t>rules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automatic</a:t>
            </a:r>
            <a:r>
              <a:rPr lang="de-DE" dirty="0"/>
              <a:t> </a:t>
            </a:r>
            <a:r>
              <a:rPr lang="de-DE" dirty="0" err="1"/>
              <a:t>generation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altLabels</a:t>
            </a:r>
            <a:r>
              <a:rPr lang="de-DE" dirty="0"/>
              <a:t>) </a:t>
            </a:r>
            <a:r>
              <a:rPr lang="de-DE" dirty="0" err="1"/>
              <a:t>would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a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systematic</a:t>
            </a:r>
            <a:r>
              <a:rPr lang="de-DE" dirty="0"/>
              <a:t> </a:t>
            </a:r>
            <a:r>
              <a:rPr lang="de-DE" dirty="0" err="1"/>
              <a:t>approach</a:t>
            </a:r>
            <a:r>
              <a:rPr lang="de-DE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4733466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B6D346-D621-411E-9966-9AC38EC93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Description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Headings</a:t>
            </a:r>
            <a:endParaRPr lang="de-DE" dirty="0"/>
          </a:p>
        </p:txBody>
      </p:sp>
      <p:graphicFrame>
        <p:nvGraphicFramePr>
          <p:cNvPr id="5" name="Tabelle 4">
            <a:extLst>
              <a:ext uri="{FF2B5EF4-FFF2-40B4-BE49-F238E27FC236}">
                <a16:creationId xmlns:a16="http://schemas.microsoft.com/office/drawing/2014/main" id="{B417059C-41C9-45C0-AF89-6289EB5B99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368912"/>
              </p:ext>
            </p:extLst>
          </p:nvPr>
        </p:nvGraphicFramePr>
        <p:xfrm>
          <a:off x="1682040" y="2664933"/>
          <a:ext cx="6659033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8150">
                  <a:extLst>
                    <a:ext uri="{9D8B030D-6E8A-4147-A177-3AD203B41FA5}">
                      <a16:colId xmlns:a16="http://schemas.microsoft.com/office/drawing/2014/main" val="4084848160"/>
                    </a:ext>
                  </a:extLst>
                </a:gridCol>
                <a:gridCol w="2019568">
                  <a:extLst>
                    <a:ext uri="{9D8B030D-6E8A-4147-A177-3AD203B41FA5}">
                      <a16:colId xmlns:a16="http://schemas.microsoft.com/office/drawing/2014/main" val="651928041"/>
                    </a:ext>
                  </a:extLst>
                </a:gridCol>
                <a:gridCol w="2401315">
                  <a:extLst>
                    <a:ext uri="{9D8B030D-6E8A-4147-A177-3AD203B41FA5}">
                      <a16:colId xmlns:a16="http://schemas.microsoft.com/office/drawing/2014/main" val="90727751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err="1"/>
                        <a:t>Heading</a:t>
                      </a:r>
                      <a:endParaRPr lang="de-DE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Object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07257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Bakeries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Retail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Bakery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Product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54101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Pharmacy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Retail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Pharmaceutical </a:t>
                      </a:r>
                      <a:r>
                        <a:rPr lang="de-DE" dirty="0" err="1"/>
                        <a:t>Product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7373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Car </a:t>
                      </a:r>
                      <a:r>
                        <a:rPr lang="de-DE" dirty="0" err="1"/>
                        <a:t>parts</a:t>
                      </a:r>
                      <a:r>
                        <a:rPr lang="de-DE" dirty="0"/>
                        <a:t> and </a:t>
                      </a:r>
                      <a:r>
                        <a:rPr lang="de-DE" dirty="0" err="1"/>
                        <a:t>accessories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Manufacturing</a:t>
                      </a:r>
                    </a:p>
                    <a:p>
                      <a:r>
                        <a:rPr lang="de-DE" dirty="0" err="1"/>
                        <a:t>Wholesale</a:t>
                      </a:r>
                      <a:endParaRPr lang="de-DE" dirty="0"/>
                    </a:p>
                    <a:p>
                      <a:r>
                        <a:rPr lang="de-DE" dirty="0"/>
                        <a:t>Retail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8283454"/>
                  </a:ext>
                </a:extLst>
              </a:tr>
            </a:tbl>
          </a:graphicData>
        </a:graphic>
      </p:graphicFrame>
      <p:sp>
        <p:nvSpPr>
          <p:cNvPr id="7" name="Textfeld 6">
            <a:extLst>
              <a:ext uri="{FF2B5EF4-FFF2-40B4-BE49-F238E27FC236}">
                <a16:creationId xmlns:a16="http://schemas.microsoft.com/office/drawing/2014/main" id="{A6D397B3-3F6C-4EEA-946B-1972283252CD}"/>
              </a:ext>
            </a:extLst>
          </p:cNvPr>
          <p:cNvSpPr txBox="1"/>
          <p:nvPr/>
        </p:nvSpPr>
        <p:spPr>
          <a:xfrm>
            <a:off x="992007" y="2217074"/>
            <a:ext cx="7665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Add </a:t>
            </a:r>
            <a:r>
              <a:rPr lang="de-DE" dirty="0" err="1"/>
              <a:t>missing</a:t>
            </a:r>
            <a:r>
              <a:rPr lang="de-DE" dirty="0"/>
              <a:t> </a:t>
            </a:r>
            <a:r>
              <a:rPr lang="de-DE" dirty="0" err="1"/>
              <a:t>default</a:t>
            </a:r>
            <a:r>
              <a:rPr lang="de-DE" dirty="0"/>
              <a:t> Actions </a:t>
            </a:r>
            <a:r>
              <a:rPr lang="de-DE" dirty="0" err="1"/>
              <a:t>to</a:t>
            </a:r>
            <a:r>
              <a:rPr lang="de-DE" dirty="0"/>
              <a:t> a </a:t>
            </a:r>
            <a:r>
              <a:rPr lang="de-DE" dirty="0" err="1"/>
              <a:t>Heading</a:t>
            </a:r>
            <a:endParaRPr lang="de-DE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E26153E-EA14-45CD-AA59-ED9FA6AF3ABE}"/>
              </a:ext>
            </a:extLst>
          </p:cNvPr>
          <p:cNvSpPr txBox="1"/>
          <p:nvPr/>
        </p:nvSpPr>
        <p:spPr>
          <a:xfrm>
            <a:off x="992007" y="1769215"/>
            <a:ext cx="7665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Describe</a:t>
            </a:r>
            <a:r>
              <a:rPr lang="de-DE" dirty="0"/>
              <a:t> </a:t>
            </a:r>
            <a:r>
              <a:rPr lang="de-DE" dirty="0" err="1"/>
              <a:t>what</a:t>
            </a:r>
            <a:r>
              <a:rPr lang="de-DE" dirty="0"/>
              <a:t> an Agent </a:t>
            </a:r>
            <a:r>
              <a:rPr lang="de-DE" dirty="0" err="1"/>
              <a:t>does</a:t>
            </a:r>
            <a:endParaRPr lang="de-DE" dirty="0"/>
          </a:p>
        </p:txBody>
      </p:sp>
      <p:graphicFrame>
        <p:nvGraphicFramePr>
          <p:cNvPr id="11" name="Tabelle 10">
            <a:extLst>
              <a:ext uri="{FF2B5EF4-FFF2-40B4-BE49-F238E27FC236}">
                <a16:creationId xmlns:a16="http://schemas.microsoft.com/office/drawing/2014/main" id="{E409FC7B-FAC2-4078-B553-58995DF31A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6510038"/>
              </p:ext>
            </p:extLst>
          </p:nvPr>
        </p:nvGraphicFramePr>
        <p:xfrm>
          <a:off x="1682040" y="4836160"/>
          <a:ext cx="6659033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8150">
                  <a:extLst>
                    <a:ext uri="{9D8B030D-6E8A-4147-A177-3AD203B41FA5}">
                      <a16:colId xmlns:a16="http://schemas.microsoft.com/office/drawing/2014/main" val="4084848160"/>
                    </a:ext>
                  </a:extLst>
                </a:gridCol>
                <a:gridCol w="2019568">
                  <a:extLst>
                    <a:ext uri="{9D8B030D-6E8A-4147-A177-3AD203B41FA5}">
                      <a16:colId xmlns:a16="http://schemas.microsoft.com/office/drawing/2014/main" val="651928041"/>
                    </a:ext>
                  </a:extLst>
                </a:gridCol>
                <a:gridCol w="2401315">
                  <a:extLst>
                    <a:ext uri="{9D8B030D-6E8A-4147-A177-3AD203B41FA5}">
                      <a16:colId xmlns:a16="http://schemas.microsoft.com/office/drawing/2014/main" val="90727751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err="1"/>
                        <a:t>Heading</a:t>
                      </a:r>
                      <a:endParaRPr lang="de-DE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Object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07257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Bakery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goods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Wholesale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Bakery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Product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54101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Pharmacy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Retail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Pharmaceutical </a:t>
                      </a:r>
                      <a:r>
                        <a:rPr lang="de-DE" dirty="0" err="1"/>
                        <a:t>Product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7373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Car </a:t>
                      </a:r>
                      <a:r>
                        <a:rPr lang="de-DE" dirty="0" err="1"/>
                        <a:t>parts</a:t>
                      </a:r>
                      <a:r>
                        <a:rPr lang="de-DE" dirty="0"/>
                        <a:t> and </a:t>
                      </a:r>
                      <a:r>
                        <a:rPr lang="de-DE" dirty="0" err="1"/>
                        <a:t>accessories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Manufacturing</a:t>
                      </a:r>
                    </a:p>
                    <a:p>
                      <a:r>
                        <a:rPr lang="de-DE" dirty="0" err="1"/>
                        <a:t>Wholesale</a:t>
                      </a:r>
                      <a:endParaRPr lang="de-DE" dirty="0"/>
                    </a:p>
                    <a:p>
                      <a:r>
                        <a:rPr lang="de-DE" dirty="0"/>
                        <a:t>Retail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82834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5260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1DC2FB-FAD4-495C-B065-BBC0D6C00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Topics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59757F7-1E6E-4801-9252-EEE8BFFA23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Migration </a:t>
            </a:r>
            <a:r>
              <a:rPr lang="de-DE" dirty="0" err="1"/>
              <a:t>of</a:t>
            </a:r>
            <a:r>
              <a:rPr lang="de-DE" dirty="0"/>
              <a:t> YP Thesaurus </a:t>
            </a:r>
            <a:r>
              <a:rPr lang="de-DE" dirty="0" err="1"/>
              <a:t>to</a:t>
            </a:r>
            <a:r>
              <a:rPr lang="de-DE" dirty="0"/>
              <a:t> VocBench3</a:t>
            </a:r>
          </a:p>
          <a:p>
            <a:r>
              <a:rPr lang="de-DE" dirty="0" err="1"/>
              <a:t>Classes</a:t>
            </a:r>
            <a:r>
              <a:rPr lang="de-DE" dirty="0"/>
              <a:t> and </a:t>
            </a:r>
            <a:r>
              <a:rPr lang="de-DE" dirty="0" err="1"/>
              <a:t>Relationships</a:t>
            </a:r>
            <a:r>
              <a:rPr lang="de-DE" dirty="0"/>
              <a:t> </a:t>
            </a:r>
            <a:r>
              <a:rPr lang="de-DE" dirty="0" err="1"/>
              <a:t>used</a:t>
            </a:r>
            <a:endParaRPr lang="de-DE" dirty="0"/>
          </a:p>
          <a:p>
            <a:r>
              <a:rPr lang="de-DE" dirty="0"/>
              <a:t>Benefits</a:t>
            </a:r>
          </a:p>
          <a:p>
            <a:r>
              <a:rPr lang="de-DE" dirty="0" err="1"/>
              <a:t>Discussion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possible </a:t>
            </a:r>
            <a:r>
              <a:rPr lang="de-DE" dirty="0" err="1"/>
              <a:t>changes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model</a:t>
            </a:r>
            <a:endParaRPr lang="de-DE" dirty="0"/>
          </a:p>
          <a:p>
            <a:r>
              <a:rPr lang="de-DE" dirty="0"/>
              <a:t>Future </a:t>
            </a:r>
            <a:r>
              <a:rPr lang="de-DE" dirty="0" err="1"/>
              <a:t>developments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9101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B6D346-D621-411E-9966-9AC38EC93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Description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Headings</a:t>
            </a:r>
            <a:endParaRPr lang="de-DE" dirty="0"/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6A5F7867-6E50-4207-8E7D-264E9A5806C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9389420"/>
              </p:ext>
            </p:extLst>
          </p:nvPr>
        </p:nvGraphicFramePr>
        <p:xfrm>
          <a:off x="1872874" y="2901478"/>
          <a:ext cx="6003945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3017926916"/>
                    </a:ext>
                  </a:extLst>
                </a:gridCol>
                <a:gridCol w="1887547">
                  <a:extLst>
                    <a:ext uri="{9D8B030D-6E8A-4147-A177-3AD203B41FA5}">
                      <a16:colId xmlns:a16="http://schemas.microsoft.com/office/drawing/2014/main" val="3192066535"/>
                    </a:ext>
                  </a:extLst>
                </a:gridCol>
                <a:gridCol w="1887548">
                  <a:extLst>
                    <a:ext uri="{9D8B030D-6E8A-4147-A177-3AD203B41FA5}">
                      <a16:colId xmlns:a16="http://schemas.microsoft.com/office/drawing/2014/main" val="156070988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err="1"/>
                        <a:t>Heading</a:t>
                      </a:r>
                      <a:endParaRPr lang="de-DE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Object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628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Car  </a:t>
                      </a:r>
                      <a:r>
                        <a:rPr lang="de-DE" dirty="0" err="1"/>
                        <a:t>repair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Repair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Car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1177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Health care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Care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Health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595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Tax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consulting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Consulting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Tax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023092"/>
                  </a:ext>
                </a:extLst>
              </a:tr>
            </a:tbl>
          </a:graphicData>
        </a:graphic>
      </p:graphicFrame>
      <p:sp>
        <p:nvSpPr>
          <p:cNvPr id="6" name="Textfeld 5">
            <a:extLst>
              <a:ext uri="{FF2B5EF4-FFF2-40B4-BE49-F238E27FC236}">
                <a16:creationId xmlns:a16="http://schemas.microsoft.com/office/drawing/2014/main" id="{90A31CD8-BB09-46B3-B2AB-2A09A5B63CFD}"/>
              </a:ext>
            </a:extLst>
          </p:cNvPr>
          <p:cNvSpPr txBox="1"/>
          <p:nvPr/>
        </p:nvSpPr>
        <p:spPr>
          <a:xfrm>
            <a:off x="1117598" y="1728232"/>
            <a:ext cx="97987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Decompose</a:t>
            </a:r>
            <a:r>
              <a:rPr lang="de-DE" dirty="0"/>
              <a:t> </a:t>
            </a:r>
            <a:r>
              <a:rPr lang="de-DE" dirty="0" err="1"/>
              <a:t>Compounds</a:t>
            </a:r>
            <a:r>
              <a:rPr lang="de-DE" dirty="0"/>
              <a:t> and </a:t>
            </a:r>
            <a:r>
              <a:rPr lang="de-DE" dirty="0" err="1"/>
              <a:t>make</a:t>
            </a:r>
            <a:r>
              <a:rPr lang="de-DE" dirty="0"/>
              <a:t> </a:t>
            </a:r>
            <a:r>
              <a:rPr lang="de-DE" dirty="0" err="1"/>
              <a:t>their</a:t>
            </a:r>
            <a:r>
              <a:rPr lang="de-DE" dirty="0"/>
              <a:t> </a:t>
            </a:r>
            <a:r>
              <a:rPr lang="de-DE" dirty="0" err="1"/>
              <a:t>role</a:t>
            </a:r>
            <a:r>
              <a:rPr lang="de-DE" dirty="0"/>
              <a:t> explicit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Use </a:t>
            </a:r>
            <a:r>
              <a:rPr lang="de-DE" dirty="0" err="1"/>
              <a:t>Lexical</a:t>
            </a:r>
            <a:r>
              <a:rPr lang="de-DE" dirty="0"/>
              <a:t> </a:t>
            </a:r>
            <a:r>
              <a:rPr lang="de-DE" dirty="0" err="1"/>
              <a:t>Concepts</a:t>
            </a:r>
            <a:r>
              <a:rPr lang="de-DE" dirty="0"/>
              <a:t> / </a:t>
            </a:r>
            <a:r>
              <a:rPr lang="de-DE" dirty="0" err="1"/>
              <a:t>WordSenses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WordNet</a:t>
            </a:r>
            <a:r>
              <a:rPr lang="de-DE" dirty="0"/>
              <a:t>. </a:t>
            </a:r>
            <a:r>
              <a:rPr lang="de-DE" dirty="0" err="1"/>
              <a:t>Inherit</a:t>
            </a:r>
            <a:r>
              <a:rPr lang="de-DE" dirty="0"/>
              <a:t> </a:t>
            </a:r>
            <a:r>
              <a:rPr lang="de-DE" dirty="0" err="1"/>
              <a:t>synonyms</a:t>
            </a:r>
            <a:r>
              <a:rPr lang="de-DE" dirty="0"/>
              <a:t>, </a:t>
            </a:r>
            <a:r>
              <a:rPr lang="de-DE" dirty="0" err="1"/>
              <a:t>semantic</a:t>
            </a:r>
            <a:r>
              <a:rPr lang="de-DE" dirty="0"/>
              <a:t> </a:t>
            </a:r>
            <a:r>
              <a:rPr lang="de-DE" dirty="0" err="1"/>
              <a:t>relations</a:t>
            </a:r>
            <a:r>
              <a:rPr lang="de-DE" dirty="0"/>
              <a:t> and </a:t>
            </a:r>
            <a:r>
              <a:rPr lang="de-DE" dirty="0" err="1"/>
              <a:t>more</a:t>
            </a:r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897501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9E9A62-143E-48ED-9A30-73CADECC6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Use LOD </a:t>
            </a:r>
            <a:r>
              <a:rPr lang="de-DE" dirty="0" err="1"/>
              <a:t>ressources</a:t>
            </a:r>
            <a:endParaRPr lang="de-DE" dirty="0"/>
          </a:p>
        </p:txBody>
      </p:sp>
      <p:pic>
        <p:nvPicPr>
          <p:cNvPr id="4" name="Inhaltsplatzhalter 3">
            <a:extLst>
              <a:ext uri="{FF2B5EF4-FFF2-40B4-BE49-F238E27FC236}">
                <a16:creationId xmlns:a16="http://schemas.microsoft.com/office/drawing/2014/main" id="{A905F34C-D652-4B2C-8549-8DF095538E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81162" y="1943894"/>
            <a:ext cx="8829675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5252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A4ED41-FEA2-440F-AF62-66B53EB4B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Describe</a:t>
            </a:r>
            <a:r>
              <a:rPr lang="de-DE" dirty="0"/>
              <a:t> </a:t>
            </a:r>
            <a:r>
              <a:rPr lang="de-DE" dirty="0" err="1"/>
              <a:t>concepts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Lexical</a:t>
            </a:r>
            <a:r>
              <a:rPr lang="de-DE" dirty="0"/>
              <a:t> </a:t>
            </a:r>
            <a:r>
              <a:rPr lang="de-DE" dirty="0" err="1"/>
              <a:t>Concepts</a:t>
            </a:r>
            <a:endParaRPr lang="de-DE" dirty="0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CEE58F77-7992-4F63-B6A9-F48104F568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10098226" cy="5680252"/>
          </a:xfrm>
        </p:spPr>
      </p:pic>
    </p:spTree>
    <p:extLst>
      <p:ext uri="{BB962C8B-B14F-4D97-AF65-F5344CB8AC3E}">
        <p14:creationId xmlns:p14="http://schemas.microsoft.com/office/powerpoint/2010/main" val="14924255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2C13AB51-1F46-4D9F-A02F-C0B594FCDB5E}"/>
              </a:ext>
            </a:extLst>
          </p:cNvPr>
          <p:cNvSpPr/>
          <p:nvPr/>
        </p:nvSpPr>
        <p:spPr>
          <a:xfrm>
            <a:off x="1806602" y="1951128"/>
            <a:ext cx="6912767" cy="7200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6E3D610-8037-4D82-B608-232E54B32905}"/>
              </a:ext>
            </a:extLst>
          </p:cNvPr>
          <p:cNvSpPr txBox="1"/>
          <p:nvPr/>
        </p:nvSpPr>
        <p:spPr>
          <a:xfrm>
            <a:off x="2196772" y="2158674"/>
            <a:ext cx="1153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Car </a:t>
            </a:r>
            <a:r>
              <a:rPr lang="de-DE" dirty="0" err="1"/>
              <a:t>Repair</a:t>
            </a:r>
            <a:endParaRPr lang="de-DE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F01A7F85-479A-4B63-9107-BEC188DB184B}"/>
              </a:ext>
            </a:extLst>
          </p:cNvPr>
          <p:cNvSpPr/>
          <p:nvPr/>
        </p:nvSpPr>
        <p:spPr>
          <a:xfrm>
            <a:off x="1852410" y="4280645"/>
            <a:ext cx="1865168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33569EFA-01DA-4D27-A939-EC242A133051}"/>
              </a:ext>
            </a:extLst>
          </p:cNvPr>
          <p:cNvSpPr/>
          <p:nvPr/>
        </p:nvSpPr>
        <p:spPr>
          <a:xfrm>
            <a:off x="4077617" y="4280645"/>
            <a:ext cx="1865168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842822DE-0F9F-4389-936E-5C834D42FC2C}"/>
              </a:ext>
            </a:extLst>
          </p:cNvPr>
          <p:cNvSpPr/>
          <p:nvPr/>
        </p:nvSpPr>
        <p:spPr>
          <a:xfrm>
            <a:off x="6190388" y="4068050"/>
            <a:ext cx="1865168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80E49B5-FBA2-4E86-986E-B02423AE0B57}"/>
              </a:ext>
            </a:extLst>
          </p:cNvPr>
          <p:cNvSpPr txBox="1"/>
          <p:nvPr/>
        </p:nvSpPr>
        <p:spPr>
          <a:xfrm>
            <a:off x="1835936" y="3951947"/>
            <a:ext cx="7377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/>
              <a:t>Action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0069BD47-B9F5-4AF7-8E90-18FA5CF812AC}"/>
              </a:ext>
            </a:extLst>
          </p:cNvPr>
          <p:cNvSpPr txBox="1"/>
          <p:nvPr/>
        </p:nvSpPr>
        <p:spPr>
          <a:xfrm>
            <a:off x="4091377" y="3960742"/>
            <a:ext cx="7473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err="1"/>
              <a:t>Object</a:t>
            </a:r>
            <a:endParaRPr lang="de-DE" sz="1600" b="1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CAB3DB60-DAE0-4AA4-B23E-B07B558AD6F3}"/>
              </a:ext>
            </a:extLst>
          </p:cNvPr>
          <p:cNvSpPr txBox="1"/>
          <p:nvPr/>
        </p:nvSpPr>
        <p:spPr>
          <a:xfrm>
            <a:off x="6190388" y="3729496"/>
            <a:ext cx="6915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/>
              <a:t>Brand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1D819D63-3DE8-481B-87EE-DA774A99BA1E}"/>
              </a:ext>
            </a:extLst>
          </p:cNvPr>
          <p:cNvSpPr/>
          <p:nvPr/>
        </p:nvSpPr>
        <p:spPr>
          <a:xfrm>
            <a:off x="6190388" y="5033594"/>
            <a:ext cx="1865168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A97B4AAE-2943-4005-A3A0-8361F93AE750}"/>
              </a:ext>
            </a:extLst>
          </p:cNvPr>
          <p:cNvSpPr/>
          <p:nvPr/>
        </p:nvSpPr>
        <p:spPr>
          <a:xfrm>
            <a:off x="8254081" y="5033594"/>
            <a:ext cx="1865168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7120AFF8-5144-4256-B0CD-222C6427FB9D}"/>
              </a:ext>
            </a:extLst>
          </p:cNvPr>
          <p:cNvSpPr txBox="1"/>
          <p:nvPr/>
        </p:nvSpPr>
        <p:spPr>
          <a:xfrm>
            <a:off x="6141310" y="4704099"/>
            <a:ext cx="7377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/>
              <a:t>Action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CD4E258C-A2C3-4CE9-8137-DDF178B80F4C}"/>
              </a:ext>
            </a:extLst>
          </p:cNvPr>
          <p:cNvSpPr txBox="1"/>
          <p:nvPr/>
        </p:nvSpPr>
        <p:spPr>
          <a:xfrm>
            <a:off x="8254081" y="4704099"/>
            <a:ext cx="7473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err="1"/>
              <a:t>Object</a:t>
            </a:r>
            <a:endParaRPr lang="de-DE" sz="1600" b="1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01DEECB1-AFD8-45B0-AD62-E5281A6DD988}"/>
              </a:ext>
            </a:extLst>
          </p:cNvPr>
          <p:cNvSpPr txBox="1"/>
          <p:nvPr/>
        </p:nvSpPr>
        <p:spPr>
          <a:xfrm>
            <a:off x="6263303" y="5127965"/>
            <a:ext cx="8442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[</a:t>
            </a:r>
            <a:r>
              <a:rPr lang="de-DE" sz="1600" dirty="0" err="1"/>
              <a:t>empty</a:t>
            </a:r>
            <a:r>
              <a:rPr lang="de-DE" sz="1600" dirty="0"/>
              <a:t>]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C65DBE99-08D5-418C-AB83-05370620A393}"/>
              </a:ext>
            </a:extLst>
          </p:cNvPr>
          <p:cNvSpPr txBox="1"/>
          <p:nvPr/>
        </p:nvSpPr>
        <p:spPr>
          <a:xfrm>
            <a:off x="8362059" y="5152349"/>
            <a:ext cx="8442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[</a:t>
            </a:r>
            <a:r>
              <a:rPr lang="de-DE" sz="1600" dirty="0" err="1"/>
              <a:t>empty</a:t>
            </a:r>
            <a:r>
              <a:rPr lang="de-DE" sz="1600" dirty="0"/>
              <a:t>]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FA35FFFC-0930-43B7-9462-B400083E9386}"/>
              </a:ext>
            </a:extLst>
          </p:cNvPr>
          <p:cNvSpPr txBox="1"/>
          <p:nvPr/>
        </p:nvSpPr>
        <p:spPr>
          <a:xfrm>
            <a:off x="6213599" y="4182275"/>
            <a:ext cx="8442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[</a:t>
            </a:r>
            <a:r>
              <a:rPr lang="de-DE" sz="1600" dirty="0" err="1"/>
              <a:t>empty</a:t>
            </a:r>
            <a:r>
              <a:rPr lang="de-DE" sz="1600" dirty="0"/>
              <a:t>]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EA20605A-D0B3-459C-BAEA-D6249DCAF1FB}"/>
              </a:ext>
            </a:extLst>
          </p:cNvPr>
          <p:cNvSpPr txBox="1"/>
          <p:nvPr/>
        </p:nvSpPr>
        <p:spPr>
          <a:xfrm>
            <a:off x="4146307" y="4335178"/>
            <a:ext cx="49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Car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56966E8E-94D7-4115-BA8A-89B6217D8C47}"/>
              </a:ext>
            </a:extLst>
          </p:cNvPr>
          <p:cNvSpPr txBox="1"/>
          <p:nvPr/>
        </p:nvSpPr>
        <p:spPr>
          <a:xfrm>
            <a:off x="1941993" y="433517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Repair</a:t>
            </a:r>
            <a:r>
              <a:rPr lang="de-DE" dirty="0"/>
              <a:t>	</a:t>
            </a:r>
          </a:p>
        </p:txBody>
      </p:sp>
      <p:sp>
        <p:nvSpPr>
          <p:cNvPr id="23" name="Titel 1">
            <a:extLst>
              <a:ext uri="{FF2B5EF4-FFF2-40B4-BE49-F238E27FC236}">
                <a16:creationId xmlns:a16="http://schemas.microsoft.com/office/drawing/2014/main" id="{2E797382-7BFA-4237-9D31-8E1A51B704C3}"/>
              </a:ext>
            </a:extLst>
          </p:cNvPr>
          <p:cNvSpPr txBox="1">
            <a:spLocks/>
          </p:cNvSpPr>
          <p:nvPr/>
        </p:nvSpPr>
        <p:spPr>
          <a:xfrm>
            <a:off x="838200" y="434317"/>
            <a:ext cx="10515600" cy="98141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 </a:t>
            </a:r>
          </a:p>
        </p:txBody>
      </p:sp>
      <p:sp>
        <p:nvSpPr>
          <p:cNvPr id="24" name="Titel 1">
            <a:extLst>
              <a:ext uri="{FF2B5EF4-FFF2-40B4-BE49-F238E27FC236}">
                <a16:creationId xmlns:a16="http://schemas.microsoft.com/office/drawing/2014/main" id="{4DD0A427-C77D-484B-A321-A6B5594E779A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A simple </a:t>
            </a:r>
            <a:r>
              <a:rPr lang="de-DE" dirty="0" err="1"/>
              <a:t>example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84390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F01A7F85-479A-4B63-9107-BEC188DB184B}"/>
              </a:ext>
            </a:extLst>
          </p:cNvPr>
          <p:cNvSpPr/>
          <p:nvPr/>
        </p:nvSpPr>
        <p:spPr>
          <a:xfrm>
            <a:off x="1852410" y="4280645"/>
            <a:ext cx="1865168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33569EFA-01DA-4D27-A939-EC242A133051}"/>
              </a:ext>
            </a:extLst>
          </p:cNvPr>
          <p:cNvSpPr/>
          <p:nvPr/>
        </p:nvSpPr>
        <p:spPr>
          <a:xfrm>
            <a:off x="4077617" y="4280645"/>
            <a:ext cx="1865168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842822DE-0F9F-4389-936E-5C834D42FC2C}"/>
              </a:ext>
            </a:extLst>
          </p:cNvPr>
          <p:cNvSpPr/>
          <p:nvPr/>
        </p:nvSpPr>
        <p:spPr>
          <a:xfrm>
            <a:off x="6190388" y="4068050"/>
            <a:ext cx="1865168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80E49B5-FBA2-4E86-986E-B02423AE0B57}"/>
              </a:ext>
            </a:extLst>
          </p:cNvPr>
          <p:cNvSpPr txBox="1"/>
          <p:nvPr/>
        </p:nvSpPr>
        <p:spPr>
          <a:xfrm>
            <a:off x="1835936" y="3951947"/>
            <a:ext cx="7377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/>
              <a:t>Action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0069BD47-B9F5-4AF7-8E90-18FA5CF812AC}"/>
              </a:ext>
            </a:extLst>
          </p:cNvPr>
          <p:cNvSpPr txBox="1"/>
          <p:nvPr/>
        </p:nvSpPr>
        <p:spPr>
          <a:xfrm>
            <a:off x="4091377" y="3960742"/>
            <a:ext cx="7473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err="1"/>
              <a:t>Object</a:t>
            </a:r>
            <a:endParaRPr lang="de-DE" sz="1600" b="1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CAB3DB60-DAE0-4AA4-B23E-B07B558AD6F3}"/>
              </a:ext>
            </a:extLst>
          </p:cNvPr>
          <p:cNvSpPr txBox="1"/>
          <p:nvPr/>
        </p:nvSpPr>
        <p:spPr>
          <a:xfrm>
            <a:off x="6190388" y="3729496"/>
            <a:ext cx="6915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/>
              <a:t>Brand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1D819D63-3DE8-481B-87EE-DA774A99BA1E}"/>
              </a:ext>
            </a:extLst>
          </p:cNvPr>
          <p:cNvSpPr/>
          <p:nvPr/>
        </p:nvSpPr>
        <p:spPr>
          <a:xfrm>
            <a:off x="6190388" y="5033594"/>
            <a:ext cx="1865168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A97B4AAE-2943-4005-A3A0-8361F93AE750}"/>
              </a:ext>
            </a:extLst>
          </p:cNvPr>
          <p:cNvSpPr/>
          <p:nvPr/>
        </p:nvSpPr>
        <p:spPr>
          <a:xfrm>
            <a:off x="8254081" y="5033594"/>
            <a:ext cx="1865168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7120AFF8-5144-4256-B0CD-222C6427FB9D}"/>
              </a:ext>
            </a:extLst>
          </p:cNvPr>
          <p:cNvSpPr txBox="1"/>
          <p:nvPr/>
        </p:nvSpPr>
        <p:spPr>
          <a:xfrm>
            <a:off x="6141310" y="4704099"/>
            <a:ext cx="7377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/>
              <a:t>Action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CD4E258C-A2C3-4CE9-8137-DDF178B80F4C}"/>
              </a:ext>
            </a:extLst>
          </p:cNvPr>
          <p:cNvSpPr txBox="1"/>
          <p:nvPr/>
        </p:nvSpPr>
        <p:spPr>
          <a:xfrm>
            <a:off x="8254081" y="4704099"/>
            <a:ext cx="7473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err="1"/>
              <a:t>Object</a:t>
            </a:r>
            <a:endParaRPr lang="de-DE" sz="1600" b="1" dirty="0"/>
          </a:p>
        </p:txBody>
      </p:sp>
      <p:sp>
        <p:nvSpPr>
          <p:cNvPr id="23" name="Titel 1">
            <a:extLst>
              <a:ext uri="{FF2B5EF4-FFF2-40B4-BE49-F238E27FC236}">
                <a16:creationId xmlns:a16="http://schemas.microsoft.com/office/drawing/2014/main" id="{2E797382-7BFA-4237-9D31-8E1A51B704C3}"/>
              </a:ext>
            </a:extLst>
          </p:cNvPr>
          <p:cNvSpPr txBox="1">
            <a:spLocks/>
          </p:cNvSpPr>
          <p:nvPr/>
        </p:nvSpPr>
        <p:spPr>
          <a:xfrm>
            <a:off x="838200" y="434317"/>
            <a:ext cx="10515600" cy="98141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 </a:t>
            </a:r>
          </a:p>
        </p:txBody>
      </p:sp>
      <p:sp>
        <p:nvSpPr>
          <p:cNvPr id="24" name="Titel 1">
            <a:extLst>
              <a:ext uri="{FF2B5EF4-FFF2-40B4-BE49-F238E27FC236}">
                <a16:creationId xmlns:a16="http://schemas.microsoft.com/office/drawing/2014/main" id="{0E0F0413-1FAD-49CD-B14F-338F7DA2BEAD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err="1"/>
              <a:t>Let‘s</a:t>
            </a:r>
            <a:r>
              <a:rPr lang="de-DE" dirty="0"/>
              <a:t> </a:t>
            </a:r>
            <a:r>
              <a:rPr lang="de-DE" dirty="0" err="1"/>
              <a:t>try</a:t>
            </a:r>
            <a:r>
              <a:rPr lang="de-DE" dirty="0"/>
              <a:t> </a:t>
            </a:r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…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C2ACEAD6-0B4A-48BD-AF24-8DFD172EA0FD}"/>
              </a:ext>
            </a:extLst>
          </p:cNvPr>
          <p:cNvSpPr/>
          <p:nvPr/>
        </p:nvSpPr>
        <p:spPr>
          <a:xfrm>
            <a:off x="1806602" y="1951128"/>
            <a:ext cx="6912767" cy="7200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93276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A3CAB9-6CB1-4466-8F19-1D7357F3BB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Migration </a:t>
            </a:r>
            <a:r>
              <a:rPr lang="de-DE" dirty="0" err="1"/>
              <a:t>of</a:t>
            </a:r>
            <a:r>
              <a:rPr lang="de-DE" dirty="0"/>
              <a:t> YP Thesaurus </a:t>
            </a:r>
            <a:r>
              <a:rPr lang="de-DE" dirty="0" err="1"/>
              <a:t>to</a:t>
            </a:r>
            <a:r>
              <a:rPr lang="de-DE" dirty="0"/>
              <a:t> Vocbench3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A182119-1FD6-4A05-B173-A8507A6B52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dirty="0"/>
              <a:t>Task</a:t>
            </a:r>
          </a:p>
          <a:p>
            <a:pPr lvl="0"/>
            <a:r>
              <a:rPr lang="en-US" dirty="0"/>
              <a:t>Migrate a term-oriented thesaurus with 18 relationship types, two of them with relation weights </a:t>
            </a:r>
            <a:endParaRPr lang="de-DE" dirty="0"/>
          </a:p>
          <a:p>
            <a:pPr lvl="0"/>
            <a:r>
              <a:rPr lang="en-US" dirty="0"/>
              <a:t>Languages: German, (English), (French)</a:t>
            </a:r>
          </a:p>
          <a:p>
            <a:pPr lvl="0"/>
            <a:r>
              <a:rPr lang="en-US" dirty="0"/>
              <a:t>Diverse ordering systems grouping thesaurus terms </a:t>
            </a:r>
            <a:endParaRPr lang="de-DE" dirty="0"/>
          </a:p>
          <a:p>
            <a:pPr lvl="1"/>
            <a:r>
              <a:rPr lang="en-US" dirty="0"/>
              <a:t>150 subject groups</a:t>
            </a:r>
            <a:endParaRPr lang="de-DE" dirty="0"/>
          </a:p>
          <a:p>
            <a:pPr lvl="1"/>
            <a:r>
              <a:rPr lang="en-US" dirty="0"/>
              <a:t>16 clusters </a:t>
            </a:r>
            <a:endParaRPr lang="de-DE" dirty="0"/>
          </a:p>
          <a:p>
            <a:pPr lvl="1"/>
            <a:r>
              <a:rPr lang="en-US" dirty="0"/>
              <a:t>2 two-level hierarchies for access to headings (for online application, resp. mobile app) </a:t>
            </a:r>
          </a:p>
          <a:p>
            <a:r>
              <a:rPr lang="en-US" dirty="0"/>
              <a:t>Various custom attributes for terms</a:t>
            </a:r>
          </a:p>
          <a:p>
            <a:r>
              <a:rPr lang="en-US" dirty="0"/>
              <a:t>Ability to export thesaurus in </a:t>
            </a:r>
            <a:r>
              <a:rPr lang="en-US" dirty="0" err="1"/>
              <a:t>zThes</a:t>
            </a:r>
            <a:r>
              <a:rPr lang="en-US" dirty="0"/>
              <a:t> xml-format. </a:t>
            </a: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19213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9FEAA8-1CA5-4DB5-A819-CC66C19E2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Mapping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thesaurus</a:t>
            </a:r>
            <a:r>
              <a:rPr lang="de-DE" dirty="0"/>
              <a:t> </a:t>
            </a:r>
            <a:r>
              <a:rPr lang="de-DE" dirty="0" err="1"/>
              <a:t>elements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VB3</a:t>
            </a:r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EB12D34D-9261-4AA7-80D4-FBC55B1AE41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9212868"/>
              </p:ext>
            </p:extLst>
          </p:nvPr>
        </p:nvGraphicFramePr>
        <p:xfrm>
          <a:off x="838200" y="1985645"/>
          <a:ext cx="9538054" cy="4414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8079">
                  <a:extLst>
                    <a:ext uri="{9D8B030D-6E8A-4147-A177-3AD203B41FA5}">
                      <a16:colId xmlns:a16="http://schemas.microsoft.com/office/drawing/2014/main" val="2974548495"/>
                    </a:ext>
                  </a:extLst>
                </a:gridCol>
                <a:gridCol w="3807152">
                  <a:extLst>
                    <a:ext uri="{9D8B030D-6E8A-4147-A177-3AD203B41FA5}">
                      <a16:colId xmlns:a16="http://schemas.microsoft.com/office/drawing/2014/main" val="874633686"/>
                    </a:ext>
                  </a:extLst>
                </a:gridCol>
                <a:gridCol w="3472823">
                  <a:extLst>
                    <a:ext uri="{9D8B030D-6E8A-4147-A177-3AD203B41FA5}">
                      <a16:colId xmlns:a16="http://schemas.microsoft.com/office/drawing/2014/main" val="39750962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Thesaurus </a:t>
                      </a:r>
                      <a:r>
                        <a:rPr lang="de-DE" dirty="0" err="1"/>
                        <a:t>element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Mapping in VB3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Purpose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113104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Topical Hierarchies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gs:Topic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skos:ConceptScheme</a:t>
                      </a:r>
                      <a:endParaRPr lang="de-DE" dirty="0"/>
                    </a:p>
                    <a:p>
                      <a:r>
                        <a:rPr lang="de-DE" dirty="0"/>
                        <a:t>(1st </a:t>
                      </a:r>
                      <a:r>
                        <a:rPr lang="de-DE" dirty="0" err="1"/>
                        <a:t>level</a:t>
                      </a:r>
                      <a:r>
                        <a:rPr lang="de-DE" dirty="0"/>
                        <a:t>); </a:t>
                      </a:r>
                      <a:r>
                        <a:rPr lang="de-DE" dirty="0" err="1"/>
                        <a:t>TopConcept</a:t>
                      </a:r>
                      <a:r>
                        <a:rPr lang="de-DE" dirty="0"/>
                        <a:t> (2nd lev.)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Top-down </a:t>
                      </a:r>
                      <a:r>
                        <a:rPr lang="de-DE" dirty="0" err="1"/>
                        <a:t>access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to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headings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49626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Clusters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err="1"/>
                        <a:t>gs:Cluster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skos:ConceptScheme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Data </a:t>
                      </a:r>
                      <a:r>
                        <a:rPr lang="de-DE" dirty="0" err="1"/>
                        <a:t>monitoring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45957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Subject</a:t>
                      </a:r>
                      <a:r>
                        <a:rPr lang="de-DE" dirty="0"/>
                        <a:t> Groups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err="1"/>
                        <a:t>gs:SubjectGroup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skos:ConceptScheme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Internal </a:t>
                      </a:r>
                      <a:r>
                        <a:rPr lang="de-DE" dirty="0" err="1"/>
                        <a:t>structuring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41130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Heading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err="1"/>
                        <a:t>skos:Concept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Indexing</a:t>
                      </a:r>
                      <a:r>
                        <a:rPr lang="de-DE" dirty="0"/>
                        <a:t> and Search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57636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AccessTerm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err="1"/>
                        <a:t>gs:AccessTerm</a:t>
                      </a:r>
                      <a:r>
                        <a:rPr lang="de-DE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i="1" dirty="0" err="1"/>
                        <a:t>subclassOf</a:t>
                      </a:r>
                      <a:r>
                        <a:rPr lang="de-DE" i="1" dirty="0"/>
                        <a:t> </a:t>
                      </a:r>
                      <a:r>
                        <a:rPr lang="de-DE" i="1" dirty="0" err="1"/>
                        <a:t>owl:Thing</a:t>
                      </a:r>
                      <a:endParaRPr lang="de-DE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Indexing</a:t>
                      </a:r>
                      <a:r>
                        <a:rPr lang="de-DE" dirty="0"/>
                        <a:t> and Search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9939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Controlled</a:t>
                      </a:r>
                      <a:r>
                        <a:rPr lang="de-DE" dirty="0"/>
                        <a:t> KW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err="1"/>
                        <a:t>gs:ControlledKeyword</a:t>
                      </a:r>
                      <a:endParaRPr lang="de-DE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i="1" dirty="0" err="1"/>
                        <a:t>subclassOf</a:t>
                      </a:r>
                      <a:r>
                        <a:rPr lang="de-DE" i="1" dirty="0"/>
                        <a:t> </a:t>
                      </a:r>
                      <a:r>
                        <a:rPr lang="de-DE" i="1" dirty="0" err="1"/>
                        <a:t>owl:Thing</a:t>
                      </a:r>
                      <a:endParaRPr lang="de-DE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(</a:t>
                      </a:r>
                      <a:r>
                        <a:rPr lang="de-DE" dirty="0" err="1"/>
                        <a:t>Indexing</a:t>
                      </a:r>
                      <a:r>
                        <a:rPr lang="de-DE" dirty="0"/>
                        <a:t> and) Search</a:t>
                      </a:r>
                    </a:p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62163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Brand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err="1"/>
                        <a:t>gs:Brand</a:t>
                      </a:r>
                      <a:r>
                        <a:rPr lang="de-DE" dirty="0"/>
                        <a:t> a </a:t>
                      </a:r>
                      <a:r>
                        <a:rPr lang="de-DE" dirty="0" err="1"/>
                        <a:t>skos:Concept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(</a:t>
                      </a:r>
                      <a:r>
                        <a:rPr lang="de-DE" dirty="0" err="1"/>
                        <a:t>Indexing</a:t>
                      </a:r>
                      <a:r>
                        <a:rPr lang="de-DE" dirty="0"/>
                        <a:t> and Search)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3930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Custom </a:t>
                      </a:r>
                      <a:r>
                        <a:rPr lang="de-DE" dirty="0" err="1"/>
                        <a:t>attributes</a:t>
                      </a:r>
                      <a:r>
                        <a:rPr lang="de-DE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err="1"/>
                        <a:t>Instances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of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owl:Classes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Information </a:t>
                      </a:r>
                      <a:r>
                        <a:rPr lang="de-DE" dirty="0" err="1"/>
                        <a:t>for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users</a:t>
                      </a:r>
                      <a:r>
                        <a:rPr lang="de-DE" dirty="0"/>
                        <a:t> / internal </a:t>
                      </a:r>
                      <a:r>
                        <a:rPr lang="de-DE" dirty="0" err="1"/>
                        <a:t>structuring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74119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3978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F028C4-C3D2-4193-8F37-9CE5DF588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Mapping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hierarchical</a:t>
            </a:r>
            <a:r>
              <a:rPr lang="de-DE" dirty="0"/>
              <a:t> </a:t>
            </a:r>
            <a:r>
              <a:rPr lang="de-DE" dirty="0" err="1"/>
              <a:t>relations</a:t>
            </a:r>
            <a:endParaRPr lang="de-DE" dirty="0"/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A6F563E1-44E7-43DD-9544-C1EADBA35D6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4235800"/>
              </p:ext>
            </p:extLst>
          </p:nvPr>
        </p:nvGraphicFramePr>
        <p:xfrm>
          <a:off x="736600" y="1803048"/>
          <a:ext cx="10515600" cy="38147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5531">
                  <a:extLst>
                    <a:ext uri="{9D8B030D-6E8A-4147-A177-3AD203B41FA5}">
                      <a16:colId xmlns:a16="http://schemas.microsoft.com/office/drawing/2014/main" val="3659089638"/>
                    </a:ext>
                  </a:extLst>
                </a:gridCol>
                <a:gridCol w="2041494">
                  <a:extLst>
                    <a:ext uri="{9D8B030D-6E8A-4147-A177-3AD203B41FA5}">
                      <a16:colId xmlns:a16="http://schemas.microsoft.com/office/drawing/2014/main" val="3882223055"/>
                    </a:ext>
                  </a:extLst>
                </a:gridCol>
                <a:gridCol w="1065819">
                  <a:extLst>
                    <a:ext uri="{9D8B030D-6E8A-4147-A177-3AD203B41FA5}">
                      <a16:colId xmlns:a16="http://schemas.microsoft.com/office/drawing/2014/main" val="240708421"/>
                    </a:ext>
                  </a:extLst>
                </a:gridCol>
                <a:gridCol w="2638593">
                  <a:extLst>
                    <a:ext uri="{9D8B030D-6E8A-4147-A177-3AD203B41FA5}">
                      <a16:colId xmlns:a16="http://schemas.microsoft.com/office/drawing/2014/main" val="667451922"/>
                    </a:ext>
                  </a:extLst>
                </a:gridCol>
                <a:gridCol w="2069474">
                  <a:extLst>
                    <a:ext uri="{9D8B030D-6E8A-4147-A177-3AD203B41FA5}">
                      <a16:colId xmlns:a16="http://schemas.microsoft.com/office/drawing/2014/main" val="1420543676"/>
                    </a:ext>
                  </a:extLst>
                </a:gridCol>
                <a:gridCol w="1049867">
                  <a:extLst>
                    <a:ext uri="{9D8B030D-6E8A-4147-A177-3AD203B41FA5}">
                      <a16:colId xmlns:a16="http://schemas.microsoft.com/office/drawing/2014/main" val="605662347"/>
                    </a:ext>
                  </a:extLst>
                </a:gridCol>
                <a:gridCol w="764822">
                  <a:extLst>
                    <a:ext uri="{9D8B030D-6E8A-4147-A177-3AD203B41FA5}">
                      <a16:colId xmlns:a16="http://schemas.microsoft.com/office/drawing/2014/main" val="17343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English Tag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Meaning</a:t>
                      </a:r>
                      <a:endParaRPr lang="de-D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German Tag</a:t>
                      </a:r>
                      <a:endParaRPr lang="de-D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Representation in VB3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Used</a:t>
                      </a: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err="1"/>
                        <a:t>Frq</a:t>
                      </a:r>
                      <a:endParaRPr lang="de-DE" dirty="0"/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Pct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963598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BT / NT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Broader / Narrower Term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OB / UB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skos:broader</a:t>
                      </a: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/ </a:t>
                      </a: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skos:narrower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de-DE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TopConcept</a:t>
                      </a: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 -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Heading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1800" b="0" i="0" u="none" strike="noStrike" dirty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1800" b="0" i="0" u="none" strike="noStrike" dirty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5572762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BTG / NTG</a:t>
                      </a:r>
                      <a:endParaRPr lang="de-DE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Broader / Narrower Term generic</a:t>
                      </a:r>
                      <a:endParaRPr lang="de-DE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OBA / UBA</a:t>
                      </a:r>
                      <a:endParaRPr lang="de-DE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iso-</a:t>
                      </a:r>
                      <a:r>
                        <a:rPr lang="en-US" sz="1800" b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thes</a:t>
                      </a:r>
                      <a:r>
                        <a:rPr lang="en-US" sz="18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800" b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broaderGeneric</a:t>
                      </a:r>
                      <a:r>
                        <a:rPr lang="en-US" sz="18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/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narrowerGeneric</a:t>
                      </a:r>
                      <a:endParaRPr lang="de-DE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Heading</a:t>
                      </a:r>
                      <a:r>
                        <a:rPr lang="de-DE" sz="18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lang="de-DE" sz="1800" b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Heading</a:t>
                      </a:r>
                      <a:endParaRPr lang="de-DE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22.111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70,5%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374085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BTP / NTP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Broader / Narrower Term partitive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OBP / UBP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isothes</a:t>
                      </a: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broaderPartitive</a:t>
                      </a: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/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narrowerPartitve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Heading</a:t>
                      </a:r>
                      <a:r>
                        <a:rPr lang="de-DE" sz="18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lang="de-DE" sz="1800" b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Heading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1,3%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888888584"/>
                  </a:ext>
                </a:extLst>
              </a:tr>
              <a:tr h="3489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(BTR) / (NTR)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Broader / Narrower Term restricted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OBB / UBB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gs:broaderRestricted</a:t>
                      </a: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/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gs:narrowerRestricted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Heading</a:t>
                      </a:r>
                      <a:r>
                        <a:rPr lang="de-DE" sz="18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lang="de-DE" sz="1800" b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Heading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0,2%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1849968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(BTO) / (NTO)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Broader / Narrower Term (other)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OBZ / UBZ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gs:broaderOther</a:t>
                      </a: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/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gs:narrowerOther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Heading</a:t>
                      </a:r>
                      <a:r>
                        <a:rPr lang="de-DE" sz="18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lang="de-DE" sz="1800" b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Heading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1800" b="0" i="0" u="none" strike="noStrike" dirty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8.748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27,9%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89368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53.508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8848624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7449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54AC98-12FD-4383-81E1-E18ECD839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Mapping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associative</a:t>
            </a:r>
            <a:r>
              <a:rPr lang="de-DE" dirty="0"/>
              <a:t> </a:t>
            </a:r>
            <a:r>
              <a:rPr lang="de-DE" dirty="0" err="1"/>
              <a:t>relations</a:t>
            </a:r>
            <a:endParaRPr lang="de-DE" dirty="0"/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01EA9B02-C3BD-4C33-B7CF-39D05CEF607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6995387"/>
              </p:ext>
            </p:extLst>
          </p:nvPr>
        </p:nvGraphicFramePr>
        <p:xfrm>
          <a:off x="1162756" y="1825625"/>
          <a:ext cx="10191043" cy="37149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6438">
                  <a:extLst>
                    <a:ext uri="{9D8B030D-6E8A-4147-A177-3AD203B41FA5}">
                      <a16:colId xmlns:a16="http://schemas.microsoft.com/office/drawing/2014/main" val="4062077317"/>
                    </a:ext>
                  </a:extLst>
                </a:gridCol>
                <a:gridCol w="2015974">
                  <a:extLst>
                    <a:ext uri="{9D8B030D-6E8A-4147-A177-3AD203B41FA5}">
                      <a16:colId xmlns:a16="http://schemas.microsoft.com/office/drawing/2014/main" val="4065068468"/>
                    </a:ext>
                  </a:extLst>
                </a:gridCol>
                <a:gridCol w="1156135">
                  <a:extLst>
                    <a:ext uri="{9D8B030D-6E8A-4147-A177-3AD203B41FA5}">
                      <a16:colId xmlns:a16="http://schemas.microsoft.com/office/drawing/2014/main" val="3691662327"/>
                    </a:ext>
                  </a:extLst>
                </a:gridCol>
                <a:gridCol w="2380597">
                  <a:extLst>
                    <a:ext uri="{9D8B030D-6E8A-4147-A177-3AD203B41FA5}">
                      <a16:colId xmlns:a16="http://schemas.microsoft.com/office/drawing/2014/main" val="826737436"/>
                    </a:ext>
                  </a:extLst>
                </a:gridCol>
                <a:gridCol w="2562225">
                  <a:extLst>
                    <a:ext uri="{9D8B030D-6E8A-4147-A177-3AD203B41FA5}">
                      <a16:colId xmlns:a16="http://schemas.microsoft.com/office/drawing/2014/main" val="599396316"/>
                    </a:ext>
                  </a:extLst>
                </a:gridCol>
                <a:gridCol w="1209674">
                  <a:extLst>
                    <a:ext uri="{9D8B030D-6E8A-4147-A177-3AD203B41FA5}">
                      <a16:colId xmlns:a16="http://schemas.microsoft.com/office/drawing/2014/main" val="28947077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English Tag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Meaning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German Tag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Representation in VB3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Used</a:t>
                      </a: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err="1"/>
                        <a:t>Frq</a:t>
                      </a:r>
                      <a:endParaRPr lang="de-DE" dirty="0"/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00693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RT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Related Term</a:t>
                      </a:r>
                      <a:endParaRPr lang="de-D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</a:t>
                      </a:r>
                      <a:endParaRPr lang="de-D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skos:related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Heading</a:t>
                      </a: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lang="de-DE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Heading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1800" b="0" i="0" u="none" strike="noStrike" dirty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14.437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131349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(BRD) / (PRD)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Brand / Product or Service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MRK / PRD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gs:brand</a:t>
                      </a: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/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gs:productOrService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Brand – </a:t>
                      </a:r>
                      <a:r>
                        <a:rPr lang="de-DE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Heading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3.035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6656316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de-DE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Warning</a:t>
                      </a: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VV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gs:differentFrom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Heading</a:t>
                      </a: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lang="de-DE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Heading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194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901388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Antonym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gs:antonym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Heading</a:t>
                      </a: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lang="de-DE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Heading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848538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(KWH)  / (HKW)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Controlled Keyword – Heading /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Heading - Controlled Keyword 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QKB / BQK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gs:ControlledKeyword</a:t>
                      </a: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Relationship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gs:controlledKeyword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gs:keyword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gs:weight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Nondescriptor</a:t>
                      </a: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lang="de-DE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Heading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2.358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9083875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9767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F2B619-BF5C-4DC9-A24B-67A8B9D87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Mapping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equivalence</a:t>
            </a:r>
            <a:r>
              <a:rPr lang="de-DE" dirty="0"/>
              <a:t> </a:t>
            </a:r>
            <a:r>
              <a:rPr lang="de-DE" dirty="0" err="1"/>
              <a:t>relations</a:t>
            </a:r>
            <a:endParaRPr lang="de-DE" dirty="0"/>
          </a:p>
        </p:txBody>
      </p:sp>
      <p:graphicFrame>
        <p:nvGraphicFramePr>
          <p:cNvPr id="7" name="Inhaltsplatzhalter 6">
            <a:extLst>
              <a:ext uri="{FF2B5EF4-FFF2-40B4-BE49-F238E27FC236}">
                <a16:creationId xmlns:a16="http://schemas.microsoft.com/office/drawing/2014/main" id="{CEE6C111-3D5B-49D8-BC1C-35932E2D0D9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9765291"/>
              </p:ext>
            </p:extLst>
          </p:nvPr>
        </p:nvGraphicFramePr>
        <p:xfrm>
          <a:off x="838197" y="1396647"/>
          <a:ext cx="10710335" cy="50920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3881">
                  <a:extLst>
                    <a:ext uri="{9D8B030D-6E8A-4147-A177-3AD203B41FA5}">
                      <a16:colId xmlns:a16="http://schemas.microsoft.com/office/drawing/2014/main" val="3318728114"/>
                    </a:ext>
                  </a:extLst>
                </a:gridCol>
                <a:gridCol w="2996316">
                  <a:extLst>
                    <a:ext uri="{9D8B030D-6E8A-4147-A177-3AD203B41FA5}">
                      <a16:colId xmlns:a16="http://schemas.microsoft.com/office/drawing/2014/main" val="277677714"/>
                    </a:ext>
                  </a:extLst>
                </a:gridCol>
                <a:gridCol w="904548">
                  <a:extLst>
                    <a:ext uri="{9D8B030D-6E8A-4147-A177-3AD203B41FA5}">
                      <a16:colId xmlns:a16="http://schemas.microsoft.com/office/drawing/2014/main" val="1437116569"/>
                    </a:ext>
                  </a:extLst>
                </a:gridCol>
                <a:gridCol w="2350645">
                  <a:extLst>
                    <a:ext uri="{9D8B030D-6E8A-4147-A177-3AD203B41FA5}">
                      <a16:colId xmlns:a16="http://schemas.microsoft.com/office/drawing/2014/main" val="2168021380"/>
                    </a:ext>
                  </a:extLst>
                </a:gridCol>
                <a:gridCol w="2664654">
                  <a:extLst>
                    <a:ext uri="{9D8B030D-6E8A-4147-A177-3AD203B41FA5}">
                      <a16:colId xmlns:a16="http://schemas.microsoft.com/office/drawing/2014/main" val="1149981301"/>
                    </a:ext>
                  </a:extLst>
                </a:gridCol>
                <a:gridCol w="960291">
                  <a:extLst>
                    <a:ext uri="{9D8B030D-6E8A-4147-A177-3AD203B41FA5}">
                      <a16:colId xmlns:a16="http://schemas.microsoft.com/office/drawing/2014/main" val="34524518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English Tag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Meaning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German Tag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Representation in VB3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Used</a:t>
                      </a: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Frq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477630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 / UF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 synonym or near synonym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Used for synonym or near synonym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BS / BF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skosxl:prefLabel</a:t>
                      </a: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/ </a:t>
                      </a:r>
                      <a:r>
                        <a:rPr lang="de-DE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skosxl:altLabel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Nondescriptor</a:t>
                      </a:r>
                      <a:r>
                        <a:rPr lang="de-DE" sz="18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lang="de-DE" sz="1800" b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Heading</a:t>
                      </a:r>
                      <a:endParaRPr lang="de-DE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24.226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810475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(ID)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Identical meaning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ID</a:t>
                      </a:r>
                      <a:endParaRPr lang="de-D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skos:exactMatch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Heading</a:t>
                      </a: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lang="de-DE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Heading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1.382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050547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(QS)</a:t>
                      </a:r>
                      <a:endParaRPr lang="de-D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Near Synonym</a:t>
                      </a:r>
                      <a:endParaRPr lang="de-D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QS</a:t>
                      </a:r>
                      <a:endParaRPr lang="de-D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skos:closeMatch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Heading</a:t>
                      </a: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lang="de-DE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Heading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396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04344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 / UFC</a:t>
                      </a:r>
                      <a:endParaRPr lang="de-DE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 combination of simple descriptors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Used for combination of simple descriptors</a:t>
                      </a:r>
                      <a:endParaRPr lang="de-DE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BK</a:t>
                      </a:r>
                      <a:endParaRPr lang="de-DE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iso-</a:t>
                      </a:r>
                      <a:r>
                        <a:rPr lang="en-US" sz="1800" b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thes</a:t>
                      </a:r>
                      <a:r>
                        <a:rPr lang="en-US" sz="18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800" b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CompoundEquivalence</a:t>
                      </a:r>
                      <a:endParaRPr lang="de-DE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iso-thes:usePlus</a:t>
                      </a:r>
                      <a:r>
                        <a:rPr lang="en-US" sz="18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iso-thes:UFPlus</a:t>
                      </a:r>
                      <a:endParaRPr lang="de-DE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Nondescriptor</a:t>
                      </a:r>
                      <a:r>
                        <a:rPr lang="de-DE" sz="18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lang="de-DE" sz="1800" b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Heading</a:t>
                      </a:r>
                      <a:endParaRPr lang="de-DE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840112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(UA) / (UFA)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 Use (one of) several alternative descriptors for an ambiguous term. 2. </a:t>
                      </a: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Nondescriptor</a:t>
                      </a: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pointing to several descriptors that will be found in a search.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BSA / BFA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gs:AccessRelationship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gs:access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gs:entry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gs:weight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Nondescriptor</a:t>
                      </a:r>
                      <a:r>
                        <a:rPr lang="de-DE" sz="18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lang="de-DE" sz="1800" b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Heading</a:t>
                      </a:r>
                      <a:endParaRPr lang="de-DE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36.480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601498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5858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C3083C-9E44-40CA-BA11-D5E4CECFE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Class </a:t>
            </a:r>
            <a:r>
              <a:rPr lang="de-DE" dirty="0" err="1"/>
              <a:t>frequency</a:t>
            </a:r>
            <a:endParaRPr lang="de-DE" dirty="0"/>
          </a:p>
        </p:txBody>
      </p:sp>
      <p:graphicFrame>
        <p:nvGraphicFramePr>
          <p:cNvPr id="5" name="Inhaltsplatzhalter 4">
            <a:extLst>
              <a:ext uri="{FF2B5EF4-FFF2-40B4-BE49-F238E27FC236}">
                <a16:creationId xmlns:a16="http://schemas.microsoft.com/office/drawing/2014/main" id="{A35B6804-A610-4000-AD7D-EBB5F6A4C8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6467971"/>
              </p:ext>
            </p:extLst>
          </p:nvPr>
        </p:nvGraphicFramePr>
        <p:xfrm>
          <a:off x="3951111" y="1916466"/>
          <a:ext cx="5099756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>
                  <a:extLst>
                    <a:ext uri="{9D8B030D-6E8A-4147-A177-3AD203B41FA5}">
                      <a16:colId xmlns:a16="http://schemas.microsoft.com/office/drawing/2014/main" val="4083882051"/>
                    </a:ext>
                  </a:extLst>
                </a:gridCol>
                <a:gridCol w="1746956">
                  <a:extLst>
                    <a:ext uri="{9D8B030D-6E8A-4147-A177-3AD203B41FA5}">
                      <a16:colId xmlns:a16="http://schemas.microsoft.com/office/drawing/2014/main" val="9692379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DE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Class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Frq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836326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skos:Concept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22.355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7523686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gs:Brand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2.190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982977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gs:AccessEntry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1.142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8544280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skosxl:Label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69.135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9761269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skos:ConceptScheme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287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40506594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gs:Cluster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997672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gs:Topic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102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242392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gs:SubjectGroup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167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1457098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gs:AccessRelationship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34.610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346981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gs:ControlledKeywordRelationship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2.358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40893734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iso-thes:CompoundEquivalence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4270802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40956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F52023-0BAC-440E-B5E4-36ADACB7D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Relation </a:t>
            </a:r>
            <a:r>
              <a:rPr lang="de-DE" dirty="0" err="1"/>
              <a:t>Frequency</a:t>
            </a:r>
            <a:endParaRPr lang="de-DE" dirty="0"/>
          </a:p>
        </p:txBody>
      </p:sp>
      <p:graphicFrame>
        <p:nvGraphicFramePr>
          <p:cNvPr id="8" name="Inhaltsplatzhalter 7">
            <a:extLst>
              <a:ext uri="{FF2B5EF4-FFF2-40B4-BE49-F238E27FC236}">
                <a16:creationId xmlns:a16="http://schemas.microsoft.com/office/drawing/2014/main" id="{7E294085-C8F5-49E9-B463-238B87A8A99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4007090"/>
              </p:ext>
            </p:extLst>
          </p:nvPr>
        </p:nvGraphicFramePr>
        <p:xfrm>
          <a:off x="6096000" y="1435356"/>
          <a:ext cx="5065888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>
                  <a:extLst>
                    <a:ext uri="{9D8B030D-6E8A-4147-A177-3AD203B41FA5}">
                      <a16:colId xmlns:a16="http://schemas.microsoft.com/office/drawing/2014/main" val="2454909976"/>
                    </a:ext>
                  </a:extLst>
                </a:gridCol>
                <a:gridCol w="1237544">
                  <a:extLst>
                    <a:ext uri="{9D8B030D-6E8A-4147-A177-3AD203B41FA5}">
                      <a16:colId xmlns:a16="http://schemas.microsoft.com/office/drawing/2014/main" val="1511914086"/>
                    </a:ext>
                  </a:extLst>
                </a:gridCol>
                <a:gridCol w="862189">
                  <a:extLst>
                    <a:ext uri="{9D8B030D-6E8A-4147-A177-3AD203B41FA5}">
                      <a16:colId xmlns:a16="http://schemas.microsoft.com/office/drawing/2014/main" val="1058295750"/>
                    </a:ext>
                  </a:extLst>
                </a:gridCol>
                <a:gridCol w="1670755">
                  <a:extLst>
                    <a:ext uri="{9D8B030D-6E8A-4147-A177-3AD203B41FA5}">
                      <a16:colId xmlns:a16="http://schemas.microsoft.com/office/drawing/2014/main" val="2573784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RELATION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FRQ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Pct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TYPE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6339969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BTG / NTG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22.111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70,5%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HIERARCHIC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7994195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BTP / NTP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HIERARCHIC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3835977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(BTR) / (NTR)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HIERARCHIC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9602756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(BTO) / (NTO)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8.748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27,9%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HIERARCHIC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403184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</a:t>
                      </a:r>
                      <a:endParaRPr lang="de-DE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31.341</a:t>
                      </a:r>
                    </a:p>
                  </a:txBody>
                  <a:tcPr marL="0" marR="0" marT="0" marB="0" anchor="b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0" marR="0" marT="0" marB="0" anchor="b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8232932"/>
                  </a:ext>
                </a:extLst>
              </a:tr>
            </a:tbl>
          </a:graphicData>
        </a:graphic>
      </p:graphicFrame>
      <p:graphicFrame>
        <p:nvGraphicFramePr>
          <p:cNvPr id="9" name="Tabelle 8">
            <a:extLst>
              <a:ext uri="{FF2B5EF4-FFF2-40B4-BE49-F238E27FC236}">
                <a16:creationId xmlns:a16="http://schemas.microsoft.com/office/drawing/2014/main" id="{FCB04DCB-84E8-4BDF-915F-85730AC77B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4251905"/>
              </p:ext>
            </p:extLst>
          </p:nvPr>
        </p:nvGraphicFramePr>
        <p:xfrm>
          <a:off x="6096000" y="3824288"/>
          <a:ext cx="5065888" cy="27832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8244">
                  <a:extLst>
                    <a:ext uri="{9D8B030D-6E8A-4147-A177-3AD203B41FA5}">
                      <a16:colId xmlns:a16="http://schemas.microsoft.com/office/drawing/2014/main" val="97738806"/>
                    </a:ext>
                  </a:extLst>
                </a:gridCol>
                <a:gridCol w="756356">
                  <a:extLst>
                    <a:ext uri="{9D8B030D-6E8A-4147-A177-3AD203B41FA5}">
                      <a16:colId xmlns:a16="http://schemas.microsoft.com/office/drawing/2014/main" val="2560821089"/>
                    </a:ext>
                  </a:extLst>
                </a:gridCol>
                <a:gridCol w="959556">
                  <a:extLst>
                    <a:ext uri="{9D8B030D-6E8A-4147-A177-3AD203B41FA5}">
                      <a16:colId xmlns:a16="http://schemas.microsoft.com/office/drawing/2014/main" val="1571965856"/>
                    </a:ext>
                  </a:extLst>
                </a:gridCol>
                <a:gridCol w="1591732">
                  <a:extLst>
                    <a:ext uri="{9D8B030D-6E8A-4147-A177-3AD203B41FA5}">
                      <a16:colId xmlns:a16="http://schemas.microsoft.com/office/drawing/2014/main" val="38832493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RELATION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FRQ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Pct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TYPE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277938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14.437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72,0%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ASSOC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073478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Brand – </a:t>
                      </a:r>
                      <a:r>
                        <a:rPr lang="de-DE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Product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15,1%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ASSOC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40101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DE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DifferentFrom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ASSOC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014113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Antonym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ASSOC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86640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DE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</a:t>
                      </a:r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Keyword - </a:t>
                      </a:r>
                      <a:r>
                        <a:rPr lang="de-DE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Heading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11,8%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ASSOC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098785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DE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de-DE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</a:t>
                      </a:r>
                      <a:endParaRPr lang="de-DE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20.044</a:t>
                      </a:r>
                    </a:p>
                  </a:txBody>
                  <a:tcPr marL="9525" marR="9525" marT="9525" marB="0" anchor="b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b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3228649"/>
                  </a:ext>
                </a:extLst>
              </a:tr>
            </a:tbl>
          </a:graphicData>
        </a:graphic>
      </p:graphicFrame>
      <p:graphicFrame>
        <p:nvGraphicFramePr>
          <p:cNvPr id="11" name="Tabelle 10">
            <a:extLst>
              <a:ext uri="{FF2B5EF4-FFF2-40B4-BE49-F238E27FC236}">
                <a16:creationId xmlns:a16="http://schemas.microsoft.com/office/drawing/2014/main" id="{FDC46940-E25B-4E82-BEA4-7491D99466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3233497"/>
              </p:ext>
            </p:extLst>
          </p:nvPr>
        </p:nvGraphicFramePr>
        <p:xfrm>
          <a:off x="835376" y="4052711"/>
          <a:ext cx="4955824" cy="25088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8956">
                  <a:extLst>
                    <a:ext uri="{9D8B030D-6E8A-4147-A177-3AD203B41FA5}">
                      <a16:colId xmlns:a16="http://schemas.microsoft.com/office/drawing/2014/main" val="1914935551"/>
                    </a:ext>
                  </a:extLst>
                </a:gridCol>
                <a:gridCol w="1238956">
                  <a:extLst>
                    <a:ext uri="{9D8B030D-6E8A-4147-A177-3AD203B41FA5}">
                      <a16:colId xmlns:a16="http://schemas.microsoft.com/office/drawing/2014/main" val="1933399619"/>
                    </a:ext>
                  </a:extLst>
                </a:gridCol>
                <a:gridCol w="1238956">
                  <a:extLst>
                    <a:ext uri="{9D8B030D-6E8A-4147-A177-3AD203B41FA5}">
                      <a16:colId xmlns:a16="http://schemas.microsoft.com/office/drawing/2014/main" val="1261192604"/>
                    </a:ext>
                  </a:extLst>
                </a:gridCol>
                <a:gridCol w="1238956">
                  <a:extLst>
                    <a:ext uri="{9D8B030D-6E8A-4147-A177-3AD203B41FA5}">
                      <a16:colId xmlns:a16="http://schemas.microsoft.com/office/drawing/2014/main" val="1566298505"/>
                    </a:ext>
                  </a:extLst>
                </a:gridCol>
              </a:tblGrid>
              <a:tr h="142417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RELATION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FRQ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Pct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TYPE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21516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 / UF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24.226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38,7%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EQUIVALENT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14595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(ID)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EQUIVALENT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589292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(QS)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0,6%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EQUIVALENT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58257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 / UFC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EQUIVALENT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143478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(UA) / (UFA)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36.480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58,2%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EQUIVALENT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238559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de-DE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</a:t>
                      </a:r>
                      <a:endParaRPr lang="de-DE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62.645</a:t>
                      </a:r>
                    </a:p>
                  </a:txBody>
                  <a:tcPr marL="9525" marR="9525" marT="9525" marB="0" anchor="b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b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3410154"/>
                  </a:ext>
                </a:extLst>
              </a:tr>
            </a:tbl>
          </a:graphicData>
        </a:graphic>
      </p:graphicFrame>
      <p:graphicFrame>
        <p:nvGraphicFramePr>
          <p:cNvPr id="12" name="Tabelle 11">
            <a:extLst>
              <a:ext uri="{FF2B5EF4-FFF2-40B4-BE49-F238E27FC236}">
                <a16:creationId xmlns:a16="http://schemas.microsoft.com/office/drawing/2014/main" id="{82DB6FB6-D3F0-4AF3-84CE-14B61C5FA8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6303639"/>
              </p:ext>
            </p:extLst>
          </p:nvPr>
        </p:nvGraphicFramePr>
        <p:xfrm>
          <a:off x="914400" y="1466198"/>
          <a:ext cx="48768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2230592749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65117547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38276639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FRQ 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Pct</a:t>
                      </a:r>
                      <a:r>
                        <a:rPr lang="de-DE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159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ASSOCIATIVE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20.044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17,6%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852619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EQUIVALENT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62.645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54,9%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732837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HIERARCHIC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31.341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27,5%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162314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</a:t>
                      </a:r>
                      <a:endParaRPr lang="de-DE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114.030</a:t>
                      </a:r>
                    </a:p>
                  </a:txBody>
                  <a:tcPr marL="9525" marR="9525" marT="9525" marB="0" anchor="b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b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4748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32048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1443</Words>
  <Application>Microsoft Office PowerPoint</Application>
  <PresentationFormat>Breitbild</PresentationFormat>
  <Paragraphs>454</Paragraphs>
  <Slides>24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Office</vt:lpstr>
      <vt:lpstr>Gelbe Seiten Thesaurus and ISO 25964 relationships in Vocbench3</vt:lpstr>
      <vt:lpstr>Topics</vt:lpstr>
      <vt:lpstr>Migration of YP Thesaurus to Vocbench3</vt:lpstr>
      <vt:lpstr>Mapping of thesaurus elements to VB3</vt:lpstr>
      <vt:lpstr>Mapping of hierarchical relations</vt:lpstr>
      <vt:lpstr>Mapping of associative relations</vt:lpstr>
      <vt:lpstr>Mapping of equivalence relations</vt:lpstr>
      <vt:lpstr>Class frequency</vt:lpstr>
      <vt:lpstr>Relation Frequency</vt:lpstr>
      <vt:lpstr>Benefits of the migration to VocBench </vt:lpstr>
      <vt:lpstr>Changes proposed to the YP model</vt:lpstr>
      <vt:lpstr>Discussion of CompoundEquivalence</vt:lpstr>
      <vt:lpstr>AccessRelationship – proposed change</vt:lpstr>
      <vt:lpstr>Compound Equivalence proposal</vt:lpstr>
      <vt:lpstr>AccessRelationship in VB3  </vt:lpstr>
      <vt:lpstr>Facets of YP Headings (prefLabels)</vt:lpstr>
      <vt:lpstr>Challenge I</vt:lpstr>
      <vt:lpstr>Challenge II</vt:lpstr>
      <vt:lpstr>Description of Headings</vt:lpstr>
      <vt:lpstr>Description of Headings</vt:lpstr>
      <vt:lpstr>Use LOD ressources</vt:lpstr>
      <vt:lpstr>Describe concepts with Lexical Concepts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Gelbe Seiten Branchenthesaurus and ISO 25064 relationships in Vocbench3</dc:title>
  <dc:creator>Roland Wingerter</dc:creator>
  <cp:lastModifiedBy>Roland Wingerter</cp:lastModifiedBy>
  <cp:revision>91</cp:revision>
  <dcterms:created xsi:type="dcterms:W3CDTF">2019-06-02T18:29:54Z</dcterms:created>
  <dcterms:modified xsi:type="dcterms:W3CDTF">2019-06-05T06:46:07Z</dcterms:modified>
</cp:coreProperties>
</file>