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Lst>
  <p:notesMasterIdLst>
    <p:notesMasterId r:id="rId46"/>
  </p:notesMasterIdLst>
  <p:handoutMasterIdLst>
    <p:handoutMasterId r:id="rId47"/>
  </p:handoutMasterIdLst>
  <p:sldIdLst>
    <p:sldId id="281" r:id="rId7"/>
    <p:sldId id="326" r:id="rId8"/>
    <p:sldId id="282" r:id="rId9"/>
    <p:sldId id="284" r:id="rId10"/>
    <p:sldId id="285" r:id="rId11"/>
    <p:sldId id="315" r:id="rId12"/>
    <p:sldId id="287" r:id="rId13"/>
    <p:sldId id="327" r:id="rId14"/>
    <p:sldId id="293" r:id="rId15"/>
    <p:sldId id="377" r:id="rId16"/>
    <p:sldId id="373" r:id="rId17"/>
    <p:sldId id="374" r:id="rId18"/>
    <p:sldId id="375" r:id="rId19"/>
    <p:sldId id="379" r:id="rId20"/>
    <p:sldId id="378" r:id="rId21"/>
    <p:sldId id="380" r:id="rId22"/>
    <p:sldId id="370" r:id="rId23"/>
    <p:sldId id="349" r:id="rId24"/>
    <p:sldId id="350" r:id="rId25"/>
    <p:sldId id="351" r:id="rId26"/>
    <p:sldId id="352" r:id="rId27"/>
    <p:sldId id="353" r:id="rId28"/>
    <p:sldId id="354" r:id="rId29"/>
    <p:sldId id="345" r:id="rId30"/>
    <p:sldId id="355" r:id="rId31"/>
    <p:sldId id="364" r:id="rId32"/>
    <p:sldId id="366" r:id="rId33"/>
    <p:sldId id="347" r:id="rId34"/>
    <p:sldId id="348" r:id="rId35"/>
    <p:sldId id="371" r:id="rId36"/>
    <p:sldId id="275" r:id="rId37"/>
    <p:sldId id="280" r:id="rId38"/>
    <p:sldId id="300" r:id="rId39"/>
    <p:sldId id="365" r:id="rId40"/>
    <p:sldId id="367" r:id="rId41"/>
    <p:sldId id="308" r:id="rId42"/>
    <p:sldId id="309" r:id="rId43"/>
    <p:sldId id="310" r:id="rId44"/>
    <p:sldId id="316" r:id="rId45"/>
  </p:sldIdLst>
  <p:sldSz cx="9144000" cy="6858000" type="screen4x3"/>
  <p:notesSz cx="6858000" cy="92964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94"/>
    <a:srgbClr val="1D4D8D"/>
    <a:srgbClr val="95C154"/>
    <a:srgbClr val="37ACDE"/>
    <a:srgbClr val="00AEF0"/>
    <a:srgbClr val="BAA523"/>
    <a:srgbClr val="96A519"/>
    <a:srgbClr val="3996A5"/>
    <a:srgbClr val="97BF0D"/>
    <a:srgbClr val="7519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3165" autoAdjust="0"/>
  </p:normalViewPr>
  <p:slideViewPr>
    <p:cSldViewPr>
      <p:cViewPr>
        <p:scale>
          <a:sx n="120" d="100"/>
          <a:sy n="120" d="100"/>
        </p:scale>
        <p:origin x="-690"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2850" y="-78"/>
      </p:cViewPr>
      <p:guideLst>
        <p:guide orient="horz" pos="2927"/>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2548" cy="4653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83851" y="0"/>
            <a:ext cx="2972548" cy="4653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8829574"/>
            <a:ext cx="2972548"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83851" y="8829574"/>
            <a:ext cx="2972548"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a:p>
        </p:txBody>
      </p:sp>
    </p:spTree>
    <p:extLst>
      <p:ext uri="{BB962C8B-B14F-4D97-AF65-F5344CB8AC3E}">
        <p14:creationId xmlns:p14="http://schemas.microsoft.com/office/powerpoint/2010/main" val="1500096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2548" cy="4653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83851" y="0"/>
            <a:ext cx="2972548" cy="4653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1104900" y="696913"/>
            <a:ext cx="4649788" cy="348615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481" y="4415530"/>
            <a:ext cx="5487041" cy="418360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8829574"/>
            <a:ext cx="2972548"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83851" y="8829574"/>
            <a:ext cx="2972548"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a:p>
        </p:txBody>
      </p:sp>
    </p:spTree>
    <p:extLst>
      <p:ext uri="{BB962C8B-B14F-4D97-AF65-F5344CB8AC3E}">
        <p14:creationId xmlns:p14="http://schemas.microsoft.com/office/powerpoint/2010/main" val="807406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14</a:t>
            </a:fld>
            <a:endParaRPr lang="en-GB"/>
          </a:p>
        </p:txBody>
      </p:sp>
    </p:spTree>
    <p:extLst>
      <p:ext uri="{BB962C8B-B14F-4D97-AF65-F5344CB8AC3E}">
        <p14:creationId xmlns:p14="http://schemas.microsoft.com/office/powerpoint/2010/main" val="233798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18</a:t>
            </a:fld>
            <a:endParaRPr lang="en-GB"/>
          </a:p>
        </p:txBody>
      </p:sp>
    </p:spTree>
    <p:extLst>
      <p:ext uri="{BB962C8B-B14F-4D97-AF65-F5344CB8AC3E}">
        <p14:creationId xmlns:p14="http://schemas.microsoft.com/office/powerpoint/2010/main" val="1093935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25</a:t>
            </a:fld>
            <a:endParaRPr lang="en-GB"/>
          </a:p>
        </p:txBody>
      </p:sp>
    </p:spTree>
    <p:extLst>
      <p:ext uri="{BB962C8B-B14F-4D97-AF65-F5344CB8AC3E}">
        <p14:creationId xmlns:p14="http://schemas.microsoft.com/office/powerpoint/2010/main" val="1093935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T = True</a:t>
            </a:r>
          </a:p>
          <a:p>
            <a:r>
              <a:rPr lang="en-GB" sz="1200" kern="1200" dirty="0" smtClean="0">
                <a:solidFill>
                  <a:schemeClr val="tx1"/>
                </a:solidFill>
                <a:effectLst/>
                <a:latin typeface="Arial" charset="0"/>
                <a:ea typeface="+mn-ea"/>
                <a:cs typeface="+mn-cs"/>
              </a:rPr>
              <a:t>P = Positive</a:t>
            </a:r>
          </a:p>
          <a:p>
            <a:r>
              <a:rPr lang="en-GB" sz="1200" kern="1200" dirty="0" smtClean="0">
                <a:solidFill>
                  <a:schemeClr val="tx1"/>
                </a:solidFill>
                <a:effectLst/>
                <a:latin typeface="Arial" charset="0"/>
                <a:ea typeface="+mn-ea"/>
                <a:cs typeface="+mn-cs"/>
              </a:rPr>
              <a:t>F = False</a:t>
            </a:r>
          </a:p>
          <a:p>
            <a:r>
              <a:rPr lang="en-GB" sz="1200" kern="1200" dirty="0" smtClean="0">
                <a:solidFill>
                  <a:schemeClr val="tx1"/>
                </a:solidFill>
                <a:effectLst/>
                <a:latin typeface="Arial" charset="0"/>
                <a:ea typeface="+mn-ea"/>
                <a:cs typeface="+mn-cs"/>
              </a:rPr>
              <a:t>N = Negative</a:t>
            </a:r>
          </a:p>
          <a:p>
            <a:r>
              <a:rPr lang="en-GB" sz="1200" kern="1200" dirty="0" smtClean="0">
                <a:solidFill>
                  <a:schemeClr val="tx1"/>
                </a:solidFill>
                <a:effectLst/>
                <a:latin typeface="Arial" charset="0"/>
                <a:ea typeface="+mn-ea"/>
                <a:cs typeface="+mn-cs"/>
              </a:rPr>
              <a:t> </a:t>
            </a:r>
          </a:p>
          <a:p>
            <a:r>
              <a:rPr lang="en-GB" sz="1200" kern="1200" dirty="0" smtClean="0">
                <a:solidFill>
                  <a:schemeClr val="tx1"/>
                </a:solidFill>
                <a:effectLst/>
                <a:latin typeface="Arial" charset="0"/>
                <a:ea typeface="+mn-ea"/>
                <a:cs typeface="+mn-cs"/>
              </a:rPr>
              <a:t>Precision: correct predictions over the retrieved   TP / (TP + FN)</a:t>
            </a:r>
          </a:p>
          <a:p>
            <a:r>
              <a:rPr lang="en-GB" sz="1200" kern="1200" dirty="0" smtClean="0">
                <a:solidFill>
                  <a:schemeClr val="tx1"/>
                </a:solidFill>
                <a:effectLst/>
                <a:latin typeface="Arial" charset="0"/>
                <a:ea typeface="+mn-ea"/>
                <a:cs typeface="+mn-cs"/>
              </a:rPr>
              <a:t> </a:t>
            </a:r>
          </a:p>
          <a:p>
            <a:r>
              <a:rPr lang="en-GB" sz="1200" kern="1200" dirty="0" smtClean="0">
                <a:solidFill>
                  <a:schemeClr val="tx1"/>
                </a:solidFill>
                <a:effectLst/>
                <a:latin typeface="Arial" charset="0"/>
                <a:ea typeface="+mn-ea"/>
                <a:cs typeface="+mn-cs"/>
              </a:rPr>
              <a:t>Recall: retrieved over all the expected    TP / (TP + FP)</a:t>
            </a:r>
          </a:p>
          <a:p>
            <a:r>
              <a:rPr lang="en-GB" sz="1200" kern="1200" dirty="0" smtClean="0">
                <a:solidFill>
                  <a:schemeClr val="tx1"/>
                </a:solidFill>
                <a:effectLst/>
                <a:latin typeface="Arial" charset="0"/>
                <a:ea typeface="+mn-ea"/>
                <a:cs typeface="+mn-cs"/>
              </a:rPr>
              <a:t> </a:t>
            </a:r>
          </a:p>
          <a:p>
            <a:r>
              <a:rPr lang="en-GB" sz="1200" kern="1200" dirty="0" smtClean="0">
                <a:solidFill>
                  <a:schemeClr val="tx1"/>
                </a:solidFill>
                <a:effectLst/>
                <a:latin typeface="Arial" charset="0"/>
                <a:ea typeface="+mn-ea"/>
                <a:cs typeface="+mn-cs"/>
              </a:rPr>
              <a:t>Accuracy: correct predictions over all the predictions  (TP + TN) / (TP + TN + FP + FN)</a:t>
            </a:r>
            <a:endParaRPr lang="en-GB" sz="120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27</a:t>
            </a:fld>
            <a:endParaRPr lang="en-GB"/>
          </a:p>
        </p:txBody>
      </p:sp>
    </p:spTree>
    <p:extLst>
      <p:ext uri="{BB962C8B-B14F-4D97-AF65-F5344CB8AC3E}">
        <p14:creationId xmlns:p14="http://schemas.microsoft.com/office/powerpoint/2010/main" val="10939358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1okok">
    <p:spTree>
      <p:nvGrpSpPr>
        <p:cNvPr id="1" name=""/>
        <p:cNvGrpSpPr/>
        <p:nvPr/>
      </p:nvGrpSpPr>
      <p:grpSpPr>
        <a:xfrm>
          <a:off x="0" y="0"/>
          <a:ext cx="0" cy="0"/>
          <a:chOff x="0" y="0"/>
          <a:chExt cx="0" cy="0"/>
        </a:xfrm>
      </p:grpSpPr>
      <p:pic>
        <p:nvPicPr>
          <p:cNvPr id="20" name="Picture 19" descr="ISA2-visual.png"/>
          <p:cNvPicPr>
            <a:picLocks noChangeAspect="1"/>
          </p:cNvPicPr>
          <p:nvPr userDrawn="1"/>
        </p:nvPicPr>
        <p:blipFill rotWithShape="1">
          <a:blip r:embed="rId2">
            <a:alphaModFix/>
            <a:extLst>
              <a:ext uri="{28A0092B-C50C-407E-A947-70E740481C1C}">
                <a14:useLocalDpi xmlns:a14="http://schemas.microsoft.com/office/drawing/2010/main" val="0"/>
              </a:ext>
            </a:extLst>
          </a:blip>
          <a:srcRect l="2" r="48031"/>
          <a:stretch/>
        </p:blipFill>
        <p:spPr>
          <a:xfrm>
            <a:off x="4427984" y="1092200"/>
            <a:ext cx="4752000" cy="5802322"/>
          </a:xfrm>
          <a:prstGeom prst="rect">
            <a:avLst/>
          </a:prstGeom>
        </p:spPr>
      </p:pic>
      <p:sp>
        <p:nvSpPr>
          <p:cNvPr id="12" name="Rectangle 11"/>
          <p:cNvSpPr/>
          <p:nvPr userDrawn="1"/>
        </p:nvSpPr>
        <p:spPr>
          <a:xfrm>
            <a:off x="0" y="1092200"/>
            <a:ext cx="4742838" cy="5867177"/>
          </a:xfrm>
          <a:prstGeom prst="rect">
            <a:avLst/>
          </a:prstGeom>
          <a:solidFill>
            <a:srgbClr val="95C15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p:txBody>
      </p:sp>
      <p:pic>
        <p:nvPicPr>
          <p:cNvPr id="10" name="Picture 9" descr="ISA2-footh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37360" y="6432550"/>
            <a:ext cx="675947" cy="460800"/>
          </a:xfrm>
          <a:prstGeom prst="rect">
            <a:avLst/>
          </a:prstGeom>
        </p:spPr>
      </p:pic>
      <p:pic>
        <p:nvPicPr>
          <p:cNvPr id="19" name="Picture 18" descr="ISA2-logo-EC.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88554" y="16520"/>
            <a:ext cx="1972508" cy="1393874"/>
          </a:xfrm>
          <a:prstGeom prst="rect">
            <a:avLst/>
          </a:prstGeom>
        </p:spPr>
      </p:pic>
      <p:sp>
        <p:nvSpPr>
          <p:cNvPr id="9" name="Content Placeholder 2"/>
          <p:cNvSpPr>
            <a:spLocks noGrp="1"/>
          </p:cNvSpPr>
          <p:nvPr>
            <p:ph idx="1"/>
          </p:nvPr>
        </p:nvSpPr>
        <p:spPr>
          <a:xfrm>
            <a:off x="467544" y="3933056"/>
            <a:ext cx="3744416" cy="1872208"/>
          </a:xfrm>
        </p:spPr>
        <p:txBody>
          <a:bodyPr/>
          <a:lstStyle>
            <a:lvl1pPr>
              <a:buNone/>
              <a:defRPr sz="5400" b="1" i="0">
                <a:solidFill>
                  <a:schemeClr val="bg1"/>
                </a:solidFill>
              </a:defRPr>
            </a:lvl1pPr>
            <a:lvl3pPr marL="228600" indent="-228600" algn="l">
              <a:defRPr sz="3000" b="1">
                <a:solidFill>
                  <a:schemeClr val="bg1"/>
                </a:solidFill>
              </a:defRPr>
            </a:lvl3pPr>
          </a:lstStyle>
          <a:p>
            <a:pPr lvl="0"/>
            <a:r>
              <a:rPr lang="en-US" sz="2600" dirty="0" smtClean="0"/>
              <a:t>Subtitle</a:t>
            </a:r>
          </a:p>
        </p:txBody>
      </p:sp>
      <p:sp>
        <p:nvSpPr>
          <p:cNvPr id="11" name="Rectangle 4"/>
          <p:cNvSpPr>
            <a:spLocks noGrp="1" noChangeArrowheads="1"/>
          </p:cNvSpPr>
          <p:nvPr>
            <p:ph type="dt" sz="half" idx="10"/>
          </p:nvPr>
        </p:nvSpPr>
        <p:spPr>
          <a:xfrm>
            <a:off x="476865" y="5271710"/>
            <a:ext cx="3754760" cy="1160840"/>
          </a:xfrm>
        </p:spPr>
        <p:txBody>
          <a:bodyPr anchor="b" anchorCtr="0">
            <a:noAutofit/>
          </a:bodyPr>
          <a:lstStyle>
            <a:lvl1pPr>
              <a:defRPr dirty="0">
                <a:solidFill>
                  <a:schemeClr val="bg1"/>
                </a:solidFill>
              </a:defRPr>
            </a:lvl1pPr>
          </a:lstStyle>
          <a:p>
            <a:pPr>
              <a:defRPr/>
            </a:pPr>
            <a:r>
              <a:rPr lang="en-GB" b="0" dirty="0" smtClean="0"/>
              <a:t>Date</a:t>
            </a:r>
          </a:p>
          <a:p>
            <a:pPr>
              <a:defRPr/>
            </a:pPr>
            <a:r>
              <a:rPr lang="en-GB" b="0" dirty="0" smtClean="0"/>
              <a:t>Author</a:t>
            </a:r>
            <a:endParaRPr lang="en-GB" b="0" dirty="0"/>
          </a:p>
        </p:txBody>
      </p:sp>
      <p:sp>
        <p:nvSpPr>
          <p:cNvPr id="15" name="Title 25"/>
          <p:cNvSpPr>
            <a:spLocks noGrp="1"/>
          </p:cNvSpPr>
          <p:nvPr>
            <p:ph type="title"/>
          </p:nvPr>
        </p:nvSpPr>
        <p:spPr>
          <a:xfrm>
            <a:off x="480954" y="1976145"/>
            <a:ext cx="3756405" cy="2017216"/>
          </a:xfrm>
        </p:spPr>
        <p:txBody>
          <a:bodyPr anchor="t" anchorCtr="0"/>
          <a:lstStyle>
            <a:lvl1pPr>
              <a:defRPr sz="3000">
                <a:solidFill>
                  <a:srgbClr val="FFFFFF"/>
                </a:solidFill>
              </a:defRPr>
            </a:lvl1pPr>
          </a:lstStyle>
          <a:p>
            <a:r>
              <a:rPr lang="fr-FR" dirty="0" err="1" smtClean="0"/>
              <a:t>Title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p:cNvSpPr/>
          <p:nvPr userDrawn="1"/>
        </p:nvSpPr>
        <p:spPr>
          <a:xfrm>
            <a:off x="0" y="0"/>
            <a:ext cx="9144000" cy="989013"/>
          </a:xfrm>
          <a:prstGeom prst="rect">
            <a:avLst/>
          </a:prstGeom>
          <a:solidFill>
            <a:srgbClr val="95C154"/>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8" name="Rectangle 4"/>
          <p:cNvSpPr>
            <a:spLocks noGrp="1" noChangeArrowheads="1"/>
          </p:cNvSpPr>
          <p:nvPr>
            <p:ph type="dt" sz="half" idx="10"/>
          </p:nvPr>
        </p:nvSpPr>
        <p:spPr>
          <a:xfrm>
            <a:off x="457200" y="6134497"/>
            <a:ext cx="2133600" cy="476250"/>
          </a:xfrm>
          <a:prstGeom prst="rect">
            <a:avLst/>
          </a:prstGeom>
          <a:ln/>
        </p:spPr>
        <p:txBody>
          <a:bodyPr/>
          <a:lstStyle>
            <a:lvl1pPr>
              <a:defRPr sz="1600"/>
            </a:lvl1pPr>
          </a:lstStyle>
          <a:p>
            <a:pPr>
              <a:defRPr/>
            </a:pPr>
            <a:endParaRPr lang="en-GB" dirty="0"/>
          </a:p>
        </p:txBody>
      </p:sp>
      <p:sp>
        <p:nvSpPr>
          <p:cNvPr id="9" name="Rectangle 5"/>
          <p:cNvSpPr>
            <a:spLocks noGrp="1" noChangeArrowheads="1"/>
          </p:cNvSpPr>
          <p:nvPr>
            <p:ph type="ftr" sz="quarter" idx="11"/>
          </p:nvPr>
        </p:nvSpPr>
        <p:spPr>
          <a:xfrm>
            <a:off x="3124200" y="6134497"/>
            <a:ext cx="2895600" cy="476250"/>
          </a:xfrm>
          <a:prstGeom prst="rect">
            <a:avLst/>
          </a:prstGeom>
          <a:ln/>
        </p:spPr>
        <p:txBody>
          <a:bodyPr/>
          <a:lstStyle>
            <a:lvl1pPr>
              <a:defRPr sz="1600"/>
            </a:lvl1pPr>
          </a:lstStyle>
          <a:p>
            <a:pPr>
              <a:defRPr/>
            </a:pPr>
            <a:endParaRPr lang="en-GB" dirty="0"/>
          </a:p>
        </p:txBody>
      </p:sp>
      <p:sp>
        <p:nvSpPr>
          <p:cNvPr id="10" name="Rectangle 6"/>
          <p:cNvSpPr>
            <a:spLocks noGrp="1" noChangeArrowheads="1"/>
          </p:cNvSpPr>
          <p:nvPr>
            <p:ph type="sldNum" sz="quarter" idx="12"/>
          </p:nvPr>
        </p:nvSpPr>
        <p:spPr>
          <a:xfrm>
            <a:off x="6553200" y="6134497"/>
            <a:ext cx="2133600" cy="476250"/>
          </a:xfrm>
          <a:prstGeom prst="rect">
            <a:avLst/>
          </a:prstGeom>
          <a:ln/>
        </p:spPr>
        <p:txBody>
          <a:bodyPr/>
          <a:lstStyle>
            <a:lvl1pPr>
              <a:defRPr sz="1600"/>
            </a:lvl1pPr>
          </a:lstStyle>
          <a:p>
            <a:pPr algn="r">
              <a:defRPr/>
            </a:pPr>
            <a:fld id="{396CDD1B-50E0-44E8-82B7-F85F69F6D40C}" type="slidenum">
              <a:rPr lang="en-GB" smtClean="0"/>
              <a:pPr algn="r">
                <a:defRPr/>
              </a:pPr>
              <a:t>‹#›</a:t>
            </a:fld>
            <a:endParaRPr lang="en-GB" dirty="0"/>
          </a:p>
        </p:txBody>
      </p:sp>
      <p:sp>
        <p:nvSpPr>
          <p:cNvPr id="11" name="Title 1"/>
          <p:cNvSpPr>
            <a:spLocks noGrp="1"/>
          </p:cNvSpPr>
          <p:nvPr>
            <p:ph type="title"/>
          </p:nvPr>
        </p:nvSpPr>
        <p:spPr>
          <a:xfrm>
            <a:off x="468313" y="1268239"/>
            <a:ext cx="8229600" cy="936625"/>
          </a:xfrm>
        </p:spPr>
        <p:txBody>
          <a:bodyPr/>
          <a:lstStyle>
            <a:lvl1pPr>
              <a:defRPr sz="2600"/>
            </a:lvl1pPr>
          </a:lstStyle>
          <a:p>
            <a:r>
              <a:rPr lang="en-US" dirty="0" smtClean="0"/>
              <a:t>Click to edit Master title style</a:t>
            </a:r>
            <a:endParaRPr lang="en-GB" dirty="0"/>
          </a:p>
        </p:txBody>
      </p:sp>
      <p:sp>
        <p:nvSpPr>
          <p:cNvPr id="14" name="Espace réservé du tableau 13"/>
          <p:cNvSpPr>
            <a:spLocks noGrp="1"/>
          </p:cNvSpPr>
          <p:nvPr>
            <p:ph type="tbl" sz="quarter" idx="13"/>
          </p:nvPr>
        </p:nvSpPr>
        <p:spPr>
          <a:xfrm>
            <a:off x="468313" y="2276872"/>
            <a:ext cx="8207375" cy="3673078"/>
          </a:xfrm>
        </p:spPr>
        <p:txBody>
          <a:bodyPr/>
          <a:lstStyle/>
          <a:p>
            <a:endParaRPr lang="fr-FR"/>
          </a:p>
        </p:txBody>
      </p:sp>
      <p:pic>
        <p:nvPicPr>
          <p:cNvPr id="12" name="Picture 11" descr="ISA2-footh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74445" y="6458046"/>
            <a:ext cx="596006" cy="406304"/>
          </a:xfrm>
          <a:prstGeom prst="rect">
            <a:avLst/>
          </a:prstGeom>
        </p:spPr>
      </p:pic>
      <p:pic>
        <p:nvPicPr>
          <p:cNvPr id="13" name="Picture 12" descr="ISA2-logo-EC-negativ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04473" y="44760"/>
            <a:ext cx="1732113" cy="1224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3008313" cy="1162050"/>
          </a:xfrm>
        </p:spPr>
        <p:txBody>
          <a:bodyPr anchor="b"/>
          <a:lstStyle>
            <a:lvl1pPr algn="l">
              <a:defRPr sz="2000" b="1"/>
            </a:lvl1pPr>
          </a:lstStyle>
          <a:p>
            <a:r>
              <a:rPr lang="en-US" dirty="0" smtClean="0"/>
              <a:t>Click to edit Master title style</a:t>
            </a:r>
            <a:endParaRPr lang="en-GB" dirty="0"/>
          </a:p>
        </p:txBody>
      </p:sp>
      <p:sp>
        <p:nvSpPr>
          <p:cNvPr id="4" name="Text Placeholder 3"/>
          <p:cNvSpPr>
            <a:spLocks noGrp="1"/>
          </p:cNvSpPr>
          <p:nvPr>
            <p:ph type="body" sz="half" idx="2"/>
          </p:nvPr>
        </p:nvSpPr>
        <p:spPr>
          <a:xfrm>
            <a:off x="457200" y="2204865"/>
            <a:ext cx="3008313" cy="388843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Rectangle 7"/>
          <p:cNvSpPr/>
          <p:nvPr userDrawn="1"/>
        </p:nvSpPr>
        <p:spPr>
          <a:xfrm>
            <a:off x="0" y="0"/>
            <a:ext cx="9144000" cy="989013"/>
          </a:xfrm>
          <a:prstGeom prst="rect">
            <a:avLst/>
          </a:prstGeom>
          <a:solidFill>
            <a:srgbClr val="95C154"/>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Rectangle 4"/>
          <p:cNvSpPr>
            <a:spLocks noGrp="1" noChangeArrowheads="1"/>
          </p:cNvSpPr>
          <p:nvPr>
            <p:ph type="dt" sz="half" idx="10"/>
          </p:nvPr>
        </p:nvSpPr>
        <p:spPr>
          <a:xfrm>
            <a:off x="457200" y="6134497"/>
            <a:ext cx="2133600" cy="476250"/>
          </a:xfrm>
          <a:prstGeom prst="rect">
            <a:avLst/>
          </a:prstGeom>
          <a:ln/>
        </p:spPr>
        <p:txBody>
          <a:bodyPr/>
          <a:lstStyle>
            <a:lvl1pPr>
              <a:defRPr/>
            </a:lvl1pPr>
          </a:lstStyle>
          <a:p>
            <a:pPr>
              <a:defRPr/>
            </a:pPr>
            <a:endParaRPr lang="en-GB"/>
          </a:p>
        </p:txBody>
      </p:sp>
      <p:sp>
        <p:nvSpPr>
          <p:cNvPr id="12" name="Rectangle 5"/>
          <p:cNvSpPr>
            <a:spLocks noGrp="1" noChangeArrowheads="1"/>
          </p:cNvSpPr>
          <p:nvPr>
            <p:ph type="ftr" sz="quarter" idx="11"/>
          </p:nvPr>
        </p:nvSpPr>
        <p:spPr>
          <a:xfrm>
            <a:off x="3124200" y="6134497"/>
            <a:ext cx="2895600" cy="476250"/>
          </a:xfrm>
          <a:prstGeom prst="rect">
            <a:avLst/>
          </a:prstGeom>
          <a:ln/>
        </p:spPr>
        <p:txBody>
          <a:bodyPr/>
          <a:lstStyle>
            <a:lvl1pPr>
              <a:defRPr/>
            </a:lvl1pPr>
          </a:lstStyle>
          <a:p>
            <a:pPr>
              <a:defRPr/>
            </a:pPr>
            <a:endParaRPr lang="en-GB"/>
          </a:p>
        </p:txBody>
      </p:sp>
      <p:sp>
        <p:nvSpPr>
          <p:cNvPr id="13" name="Rectangle 6"/>
          <p:cNvSpPr>
            <a:spLocks noGrp="1" noChangeArrowheads="1"/>
          </p:cNvSpPr>
          <p:nvPr>
            <p:ph type="sldNum" sz="quarter" idx="12"/>
          </p:nvPr>
        </p:nvSpPr>
        <p:spPr>
          <a:xfrm>
            <a:off x="6553200" y="6134497"/>
            <a:ext cx="2133600" cy="476250"/>
          </a:xfrm>
          <a:prstGeom prst="rect">
            <a:avLst/>
          </a:prstGeom>
          <a:ln/>
        </p:spPr>
        <p:txBody>
          <a:bodyPr/>
          <a:lstStyle>
            <a:lvl1pPr algn="r">
              <a:defRPr/>
            </a:lvl1pPr>
          </a:lstStyle>
          <a:p>
            <a:pPr>
              <a:defRPr/>
            </a:pPr>
            <a:fld id="{396CDD1B-50E0-44E8-82B7-F85F69F6D40C}" type="slidenum">
              <a:rPr lang="en-GB" smtClean="0"/>
              <a:pPr>
                <a:defRPr/>
              </a:pPr>
              <a:t>‹#›</a:t>
            </a:fld>
            <a:endParaRPr lang="en-GB" dirty="0"/>
          </a:p>
        </p:txBody>
      </p:sp>
      <p:sp>
        <p:nvSpPr>
          <p:cNvPr id="15" name="Espace réservé du contenu 14"/>
          <p:cNvSpPr>
            <a:spLocks noGrp="1"/>
          </p:cNvSpPr>
          <p:nvPr>
            <p:ph sz="quarter" idx="13"/>
          </p:nvPr>
        </p:nvSpPr>
        <p:spPr>
          <a:xfrm>
            <a:off x="3492500" y="2205038"/>
            <a:ext cx="5256213" cy="3887787"/>
          </a:xfrm>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pic>
        <p:nvPicPr>
          <p:cNvPr id="14" name="Picture 13" descr="ISA2-footh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74445" y="6458046"/>
            <a:ext cx="596006" cy="406304"/>
          </a:xfrm>
          <a:prstGeom prst="rect">
            <a:avLst/>
          </a:prstGeom>
        </p:spPr>
      </p:pic>
      <p:pic>
        <p:nvPicPr>
          <p:cNvPr id="16" name="Picture 15" descr="ISA2-logo-EC-negativ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04473" y="44760"/>
            <a:ext cx="1732113" cy="1224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373216"/>
            <a:ext cx="5486400" cy="419274"/>
          </a:xfrm>
        </p:spPr>
        <p:txBody>
          <a:bodyPr anchor="b"/>
          <a:lstStyle>
            <a:lvl1pPr algn="l">
              <a:defRPr sz="2000" b="1"/>
            </a:lvl1pPr>
          </a:lstStyle>
          <a:p>
            <a:r>
              <a:rPr lang="en-US" dirty="0" smtClean="0"/>
              <a:t>Click to edit Master title style</a:t>
            </a:r>
            <a:endParaRPr lang="en-GB" dirty="0"/>
          </a:p>
        </p:txBody>
      </p:sp>
      <p:sp>
        <p:nvSpPr>
          <p:cNvPr id="3" name="Picture Placeholder 2"/>
          <p:cNvSpPr>
            <a:spLocks noGrp="1"/>
          </p:cNvSpPr>
          <p:nvPr>
            <p:ph type="pic" idx="1"/>
          </p:nvPr>
        </p:nvSpPr>
        <p:spPr>
          <a:xfrm>
            <a:off x="1792288" y="1412776"/>
            <a:ext cx="5486400" cy="39604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79249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Rectangle 7"/>
          <p:cNvSpPr/>
          <p:nvPr userDrawn="1"/>
        </p:nvSpPr>
        <p:spPr>
          <a:xfrm>
            <a:off x="0" y="0"/>
            <a:ext cx="9144000" cy="989013"/>
          </a:xfrm>
          <a:prstGeom prst="rect">
            <a:avLst/>
          </a:prstGeom>
          <a:solidFill>
            <a:srgbClr val="95C154"/>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Rectangle 4"/>
          <p:cNvSpPr>
            <a:spLocks noGrp="1" noChangeArrowheads="1"/>
          </p:cNvSpPr>
          <p:nvPr>
            <p:ph type="dt" sz="half" idx="10"/>
          </p:nvPr>
        </p:nvSpPr>
        <p:spPr>
          <a:xfrm>
            <a:off x="457200" y="6134497"/>
            <a:ext cx="2133600" cy="476250"/>
          </a:xfrm>
          <a:prstGeom prst="rect">
            <a:avLst/>
          </a:prstGeom>
          <a:ln/>
        </p:spPr>
        <p:txBody>
          <a:bodyPr/>
          <a:lstStyle>
            <a:lvl1pPr>
              <a:defRPr/>
            </a:lvl1pPr>
          </a:lstStyle>
          <a:p>
            <a:pPr>
              <a:defRPr/>
            </a:pPr>
            <a:endParaRPr lang="en-GB"/>
          </a:p>
        </p:txBody>
      </p:sp>
      <p:sp>
        <p:nvSpPr>
          <p:cNvPr id="12" name="Rectangle 5"/>
          <p:cNvSpPr>
            <a:spLocks noGrp="1" noChangeArrowheads="1"/>
          </p:cNvSpPr>
          <p:nvPr>
            <p:ph type="ftr" sz="quarter" idx="11"/>
          </p:nvPr>
        </p:nvSpPr>
        <p:spPr>
          <a:xfrm>
            <a:off x="3124200" y="6134497"/>
            <a:ext cx="2895600" cy="476250"/>
          </a:xfrm>
          <a:prstGeom prst="rect">
            <a:avLst/>
          </a:prstGeom>
          <a:ln/>
        </p:spPr>
        <p:txBody>
          <a:bodyPr/>
          <a:lstStyle>
            <a:lvl1pPr>
              <a:defRPr/>
            </a:lvl1pPr>
          </a:lstStyle>
          <a:p>
            <a:pPr>
              <a:defRPr/>
            </a:pPr>
            <a:endParaRPr lang="en-GB"/>
          </a:p>
        </p:txBody>
      </p:sp>
      <p:sp>
        <p:nvSpPr>
          <p:cNvPr id="13" name="Rectangle 6"/>
          <p:cNvSpPr>
            <a:spLocks noGrp="1" noChangeArrowheads="1"/>
          </p:cNvSpPr>
          <p:nvPr>
            <p:ph type="sldNum" sz="quarter" idx="12"/>
          </p:nvPr>
        </p:nvSpPr>
        <p:spPr>
          <a:xfrm>
            <a:off x="6553200" y="6134497"/>
            <a:ext cx="2133600" cy="476250"/>
          </a:xfrm>
          <a:prstGeom prst="rect">
            <a:avLst/>
          </a:prstGeom>
          <a:ln/>
        </p:spPr>
        <p:txBody>
          <a:bodyPr/>
          <a:lstStyle>
            <a:lvl1pPr algn="r">
              <a:defRPr/>
            </a:lvl1pPr>
          </a:lstStyle>
          <a:p>
            <a:pPr>
              <a:defRPr/>
            </a:pPr>
            <a:fld id="{396CDD1B-50E0-44E8-82B7-F85F69F6D40C}" type="slidenum">
              <a:rPr lang="en-GB" smtClean="0"/>
              <a:pPr>
                <a:defRPr/>
              </a:pPr>
              <a:t>‹#›</a:t>
            </a:fld>
            <a:endParaRPr lang="en-GB" dirty="0"/>
          </a:p>
        </p:txBody>
      </p:sp>
      <p:pic>
        <p:nvPicPr>
          <p:cNvPr id="14" name="Picture 13" descr="ISA2-footh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74445" y="6458046"/>
            <a:ext cx="596006" cy="406304"/>
          </a:xfrm>
          <a:prstGeom prst="rect">
            <a:avLst/>
          </a:prstGeom>
        </p:spPr>
      </p:pic>
      <p:pic>
        <p:nvPicPr>
          <p:cNvPr id="15" name="Picture 14" descr="ISA2-logo-EC-negativ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04473" y="44760"/>
            <a:ext cx="1732113" cy="1224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dirty="0"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p:nvPr userDrawn="1"/>
        </p:nvSpPr>
        <p:spPr>
          <a:xfrm>
            <a:off x="0" y="0"/>
            <a:ext cx="9144000" cy="989013"/>
          </a:xfrm>
          <a:prstGeom prst="rect">
            <a:avLst/>
          </a:prstGeom>
          <a:solidFill>
            <a:srgbClr val="95C154"/>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0" name="Rectangle 4"/>
          <p:cNvSpPr>
            <a:spLocks noGrp="1" noChangeArrowheads="1"/>
          </p:cNvSpPr>
          <p:nvPr>
            <p:ph type="dt" sz="half" idx="10"/>
          </p:nvPr>
        </p:nvSpPr>
        <p:spPr>
          <a:xfrm>
            <a:off x="457200" y="6134497"/>
            <a:ext cx="2133600" cy="476250"/>
          </a:xfrm>
          <a:prstGeom prst="rect">
            <a:avLst/>
          </a:prstGeom>
          <a:ln/>
        </p:spPr>
        <p:txBody>
          <a:bodyPr/>
          <a:lstStyle>
            <a:lvl1pPr>
              <a:defRPr sz="1600"/>
            </a:lvl1pPr>
          </a:lstStyle>
          <a:p>
            <a:pPr>
              <a:defRPr/>
            </a:pPr>
            <a:endParaRPr lang="en-GB" dirty="0"/>
          </a:p>
        </p:txBody>
      </p:sp>
      <p:sp>
        <p:nvSpPr>
          <p:cNvPr id="11" name="Rectangle 5"/>
          <p:cNvSpPr>
            <a:spLocks noGrp="1" noChangeArrowheads="1"/>
          </p:cNvSpPr>
          <p:nvPr>
            <p:ph type="ftr" sz="quarter" idx="11"/>
          </p:nvPr>
        </p:nvSpPr>
        <p:spPr>
          <a:xfrm>
            <a:off x="3124200" y="6134497"/>
            <a:ext cx="2895600" cy="476250"/>
          </a:xfrm>
          <a:prstGeom prst="rect">
            <a:avLst/>
          </a:prstGeom>
          <a:ln/>
        </p:spPr>
        <p:txBody>
          <a:bodyPr/>
          <a:lstStyle>
            <a:lvl1pPr>
              <a:defRPr sz="1600"/>
            </a:lvl1pPr>
          </a:lstStyle>
          <a:p>
            <a:pPr>
              <a:defRPr/>
            </a:pPr>
            <a:endParaRPr lang="en-GB" dirty="0"/>
          </a:p>
        </p:txBody>
      </p:sp>
      <p:sp>
        <p:nvSpPr>
          <p:cNvPr id="12" name="Rectangle 6"/>
          <p:cNvSpPr>
            <a:spLocks noGrp="1" noChangeArrowheads="1"/>
          </p:cNvSpPr>
          <p:nvPr>
            <p:ph type="sldNum" sz="quarter" idx="12"/>
          </p:nvPr>
        </p:nvSpPr>
        <p:spPr>
          <a:xfrm>
            <a:off x="6553200" y="6134497"/>
            <a:ext cx="2133600" cy="476250"/>
          </a:xfrm>
          <a:prstGeom prst="rect">
            <a:avLst/>
          </a:prstGeom>
          <a:ln/>
        </p:spPr>
        <p:txBody>
          <a:bodyPr/>
          <a:lstStyle>
            <a:lvl1pPr algn="r">
              <a:defRPr sz="1600"/>
            </a:lvl1pPr>
          </a:lstStyle>
          <a:p>
            <a:pPr>
              <a:defRPr/>
            </a:pPr>
            <a:fld id="{396CDD1B-50E0-44E8-82B7-F85F69F6D40C}" type="slidenum">
              <a:rPr lang="en-GB" smtClean="0"/>
              <a:pPr>
                <a:defRPr/>
              </a:pPr>
              <a:t>‹#›</a:t>
            </a:fld>
            <a:endParaRPr lang="en-GB" dirty="0"/>
          </a:p>
        </p:txBody>
      </p:sp>
      <p:pic>
        <p:nvPicPr>
          <p:cNvPr id="13" name="Picture 12" descr="ISA2-footh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74445" y="6458046"/>
            <a:ext cx="596006" cy="406304"/>
          </a:xfrm>
          <a:prstGeom prst="rect">
            <a:avLst/>
          </a:prstGeom>
        </p:spPr>
      </p:pic>
      <p:pic>
        <p:nvPicPr>
          <p:cNvPr id="14" name="Picture 13" descr="ISA2-logo-EC-negativ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04473" y="44760"/>
            <a:ext cx="1732113" cy="1224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38925" y="1484784"/>
            <a:ext cx="2058988" cy="4536604"/>
          </a:xfrm>
        </p:spPr>
        <p:txBody>
          <a:bodyPr vert="eaVert"/>
          <a:lstStyle>
            <a:lvl1pPr>
              <a:defRPr sz="2600"/>
            </a:lvl1pPr>
          </a:lstStyle>
          <a:p>
            <a:r>
              <a:rPr lang="en-US" dirty="0" smtClean="0"/>
              <a:t>Click to edit Master</a:t>
            </a:r>
            <a:br>
              <a:rPr lang="en-US" dirty="0" smtClean="0"/>
            </a:br>
            <a:r>
              <a:rPr lang="en-US" dirty="0" smtClean="0"/>
              <a:t> title style</a:t>
            </a:r>
            <a:endParaRPr lang="en-GB" dirty="0"/>
          </a:p>
        </p:txBody>
      </p:sp>
      <p:sp>
        <p:nvSpPr>
          <p:cNvPr id="3" name="Vertical Text Placeholder 2"/>
          <p:cNvSpPr>
            <a:spLocks noGrp="1"/>
          </p:cNvSpPr>
          <p:nvPr>
            <p:ph type="body" orient="vert" idx="1"/>
          </p:nvPr>
        </p:nvSpPr>
        <p:spPr>
          <a:xfrm>
            <a:off x="457200" y="1484784"/>
            <a:ext cx="6029325" cy="4536604"/>
          </a:xfrm>
        </p:spPr>
        <p:txBody>
          <a:bodyPr vert="eaVert"/>
          <a:lstStyle>
            <a:lvl1pPr>
              <a:buClr>
                <a:srgbClr val="00AEF0"/>
              </a:buClr>
              <a:defRPr/>
            </a:lvl1pPr>
            <a:lvl2pPr marL="742950" indent="-285750">
              <a:buFont typeface="Courier New"/>
              <a:buChar char="o"/>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Rectangle 6"/>
          <p:cNvSpPr/>
          <p:nvPr userDrawn="1"/>
        </p:nvSpPr>
        <p:spPr>
          <a:xfrm>
            <a:off x="0" y="0"/>
            <a:ext cx="9144000" cy="989013"/>
          </a:xfrm>
          <a:prstGeom prst="rect">
            <a:avLst/>
          </a:prstGeom>
          <a:solidFill>
            <a:srgbClr val="95C154"/>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0" name="Rectangle 4"/>
          <p:cNvSpPr>
            <a:spLocks noGrp="1" noChangeArrowheads="1"/>
          </p:cNvSpPr>
          <p:nvPr>
            <p:ph type="dt" sz="half" idx="10"/>
          </p:nvPr>
        </p:nvSpPr>
        <p:spPr>
          <a:xfrm>
            <a:off x="457200" y="6134497"/>
            <a:ext cx="2133600" cy="476250"/>
          </a:xfrm>
          <a:prstGeom prst="rect">
            <a:avLst/>
          </a:prstGeom>
          <a:ln/>
        </p:spPr>
        <p:txBody>
          <a:bodyPr/>
          <a:lstStyle>
            <a:lvl1pPr>
              <a:defRPr sz="1600"/>
            </a:lvl1pPr>
          </a:lstStyle>
          <a:p>
            <a:pPr>
              <a:defRPr/>
            </a:pPr>
            <a:endParaRPr lang="en-GB" dirty="0"/>
          </a:p>
        </p:txBody>
      </p:sp>
      <p:sp>
        <p:nvSpPr>
          <p:cNvPr id="11" name="Rectangle 5"/>
          <p:cNvSpPr>
            <a:spLocks noGrp="1" noChangeArrowheads="1"/>
          </p:cNvSpPr>
          <p:nvPr>
            <p:ph type="ftr" sz="quarter" idx="11"/>
          </p:nvPr>
        </p:nvSpPr>
        <p:spPr>
          <a:xfrm>
            <a:off x="3124200" y="6134497"/>
            <a:ext cx="2895600" cy="476250"/>
          </a:xfrm>
          <a:prstGeom prst="rect">
            <a:avLst/>
          </a:prstGeom>
          <a:ln/>
        </p:spPr>
        <p:txBody>
          <a:bodyPr/>
          <a:lstStyle>
            <a:lvl1pPr>
              <a:defRPr sz="1600"/>
            </a:lvl1pPr>
          </a:lstStyle>
          <a:p>
            <a:pPr>
              <a:defRPr/>
            </a:pPr>
            <a:endParaRPr lang="en-GB" dirty="0"/>
          </a:p>
        </p:txBody>
      </p:sp>
      <p:sp>
        <p:nvSpPr>
          <p:cNvPr id="12" name="Rectangle 6"/>
          <p:cNvSpPr>
            <a:spLocks noGrp="1" noChangeArrowheads="1"/>
          </p:cNvSpPr>
          <p:nvPr>
            <p:ph type="sldNum" sz="quarter" idx="12"/>
          </p:nvPr>
        </p:nvSpPr>
        <p:spPr>
          <a:xfrm>
            <a:off x="6553200" y="6134497"/>
            <a:ext cx="2133600" cy="476250"/>
          </a:xfrm>
          <a:prstGeom prst="rect">
            <a:avLst/>
          </a:prstGeom>
          <a:ln/>
        </p:spPr>
        <p:txBody>
          <a:bodyPr/>
          <a:lstStyle>
            <a:lvl1pPr algn="r">
              <a:defRPr sz="1600"/>
            </a:lvl1pPr>
          </a:lstStyle>
          <a:p>
            <a:pPr>
              <a:defRPr/>
            </a:pPr>
            <a:fld id="{396CDD1B-50E0-44E8-82B7-F85F69F6D40C}" type="slidenum">
              <a:rPr lang="en-GB" smtClean="0"/>
              <a:pPr>
                <a:defRPr/>
              </a:pPr>
              <a:t>‹#›</a:t>
            </a:fld>
            <a:endParaRPr lang="en-GB" dirty="0"/>
          </a:p>
        </p:txBody>
      </p:sp>
      <p:pic>
        <p:nvPicPr>
          <p:cNvPr id="13" name="Picture 12" descr="ISA2-footh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74445" y="6458046"/>
            <a:ext cx="596006" cy="406304"/>
          </a:xfrm>
          <a:prstGeom prst="rect">
            <a:avLst/>
          </a:prstGeom>
        </p:spPr>
      </p:pic>
      <p:pic>
        <p:nvPicPr>
          <p:cNvPr id="14" name="Picture 13" descr="ISA2-logo-EC-negativ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04473" y="44760"/>
            <a:ext cx="1732113" cy="1224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4" name="Picture 13" descr="ISA2-visual.png"/>
          <p:cNvPicPr>
            <a:picLocks noChangeAspect="1"/>
          </p:cNvPicPr>
          <p:nvPr userDrawn="1"/>
        </p:nvPicPr>
        <p:blipFill>
          <a:blip r:embed="rId2">
            <a:alphaModFix amt="80000"/>
            <a:extLst>
              <a:ext uri="{28A0092B-C50C-407E-A947-70E740481C1C}">
                <a14:useLocalDpi xmlns:a14="http://schemas.microsoft.com/office/drawing/2010/main" val="0"/>
              </a:ext>
            </a:extLst>
          </a:blip>
          <a:stretch>
            <a:fillRect/>
          </a:stretch>
        </p:blipFill>
        <p:spPr>
          <a:xfrm>
            <a:off x="0" y="1092200"/>
            <a:ext cx="9144000" cy="5802322"/>
          </a:xfrm>
          <a:prstGeom prst="rect">
            <a:avLst/>
          </a:prstGeom>
        </p:spPr>
      </p:pic>
      <p:pic>
        <p:nvPicPr>
          <p:cNvPr id="15" name="Picture 14" descr="ISA2-logo-EC.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88554" y="16520"/>
            <a:ext cx="1972508" cy="1393874"/>
          </a:xfrm>
          <a:prstGeom prst="rect">
            <a:avLst/>
          </a:prstGeom>
        </p:spPr>
      </p:pic>
      <p:pic>
        <p:nvPicPr>
          <p:cNvPr id="16" name="Picture 15" descr="ISA2-foother.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237360" y="6432550"/>
            <a:ext cx="675947" cy="460800"/>
          </a:xfrm>
          <a:prstGeom prst="rect">
            <a:avLst/>
          </a:prstGeom>
        </p:spPr>
      </p:pic>
    </p:spTree>
    <p:extLst>
      <p:ext uri="{BB962C8B-B14F-4D97-AF65-F5344CB8AC3E}">
        <p14:creationId xmlns:p14="http://schemas.microsoft.com/office/powerpoint/2010/main" val="10936600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2780928"/>
            <a:ext cx="5486400" cy="3011562"/>
          </a:xfrm>
          <a:ln>
            <a:noFill/>
          </a:ln>
        </p:spPr>
        <p:txBody>
          <a:bodyPr anchor="b"/>
          <a:lstStyle>
            <a:lvl1pPr algn="ctr">
              <a:defRPr sz="2000" b="1"/>
            </a:lvl1pPr>
          </a:lstStyle>
          <a:p>
            <a:pPr marL="216000"/>
            <a:r>
              <a:rPr lang="fr-FR" sz="2400" b="0" dirty="0" smtClean="0"/>
              <a:t>http://ec.europa.eu/isa</a:t>
            </a:r>
            <a:br>
              <a:rPr lang="fr-FR" sz="2400" b="0" dirty="0" smtClean="0"/>
            </a:br>
            <a:r>
              <a:rPr lang="fr-FR" sz="2400" b="0" dirty="0" smtClean="0"/>
              <a:t>ISA@ec.europa.eu</a:t>
            </a:r>
            <a:r>
              <a:rPr lang="en-US" sz="2400" b="0" dirty="0" smtClean="0"/>
              <a:t/>
            </a:r>
            <a:br>
              <a:rPr lang="en-US" sz="2400" b="0" dirty="0" smtClean="0"/>
            </a:br>
            <a:r>
              <a:rPr lang="fr-FR" sz="2400" b="0" dirty="0" smtClean="0"/>
              <a:t>@EU_ISA2</a:t>
            </a:r>
            <a:br>
              <a:rPr lang="fr-FR" sz="2400" b="0" dirty="0" smtClean="0"/>
            </a:br>
            <a:r>
              <a:rPr lang="en-US" sz="2400" b="0" dirty="0" smtClean="0"/>
              <a:t/>
            </a:r>
            <a:br>
              <a:rPr lang="en-US" sz="2400" b="0" dirty="0" smtClean="0"/>
            </a:br>
            <a:r>
              <a:rPr lang="fr-FR" sz="2400" b="0" dirty="0" smtClean="0"/>
              <a:t>Unit B6 </a:t>
            </a:r>
            <a:br>
              <a:rPr lang="fr-FR" sz="2400" b="0" dirty="0" smtClean="0"/>
            </a:br>
            <a:r>
              <a:rPr lang="fr-FR" sz="2400" b="0" dirty="0" err="1" smtClean="0"/>
              <a:t>Directorate</a:t>
            </a:r>
            <a:r>
              <a:rPr lang="fr-FR" sz="2400" b="0" dirty="0" smtClean="0"/>
              <a:t>-General for </a:t>
            </a:r>
            <a:r>
              <a:rPr lang="fr-FR" sz="2400" b="0" dirty="0" err="1" smtClean="0"/>
              <a:t>Informatics</a:t>
            </a:r>
            <a:r>
              <a:rPr lang="fr-FR" sz="2400" b="0" dirty="0" smtClean="0"/>
              <a:t> </a:t>
            </a:r>
            <a:br>
              <a:rPr lang="fr-FR" sz="2400" b="0" dirty="0" smtClean="0"/>
            </a:br>
            <a:r>
              <a:rPr lang="fr-FR" sz="2400" b="0" dirty="0" err="1" smtClean="0"/>
              <a:t>European</a:t>
            </a:r>
            <a:r>
              <a:rPr lang="fr-FR" sz="2400" b="0" dirty="0" smtClean="0"/>
              <a:t> Commission, Brussels</a:t>
            </a:r>
            <a:endParaRPr lang="en-US" sz="2400" b="0" dirty="0"/>
          </a:p>
        </p:txBody>
      </p:sp>
      <p:sp>
        <p:nvSpPr>
          <p:cNvPr id="8" name="Rectangle 7"/>
          <p:cNvSpPr/>
          <p:nvPr userDrawn="1"/>
        </p:nvSpPr>
        <p:spPr>
          <a:xfrm>
            <a:off x="0" y="0"/>
            <a:ext cx="9144000" cy="989013"/>
          </a:xfrm>
          <a:prstGeom prst="rect">
            <a:avLst/>
          </a:prstGeom>
          <a:solidFill>
            <a:srgbClr val="95C154"/>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1" name="Rectangle 4"/>
          <p:cNvSpPr>
            <a:spLocks noGrp="1" noChangeArrowheads="1"/>
          </p:cNvSpPr>
          <p:nvPr>
            <p:ph type="dt" sz="half" idx="10"/>
          </p:nvPr>
        </p:nvSpPr>
        <p:spPr>
          <a:xfrm>
            <a:off x="457200" y="6134497"/>
            <a:ext cx="2133600" cy="476250"/>
          </a:xfrm>
          <a:prstGeom prst="rect">
            <a:avLst/>
          </a:prstGeom>
          <a:ln/>
        </p:spPr>
        <p:txBody>
          <a:bodyPr/>
          <a:lstStyle>
            <a:lvl1pPr>
              <a:defRPr/>
            </a:lvl1pPr>
          </a:lstStyle>
          <a:p>
            <a:pPr>
              <a:defRPr/>
            </a:pPr>
            <a:endParaRPr lang="en-GB"/>
          </a:p>
        </p:txBody>
      </p:sp>
      <p:sp>
        <p:nvSpPr>
          <p:cNvPr id="12" name="Rectangle 5"/>
          <p:cNvSpPr>
            <a:spLocks noGrp="1" noChangeArrowheads="1"/>
          </p:cNvSpPr>
          <p:nvPr>
            <p:ph type="ftr" sz="quarter" idx="11"/>
          </p:nvPr>
        </p:nvSpPr>
        <p:spPr>
          <a:xfrm>
            <a:off x="3124200" y="6134497"/>
            <a:ext cx="2895600" cy="476250"/>
          </a:xfrm>
          <a:prstGeom prst="rect">
            <a:avLst/>
          </a:prstGeom>
          <a:ln/>
        </p:spPr>
        <p:txBody>
          <a:bodyPr/>
          <a:lstStyle>
            <a:lvl1pPr>
              <a:defRPr/>
            </a:lvl1pPr>
          </a:lstStyle>
          <a:p>
            <a:pPr>
              <a:defRPr/>
            </a:pPr>
            <a:endParaRPr lang="en-GB"/>
          </a:p>
        </p:txBody>
      </p:sp>
      <p:sp>
        <p:nvSpPr>
          <p:cNvPr id="13" name="Rectangle 6"/>
          <p:cNvSpPr>
            <a:spLocks noGrp="1" noChangeArrowheads="1"/>
          </p:cNvSpPr>
          <p:nvPr>
            <p:ph type="sldNum" sz="quarter" idx="12"/>
          </p:nvPr>
        </p:nvSpPr>
        <p:spPr>
          <a:xfrm>
            <a:off x="6553200" y="6134497"/>
            <a:ext cx="2133600" cy="476250"/>
          </a:xfrm>
          <a:prstGeom prst="rect">
            <a:avLst/>
          </a:prstGeom>
          <a:ln/>
        </p:spPr>
        <p:txBody>
          <a:bodyPr/>
          <a:lstStyle>
            <a:lvl1pPr algn="r">
              <a:defRPr/>
            </a:lvl1pPr>
          </a:lstStyle>
          <a:p>
            <a:pPr>
              <a:defRPr/>
            </a:pPr>
            <a:fld id="{396CDD1B-50E0-44E8-82B7-F85F69F6D40C}" type="slidenum">
              <a:rPr lang="en-GB" smtClean="0"/>
              <a:pPr>
                <a:defRPr/>
              </a:pPr>
              <a:t>‹#›</a:t>
            </a:fld>
            <a:endParaRPr lang="en-GB" dirty="0"/>
          </a:p>
        </p:txBody>
      </p:sp>
      <p:pic>
        <p:nvPicPr>
          <p:cNvPr id="14" name="Picture 13" descr="ISA2-footh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74445" y="6458046"/>
            <a:ext cx="596006" cy="406304"/>
          </a:xfrm>
          <a:prstGeom prst="rect">
            <a:avLst/>
          </a:prstGeom>
        </p:spPr>
      </p:pic>
      <p:pic>
        <p:nvPicPr>
          <p:cNvPr id="15" name="Picture 14" descr="ISA2-logo-EC-negativ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04473" y="44760"/>
            <a:ext cx="1732113" cy="1224000"/>
          </a:xfrm>
          <a:prstGeom prst="rect">
            <a:avLst/>
          </a:prstGeom>
        </p:spPr>
      </p:pic>
      <p:sp>
        <p:nvSpPr>
          <p:cNvPr id="5" name="Rectangle 4"/>
          <p:cNvSpPr/>
          <p:nvPr userDrawn="1"/>
        </p:nvSpPr>
        <p:spPr>
          <a:xfrm>
            <a:off x="2284529" y="1700808"/>
            <a:ext cx="4572000" cy="892552"/>
          </a:xfrm>
          <a:prstGeom prst="rect">
            <a:avLst/>
          </a:prstGeom>
        </p:spPr>
        <p:txBody>
          <a:bodyPr>
            <a:spAutoFit/>
          </a:bodyPr>
          <a:lstStyle/>
          <a:p>
            <a:pPr algn="ctr"/>
            <a:r>
              <a:rPr lang="fr-FR" sz="2600" dirty="0" smtClean="0">
                <a:solidFill>
                  <a:srgbClr val="1D4D8D"/>
                </a:solidFill>
              </a:rPr>
              <a:t>ISA² programme</a:t>
            </a:r>
          </a:p>
          <a:p>
            <a:pPr algn="ctr"/>
            <a:r>
              <a:rPr lang="fr-FR" sz="2600" b="0" i="1" dirty="0" smtClean="0">
                <a:solidFill>
                  <a:srgbClr val="1D4D8D"/>
                </a:solidFill>
              </a:rPr>
              <a:t>You click, </a:t>
            </a:r>
            <a:r>
              <a:rPr lang="fr-FR" sz="2600" b="0" i="1" dirty="0" err="1" smtClean="0">
                <a:solidFill>
                  <a:srgbClr val="1D4D8D"/>
                </a:solidFill>
              </a:rPr>
              <a:t>we</a:t>
            </a:r>
            <a:r>
              <a:rPr lang="fr-FR" sz="2600" b="0" i="1" dirty="0" smtClean="0">
                <a:solidFill>
                  <a:srgbClr val="1D4D8D"/>
                </a:solidFill>
              </a:rPr>
              <a:t> </a:t>
            </a:r>
            <a:r>
              <a:rPr lang="fr-FR" sz="2600" b="0" i="1" dirty="0" err="1" smtClean="0">
                <a:solidFill>
                  <a:srgbClr val="1D4D8D"/>
                </a:solidFill>
              </a:rPr>
              <a:t>link</a:t>
            </a:r>
            <a:r>
              <a:rPr lang="fr-FR" sz="2600" b="0" i="1" dirty="0" smtClean="0">
                <a:solidFill>
                  <a:srgbClr val="1D4D8D"/>
                </a:solidFill>
              </a:rPr>
              <a:t>.</a:t>
            </a:r>
            <a:endParaRPr lang="en-US" sz="2600" b="0" i="1" dirty="0">
              <a:solidFill>
                <a:srgbClr val="1D4D8D"/>
              </a:solidFill>
            </a:endParaRPr>
          </a:p>
        </p:txBody>
      </p:sp>
    </p:spTree>
    <p:extLst>
      <p:ext uri="{BB962C8B-B14F-4D97-AF65-F5344CB8AC3E}">
        <p14:creationId xmlns:p14="http://schemas.microsoft.com/office/powerpoint/2010/main" val="181731526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Title 2">
    <p:spTree>
      <p:nvGrpSpPr>
        <p:cNvPr id="1" name=""/>
        <p:cNvGrpSpPr/>
        <p:nvPr/>
      </p:nvGrpSpPr>
      <p:grpSpPr>
        <a:xfrm>
          <a:off x="0" y="0"/>
          <a:ext cx="0" cy="0"/>
          <a:chOff x="0" y="0"/>
          <a:chExt cx="0" cy="0"/>
        </a:xfrm>
      </p:grpSpPr>
      <p:pic>
        <p:nvPicPr>
          <p:cNvPr id="4" name="Picture 3" descr="ISA2-visual.png"/>
          <p:cNvPicPr>
            <a:picLocks noChangeAspect="1"/>
          </p:cNvPicPr>
          <p:nvPr userDrawn="1"/>
        </p:nvPicPr>
        <p:blipFill>
          <a:blip r:embed="rId2">
            <a:alphaModFix amt="80000"/>
            <a:extLst>
              <a:ext uri="{28A0092B-C50C-407E-A947-70E740481C1C}">
                <a14:useLocalDpi xmlns:a14="http://schemas.microsoft.com/office/drawing/2010/main" val="0"/>
              </a:ext>
            </a:extLst>
          </a:blip>
          <a:stretch>
            <a:fillRect/>
          </a:stretch>
        </p:blipFill>
        <p:spPr>
          <a:xfrm>
            <a:off x="0" y="1092200"/>
            <a:ext cx="9144000" cy="5802322"/>
          </a:xfrm>
          <a:prstGeom prst="rect">
            <a:avLst/>
          </a:prstGeom>
        </p:spPr>
      </p:pic>
      <p:sp>
        <p:nvSpPr>
          <p:cNvPr id="3" name="Content Placeholder 2"/>
          <p:cNvSpPr>
            <a:spLocks noGrp="1"/>
          </p:cNvSpPr>
          <p:nvPr>
            <p:ph idx="1" hasCustomPrompt="1"/>
          </p:nvPr>
        </p:nvSpPr>
        <p:spPr>
          <a:xfrm>
            <a:off x="467544" y="3933056"/>
            <a:ext cx="3744416" cy="1872208"/>
          </a:xfrm>
        </p:spPr>
        <p:txBody>
          <a:bodyPr/>
          <a:lstStyle>
            <a:lvl1pPr>
              <a:buNone/>
              <a:defRPr sz="2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a:xfrm>
            <a:off x="457200" y="6093296"/>
            <a:ext cx="2133600" cy="476250"/>
          </a:xfrm>
          <a:prstGeom prst="rect">
            <a:avLst/>
          </a:prstGeom>
        </p:spPr>
        <p:txBody>
          <a:bodyPr/>
          <a:lstStyle>
            <a:lvl1pPr>
              <a:defRPr sz="1600"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a:xfrm>
            <a:off x="3124200" y="6093296"/>
            <a:ext cx="2895600" cy="476250"/>
          </a:xfrm>
          <a:prstGeom prst="rect">
            <a:avLst/>
          </a:prstGeom>
        </p:spPr>
        <p:txBody>
          <a:bodyPr/>
          <a:lstStyle>
            <a:lvl1pPr>
              <a:defRPr sz="1600" dirty="0">
                <a:solidFill>
                  <a:schemeClr val="bg1"/>
                </a:solidFill>
              </a:defRPr>
            </a:lvl1pPr>
          </a:lstStyle>
          <a:p>
            <a:pPr>
              <a:defRPr/>
            </a:pPr>
            <a:endParaRPr lang="en-GB" dirty="0"/>
          </a:p>
        </p:txBody>
      </p:sp>
      <p:sp>
        <p:nvSpPr>
          <p:cNvPr id="9" name="Rectangle 6"/>
          <p:cNvSpPr>
            <a:spLocks noGrp="1" noChangeArrowheads="1"/>
          </p:cNvSpPr>
          <p:nvPr>
            <p:ph type="sldNum" sz="quarter" idx="12"/>
          </p:nvPr>
        </p:nvSpPr>
        <p:spPr>
          <a:xfrm>
            <a:off x="6553200" y="6093296"/>
            <a:ext cx="2133600" cy="476250"/>
          </a:xfrm>
          <a:prstGeom prst="rect">
            <a:avLst/>
          </a:prstGeom>
        </p:spPr>
        <p:txBody>
          <a:bodyPr/>
          <a:lstStyle>
            <a:lvl1pPr>
              <a:defRPr sz="1600" smtClean="0">
                <a:solidFill>
                  <a:schemeClr val="bg1"/>
                </a:solidFill>
              </a:defRPr>
            </a:lvl1pPr>
          </a:lstStyle>
          <a:p>
            <a:pPr algn="r">
              <a:defRPr/>
            </a:pPr>
            <a:fld id="{2BB59E6E-B967-488E-B209-8B7FA0D7AF99}" type="slidenum">
              <a:rPr lang="en-GB" smtClean="0"/>
              <a:pPr algn="r">
                <a:defRPr/>
              </a:pPr>
              <a:t>‹#›</a:t>
            </a:fld>
            <a:endParaRPr lang="en-GB" dirty="0"/>
          </a:p>
        </p:txBody>
      </p:sp>
      <p:pic>
        <p:nvPicPr>
          <p:cNvPr id="12" name="Picture 11" descr="ISA2-logo-EC.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88554" y="16520"/>
            <a:ext cx="1972508" cy="1393874"/>
          </a:xfrm>
          <a:prstGeom prst="rect">
            <a:avLst/>
          </a:prstGeom>
        </p:spPr>
      </p:pic>
      <p:pic>
        <p:nvPicPr>
          <p:cNvPr id="15" name="Picture 14" descr="ISA2-foother.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237360" y="6432550"/>
            <a:ext cx="675947" cy="460800"/>
          </a:xfrm>
          <a:prstGeom prst="rect">
            <a:avLst/>
          </a:prstGeom>
        </p:spPr>
      </p:pic>
      <p:sp>
        <p:nvSpPr>
          <p:cNvPr id="16" name="Title 25"/>
          <p:cNvSpPr>
            <a:spLocks noGrp="1"/>
          </p:cNvSpPr>
          <p:nvPr>
            <p:ph type="title" hasCustomPrompt="1"/>
          </p:nvPr>
        </p:nvSpPr>
        <p:spPr>
          <a:xfrm>
            <a:off x="5220072" y="2060848"/>
            <a:ext cx="3600400" cy="3888432"/>
          </a:xfrm>
        </p:spPr>
        <p:txBody>
          <a:bodyPr anchor="t" anchorCtr="0"/>
          <a:lstStyle>
            <a:lvl1pPr>
              <a:defRPr sz="3400">
                <a:solidFill>
                  <a:srgbClr val="FFFFFF"/>
                </a:solidFill>
              </a:defRPr>
            </a:lvl1pPr>
          </a:lstStyle>
          <a:p>
            <a:r>
              <a:rPr lang="fr-FR" dirty="0" err="1" smtClean="0"/>
              <a:t>Title</a:t>
            </a:r>
            <a:endParaRPr lang="en-US" dirty="0"/>
          </a:p>
        </p:txBody>
      </p:sp>
    </p:spTree>
    <p:extLst>
      <p:ext uri="{BB962C8B-B14F-4D97-AF65-F5344CB8AC3E}">
        <p14:creationId xmlns:p14="http://schemas.microsoft.com/office/powerpoint/2010/main" val="121236465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nl-BE" dirty="0" smtClean="0"/>
              <a:t>Click to edit Master title style</a:t>
            </a:r>
            <a:endParaRPr lang="en-US" dirty="0"/>
          </a:p>
        </p:txBody>
      </p:sp>
      <p:sp>
        <p:nvSpPr>
          <p:cNvPr id="3" name="Date Placeholder 2"/>
          <p:cNvSpPr>
            <a:spLocks noGrp="1"/>
          </p:cNvSpPr>
          <p:nvPr>
            <p:ph type="dt" sz="half" idx="10"/>
          </p:nvPr>
        </p:nvSpPr>
        <p:spPr/>
        <p:txBody>
          <a:bodyPr/>
          <a:lstStyle>
            <a:lvl1pPr>
              <a:defRPr sz="1600"/>
            </a:lvl1pPr>
          </a:lstStyle>
          <a:p>
            <a:pPr>
              <a:defRPr/>
            </a:pPr>
            <a:endParaRPr lang="en-GB" dirty="0"/>
          </a:p>
        </p:txBody>
      </p:sp>
      <p:sp>
        <p:nvSpPr>
          <p:cNvPr id="4" name="Footer Placeholder 3"/>
          <p:cNvSpPr>
            <a:spLocks noGrp="1"/>
          </p:cNvSpPr>
          <p:nvPr>
            <p:ph type="ftr" sz="quarter" idx="11"/>
          </p:nvPr>
        </p:nvSpPr>
        <p:spPr/>
        <p:txBody>
          <a:bodyPr/>
          <a:lstStyle>
            <a:lvl1pPr>
              <a:defRPr sz="1600"/>
            </a:lvl1pPr>
          </a:lstStyle>
          <a:p>
            <a:pPr>
              <a:defRPr/>
            </a:pPr>
            <a:endParaRPr lang="en-GB" dirty="0"/>
          </a:p>
        </p:txBody>
      </p:sp>
      <p:sp>
        <p:nvSpPr>
          <p:cNvPr id="5" name="Slide Number Placeholder 4"/>
          <p:cNvSpPr>
            <a:spLocks noGrp="1"/>
          </p:cNvSpPr>
          <p:nvPr>
            <p:ph type="sldNum" sz="quarter" idx="12"/>
          </p:nvPr>
        </p:nvSpPr>
        <p:spPr/>
        <p:txBody>
          <a:bodyPr/>
          <a:lstStyle>
            <a:lvl1pPr>
              <a:defRPr sz="1600"/>
            </a:lvl1pPr>
          </a:lstStyle>
          <a:p>
            <a:pPr algn="r">
              <a:defRPr/>
            </a:pPr>
            <a:fld id="{2BB59E6E-B967-488E-B209-8B7FA0D7AF99}" type="slidenum">
              <a:rPr lang="en-GB" smtClean="0"/>
              <a:pPr algn="r">
                <a:defRPr/>
              </a:pPr>
              <a:t>‹#›</a:t>
            </a:fld>
            <a:endParaRPr lang="en-GB" dirty="0"/>
          </a:p>
        </p:txBody>
      </p:sp>
    </p:spTree>
    <p:extLst>
      <p:ext uri="{BB962C8B-B14F-4D97-AF65-F5344CB8AC3E}">
        <p14:creationId xmlns:p14="http://schemas.microsoft.com/office/powerpoint/2010/main" val="2524497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3">
    <p:spTree>
      <p:nvGrpSpPr>
        <p:cNvPr id="1" name=""/>
        <p:cNvGrpSpPr/>
        <p:nvPr/>
      </p:nvGrpSpPr>
      <p:grpSpPr>
        <a:xfrm>
          <a:off x="0" y="0"/>
          <a:ext cx="0" cy="0"/>
          <a:chOff x="0" y="0"/>
          <a:chExt cx="0" cy="0"/>
        </a:xfrm>
      </p:grpSpPr>
      <p:sp>
        <p:nvSpPr>
          <p:cNvPr id="12" name="Rectangle 11"/>
          <p:cNvSpPr/>
          <p:nvPr userDrawn="1"/>
        </p:nvSpPr>
        <p:spPr>
          <a:xfrm>
            <a:off x="-12700" y="1095375"/>
            <a:ext cx="9156700" cy="5762625"/>
          </a:xfrm>
          <a:prstGeom prst="rect">
            <a:avLst/>
          </a:prstGeom>
          <a:solidFill>
            <a:srgbClr val="95C154"/>
          </a:solidFill>
          <a:ln>
            <a:solidFill>
              <a:srgbClr val="72B54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a:p>
            <a:pPr algn="ctr">
              <a:defRPr/>
            </a:pPr>
            <a:endParaRPr lang="fr-FR" dirty="0">
              <a:solidFill>
                <a:srgbClr val="FFFFFF"/>
              </a:solidFill>
            </a:endParaRPr>
          </a:p>
        </p:txBody>
      </p:sp>
      <p:sp>
        <p:nvSpPr>
          <p:cNvPr id="15" name="Title 1"/>
          <p:cNvSpPr>
            <a:spLocks noGrp="1"/>
          </p:cNvSpPr>
          <p:nvPr>
            <p:ph type="ctrTitle"/>
          </p:nvPr>
        </p:nvSpPr>
        <p:spPr>
          <a:xfrm>
            <a:off x="465311" y="2098586"/>
            <a:ext cx="7909521" cy="1296144"/>
          </a:xfrm>
        </p:spPr>
        <p:txBody>
          <a:bodyPr/>
          <a:lstStyle>
            <a:lvl1pPr>
              <a:defRPr sz="2600">
                <a:solidFill>
                  <a:srgbClr val="FFFFFF"/>
                </a:solidFill>
              </a:defRPr>
            </a:lvl1pPr>
          </a:lstStyle>
          <a:p>
            <a:r>
              <a:rPr lang="da-DK" dirty="0" err="1"/>
              <a:t>Lorem</a:t>
            </a:r>
            <a:r>
              <a:rPr lang="da-DK" dirty="0"/>
              <a:t> </a:t>
            </a:r>
            <a:r>
              <a:rPr lang="da-DK" dirty="0" err="1"/>
              <a:t>ipsum</a:t>
            </a:r>
            <a:endParaRPr lang="en-GB" dirty="0"/>
          </a:p>
        </p:txBody>
      </p:sp>
      <p:sp>
        <p:nvSpPr>
          <p:cNvPr id="16" name="Subtitle 2"/>
          <p:cNvSpPr>
            <a:spLocks noGrp="1"/>
          </p:cNvSpPr>
          <p:nvPr>
            <p:ph type="subTitle" idx="1"/>
          </p:nvPr>
        </p:nvSpPr>
        <p:spPr>
          <a:xfrm>
            <a:off x="465311" y="3645024"/>
            <a:ext cx="7923113" cy="1224136"/>
          </a:xfrm>
        </p:spPr>
        <p:txBody>
          <a:bodyPr/>
          <a:lstStyle>
            <a:lvl1pPr marL="0" indent="0">
              <a:buNone/>
              <a:defRPr/>
            </a:lvl1pPr>
          </a:lstStyle>
          <a:p>
            <a:r>
              <a:rPr lang="en-GB" dirty="0" err="1"/>
              <a:t>Donec</a:t>
            </a:r>
            <a:r>
              <a:rPr lang="en-GB" dirty="0"/>
              <a:t> </a:t>
            </a:r>
            <a:r>
              <a:rPr lang="en-GB" dirty="0" err="1"/>
              <a:t>lobortis</a:t>
            </a:r>
            <a:r>
              <a:rPr lang="en-GB" dirty="0"/>
              <a:t> </a:t>
            </a:r>
            <a:r>
              <a:rPr lang="en-GB" dirty="0" err="1"/>
              <a:t>leo</a:t>
            </a:r>
            <a:r>
              <a:rPr lang="en-GB" dirty="0"/>
              <a:t> a </a:t>
            </a:r>
            <a:r>
              <a:rPr lang="en-GB" dirty="0" err="1"/>
              <a:t>est</a:t>
            </a:r>
            <a:endParaRPr lang="en-GB" dirty="0"/>
          </a:p>
          <a:p>
            <a:r>
              <a:rPr lang="en-GB" dirty="0" err="1"/>
              <a:t>commodo</a:t>
            </a:r>
            <a:r>
              <a:rPr lang="en-GB" dirty="0"/>
              <a:t> </a:t>
            </a:r>
            <a:r>
              <a:rPr lang="en-GB" dirty="0" err="1"/>
              <a:t>porta</a:t>
            </a:r>
            <a:endParaRPr lang="en-GB" dirty="0"/>
          </a:p>
          <a:p>
            <a:endParaRPr lang="en-GB" dirty="0"/>
          </a:p>
          <a:p>
            <a:endParaRPr lang="en-GB" dirty="0"/>
          </a:p>
          <a:p>
            <a:endParaRPr lang="en-GB" dirty="0"/>
          </a:p>
        </p:txBody>
      </p:sp>
      <p:sp>
        <p:nvSpPr>
          <p:cNvPr id="22" name="Rectangle 4"/>
          <p:cNvSpPr>
            <a:spLocks noGrp="1" noChangeArrowheads="1"/>
          </p:cNvSpPr>
          <p:nvPr>
            <p:ph type="dt" sz="half" idx="10"/>
          </p:nvPr>
        </p:nvSpPr>
        <p:spPr>
          <a:xfrm>
            <a:off x="457200" y="6093296"/>
            <a:ext cx="2133600" cy="476250"/>
          </a:xfrm>
          <a:prstGeom prst="rect">
            <a:avLst/>
          </a:prstGeom>
        </p:spPr>
        <p:txBody>
          <a:bodyPr/>
          <a:lstStyle>
            <a:lvl1pPr>
              <a:defRPr sz="1600" dirty="0">
                <a:solidFill>
                  <a:schemeClr val="bg1"/>
                </a:solidFill>
              </a:defRPr>
            </a:lvl1pPr>
          </a:lstStyle>
          <a:p>
            <a:pPr>
              <a:defRPr/>
            </a:pPr>
            <a:endParaRPr lang="en-GB" dirty="0"/>
          </a:p>
        </p:txBody>
      </p:sp>
      <p:sp>
        <p:nvSpPr>
          <p:cNvPr id="23" name="Rectangle 5"/>
          <p:cNvSpPr>
            <a:spLocks noGrp="1" noChangeArrowheads="1"/>
          </p:cNvSpPr>
          <p:nvPr>
            <p:ph type="ftr" sz="quarter" idx="11"/>
          </p:nvPr>
        </p:nvSpPr>
        <p:spPr>
          <a:xfrm>
            <a:off x="3124200" y="6093296"/>
            <a:ext cx="2895600" cy="476250"/>
          </a:xfrm>
          <a:prstGeom prst="rect">
            <a:avLst/>
          </a:prstGeom>
        </p:spPr>
        <p:txBody>
          <a:bodyPr/>
          <a:lstStyle>
            <a:lvl1pPr>
              <a:defRPr sz="1600" dirty="0">
                <a:solidFill>
                  <a:schemeClr val="bg1"/>
                </a:solidFill>
              </a:defRPr>
            </a:lvl1pPr>
          </a:lstStyle>
          <a:p>
            <a:pPr>
              <a:defRPr/>
            </a:pPr>
            <a:endParaRPr lang="en-GB" dirty="0"/>
          </a:p>
        </p:txBody>
      </p:sp>
      <p:sp>
        <p:nvSpPr>
          <p:cNvPr id="24" name="Rectangle 6"/>
          <p:cNvSpPr>
            <a:spLocks noGrp="1" noChangeArrowheads="1"/>
          </p:cNvSpPr>
          <p:nvPr>
            <p:ph type="sldNum" sz="quarter" idx="12"/>
          </p:nvPr>
        </p:nvSpPr>
        <p:spPr>
          <a:xfrm>
            <a:off x="6553200" y="6093296"/>
            <a:ext cx="2133600" cy="476250"/>
          </a:xfrm>
          <a:prstGeom prst="rect">
            <a:avLst/>
          </a:prstGeom>
        </p:spPr>
        <p:txBody>
          <a:bodyPr/>
          <a:lstStyle>
            <a:lvl1pPr algn="r">
              <a:defRPr sz="1600" smtClean="0">
                <a:solidFill>
                  <a:schemeClr val="bg1"/>
                </a:solidFill>
              </a:defRPr>
            </a:lvl1pPr>
          </a:lstStyle>
          <a:p>
            <a:pPr>
              <a:defRPr/>
            </a:pPr>
            <a:fld id="{2BB59E6E-B967-488E-B209-8B7FA0D7AF99}" type="slidenum">
              <a:rPr lang="en-GB" smtClean="0"/>
              <a:pPr>
                <a:defRPr/>
              </a:pPr>
              <a:t>‹#›</a:t>
            </a:fld>
            <a:endParaRPr lang="en-GB" dirty="0"/>
          </a:p>
        </p:txBody>
      </p:sp>
      <p:pic>
        <p:nvPicPr>
          <p:cNvPr id="10" name="Picture 9" descr="ISA2-logo-EC.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88554" y="16520"/>
            <a:ext cx="1972508" cy="1393874"/>
          </a:xfrm>
          <a:prstGeom prst="rect">
            <a:avLst/>
          </a:prstGeom>
        </p:spPr>
      </p:pic>
      <p:pic>
        <p:nvPicPr>
          <p:cNvPr id="11" name="Picture 10" descr="ISA2-footh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37360" y="6432550"/>
            <a:ext cx="675947" cy="460800"/>
          </a:xfrm>
          <a:prstGeom prst="rect">
            <a:avLst/>
          </a:prstGeom>
        </p:spPr>
      </p:pic>
    </p:spTree>
    <p:extLst>
      <p:ext uri="{BB962C8B-B14F-4D97-AF65-F5344CB8AC3E}">
        <p14:creationId xmlns:p14="http://schemas.microsoft.com/office/powerpoint/2010/main" val="2688681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1556271"/>
            <a:ext cx="8229600" cy="936625"/>
          </a:xfrm>
        </p:spPr>
        <p:txBody>
          <a:bodyPr/>
          <a:lstStyle>
            <a:lvl1pPr>
              <a:defRPr sz="2600"/>
            </a:lvl1pPr>
          </a:lstStyle>
          <a:p>
            <a:r>
              <a:rPr lang="en-US" dirty="0" smtClean="0"/>
              <a:t>Click to edit Master title style</a:t>
            </a:r>
            <a:endParaRPr lang="en-GB" dirty="0"/>
          </a:p>
        </p:txBody>
      </p:sp>
      <p:sp>
        <p:nvSpPr>
          <p:cNvPr id="11" name="Content Placeholder 2"/>
          <p:cNvSpPr>
            <a:spLocks noGrp="1"/>
          </p:cNvSpPr>
          <p:nvPr>
            <p:ph idx="1"/>
          </p:nvPr>
        </p:nvSpPr>
        <p:spPr>
          <a:xfrm>
            <a:off x="457200" y="2636912"/>
            <a:ext cx="8229600" cy="3384476"/>
          </a:xfrm>
        </p:spPr>
        <p:txBody>
          <a:bodyPr/>
          <a:lstStyle>
            <a:lvl1pPr marL="0" indent="-342900">
              <a:buClr>
                <a:srgbClr val="00AEF0"/>
              </a:buClr>
              <a:buSzPct val="120000"/>
              <a:buFont typeface="Arial" pitchFamily="34" charset="0"/>
              <a:buChar char="•"/>
              <a:defRPr/>
            </a:lvl1pPr>
            <a:lvl2pPr marL="742950" indent="-285750">
              <a:buClr>
                <a:srgbClr val="00AEF0"/>
              </a:buClr>
              <a:buFont typeface="Courier New"/>
              <a:buChar char="o"/>
              <a:tabLst>
                <a:tab pos="7623175" algn="l"/>
              </a:tabLst>
              <a:defRPr/>
            </a:lvl2pPr>
            <a:lvl3pPr>
              <a:buFontTx/>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10" name="Rectangle 9"/>
          <p:cNvSpPr/>
          <p:nvPr userDrawn="1"/>
        </p:nvSpPr>
        <p:spPr>
          <a:xfrm>
            <a:off x="0" y="0"/>
            <a:ext cx="9144000" cy="989013"/>
          </a:xfrm>
          <a:prstGeom prst="rect">
            <a:avLst/>
          </a:prstGeom>
          <a:solidFill>
            <a:srgbClr val="95C154"/>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5" name="Rectangle 4"/>
          <p:cNvSpPr>
            <a:spLocks noGrp="1" noChangeArrowheads="1"/>
          </p:cNvSpPr>
          <p:nvPr>
            <p:ph type="dt" sz="half" idx="10"/>
          </p:nvPr>
        </p:nvSpPr>
        <p:spPr>
          <a:xfrm>
            <a:off x="457200" y="6134497"/>
            <a:ext cx="2133600" cy="476250"/>
          </a:xfrm>
          <a:prstGeom prst="rect">
            <a:avLst/>
          </a:prstGeom>
          <a:ln/>
        </p:spPr>
        <p:txBody>
          <a:bodyPr/>
          <a:lstStyle>
            <a:lvl1pPr>
              <a:defRPr/>
            </a:lvl1pPr>
          </a:lstStyle>
          <a:p>
            <a:pPr>
              <a:defRPr/>
            </a:pPr>
            <a:endParaRPr lang="en-GB" dirty="0"/>
          </a:p>
        </p:txBody>
      </p:sp>
      <p:sp>
        <p:nvSpPr>
          <p:cNvPr id="16" name="Rectangle 5"/>
          <p:cNvSpPr>
            <a:spLocks noGrp="1" noChangeArrowheads="1"/>
          </p:cNvSpPr>
          <p:nvPr>
            <p:ph type="ftr" sz="quarter" idx="11"/>
          </p:nvPr>
        </p:nvSpPr>
        <p:spPr>
          <a:xfrm>
            <a:off x="3124200" y="6134497"/>
            <a:ext cx="2895600" cy="476250"/>
          </a:xfrm>
          <a:prstGeom prst="rect">
            <a:avLst/>
          </a:prstGeom>
          <a:ln/>
        </p:spPr>
        <p:txBody>
          <a:bodyPr/>
          <a:lstStyle>
            <a:lvl1pPr>
              <a:defRPr/>
            </a:lvl1pPr>
          </a:lstStyle>
          <a:p>
            <a:pPr>
              <a:defRPr/>
            </a:pPr>
            <a:endParaRPr lang="en-GB" dirty="0"/>
          </a:p>
        </p:txBody>
      </p:sp>
      <p:sp>
        <p:nvSpPr>
          <p:cNvPr id="20" name="Rectangle 6"/>
          <p:cNvSpPr>
            <a:spLocks noGrp="1" noChangeArrowheads="1"/>
          </p:cNvSpPr>
          <p:nvPr>
            <p:ph type="sldNum" sz="quarter" idx="12"/>
          </p:nvPr>
        </p:nvSpPr>
        <p:spPr>
          <a:xfrm>
            <a:off x="6553200" y="6134497"/>
            <a:ext cx="2133600" cy="476250"/>
          </a:xfrm>
          <a:prstGeom prst="rect">
            <a:avLst/>
          </a:prstGeom>
          <a:ln/>
        </p:spPr>
        <p:txBody>
          <a:bodyPr/>
          <a:lstStyle>
            <a:lvl1pPr>
              <a:defRPr/>
            </a:lvl1pPr>
          </a:lstStyle>
          <a:p>
            <a:pPr algn="r">
              <a:defRPr/>
            </a:pPr>
            <a:fld id="{396CDD1B-50E0-44E8-82B7-F85F69F6D40C}" type="slidenum">
              <a:rPr lang="en-GB" smtClean="0"/>
              <a:pPr algn="r">
                <a:defRPr/>
              </a:pPr>
              <a:t>‹#›</a:t>
            </a:fld>
            <a:endParaRPr lang="en-GB" dirty="0"/>
          </a:p>
        </p:txBody>
      </p:sp>
      <p:pic>
        <p:nvPicPr>
          <p:cNvPr id="3" name="Picture 2" descr="ISA2-logo-EC-negativ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04473" y="44760"/>
            <a:ext cx="1732113" cy="1224000"/>
          </a:xfrm>
          <a:prstGeom prst="rect">
            <a:avLst/>
          </a:prstGeom>
        </p:spPr>
      </p:pic>
      <p:pic>
        <p:nvPicPr>
          <p:cNvPr id="21" name="Picture 20" descr="ISA2-footh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74445" y="6458046"/>
            <a:ext cx="596006" cy="406304"/>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210769"/>
            <a:ext cx="777240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710582"/>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7" name="Rectangle 6"/>
          <p:cNvSpPr/>
          <p:nvPr userDrawn="1"/>
        </p:nvSpPr>
        <p:spPr>
          <a:xfrm>
            <a:off x="0" y="0"/>
            <a:ext cx="9144000" cy="989013"/>
          </a:xfrm>
          <a:prstGeom prst="rect">
            <a:avLst/>
          </a:prstGeom>
          <a:solidFill>
            <a:srgbClr val="95C154"/>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0" name="Rectangle 4"/>
          <p:cNvSpPr>
            <a:spLocks noGrp="1" noChangeArrowheads="1"/>
          </p:cNvSpPr>
          <p:nvPr>
            <p:ph type="dt" sz="half" idx="10"/>
          </p:nvPr>
        </p:nvSpPr>
        <p:spPr>
          <a:xfrm>
            <a:off x="457200" y="6134497"/>
            <a:ext cx="2133600" cy="476250"/>
          </a:xfrm>
          <a:prstGeom prst="rect">
            <a:avLst/>
          </a:prstGeom>
          <a:ln/>
        </p:spPr>
        <p:txBody>
          <a:bodyPr/>
          <a:lstStyle>
            <a:lvl1pPr>
              <a:defRPr/>
            </a:lvl1pPr>
          </a:lstStyle>
          <a:p>
            <a:pPr>
              <a:defRPr/>
            </a:pPr>
            <a:endParaRPr lang="en-GB"/>
          </a:p>
        </p:txBody>
      </p:sp>
      <p:sp>
        <p:nvSpPr>
          <p:cNvPr id="11" name="Rectangle 5"/>
          <p:cNvSpPr>
            <a:spLocks noGrp="1" noChangeArrowheads="1"/>
          </p:cNvSpPr>
          <p:nvPr>
            <p:ph type="ftr" sz="quarter" idx="11"/>
          </p:nvPr>
        </p:nvSpPr>
        <p:spPr>
          <a:xfrm>
            <a:off x="3124200" y="6134497"/>
            <a:ext cx="2895600" cy="476250"/>
          </a:xfrm>
          <a:prstGeom prst="rect">
            <a:avLst/>
          </a:prstGeom>
          <a:ln/>
        </p:spPr>
        <p:txBody>
          <a:bodyPr/>
          <a:lstStyle>
            <a:lvl1pPr>
              <a:defRPr/>
            </a:lvl1pPr>
          </a:lstStyle>
          <a:p>
            <a:pPr>
              <a:defRPr/>
            </a:pPr>
            <a:endParaRPr lang="en-GB"/>
          </a:p>
        </p:txBody>
      </p:sp>
      <p:sp>
        <p:nvSpPr>
          <p:cNvPr id="12" name="Rectangle 6"/>
          <p:cNvSpPr>
            <a:spLocks noGrp="1" noChangeArrowheads="1"/>
          </p:cNvSpPr>
          <p:nvPr>
            <p:ph type="sldNum" sz="quarter" idx="12"/>
          </p:nvPr>
        </p:nvSpPr>
        <p:spPr>
          <a:xfrm>
            <a:off x="6553200" y="6134497"/>
            <a:ext cx="2133600" cy="476250"/>
          </a:xfrm>
          <a:prstGeom prst="rect">
            <a:avLst/>
          </a:prstGeom>
          <a:ln/>
        </p:spPr>
        <p:txBody>
          <a:bodyPr/>
          <a:lstStyle>
            <a:lvl1pPr algn="r">
              <a:defRPr/>
            </a:lvl1pPr>
          </a:lstStyle>
          <a:p>
            <a:pPr>
              <a:defRPr/>
            </a:pPr>
            <a:fld id="{396CDD1B-50E0-44E8-82B7-F85F69F6D40C}" type="slidenum">
              <a:rPr lang="en-GB" smtClean="0"/>
              <a:pPr>
                <a:defRPr/>
              </a:pPr>
              <a:t>‹#›</a:t>
            </a:fld>
            <a:endParaRPr lang="en-GB" dirty="0"/>
          </a:p>
        </p:txBody>
      </p:sp>
      <p:pic>
        <p:nvPicPr>
          <p:cNvPr id="13" name="Picture 12" descr="ISA2-footh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74445" y="6458046"/>
            <a:ext cx="596006" cy="406304"/>
          </a:xfrm>
          <a:prstGeom prst="rect">
            <a:avLst/>
          </a:prstGeom>
        </p:spPr>
      </p:pic>
      <p:pic>
        <p:nvPicPr>
          <p:cNvPr id="14" name="Picture 13" descr="ISA2-logo-EC-negativ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04473" y="44760"/>
            <a:ext cx="1732113" cy="1224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67544" y="1268760"/>
            <a:ext cx="8229600" cy="936625"/>
          </a:xfrm>
        </p:spPr>
        <p:txBody>
          <a:bodyPr/>
          <a:lstStyle/>
          <a:p>
            <a:r>
              <a:rPr lang="en-US" smtClean="0"/>
              <a:t>Click to edit Master title style</a:t>
            </a:r>
            <a:endParaRPr lang="en-GB"/>
          </a:p>
        </p:txBody>
      </p:sp>
      <p:sp>
        <p:nvSpPr>
          <p:cNvPr id="5" name="Date Placeholder 4"/>
          <p:cNvSpPr>
            <a:spLocks noGrp="1" noChangeArrowheads="1"/>
          </p:cNvSpPr>
          <p:nvPr>
            <p:ph type="dt" sz="half" idx="10"/>
          </p:nvPr>
        </p:nvSpPr>
        <p:spPr>
          <a:xfrm>
            <a:off x="457200" y="6134497"/>
            <a:ext cx="2133600" cy="476250"/>
          </a:xfrm>
          <a:prstGeom prst="rect">
            <a:avLst/>
          </a:prstGeom>
          <a:ln/>
        </p:spPr>
        <p:txBody>
          <a:bodyPr/>
          <a:lstStyle>
            <a:lvl1pPr>
              <a:defRPr/>
            </a:lvl1pPr>
          </a:lstStyle>
          <a:p>
            <a:pPr>
              <a:defRPr/>
            </a:pPr>
            <a:endParaRPr lang="en-GB"/>
          </a:p>
        </p:txBody>
      </p:sp>
      <p:sp>
        <p:nvSpPr>
          <p:cNvPr id="6" name="Footer Placeholder 5"/>
          <p:cNvSpPr>
            <a:spLocks noGrp="1" noChangeArrowheads="1"/>
          </p:cNvSpPr>
          <p:nvPr>
            <p:ph type="ftr" sz="quarter" idx="11"/>
          </p:nvPr>
        </p:nvSpPr>
        <p:spPr>
          <a:xfrm>
            <a:off x="3124200" y="6134497"/>
            <a:ext cx="2895600" cy="476250"/>
          </a:xfrm>
          <a:prstGeom prst="rect">
            <a:avLst/>
          </a:prstGeom>
          <a:ln/>
        </p:spPr>
        <p:txBody>
          <a:bodyPr/>
          <a:lstStyle>
            <a:lvl1pPr>
              <a:defRPr/>
            </a:lvl1pPr>
          </a:lstStyle>
          <a:p>
            <a:pPr>
              <a:defRPr/>
            </a:pPr>
            <a:endParaRPr lang="en-GB"/>
          </a:p>
        </p:txBody>
      </p:sp>
      <p:sp>
        <p:nvSpPr>
          <p:cNvPr id="7" name="Slide Number Placeholder 6"/>
          <p:cNvSpPr>
            <a:spLocks noGrp="1" noChangeArrowheads="1"/>
          </p:cNvSpPr>
          <p:nvPr>
            <p:ph type="sldNum" sz="quarter" idx="12"/>
          </p:nvPr>
        </p:nvSpPr>
        <p:spPr>
          <a:xfrm>
            <a:off x="6553200" y="6134497"/>
            <a:ext cx="2133600" cy="476250"/>
          </a:xfrm>
          <a:prstGeom prst="rect">
            <a:avLst/>
          </a:prstGeom>
          <a:ln/>
        </p:spPr>
        <p:txBody>
          <a:bodyPr/>
          <a:lstStyle>
            <a:lvl1pPr algn="r">
              <a:defRPr/>
            </a:lvl1pPr>
          </a:lstStyle>
          <a:p>
            <a:pPr>
              <a:defRPr/>
            </a:pPr>
            <a:fld id="{396CDD1B-50E0-44E8-82B7-F85F69F6D40C}" type="slidenum">
              <a:rPr lang="en-GB" smtClean="0"/>
              <a:pPr>
                <a:defRPr/>
              </a:pPr>
              <a:t>‹#›</a:t>
            </a:fld>
            <a:endParaRPr lang="en-GB" dirty="0"/>
          </a:p>
        </p:txBody>
      </p:sp>
      <p:sp>
        <p:nvSpPr>
          <p:cNvPr id="8" name="Rectangle 7"/>
          <p:cNvSpPr/>
          <p:nvPr userDrawn="1"/>
        </p:nvSpPr>
        <p:spPr>
          <a:xfrm>
            <a:off x="0" y="0"/>
            <a:ext cx="9144000" cy="989013"/>
          </a:xfrm>
          <a:prstGeom prst="rect">
            <a:avLst/>
          </a:prstGeom>
          <a:solidFill>
            <a:srgbClr val="95C154"/>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3" name="Espace réservé du texte 12"/>
          <p:cNvSpPr>
            <a:spLocks noGrp="1"/>
          </p:cNvSpPr>
          <p:nvPr>
            <p:ph type="body" sz="quarter" idx="14"/>
          </p:nvPr>
        </p:nvSpPr>
        <p:spPr>
          <a:xfrm>
            <a:off x="468313" y="2276475"/>
            <a:ext cx="4032250" cy="3673475"/>
          </a:xfrm>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
        <p:nvSpPr>
          <p:cNvPr id="14" name="Espace réservé du texte 12"/>
          <p:cNvSpPr>
            <a:spLocks noGrp="1"/>
          </p:cNvSpPr>
          <p:nvPr>
            <p:ph type="body" sz="quarter" idx="15"/>
          </p:nvPr>
        </p:nvSpPr>
        <p:spPr>
          <a:xfrm>
            <a:off x="4644008" y="2276872"/>
            <a:ext cx="4032250" cy="3673475"/>
          </a:xfrm>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pic>
        <p:nvPicPr>
          <p:cNvPr id="11" name="Picture 10" descr="ISA2-footh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74445" y="6458046"/>
            <a:ext cx="596006" cy="406304"/>
          </a:xfrm>
          <a:prstGeom prst="rect">
            <a:avLst/>
          </a:prstGeom>
        </p:spPr>
      </p:pic>
      <p:pic>
        <p:nvPicPr>
          <p:cNvPr id="12" name="Picture 11" descr="ISA2-logo-EC-negativ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04473" y="44760"/>
            <a:ext cx="1732113" cy="1224000"/>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27788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2492896"/>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 name="Text Placeholder 4"/>
          <p:cNvSpPr>
            <a:spLocks noGrp="1"/>
          </p:cNvSpPr>
          <p:nvPr>
            <p:ph type="body" sz="quarter" idx="3"/>
          </p:nvPr>
        </p:nvSpPr>
        <p:spPr>
          <a:xfrm>
            <a:off x="4645025" y="2492896"/>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0" name="Rectangle 9"/>
          <p:cNvSpPr/>
          <p:nvPr userDrawn="1"/>
        </p:nvSpPr>
        <p:spPr>
          <a:xfrm>
            <a:off x="0" y="0"/>
            <a:ext cx="9144000" cy="989013"/>
          </a:xfrm>
          <a:prstGeom prst="rect">
            <a:avLst/>
          </a:prstGeom>
          <a:solidFill>
            <a:srgbClr val="95C154"/>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13" name="Rectangle 4"/>
          <p:cNvSpPr>
            <a:spLocks noGrp="1" noChangeArrowheads="1"/>
          </p:cNvSpPr>
          <p:nvPr>
            <p:ph type="dt" sz="half" idx="10"/>
          </p:nvPr>
        </p:nvSpPr>
        <p:spPr>
          <a:xfrm>
            <a:off x="457200" y="6134497"/>
            <a:ext cx="2133600" cy="476250"/>
          </a:xfrm>
          <a:prstGeom prst="rect">
            <a:avLst/>
          </a:prstGeom>
          <a:ln/>
        </p:spPr>
        <p:txBody>
          <a:bodyPr/>
          <a:lstStyle>
            <a:lvl1pPr>
              <a:defRPr/>
            </a:lvl1pPr>
          </a:lstStyle>
          <a:p>
            <a:pPr>
              <a:defRPr/>
            </a:pPr>
            <a:endParaRPr lang="en-GB"/>
          </a:p>
        </p:txBody>
      </p:sp>
      <p:sp>
        <p:nvSpPr>
          <p:cNvPr id="14" name="Rectangle 5"/>
          <p:cNvSpPr>
            <a:spLocks noGrp="1" noChangeArrowheads="1"/>
          </p:cNvSpPr>
          <p:nvPr>
            <p:ph type="ftr" sz="quarter" idx="11"/>
          </p:nvPr>
        </p:nvSpPr>
        <p:spPr>
          <a:xfrm>
            <a:off x="3124200" y="6134497"/>
            <a:ext cx="2895600" cy="476250"/>
          </a:xfrm>
          <a:prstGeom prst="rect">
            <a:avLst/>
          </a:prstGeom>
          <a:ln/>
        </p:spPr>
        <p:txBody>
          <a:bodyPr/>
          <a:lstStyle>
            <a:lvl1pPr>
              <a:defRPr/>
            </a:lvl1pPr>
          </a:lstStyle>
          <a:p>
            <a:pPr>
              <a:defRPr/>
            </a:pPr>
            <a:endParaRPr lang="en-GB"/>
          </a:p>
        </p:txBody>
      </p:sp>
      <p:sp>
        <p:nvSpPr>
          <p:cNvPr id="15" name="Rectangle 6"/>
          <p:cNvSpPr>
            <a:spLocks noGrp="1" noChangeArrowheads="1"/>
          </p:cNvSpPr>
          <p:nvPr>
            <p:ph type="sldNum" sz="quarter" idx="12"/>
          </p:nvPr>
        </p:nvSpPr>
        <p:spPr>
          <a:xfrm>
            <a:off x="6553200" y="6134497"/>
            <a:ext cx="2133600" cy="476250"/>
          </a:xfrm>
          <a:prstGeom prst="rect">
            <a:avLst/>
          </a:prstGeom>
          <a:ln/>
        </p:spPr>
        <p:txBody>
          <a:bodyPr/>
          <a:lstStyle>
            <a:lvl1pPr algn="r">
              <a:defRPr/>
            </a:lvl1pPr>
          </a:lstStyle>
          <a:p>
            <a:pPr>
              <a:defRPr/>
            </a:pPr>
            <a:fld id="{396CDD1B-50E0-44E8-82B7-F85F69F6D40C}" type="slidenum">
              <a:rPr lang="en-GB" smtClean="0"/>
              <a:pPr>
                <a:defRPr/>
              </a:pPr>
              <a:t>‹#›</a:t>
            </a:fld>
            <a:endParaRPr lang="en-GB" dirty="0"/>
          </a:p>
        </p:txBody>
      </p:sp>
      <p:sp>
        <p:nvSpPr>
          <p:cNvPr id="20" name="Espace réservé du texte 19"/>
          <p:cNvSpPr>
            <a:spLocks noGrp="1"/>
          </p:cNvSpPr>
          <p:nvPr>
            <p:ph type="body" sz="quarter" idx="15"/>
          </p:nvPr>
        </p:nvSpPr>
        <p:spPr>
          <a:xfrm>
            <a:off x="468313" y="3213100"/>
            <a:ext cx="4032250" cy="2736850"/>
          </a:xfrm>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
        <p:nvSpPr>
          <p:cNvPr id="21" name="Espace réservé du texte 19"/>
          <p:cNvSpPr>
            <a:spLocks noGrp="1"/>
          </p:cNvSpPr>
          <p:nvPr>
            <p:ph type="body" sz="quarter" idx="16"/>
          </p:nvPr>
        </p:nvSpPr>
        <p:spPr>
          <a:xfrm>
            <a:off x="4644008" y="3212976"/>
            <a:ext cx="4032250" cy="2736850"/>
          </a:xfrm>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pic>
        <p:nvPicPr>
          <p:cNvPr id="16" name="Picture 15" descr="ISA2-footh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74445" y="6458046"/>
            <a:ext cx="596006" cy="406304"/>
          </a:xfrm>
          <a:prstGeom prst="rect">
            <a:avLst/>
          </a:prstGeom>
        </p:spPr>
      </p:pic>
      <p:pic>
        <p:nvPicPr>
          <p:cNvPr id="17" name="Picture 16" descr="ISA2-logo-EC-negativ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04473" y="44760"/>
            <a:ext cx="1732113" cy="1224000"/>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Rectangle 5"/>
          <p:cNvSpPr/>
          <p:nvPr userDrawn="1"/>
        </p:nvSpPr>
        <p:spPr>
          <a:xfrm>
            <a:off x="0" y="0"/>
            <a:ext cx="9144000" cy="989013"/>
          </a:xfrm>
          <a:prstGeom prst="rect">
            <a:avLst/>
          </a:prstGeom>
          <a:solidFill>
            <a:srgbClr val="95C154"/>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9" name="Rectangle 4"/>
          <p:cNvSpPr>
            <a:spLocks noGrp="1" noChangeArrowheads="1"/>
          </p:cNvSpPr>
          <p:nvPr>
            <p:ph type="dt" sz="half" idx="10"/>
          </p:nvPr>
        </p:nvSpPr>
        <p:spPr>
          <a:xfrm>
            <a:off x="457200" y="6134497"/>
            <a:ext cx="2133600" cy="476250"/>
          </a:xfrm>
          <a:prstGeom prst="rect">
            <a:avLst/>
          </a:prstGeom>
          <a:ln/>
        </p:spPr>
        <p:txBody>
          <a:bodyPr/>
          <a:lstStyle>
            <a:lvl1pPr>
              <a:defRPr/>
            </a:lvl1pPr>
          </a:lstStyle>
          <a:p>
            <a:pPr>
              <a:defRPr/>
            </a:pPr>
            <a:endParaRPr lang="en-GB"/>
          </a:p>
        </p:txBody>
      </p:sp>
      <p:sp>
        <p:nvSpPr>
          <p:cNvPr id="10" name="Rectangle 5"/>
          <p:cNvSpPr>
            <a:spLocks noGrp="1" noChangeArrowheads="1"/>
          </p:cNvSpPr>
          <p:nvPr>
            <p:ph type="ftr" sz="quarter" idx="11"/>
          </p:nvPr>
        </p:nvSpPr>
        <p:spPr>
          <a:xfrm>
            <a:off x="3124200" y="6134497"/>
            <a:ext cx="2895600" cy="476250"/>
          </a:xfrm>
          <a:prstGeom prst="rect">
            <a:avLst/>
          </a:prstGeom>
          <a:ln/>
        </p:spPr>
        <p:txBody>
          <a:bodyPr/>
          <a:lstStyle>
            <a:lvl1pPr>
              <a:defRPr/>
            </a:lvl1pPr>
          </a:lstStyle>
          <a:p>
            <a:pPr>
              <a:defRPr/>
            </a:pPr>
            <a:endParaRPr lang="en-GB"/>
          </a:p>
        </p:txBody>
      </p:sp>
      <p:sp>
        <p:nvSpPr>
          <p:cNvPr id="11" name="Rectangle 6"/>
          <p:cNvSpPr>
            <a:spLocks noGrp="1" noChangeArrowheads="1"/>
          </p:cNvSpPr>
          <p:nvPr>
            <p:ph type="sldNum" sz="quarter" idx="12"/>
          </p:nvPr>
        </p:nvSpPr>
        <p:spPr>
          <a:xfrm>
            <a:off x="6553200" y="6134497"/>
            <a:ext cx="2133600" cy="476250"/>
          </a:xfrm>
          <a:prstGeom prst="rect">
            <a:avLst/>
          </a:prstGeom>
          <a:ln/>
        </p:spPr>
        <p:txBody>
          <a:bodyPr/>
          <a:lstStyle>
            <a:lvl1pPr>
              <a:defRPr/>
            </a:lvl1pPr>
          </a:lstStyle>
          <a:p>
            <a:pPr algn="r">
              <a:defRPr/>
            </a:pPr>
            <a:fld id="{396CDD1B-50E0-44E8-82B7-F85F69F6D40C}" type="slidenum">
              <a:rPr lang="en-GB" smtClean="0"/>
              <a:pPr algn="r">
                <a:defRPr/>
              </a:pPr>
              <a:t>‹#›</a:t>
            </a:fld>
            <a:endParaRPr lang="en-GB" dirty="0"/>
          </a:p>
        </p:txBody>
      </p:sp>
      <p:sp>
        <p:nvSpPr>
          <p:cNvPr id="13" name="Espace réservé du graphique 12"/>
          <p:cNvSpPr>
            <a:spLocks noGrp="1"/>
          </p:cNvSpPr>
          <p:nvPr>
            <p:ph type="chart" sz="quarter" idx="13"/>
          </p:nvPr>
        </p:nvSpPr>
        <p:spPr>
          <a:xfrm>
            <a:off x="468313" y="2276872"/>
            <a:ext cx="8207375" cy="3600053"/>
          </a:xfrm>
        </p:spPr>
        <p:txBody>
          <a:bodyPr/>
          <a:lstStyle/>
          <a:p>
            <a:endParaRPr lang="fr-FR"/>
          </a:p>
        </p:txBody>
      </p:sp>
      <p:pic>
        <p:nvPicPr>
          <p:cNvPr id="12" name="Picture 11" descr="ISA2-footh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74445" y="6458046"/>
            <a:ext cx="596006" cy="406304"/>
          </a:xfrm>
          <a:prstGeom prst="rect">
            <a:avLst/>
          </a:prstGeom>
        </p:spPr>
      </p:pic>
      <p:pic>
        <p:nvPicPr>
          <p:cNvPr id="14" name="Picture 13" descr="ISA2-logo-EC-negativ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04473" y="44760"/>
            <a:ext cx="1732113" cy="1224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268239"/>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err="1" smtClean="0"/>
              <a:t>Lorem</a:t>
            </a:r>
            <a:r>
              <a:rPr lang="en-GB" dirty="0" smtClean="0"/>
              <a:t> </a:t>
            </a:r>
            <a:r>
              <a:rPr lang="en-GB" dirty="0" err="1" smtClean="0"/>
              <a:t>ipsum</a:t>
            </a:r>
            <a:endParaRPr lang="en-GB" dirty="0" smtClean="0"/>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a:t>
            </a:r>
            <a:r>
              <a:rPr lang="fr-BE" dirty="0" err="1" smtClean="0"/>
              <a:t>dolor</a:t>
            </a:r>
            <a:r>
              <a:rPr lang="fr-BE" dirty="0" smtClean="0"/>
              <a:t> </a:t>
            </a:r>
            <a:r>
              <a:rPr lang="fr-BE" dirty="0" err="1" smtClean="0"/>
              <a:t>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Et </a:t>
            </a:r>
            <a:r>
              <a:rPr lang="en-GB" dirty="0" err="1" smtClean="0"/>
              <a:t>dolor</a:t>
            </a:r>
            <a:r>
              <a:rPr lang="en-GB" dirty="0" smtClean="0"/>
              <a:t> </a:t>
            </a:r>
            <a:r>
              <a:rPr lang="en-GB" dirty="0" err="1" smtClean="0"/>
              <a:t>fragum</a:t>
            </a:r>
            <a:endParaRPr lang="en-GB" dirty="0" smtClean="0"/>
          </a:p>
          <a:p>
            <a:pPr lvl="3"/>
            <a:r>
              <a:rPr lang="en-GB" dirty="0" smtClean="0"/>
              <a:t>Et </a:t>
            </a:r>
            <a:r>
              <a:rPr lang="en-GB" dirty="0" err="1" smtClean="0"/>
              <a:t>dolor</a:t>
            </a:r>
            <a:r>
              <a:rPr lang="en-GB" dirty="0" smtClean="0"/>
              <a:t> </a:t>
            </a:r>
            <a:r>
              <a:rPr lang="en-GB" dirty="0" err="1" smtClean="0"/>
              <a:t>fragum</a:t>
            </a:r>
            <a:endParaRPr lang="en-GB" dirty="0" smtClean="0"/>
          </a:p>
        </p:txBody>
      </p:sp>
      <p:sp>
        <p:nvSpPr>
          <p:cNvPr id="29" name="Rectangle 4"/>
          <p:cNvSpPr>
            <a:spLocks noGrp="1" noChangeArrowheads="1"/>
          </p:cNvSpPr>
          <p:nvPr>
            <p:ph type="dt" sz="half" idx="2"/>
          </p:nvPr>
        </p:nvSpPr>
        <p:spPr>
          <a:xfrm>
            <a:off x="457200" y="6093296"/>
            <a:ext cx="2133600" cy="476250"/>
          </a:xfrm>
          <a:prstGeom prst="rect">
            <a:avLst/>
          </a:prstGeom>
        </p:spPr>
        <p:txBody>
          <a:bodyPr/>
          <a:lstStyle>
            <a:lvl1pPr>
              <a:defRPr sz="1600" b="0" dirty="0">
                <a:solidFill>
                  <a:srgbClr val="1D4D8D"/>
                </a:solidFill>
              </a:defRPr>
            </a:lvl1pPr>
          </a:lstStyle>
          <a:p>
            <a:pPr>
              <a:defRPr/>
            </a:pPr>
            <a:endParaRPr lang="en-GB" dirty="0"/>
          </a:p>
        </p:txBody>
      </p:sp>
      <p:sp>
        <p:nvSpPr>
          <p:cNvPr id="30" name="Rectangle 5"/>
          <p:cNvSpPr>
            <a:spLocks noGrp="1" noChangeArrowheads="1"/>
          </p:cNvSpPr>
          <p:nvPr>
            <p:ph type="ftr" sz="quarter" idx="3"/>
          </p:nvPr>
        </p:nvSpPr>
        <p:spPr>
          <a:xfrm>
            <a:off x="3124200" y="6093296"/>
            <a:ext cx="2895600" cy="476250"/>
          </a:xfrm>
          <a:prstGeom prst="rect">
            <a:avLst/>
          </a:prstGeom>
        </p:spPr>
        <p:txBody>
          <a:bodyPr/>
          <a:lstStyle>
            <a:lvl1pPr>
              <a:defRPr sz="1600" b="0" dirty="0">
                <a:solidFill>
                  <a:srgbClr val="1D4D8D"/>
                </a:solidFill>
              </a:defRPr>
            </a:lvl1pPr>
          </a:lstStyle>
          <a:p>
            <a:pPr>
              <a:defRPr/>
            </a:pPr>
            <a:endParaRPr lang="en-GB" dirty="0"/>
          </a:p>
        </p:txBody>
      </p:sp>
      <p:sp>
        <p:nvSpPr>
          <p:cNvPr id="31" name="Rectangle 6"/>
          <p:cNvSpPr>
            <a:spLocks noGrp="1" noChangeArrowheads="1"/>
          </p:cNvSpPr>
          <p:nvPr>
            <p:ph type="sldNum" sz="quarter" idx="4"/>
          </p:nvPr>
        </p:nvSpPr>
        <p:spPr>
          <a:xfrm>
            <a:off x="6553200" y="6093296"/>
            <a:ext cx="2133600" cy="476250"/>
          </a:xfrm>
          <a:prstGeom prst="rect">
            <a:avLst/>
          </a:prstGeom>
        </p:spPr>
        <p:txBody>
          <a:bodyPr/>
          <a:lstStyle>
            <a:lvl1pPr>
              <a:defRPr sz="1600" b="0" smtClean="0">
                <a:solidFill>
                  <a:srgbClr val="1D4D8D"/>
                </a:solidFill>
              </a:defRPr>
            </a:lvl1pPr>
          </a:lstStyle>
          <a:p>
            <a:pPr algn="r">
              <a:defRPr/>
            </a:pPr>
            <a:fld id="{2BB59E6E-B967-488E-B209-8B7FA0D7AF99}" type="slidenum">
              <a:rPr lang="en-GB" smtClean="0"/>
              <a:pPr algn="r">
                <a:defRPr/>
              </a:pPr>
              <a:t>‹#›</a:t>
            </a:fld>
            <a:endParaRPr lang="en-GB" dirty="0"/>
          </a:p>
        </p:txBody>
      </p:sp>
    </p:spTree>
  </p:cSld>
  <p:clrMap bg1="lt1" tx1="dk1" bg2="lt2" tx2="dk2" accent1="accent1" accent2="accent2" accent3="accent3" accent4="accent4" accent5="accent5" accent6="accent6" hlink="hlink" folHlink="folHlink"/>
  <p:sldLayoutIdLst>
    <p:sldLayoutId id="2147483750" r:id="rId1"/>
    <p:sldLayoutId id="2147483753" r:id="rId2"/>
    <p:sldLayoutId id="2147483755" r:id="rId3"/>
    <p:sldLayoutId id="2147483752" r:id="rId4"/>
    <p:sldLayoutId id="2147483751"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4" r:id="rId15"/>
    <p:sldLayoutId id="2147483756" r:id="rId16"/>
  </p:sldLayoutIdLst>
  <p:timing>
    <p:tnLst>
      <p:par>
        <p:cTn id="1" dur="indefinite" restart="never" nodeType="tmRoot"/>
      </p:par>
    </p:tnLst>
  </p:timing>
  <p:txStyles>
    <p:titleStyle>
      <a:lvl1pPr marL="358775" indent="-358775" algn="l" rtl="0" eaLnBrk="0" fontAlgn="base" hangingPunct="0">
        <a:spcBef>
          <a:spcPct val="0"/>
        </a:spcBef>
        <a:spcAft>
          <a:spcPct val="0"/>
        </a:spcAft>
        <a:defRPr sz="26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rgbClr val="00AEF0"/>
        </a:buClr>
        <a:buChar char="•"/>
        <a:defRPr sz="2000" i="0">
          <a:solidFill>
            <a:srgbClr val="0F5494"/>
          </a:solidFill>
          <a:latin typeface="+mn-lt"/>
          <a:ea typeface="+mn-ea"/>
          <a:cs typeface="+mn-cs"/>
        </a:defRPr>
      </a:lvl1pPr>
      <a:lvl2pPr marL="742950" indent="-285750" algn="l" rtl="0" eaLnBrk="0" fontAlgn="base" hangingPunct="0">
        <a:spcBef>
          <a:spcPct val="20000"/>
        </a:spcBef>
        <a:spcAft>
          <a:spcPct val="0"/>
        </a:spcAft>
        <a:buClr>
          <a:srgbClr val="00AEF0"/>
        </a:buClr>
        <a:buFont typeface="Courier New"/>
        <a:buChar char="o"/>
        <a:defRPr sz="1600" b="0">
          <a:solidFill>
            <a:srgbClr val="0F5494"/>
          </a:solidFill>
          <a:latin typeface="+mn-lt"/>
        </a:defRPr>
      </a:lvl2pPr>
      <a:lvl3pPr marL="1143000" indent="-228600" algn="l" rtl="0" eaLnBrk="0" fontAlgn="base" hangingPunct="0">
        <a:spcBef>
          <a:spcPct val="20000"/>
        </a:spcBef>
        <a:spcAft>
          <a:spcPct val="0"/>
        </a:spcAft>
        <a:buFontTx/>
        <a:buChar char="-"/>
        <a:defRPr sz="1400">
          <a:solidFill>
            <a:srgbClr val="0F5494"/>
          </a:solidFill>
          <a:latin typeface="+mn-lt"/>
        </a:defRPr>
      </a:lvl3pPr>
      <a:lvl4pPr marL="1371600" indent="0" algn="l" rtl="0" eaLnBrk="0" fontAlgn="base" hangingPunct="0">
        <a:spcBef>
          <a:spcPct val="20000"/>
        </a:spcBef>
        <a:spcAft>
          <a:spcPct val="0"/>
        </a:spcAft>
        <a:buFontTx/>
        <a:buNone/>
        <a:defRPr sz="1200" baseline="0">
          <a:solidFill>
            <a:srgbClr val="1D4D8D"/>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hyperlink" Target="http://ec.europa.eu/eclas/euc11/000000848" TargetMode="External"/><Relationship Id="rId2" Type="http://schemas.openxmlformats.org/officeDocument/2006/relationships/hyperlink" Target="http://eurovoc.europa.eu/3299" TargetMode="Externa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hyperlink" Target="http://ec.europa.eu/eclas/euc11/000002579" TargetMode="External"/><Relationship Id="rId2" Type="http://schemas.openxmlformats.org/officeDocument/2006/relationships/hyperlink" Target="http://eurovoc.europa.eu/1161" TargetMode="Externa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hyperlink" Target="http://ec.europa.eu/eclas/euc11/000003184" TargetMode="External"/><Relationship Id="rId2" Type="http://schemas.openxmlformats.org/officeDocument/2006/relationships/hyperlink" Target="http://eurovoc.europa.eu/1670" TargetMode="Externa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hyperlink" Target="http://ec.europa.eu/eclas/euc11/000005201" TargetMode="External"/><Relationship Id="rId2" Type="http://schemas.openxmlformats.org/officeDocument/2006/relationships/hyperlink" Target="http://eurovoc.europa.eu/3165" TargetMode="Externa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hyperlink" Target="http://ec.europa.eu/eclas/euc11/000004299" TargetMode="External"/><Relationship Id="rId2" Type="http://schemas.openxmlformats.org/officeDocument/2006/relationships/hyperlink" Target="http://eurovoc.europa.eu/2599" TargetMode="Externa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dt" sz="half" idx="10"/>
          </p:nvPr>
        </p:nvSpPr>
        <p:spPr>
          <a:xfrm>
            <a:off x="0" y="3861048"/>
            <a:ext cx="4644007" cy="2571502"/>
          </a:xfrm>
        </p:spPr>
        <p:txBody>
          <a:bodyPr anchor="b" anchorCtr="0">
            <a:noAutofit/>
          </a:bodyPr>
          <a:lstStyle>
            <a:lvl1pPr>
              <a:defRPr dirty="0">
                <a:solidFill>
                  <a:schemeClr val="bg1"/>
                </a:solidFill>
              </a:defRPr>
            </a:lvl1pPr>
          </a:lstStyle>
          <a:p>
            <a:pPr>
              <a:defRPr/>
            </a:pPr>
            <a:r>
              <a:rPr lang="en-GB" dirty="0"/>
              <a:t>Workshop on semantic interoperability for the multilingual web  </a:t>
            </a:r>
            <a:r>
              <a:rPr lang="en-GB" dirty="0" smtClean="0"/>
              <a:t>4-5 June 2019</a:t>
            </a:r>
          </a:p>
          <a:p>
            <a:pPr>
              <a:defRPr/>
            </a:pPr>
            <a:endParaRPr lang="fr-BE" dirty="0"/>
          </a:p>
          <a:p>
            <a:pPr>
              <a:defRPr/>
            </a:pPr>
            <a:endParaRPr lang="en-GB" dirty="0"/>
          </a:p>
          <a:p>
            <a:pPr>
              <a:defRPr/>
            </a:pPr>
            <a:r>
              <a:rPr lang="en-GB" dirty="0" smtClean="0"/>
              <a:t>Peter </a:t>
            </a:r>
            <a:r>
              <a:rPr lang="en-GB" dirty="0"/>
              <a:t>Schmitz, Enrico Francesconi, </a:t>
            </a:r>
            <a:r>
              <a:rPr lang="en-GB" dirty="0" smtClean="0"/>
              <a:t/>
            </a:r>
            <a:br>
              <a:rPr lang="en-GB" dirty="0" smtClean="0"/>
            </a:br>
            <a:r>
              <a:rPr lang="en-GB" dirty="0" smtClean="0"/>
              <a:t>Najeh Hajlaoui</a:t>
            </a:r>
          </a:p>
          <a:p>
            <a:pPr>
              <a:defRPr/>
            </a:pPr>
            <a:endParaRPr lang="en-GB" dirty="0" smtClean="0"/>
          </a:p>
          <a:p>
            <a:pPr>
              <a:defRPr/>
            </a:pPr>
            <a:r>
              <a:rPr lang="en-GB" sz="1200" dirty="0" smtClean="0"/>
              <a:t>Publications </a:t>
            </a:r>
            <a:r>
              <a:rPr lang="en-GB" sz="1200" dirty="0"/>
              <a:t>Office of the EU</a:t>
            </a:r>
          </a:p>
          <a:p>
            <a:pPr>
              <a:defRPr/>
            </a:pPr>
            <a:r>
              <a:rPr lang="en-GB" sz="1200" dirty="0"/>
              <a:t>Unit A2 </a:t>
            </a:r>
            <a:r>
              <a:rPr lang="en-GB" sz="1200" dirty="0" smtClean="0"/>
              <a:t>– Common Data Repository</a:t>
            </a:r>
            <a:endParaRPr lang="en-GB" sz="1200" dirty="0"/>
          </a:p>
          <a:p>
            <a:pPr>
              <a:defRPr/>
            </a:pPr>
            <a:r>
              <a:rPr lang="en-GB" sz="1200" dirty="0"/>
              <a:t>Section A2.003 – </a:t>
            </a:r>
            <a:r>
              <a:rPr lang="en-GB" sz="1200" dirty="0" smtClean="0"/>
              <a:t>Repository</a:t>
            </a:r>
            <a:endParaRPr lang="en-GB" sz="1200" dirty="0"/>
          </a:p>
          <a:p>
            <a:pPr>
              <a:defRPr/>
            </a:pPr>
            <a:endParaRPr lang="en-GB" b="0" dirty="0"/>
          </a:p>
        </p:txBody>
      </p:sp>
      <p:sp>
        <p:nvSpPr>
          <p:cNvPr id="6" name="Title 25"/>
          <p:cNvSpPr>
            <a:spLocks noGrp="1"/>
          </p:cNvSpPr>
          <p:nvPr>
            <p:ph type="title"/>
          </p:nvPr>
        </p:nvSpPr>
        <p:spPr>
          <a:xfrm>
            <a:off x="107504" y="1976144"/>
            <a:ext cx="4608512" cy="1956912"/>
          </a:xfrm>
        </p:spPr>
        <p:txBody>
          <a:bodyPr anchor="t" anchorCtr="0"/>
          <a:lstStyle>
            <a:lvl1pPr>
              <a:defRPr sz="3000">
                <a:solidFill>
                  <a:srgbClr val="FFFFFF"/>
                </a:solidFill>
              </a:defRPr>
            </a:lvl1pPr>
          </a:lstStyle>
          <a:p>
            <a:r>
              <a:rPr lang="en-GB" sz="2000" dirty="0" smtClean="0"/>
              <a:t>ISA2</a:t>
            </a:r>
            <a:r>
              <a:rPr lang="en-GB" sz="2000" dirty="0"/>
              <a:t>: 2016.16 - Public Multilingual Knowledge Management Infrastructure for the Digital Single Market(PMKI)</a:t>
            </a:r>
            <a:endParaRPr lang="en-US" sz="2000" dirty="0"/>
          </a:p>
        </p:txBody>
      </p:sp>
    </p:spTree>
    <p:extLst>
      <p:ext uri="{BB962C8B-B14F-4D97-AF65-F5344CB8AC3E}">
        <p14:creationId xmlns:p14="http://schemas.microsoft.com/office/powerpoint/2010/main" val="29211441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467544" y="1052736"/>
            <a:ext cx="8229600" cy="936625"/>
          </a:xfrm>
        </p:spPr>
        <p:txBody>
          <a:bodyPr/>
          <a:lstStyle/>
          <a:p>
            <a:pPr defTabSz="957263">
              <a:defRPr/>
            </a:pPr>
            <a:r>
              <a:rPr lang="en-GB" sz="2800" dirty="0" smtClean="0">
                <a:solidFill>
                  <a:srgbClr val="003399"/>
                </a:solidFill>
                <a:sym typeface="Trebuchet MS" pitchFamily="34" charset="0"/>
              </a:rPr>
              <a:t>Access</a:t>
            </a:r>
            <a:endParaRPr lang="en-GB" sz="2800" dirty="0">
              <a:solidFill>
                <a:srgbClr val="003399"/>
              </a:solidFill>
              <a:sym typeface="Trebuchet MS" pitchFamily="34" charset="0"/>
            </a:endParaRPr>
          </a:p>
        </p:txBody>
      </p:sp>
      <p:sp>
        <p:nvSpPr>
          <p:cNvPr id="8" name="Espace réservé du contenu 7"/>
          <p:cNvSpPr>
            <a:spLocks noGrp="1"/>
          </p:cNvSpPr>
          <p:nvPr>
            <p:ph idx="1"/>
          </p:nvPr>
        </p:nvSpPr>
        <p:spPr>
          <a:xfrm>
            <a:off x="467544" y="1916832"/>
            <a:ext cx="8352928" cy="4392488"/>
          </a:xfrm>
        </p:spPr>
        <p:txBody>
          <a:bodyPr/>
          <a:lstStyle/>
          <a:p>
            <a:r>
              <a:rPr lang="en-GB" dirty="0"/>
              <a:t>PMKI Requirements</a:t>
            </a:r>
          </a:p>
          <a:p>
            <a:endParaRPr lang="en-GB" dirty="0"/>
          </a:p>
          <a:p>
            <a:pPr lvl="1"/>
            <a:r>
              <a:rPr lang="en-GB" dirty="0">
                <a:solidFill>
                  <a:srgbClr val="00B050"/>
                </a:solidFill>
              </a:rPr>
              <a:t>Visualisation and browsing</a:t>
            </a:r>
          </a:p>
          <a:p>
            <a:pPr lvl="2"/>
            <a:r>
              <a:rPr lang="en-GB" dirty="0" smtClean="0"/>
              <a:t>terms</a:t>
            </a:r>
            <a:r>
              <a:rPr lang="en-GB" dirty="0"/>
              <a:t>, concepts, relations, </a:t>
            </a:r>
            <a:r>
              <a:rPr lang="en-GB" dirty="0" smtClean="0"/>
              <a:t>metadata </a:t>
            </a:r>
            <a:r>
              <a:rPr lang="en-GB" dirty="0"/>
              <a:t>and </a:t>
            </a:r>
            <a:r>
              <a:rPr lang="en-GB" dirty="0" smtClean="0"/>
              <a:t>statistics</a:t>
            </a:r>
            <a:endParaRPr lang="en-GB" dirty="0">
              <a:solidFill>
                <a:srgbClr val="00B050"/>
              </a:solidFill>
            </a:endParaRPr>
          </a:p>
          <a:p>
            <a:pPr lvl="1"/>
            <a:endParaRPr lang="en-GB" dirty="0">
              <a:solidFill>
                <a:srgbClr val="00B050"/>
              </a:solidFill>
            </a:endParaRPr>
          </a:p>
          <a:p>
            <a:pPr lvl="1"/>
            <a:r>
              <a:rPr lang="en-GB" dirty="0">
                <a:solidFill>
                  <a:srgbClr val="00B050"/>
                </a:solidFill>
              </a:rPr>
              <a:t>Graphical </a:t>
            </a:r>
            <a:r>
              <a:rPr lang="en-GB" dirty="0" smtClean="0">
                <a:solidFill>
                  <a:srgbClr val="00B050"/>
                </a:solidFill>
              </a:rPr>
              <a:t>visualisations </a:t>
            </a:r>
            <a:r>
              <a:rPr lang="en-GB" dirty="0">
                <a:solidFill>
                  <a:srgbClr val="00B050"/>
                </a:solidFill>
              </a:rPr>
              <a:t>of concepts and terms </a:t>
            </a:r>
            <a:r>
              <a:rPr lang="en-GB" dirty="0"/>
              <a:t>and </a:t>
            </a:r>
            <a:r>
              <a:rPr lang="en-GB" dirty="0" smtClean="0"/>
              <a:t>their relations</a:t>
            </a:r>
            <a:endParaRPr lang="en-GB" dirty="0"/>
          </a:p>
          <a:p>
            <a:pPr lvl="1"/>
            <a:endParaRPr lang="en-GB" dirty="0">
              <a:solidFill>
                <a:srgbClr val="00B050"/>
              </a:solidFill>
            </a:endParaRPr>
          </a:p>
          <a:p>
            <a:pPr lvl="1"/>
            <a:r>
              <a:rPr lang="en-GB" dirty="0">
                <a:solidFill>
                  <a:srgbClr val="00B050"/>
                </a:solidFill>
              </a:rPr>
              <a:t>Search &amp; Retrieval</a:t>
            </a:r>
          </a:p>
          <a:p>
            <a:pPr lvl="2"/>
            <a:r>
              <a:rPr lang="en-GB" dirty="0"/>
              <a:t>full-text search over the content of the public knowledge base (including metadata) </a:t>
            </a:r>
          </a:p>
          <a:p>
            <a:pPr lvl="2"/>
            <a:endParaRPr lang="en-GB" dirty="0"/>
          </a:p>
          <a:p>
            <a:pPr lvl="1"/>
            <a:r>
              <a:rPr lang="en-GB" dirty="0">
                <a:solidFill>
                  <a:srgbClr val="00B050"/>
                </a:solidFill>
              </a:rPr>
              <a:t>RESTful API and SPARQL endpoint</a:t>
            </a:r>
          </a:p>
          <a:p>
            <a:pPr lvl="2"/>
            <a:r>
              <a:rPr lang="en-GB" dirty="0" smtClean="0"/>
              <a:t>resources available </a:t>
            </a:r>
            <a:r>
              <a:rPr lang="en-GB" dirty="0"/>
              <a:t>in different </a:t>
            </a:r>
            <a:r>
              <a:rPr lang="en-GB" dirty="0" smtClean="0"/>
              <a:t>RDF </a:t>
            </a:r>
            <a:r>
              <a:rPr lang="en-GB" dirty="0"/>
              <a:t>serialization formats (SKOS, SKOS-XL, </a:t>
            </a:r>
            <a:r>
              <a:rPr lang="en-GB" dirty="0" err="1"/>
              <a:t>OntoLex</a:t>
            </a:r>
            <a:r>
              <a:rPr lang="en-GB" dirty="0"/>
              <a:t>-Lemon). </a:t>
            </a:r>
          </a:p>
        </p:txBody>
      </p:sp>
    </p:spTree>
    <p:extLst>
      <p:ext uri="{BB962C8B-B14F-4D97-AF65-F5344CB8AC3E}">
        <p14:creationId xmlns:p14="http://schemas.microsoft.com/office/powerpoint/2010/main" val="2001815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467544" y="1052736"/>
            <a:ext cx="8229600" cy="936625"/>
          </a:xfrm>
        </p:spPr>
        <p:txBody>
          <a:bodyPr/>
          <a:lstStyle/>
          <a:p>
            <a:pPr defTabSz="957263">
              <a:defRPr/>
            </a:pPr>
            <a:r>
              <a:rPr lang="en-GB" sz="2800" dirty="0" smtClean="0">
                <a:solidFill>
                  <a:srgbClr val="003399"/>
                </a:solidFill>
                <a:sym typeface="Trebuchet MS" pitchFamily="34" charset="0"/>
              </a:rPr>
              <a:t>Knowledge Base</a:t>
            </a:r>
            <a:endParaRPr lang="en-GB" sz="2800" dirty="0">
              <a:solidFill>
                <a:srgbClr val="003399"/>
              </a:solidFill>
              <a:sym typeface="Trebuchet MS" pitchFamily="34" charset="0"/>
            </a:endParaRPr>
          </a:p>
        </p:txBody>
      </p:sp>
      <p:sp>
        <p:nvSpPr>
          <p:cNvPr id="8" name="Espace réservé du contenu 7"/>
          <p:cNvSpPr>
            <a:spLocks noGrp="1"/>
          </p:cNvSpPr>
          <p:nvPr>
            <p:ph idx="1"/>
          </p:nvPr>
        </p:nvSpPr>
        <p:spPr>
          <a:xfrm>
            <a:off x="467544" y="1916832"/>
            <a:ext cx="8229600" cy="4392488"/>
          </a:xfrm>
        </p:spPr>
        <p:txBody>
          <a:bodyPr/>
          <a:lstStyle/>
          <a:p>
            <a:r>
              <a:rPr lang="en-GB" dirty="0"/>
              <a:t>PMKI </a:t>
            </a:r>
            <a:r>
              <a:rPr lang="en-GB" dirty="0" smtClean="0"/>
              <a:t>Requirements</a:t>
            </a:r>
            <a:endParaRPr lang="en-GB" dirty="0"/>
          </a:p>
          <a:p>
            <a:endParaRPr lang="en-GB" dirty="0"/>
          </a:p>
          <a:p>
            <a:pPr lvl="1"/>
            <a:r>
              <a:rPr lang="en-GB" dirty="0">
                <a:solidFill>
                  <a:srgbClr val="00B050"/>
                </a:solidFill>
              </a:rPr>
              <a:t>Language and semantic resource repository </a:t>
            </a:r>
            <a:r>
              <a:rPr lang="en-GB" dirty="0"/>
              <a:t>according to </a:t>
            </a:r>
            <a:r>
              <a:rPr lang="en-GB" dirty="0">
                <a:solidFill>
                  <a:srgbClr val="00B050"/>
                </a:solidFill>
              </a:rPr>
              <a:t>Semantic Web</a:t>
            </a:r>
            <a:r>
              <a:rPr lang="en-GB" dirty="0"/>
              <a:t> </a:t>
            </a:r>
            <a:r>
              <a:rPr lang="en-GB" dirty="0" smtClean="0"/>
              <a:t>and </a:t>
            </a:r>
            <a:r>
              <a:rPr lang="en-GB" dirty="0">
                <a:solidFill>
                  <a:srgbClr val="00B050"/>
                </a:solidFill>
              </a:rPr>
              <a:t>Linked Open Data </a:t>
            </a:r>
            <a:r>
              <a:rPr lang="en-GB" dirty="0" smtClean="0"/>
              <a:t>principles</a:t>
            </a:r>
            <a:endParaRPr lang="en-GB" dirty="0"/>
          </a:p>
          <a:p>
            <a:pPr lvl="1"/>
            <a:endParaRPr lang="en-GB" dirty="0">
              <a:solidFill>
                <a:schemeClr val="accent1"/>
              </a:solidFill>
            </a:endParaRPr>
          </a:p>
          <a:p>
            <a:pPr lvl="1"/>
            <a:r>
              <a:rPr lang="en-GB" dirty="0">
                <a:solidFill>
                  <a:srgbClr val="00B050"/>
                </a:solidFill>
              </a:rPr>
              <a:t>Automatic </a:t>
            </a:r>
            <a:r>
              <a:rPr lang="en-GB" dirty="0" smtClean="0">
                <a:solidFill>
                  <a:srgbClr val="00B050"/>
                </a:solidFill>
              </a:rPr>
              <a:t>alignment facilities</a:t>
            </a:r>
            <a:endParaRPr lang="en-GB" dirty="0">
              <a:solidFill>
                <a:srgbClr val="00B050"/>
              </a:solidFill>
            </a:endParaRPr>
          </a:p>
          <a:p>
            <a:pPr indent="0">
              <a:buNone/>
            </a:pPr>
            <a:endParaRPr lang="en-GB" dirty="0"/>
          </a:p>
          <a:p>
            <a:pPr indent="0">
              <a:buNone/>
            </a:pPr>
            <a:endParaRPr lang="en-GB" dirty="0"/>
          </a:p>
          <a:p>
            <a:endParaRPr lang="en-GB" dirty="0"/>
          </a:p>
          <a:p>
            <a:endParaRPr lang="fr-FR" dirty="0"/>
          </a:p>
        </p:txBody>
      </p:sp>
    </p:spTree>
    <p:extLst>
      <p:ext uri="{BB962C8B-B14F-4D97-AF65-F5344CB8AC3E}">
        <p14:creationId xmlns:p14="http://schemas.microsoft.com/office/powerpoint/2010/main" val="33514306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467544" y="1052736"/>
            <a:ext cx="8229600" cy="936625"/>
          </a:xfrm>
        </p:spPr>
        <p:txBody>
          <a:bodyPr/>
          <a:lstStyle/>
          <a:p>
            <a:pPr defTabSz="957263">
              <a:defRPr/>
            </a:pPr>
            <a:r>
              <a:rPr lang="en-GB" sz="2800" dirty="0" smtClean="0">
                <a:solidFill>
                  <a:srgbClr val="003399"/>
                </a:solidFill>
                <a:sym typeface="Trebuchet MS" pitchFamily="34" charset="0"/>
              </a:rPr>
              <a:t>Knowledge Model</a:t>
            </a:r>
            <a:endParaRPr lang="en-GB" sz="2800" dirty="0">
              <a:solidFill>
                <a:srgbClr val="003399"/>
              </a:solidFill>
              <a:sym typeface="Trebuchet MS" pitchFamily="34" charset="0"/>
            </a:endParaRPr>
          </a:p>
        </p:txBody>
      </p:sp>
      <p:sp>
        <p:nvSpPr>
          <p:cNvPr id="8" name="Espace réservé du contenu 7"/>
          <p:cNvSpPr>
            <a:spLocks noGrp="1"/>
          </p:cNvSpPr>
          <p:nvPr>
            <p:ph idx="1"/>
          </p:nvPr>
        </p:nvSpPr>
        <p:spPr>
          <a:xfrm>
            <a:off x="467544" y="1916832"/>
            <a:ext cx="8229600" cy="4392488"/>
          </a:xfrm>
        </p:spPr>
        <p:txBody>
          <a:bodyPr/>
          <a:lstStyle/>
          <a:p>
            <a:r>
              <a:rPr lang="en-GB"/>
              <a:t>PMKI </a:t>
            </a:r>
            <a:r>
              <a:rPr lang="en-GB" smtClean="0"/>
              <a:t>requirements</a:t>
            </a:r>
            <a:endParaRPr lang="en-GB" dirty="0"/>
          </a:p>
          <a:p>
            <a:pPr lvl="1"/>
            <a:r>
              <a:rPr lang="en-GB" dirty="0"/>
              <a:t>based on existing standards (</a:t>
            </a:r>
            <a:r>
              <a:rPr lang="en-GB" dirty="0" err="1">
                <a:solidFill>
                  <a:srgbClr val="00B050"/>
                </a:solidFill>
              </a:rPr>
              <a:t>Ontolex</a:t>
            </a:r>
            <a:r>
              <a:rPr lang="en-GB" dirty="0">
                <a:solidFill>
                  <a:srgbClr val="00B050"/>
                </a:solidFill>
              </a:rPr>
              <a:t>-Lemon</a:t>
            </a:r>
            <a:r>
              <a:rPr lang="en-GB"/>
              <a:t>) </a:t>
            </a:r>
            <a:endParaRPr lang="en-GB" dirty="0">
              <a:solidFill>
                <a:srgbClr val="00B050"/>
              </a:solidFill>
            </a:endParaRPr>
          </a:p>
          <a:p>
            <a:pPr lvl="1"/>
            <a:r>
              <a:rPr lang="en-GB" smtClean="0">
                <a:solidFill>
                  <a:srgbClr val="00B050"/>
                </a:solidFill>
              </a:rPr>
              <a:t>reviewed</a:t>
            </a:r>
            <a:r>
              <a:rPr lang="en-GB" smtClean="0"/>
              <a:t> </a:t>
            </a:r>
            <a:r>
              <a:rPr lang="en-GB" dirty="0"/>
              <a:t>by external experts</a:t>
            </a:r>
          </a:p>
          <a:p>
            <a:pPr indent="0">
              <a:buNone/>
            </a:pPr>
            <a:endParaRPr lang="fr-FR" dirty="0"/>
          </a:p>
        </p:txBody>
      </p:sp>
      <p:pic>
        <p:nvPicPr>
          <p:cNvPr id="1027" name="Picture 3" descr="C:\Users\franenr\Desktop\OntolexLemonMode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3062502"/>
            <a:ext cx="5112568" cy="32555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4745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467544" y="1052736"/>
            <a:ext cx="8229600" cy="936625"/>
          </a:xfrm>
        </p:spPr>
        <p:txBody>
          <a:bodyPr/>
          <a:lstStyle/>
          <a:p>
            <a:pPr defTabSz="957263">
              <a:defRPr/>
            </a:pPr>
            <a:r>
              <a:rPr lang="en-GB" sz="2800" dirty="0" smtClean="0">
                <a:solidFill>
                  <a:srgbClr val="003399"/>
                </a:solidFill>
                <a:sym typeface="Trebuchet MS" pitchFamily="34" charset="0"/>
              </a:rPr>
              <a:t>Back-offices Services</a:t>
            </a:r>
            <a:endParaRPr lang="en-GB" sz="2800" dirty="0">
              <a:solidFill>
                <a:srgbClr val="003399"/>
              </a:solidFill>
              <a:sym typeface="Trebuchet MS" pitchFamily="34" charset="0"/>
            </a:endParaRPr>
          </a:p>
        </p:txBody>
      </p:sp>
      <p:sp>
        <p:nvSpPr>
          <p:cNvPr id="8" name="Espace réservé du contenu 7"/>
          <p:cNvSpPr>
            <a:spLocks noGrp="1"/>
          </p:cNvSpPr>
          <p:nvPr>
            <p:ph idx="1"/>
          </p:nvPr>
        </p:nvSpPr>
        <p:spPr>
          <a:xfrm>
            <a:off x="467544" y="1916832"/>
            <a:ext cx="8229600" cy="4392488"/>
          </a:xfrm>
        </p:spPr>
        <p:txBody>
          <a:bodyPr/>
          <a:lstStyle/>
          <a:p>
            <a:r>
              <a:rPr lang="en-GB" dirty="0"/>
              <a:t>PMKI</a:t>
            </a:r>
            <a:r>
              <a:rPr lang="en-GB"/>
              <a:t> Requirements</a:t>
            </a:r>
            <a:endParaRPr lang="en-GB" dirty="0"/>
          </a:p>
          <a:p>
            <a:endParaRPr lang="en-GB" dirty="0"/>
          </a:p>
          <a:p>
            <a:pPr lvl="1"/>
            <a:r>
              <a:rPr lang="en-GB"/>
              <a:t>managing </a:t>
            </a:r>
            <a:r>
              <a:rPr lang="en-GB" smtClean="0">
                <a:solidFill>
                  <a:srgbClr val="00B050"/>
                </a:solidFill>
              </a:rPr>
              <a:t>data </a:t>
            </a:r>
            <a:r>
              <a:rPr lang="en-GB">
                <a:solidFill>
                  <a:srgbClr val="00B050"/>
                </a:solidFill>
              </a:rPr>
              <a:t>and </a:t>
            </a:r>
            <a:r>
              <a:rPr lang="en-GB" smtClean="0">
                <a:solidFill>
                  <a:srgbClr val="00B050"/>
                </a:solidFill>
              </a:rPr>
              <a:t>knowledge models</a:t>
            </a:r>
            <a:endParaRPr lang="en-GB" dirty="0"/>
          </a:p>
          <a:p>
            <a:pPr lvl="1"/>
            <a:endParaRPr lang="en-GB" dirty="0"/>
          </a:p>
          <a:p>
            <a:pPr lvl="1"/>
            <a:r>
              <a:rPr lang="en-GB"/>
              <a:t>supporting </a:t>
            </a:r>
            <a:r>
              <a:rPr lang="en-GB" smtClean="0">
                <a:solidFill>
                  <a:srgbClr val="00B050"/>
                </a:solidFill>
              </a:rPr>
              <a:t>Ontolex-Lemon </a:t>
            </a:r>
            <a:r>
              <a:rPr lang="en-GB" dirty="0"/>
              <a:t>on top of RDFS, OWL, SKOS </a:t>
            </a:r>
            <a:r>
              <a:rPr lang="en-GB"/>
              <a:t>and </a:t>
            </a:r>
            <a:r>
              <a:rPr lang="en-GB" smtClean="0"/>
              <a:t>SKOS-XL</a:t>
            </a:r>
            <a:endParaRPr lang="en-GB" dirty="0"/>
          </a:p>
          <a:p>
            <a:pPr lvl="1"/>
            <a:endParaRPr lang="en-GB" dirty="0"/>
          </a:p>
          <a:p>
            <a:endParaRPr lang="fr-FR" dirty="0"/>
          </a:p>
        </p:txBody>
      </p:sp>
    </p:spTree>
    <p:extLst>
      <p:ext uri="{BB962C8B-B14F-4D97-AF65-F5344CB8AC3E}">
        <p14:creationId xmlns:p14="http://schemas.microsoft.com/office/powerpoint/2010/main" val="9023934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251520" y="1052736"/>
            <a:ext cx="8784976" cy="936625"/>
          </a:xfrm>
        </p:spPr>
        <p:txBody>
          <a:bodyPr/>
          <a:lstStyle/>
          <a:p>
            <a:pPr defTabSz="957263">
              <a:defRPr/>
            </a:pPr>
            <a:r>
              <a:rPr lang="en-GB" sz="2800" dirty="0" smtClean="0">
                <a:solidFill>
                  <a:srgbClr val="003399"/>
                </a:solidFill>
                <a:sym typeface="Trebuchet MS" pitchFamily="34" charset="0"/>
              </a:rPr>
              <a:t>Common approach for PMKI </a:t>
            </a:r>
            <a:r>
              <a:rPr lang="en-GB" sz="2800" dirty="0">
                <a:solidFill>
                  <a:srgbClr val="003399"/>
                </a:solidFill>
                <a:sym typeface="Trebuchet MS" pitchFamily="34" charset="0"/>
              </a:rPr>
              <a:t>and </a:t>
            </a:r>
            <a:r>
              <a:rPr lang="en-GB" sz="2800" dirty="0" err="1">
                <a:solidFill>
                  <a:srgbClr val="003399"/>
                </a:solidFill>
                <a:sym typeface="Trebuchet MS" pitchFamily="34" charset="0"/>
              </a:rPr>
              <a:t>VocBench</a:t>
            </a:r>
            <a:r>
              <a:rPr lang="en-GB" sz="2800" dirty="0">
                <a:solidFill>
                  <a:srgbClr val="003399"/>
                </a:solidFill>
                <a:sym typeface="Trebuchet MS" pitchFamily="34" charset="0"/>
              </a:rPr>
              <a:t> </a:t>
            </a:r>
          </a:p>
        </p:txBody>
      </p:sp>
      <p:sp>
        <p:nvSpPr>
          <p:cNvPr id="8" name="Espace réservé du contenu 7"/>
          <p:cNvSpPr>
            <a:spLocks noGrp="1"/>
          </p:cNvSpPr>
          <p:nvPr>
            <p:ph idx="1"/>
          </p:nvPr>
        </p:nvSpPr>
        <p:spPr>
          <a:xfrm>
            <a:off x="467544" y="1916832"/>
            <a:ext cx="8676456" cy="4392488"/>
          </a:xfrm>
        </p:spPr>
        <p:txBody>
          <a:bodyPr/>
          <a:lstStyle/>
          <a:p>
            <a:r>
              <a:rPr lang="en-GB" dirty="0" smtClean="0"/>
              <a:t>Back-end </a:t>
            </a:r>
            <a:r>
              <a:rPr lang="en-GB" dirty="0"/>
              <a:t>layer </a:t>
            </a:r>
            <a:r>
              <a:rPr lang="en-GB" dirty="0" smtClean="0"/>
              <a:t>(</a:t>
            </a:r>
            <a:r>
              <a:rPr lang="en-GB" dirty="0" err="1" smtClean="0">
                <a:solidFill>
                  <a:srgbClr val="00B050"/>
                </a:solidFill>
              </a:rPr>
              <a:t>Vocbench</a:t>
            </a:r>
            <a:r>
              <a:rPr lang="en-GB" dirty="0" smtClean="0">
                <a:solidFill>
                  <a:srgbClr val="00B050"/>
                </a:solidFill>
              </a:rPr>
              <a:t> </a:t>
            </a:r>
            <a:r>
              <a:rPr lang="en-GB" dirty="0">
                <a:solidFill>
                  <a:srgbClr val="00B050"/>
                </a:solidFill>
              </a:rPr>
              <a:t>3</a:t>
            </a:r>
            <a:r>
              <a:rPr lang="en-GB" dirty="0"/>
              <a:t> for </a:t>
            </a:r>
            <a:r>
              <a:rPr lang="en-GB" dirty="0" smtClean="0"/>
              <a:t>PMKI) </a:t>
            </a:r>
            <a:endParaRPr lang="en-GB" dirty="0"/>
          </a:p>
          <a:p>
            <a:pPr lvl="2"/>
            <a:r>
              <a:rPr lang="en-GB" dirty="0" smtClean="0">
                <a:solidFill>
                  <a:srgbClr val="00B050"/>
                </a:solidFill>
              </a:rPr>
              <a:t>Knowledge </a:t>
            </a:r>
            <a:r>
              <a:rPr lang="en-GB" dirty="0">
                <a:solidFill>
                  <a:srgbClr val="00B050"/>
                </a:solidFill>
              </a:rPr>
              <a:t>Base </a:t>
            </a:r>
            <a:r>
              <a:rPr lang="en-GB" dirty="0"/>
              <a:t>(staging area )</a:t>
            </a:r>
          </a:p>
          <a:p>
            <a:pPr lvl="2"/>
            <a:r>
              <a:rPr lang="en-GB" dirty="0">
                <a:solidFill>
                  <a:srgbClr val="00B050"/>
                </a:solidFill>
              </a:rPr>
              <a:t>Knowledge</a:t>
            </a:r>
            <a:r>
              <a:rPr lang="en-GB" dirty="0"/>
              <a:t> </a:t>
            </a:r>
            <a:r>
              <a:rPr lang="en-GB" dirty="0">
                <a:solidFill>
                  <a:srgbClr val="00B050"/>
                </a:solidFill>
              </a:rPr>
              <a:t>Model</a:t>
            </a:r>
          </a:p>
          <a:p>
            <a:pPr lvl="2"/>
            <a:endParaRPr lang="en-GB" dirty="0"/>
          </a:p>
          <a:p>
            <a:r>
              <a:rPr lang="en-GB" dirty="0"/>
              <a:t>Front-end layer (</a:t>
            </a:r>
            <a:r>
              <a:rPr lang="en-GB" dirty="0">
                <a:solidFill>
                  <a:srgbClr val="00B050"/>
                </a:solidFill>
              </a:rPr>
              <a:t>Dissemination platform</a:t>
            </a:r>
            <a:r>
              <a:rPr lang="en-GB" dirty="0"/>
              <a:t> for </a:t>
            </a:r>
            <a:r>
              <a:rPr lang="en-GB" dirty="0" smtClean="0"/>
              <a:t>PMKI)</a:t>
            </a:r>
            <a:endParaRPr lang="en-GB" dirty="0"/>
          </a:p>
          <a:p>
            <a:pPr lvl="2"/>
            <a:r>
              <a:rPr lang="en-GB" dirty="0" smtClean="0">
                <a:solidFill>
                  <a:srgbClr val="00B050"/>
                </a:solidFill>
              </a:rPr>
              <a:t>Knowledge </a:t>
            </a:r>
            <a:r>
              <a:rPr lang="en-GB" dirty="0">
                <a:solidFill>
                  <a:srgbClr val="00B050"/>
                </a:solidFill>
              </a:rPr>
              <a:t>Base </a:t>
            </a:r>
            <a:r>
              <a:rPr lang="en-GB" dirty="0"/>
              <a:t>(public) </a:t>
            </a:r>
            <a:endParaRPr lang="en-GB" dirty="0">
              <a:solidFill>
                <a:srgbClr val="00B050"/>
              </a:solidFill>
            </a:endParaRPr>
          </a:p>
          <a:p>
            <a:pPr lvl="2"/>
            <a:r>
              <a:rPr lang="en-GB" dirty="0">
                <a:solidFill>
                  <a:srgbClr val="00B050"/>
                </a:solidFill>
              </a:rPr>
              <a:t>Access Services </a:t>
            </a:r>
            <a:endParaRPr lang="en-GB" dirty="0"/>
          </a:p>
          <a:p>
            <a:pPr lvl="1"/>
            <a:r>
              <a:rPr lang="fr-BE" dirty="0" err="1" smtClean="0"/>
              <a:t>Activities</a:t>
            </a:r>
            <a:r>
              <a:rPr lang="fr-BE" dirty="0" smtClean="0"/>
              <a:t> </a:t>
            </a:r>
            <a:r>
              <a:rPr lang="fr-BE" dirty="0" err="1"/>
              <a:t>started</a:t>
            </a:r>
            <a:r>
              <a:rPr lang="fr-BE" dirty="0"/>
              <a:t> end </a:t>
            </a:r>
            <a:r>
              <a:rPr lang="fr-BE" dirty="0" smtClean="0"/>
              <a:t>2018</a:t>
            </a:r>
            <a:endParaRPr lang="fr-FR" dirty="0"/>
          </a:p>
        </p:txBody>
      </p:sp>
    </p:spTree>
    <p:extLst>
      <p:ext uri="{BB962C8B-B14F-4D97-AF65-F5344CB8AC3E}">
        <p14:creationId xmlns:p14="http://schemas.microsoft.com/office/powerpoint/2010/main" val="14526297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467544" y="1052736"/>
            <a:ext cx="8229600" cy="936625"/>
          </a:xfrm>
        </p:spPr>
        <p:txBody>
          <a:bodyPr/>
          <a:lstStyle/>
          <a:p>
            <a:pPr defTabSz="957263">
              <a:defRPr/>
            </a:pPr>
            <a:r>
              <a:rPr lang="en-GB" sz="2800" dirty="0" smtClean="0">
                <a:solidFill>
                  <a:srgbClr val="003399"/>
                </a:solidFill>
                <a:sym typeface="Trebuchet MS" pitchFamily="34" charset="0"/>
              </a:rPr>
              <a:t>Publishing </a:t>
            </a:r>
            <a:r>
              <a:rPr lang="en-GB" sz="2800" dirty="0">
                <a:solidFill>
                  <a:srgbClr val="003399"/>
                </a:solidFill>
                <a:sym typeface="Trebuchet MS" pitchFamily="34" charset="0"/>
              </a:rPr>
              <a:t>and conversion </a:t>
            </a:r>
            <a:r>
              <a:rPr lang="en-GB" sz="2800" dirty="0" smtClean="0">
                <a:solidFill>
                  <a:srgbClr val="003399"/>
                </a:solidFill>
                <a:sym typeface="Trebuchet MS" pitchFamily="34" charset="0"/>
              </a:rPr>
              <a:t>services</a:t>
            </a:r>
            <a:endParaRPr lang="en-GB" sz="2800" dirty="0">
              <a:solidFill>
                <a:srgbClr val="003399"/>
              </a:solidFill>
              <a:sym typeface="Trebuchet MS" pitchFamily="34" charset="0"/>
            </a:endParaRPr>
          </a:p>
        </p:txBody>
      </p:sp>
      <p:sp>
        <p:nvSpPr>
          <p:cNvPr id="8" name="Espace réservé du contenu 7"/>
          <p:cNvSpPr>
            <a:spLocks noGrp="1"/>
          </p:cNvSpPr>
          <p:nvPr>
            <p:ph idx="1"/>
          </p:nvPr>
        </p:nvSpPr>
        <p:spPr>
          <a:xfrm>
            <a:off x="467544" y="1916832"/>
            <a:ext cx="8568952" cy="4392488"/>
          </a:xfrm>
        </p:spPr>
        <p:txBody>
          <a:bodyPr/>
          <a:lstStyle/>
          <a:p>
            <a:r>
              <a:rPr lang="en-GB" dirty="0"/>
              <a:t>PMKI</a:t>
            </a:r>
            <a:r>
              <a:rPr lang="en-GB"/>
              <a:t> Requirements</a:t>
            </a:r>
            <a:endParaRPr lang="en-GB" dirty="0"/>
          </a:p>
          <a:p>
            <a:pPr lvl="1"/>
            <a:r>
              <a:rPr lang="en-GB" smtClean="0"/>
              <a:t>publishing </a:t>
            </a:r>
            <a:r>
              <a:rPr lang="en-GB"/>
              <a:t>service for </a:t>
            </a:r>
            <a:r>
              <a:rPr lang="en-GB" smtClean="0">
                <a:solidFill>
                  <a:srgbClr val="00B050"/>
                </a:solidFill>
              </a:rPr>
              <a:t>uploading/updating</a:t>
            </a:r>
            <a:r>
              <a:rPr lang="en-GB" smtClean="0"/>
              <a:t> language </a:t>
            </a:r>
            <a:r>
              <a:rPr lang="en-GB"/>
              <a:t>resources </a:t>
            </a:r>
            <a:endParaRPr lang="en-GB" dirty="0"/>
          </a:p>
          <a:p>
            <a:pPr lvl="1"/>
            <a:endParaRPr lang="en-GB" dirty="0"/>
          </a:p>
          <a:p>
            <a:pPr lvl="1"/>
            <a:r>
              <a:rPr lang="en-GB">
                <a:solidFill>
                  <a:srgbClr val="00B050"/>
                </a:solidFill>
              </a:rPr>
              <a:t>back-office </a:t>
            </a:r>
            <a:r>
              <a:rPr lang="en-GB" smtClean="0">
                <a:solidFill>
                  <a:srgbClr val="00B050"/>
                </a:solidFill>
              </a:rPr>
              <a:t>staging </a:t>
            </a:r>
            <a:r>
              <a:rPr lang="en-GB">
                <a:solidFill>
                  <a:srgbClr val="00B050"/>
                </a:solidFill>
              </a:rPr>
              <a:t>area</a:t>
            </a:r>
            <a:r>
              <a:rPr lang="en-GB"/>
              <a:t> </a:t>
            </a:r>
            <a:r>
              <a:rPr lang="en-GB" dirty="0"/>
              <a:t>and</a:t>
            </a:r>
            <a:r>
              <a:rPr lang="en-GB"/>
              <a:t> </a:t>
            </a:r>
            <a:r>
              <a:rPr lang="en-GB">
                <a:solidFill>
                  <a:srgbClr val="00B050"/>
                </a:solidFill>
              </a:rPr>
              <a:t>dissemination </a:t>
            </a:r>
            <a:r>
              <a:rPr lang="en-GB" smtClean="0">
                <a:solidFill>
                  <a:srgbClr val="00B050"/>
                </a:solidFill>
              </a:rPr>
              <a:t>area</a:t>
            </a:r>
            <a:endParaRPr lang="en-GB" dirty="0"/>
          </a:p>
          <a:p>
            <a:pPr lvl="1"/>
            <a:endParaRPr lang="en-GB" dirty="0"/>
          </a:p>
          <a:p>
            <a:pPr lvl="1"/>
            <a:r>
              <a:rPr lang="en-GB" smtClean="0"/>
              <a:t>conversion service</a:t>
            </a:r>
            <a:endParaRPr lang="en-GB" dirty="0"/>
          </a:p>
          <a:p>
            <a:pPr lvl="2"/>
            <a:r>
              <a:rPr lang="en-GB" dirty="0">
                <a:solidFill>
                  <a:srgbClr val="00B050"/>
                </a:solidFill>
              </a:rPr>
              <a:t>TBX to </a:t>
            </a:r>
            <a:r>
              <a:rPr lang="en-GB" dirty="0" err="1">
                <a:solidFill>
                  <a:srgbClr val="00B050"/>
                </a:solidFill>
              </a:rPr>
              <a:t>Ontolex</a:t>
            </a:r>
            <a:r>
              <a:rPr lang="en-GB" dirty="0">
                <a:solidFill>
                  <a:srgbClr val="00B050"/>
                </a:solidFill>
              </a:rPr>
              <a:t>-Lemon </a:t>
            </a:r>
            <a:r>
              <a:rPr lang="en-GB" dirty="0"/>
              <a:t>for lexicons; </a:t>
            </a:r>
          </a:p>
          <a:p>
            <a:pPr lvl="2"/>
            <a:r>
              <a:rPr lang="en-GB" dirty="0" err="1">
                <a:solidFill>
                  <a:srgbClr val="00B050"/>
                </a:solidFill>
              </a:rPr>
              <a:t>zThes</a:t>
            </a:r>
            <a:r>
              <a:rPr lang="en-GB" dirty="0">
                <a:solidFill>
                  <a:srgbClr val="00B050"/>
                </a:solidFill>
              </a:rPr>
              <a:t> to SKOS </a:t>
            </a:r>
            <a:r>
              <a:rPr lang="en-GB" dirty="0"/>
              <a:t>for thesauri; </a:t>
            </a:r>
          </a:p>
          <a:p>
            <a:pPr lvl="2"/>
            <a:r>
              <a:rPr lang="en-GB" dirty="0">
                <a:solidFill>
                  <a:srgbClr val="00B050"/>
                </a:solidFill>
              </a:rPr>
              <a:t>Spreadsheet format to SKOS </a:t>
            </a:r>
            <a:r>
              <a:rPr lang="en-GB" dirty="0"/>
              <a:t>for thesauri.</a:t>
            </a:r>
          </a:p>
          <a:p>
            <a:pPr lvl="1"/>
            <a:endParaRPr lang="en-GB" dirty="0"/>
          </a:p>
          <a:p>
            <a:pPr lvl="1"/>
            <a:r>
              <a:rPr lang="en-GB" smtClean="0"/>
              <a:t>accessible </a:t>
            </a:r>
            <a:r>
              <a:rPr lang="en-GB" dirty="0"/>
              <a:t>by </a:t>
            </a:r>
            <a:r>
              <a:rPr lang="en-GB"/>
              <a:t>registered </a:t>
            </a:r>
            <a:r>
              <a:rPr lang="en-GB" smtClean="0"/>
              <a:t>users</a:t>
            </a:r>
            <a:endParaRPr lang="en-GB" dirty="0"/>
          </a:p>
          <a:p>
            <a:pPr indent="0">
              <a:buNone/>
            </a:pPr>
            <a:endParaRPr lang="en-GB" dirty="0"/>
          </a:p>
        </p:txBody>
      </p:sp>
    </p:spTree>
    <p:extLst>
      <p:ext uri="{BB962C8B-B14F-4D97-AF65-F5344CB8AC3E}">
        <p14:creationId xmlns:p14="http://schemas.microsoft.com/office/powerpoint/2010/main" val="34077382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251520" y="0"/>
            <a:ext cx="8964488" cy="576585"/>
          </a:xfrm>
        </p:spPr>
        <p:txBody>
          <a:bodyPr/>
          <a:lstStyle/>
          <a:p>
            <a:pPr lvl="0"/>
            <a:r>
              <a:rPr lang="en-GB" sz="2800" dirty="0" smtClean="0">
                <a:solidFill>
                  <a:srgbClr val="003399"/>
                </a:solidFill>
                <a:sym typeface="Trebuchet MS" pitchFamily="34" charset="0"/>
              </a:rPr>
              <a:t>Current status</a:t>
            </a:r>
            <a:r>
              <a:rPr lang="en-GB" sz="2800" dirty="0">
                <a:solidFill>
                  <a:srgbClr val="003399"/>
                </a:solidFill>
                <a:sym typeface="Trebuchet MS" pitchFamily="34" charset="0"/>
              </a:rPr>
              <a:t>: </a:t>
            </a:r>
            <a:r>
              <a:rPr lang="en-GB" sz="2800" dirty="0" smtClean="0">
                <a:solidFill>
                  <a:srgbClr val="003399"/>
                </a:solidFill>
              </a:rPr>
              <a:t>milestones</a:t>
            </a:r>
            <a:endParaRPr lang="fr-FR" dirty="0"/>
          </a:p>
        </p:txBody>
      </p:sp>
      <p:graphicFrame>
        <p:nvGraphicFramePr>
          <p:cNvPr id="2" name="Table 1"/>
          <p:cNvGraphicFramePr>
            <a:graphicFrameLocks noGrp="1"/>
          </p:cNvGraphicFramePr>
          <p:nvPr>
            <p:extLst>
              <p:ext uri="{D42A27DB-BD31-4B8C-83A1-F6EECF244321}">
                <p14:modId xmlns:p14="http://schemas.microsoft.com/office/powerpoint/2010/main" val="3850143748"/>
              </p:ext>
            </p:extLst>
          </p:nvPr>
        </p:nvGraphicFramePr>
        <p:xfrm>
          <a:off x="395536" y="1340768"/>
          <a:ext cx="8288627" cy="4780341"/>
        </p:xfrm>
        <a:graphic>
          <a:graphicData uri="http://schemas.openxmlformats.org/drawingml/2006/table">
            <a:tbl>
              <a:tblPr/>
              <a:tblGrid>
                <a:gridCol w="871803"/>
                <a:gridCol w="3664701"/>
                <a:gridCol w="1152128"/>
                <a:gridCol w="1224136"/>
                <a:gridCol w="648072"/>
                <a:gridCol w="727787"/>
              </a:tblGrid>
              <a:tr h="216024">
                <a:tc gridSpan="3">
                  <a:txBody>
                    <a:bodyPr/>
                    <a:lstStyle/>
                    <a:p>
                      <a:pPr algn="ctr">
                        <a:lnSpc>
                          <a:spcPct val="130000"/>
                        </a:lnSpc>
                        <a:spcAft>
                          <a:spcPts val="0"/>
                        </a:spcAft>
                      </a:pPr>
                      <a:r>
                        <a:rPr lang="fr-BE" sz="1200" b="1" dirty="0" smtClean="0">
                          <a:effectLst/>
                          <a:latin typeface="+mn-lt"/>
                          <a:ea typeface="Calibri"/>
                          <a:cs typeface="Times New Roman"/>
                        </a:rPr>
                        <a:t>ISA</a:t>
                      </a:r>
                      <a:r>
                        <a:rPr lang="fr-BE" sz="1200" b="1" baseline="30000" dirty="0" smtClean="0">
                          <a:effectLst/>
                          <a:latin typeface="+mn-lt"/>
                          <a:ea typeface="Calibri"/>
                          <a:cs typeface="Times New Roman"/>
                        </a:rPr>
                        <a:t>2</a:t>
                      </a:r>
                      <a:r>
                        <a:rPr lang="fr-BE" sz="1200" b="1" dirty="0" smtClean="0">
                          <a:effectLst/>
                          <a:latin typeface="+mn-lt"/>
                          <a:ea typeface="Calibri"/>
                          <a:cs typeface="Times New Roman"/>
                        </a:rPr>
                        <a:t> </a:t>
                      </a:r>
                      <a:r>
                        <a:rPr lang="fr-BE" sz="1200" b="1" dirty="0" err="1" smtClean="0">
                          <a:effectLst/>
                          <a:latin typeface="+mn-lt"/>
                          <a:ea typeface="Calibri"/>
                          <a:cs typeface="Times New Roman"/>
                        </a:rPr>
                        <a:t>request</a:t>
                      </a:r>
                      <a:r>
                        <a:rPr lang="fr-BE" sz="1200" b="1" dirty="0" smtClean="0">
                          <a:effectLst/>
                          <a:latin typeface="+mn-lt"/>
                          <a:ea typeface="Calibri"/>
                          <a:cs typeface="Times New Roman"/>
                        </a:rPr>
                        <a:t> 2019</a:t>
                      </a:r>
                      <a:endParaRPr lang="en-GB" sz="1200" b="1" dirty="0">
                        <a:effectLst/>
                        <a:latin typeface="+mn-lt"/>
                        <a:ea typeface="Calibri"/>
                        <a:cs typeface="Times New Roman"/>
                      </a:endParaRPr>
                    </a:p>
                  </a:txBody>
                  <a:tcPr marL="27952" marR="2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hMerge="1">
                  <a:txBody>
                    <a:bodyPr/>
                    <a:lstStyle/>
                    <a:p>
                      <a:pPr algn="ctr">
                        <a:lnSpc>
                          <a:spcPct val="130000"/>
                        </a:lnSpc>
                        <a:spcAft>
                          <a:spcPts val="0"/>
                        </a:spcAft>
                      </a:pPr>
                      <a:endParaRPr lang="en-GB" sz="1200" dirty="0">
                        <a:effectLst/>
                        <a:latin typeface="+mn-lt"/>
                        <a:ea typeface="Calibri"/>
                        <a:cs typeface="Times New Roman"/>
                      </a:endParaRPr>
                    </a:p>
                  </a:txBody>
                  <a:tcPr marL="27952" marR="2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6666"/>
                    </a:solidFill>
                  </a:tcPr>
                </a:tc>
                <a:tc hMerge="1">
                  <a:txBody>
                    <a:bodyPr/>
                    <a:lstStyle/>
                    <a:p>
                      <a:pPr algn="ctr">
                        <a:lnSpc>
                          <a:spcPct val="130000"/>
                        </a:lnSpc>
                        <a:spcAft>
                          <a:spcPts val="0"/>
                        </a:spcAft>
                      </a:pPr>
                      <a:endParaRPr lang="en-GB" sz="1200" dirty="0">
                        <a:effectLst/>
                        <a:latin typeface="+mn-lt"/>
                        <a:ea typeface="Calibri"/>
                        <a:cs typeface="Times New Roman"/>
                      </a:endParaRPr>
                    </a:p>
                  </a:txBody>
                  <a:tcPr marL="27952" marR="2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6666"/>
                    </a:solidFill>
                  </a:tcPr>
                </a:tc>
                <a:tc gridSpan="3">
                  <a:txBody>
                    <a:bodyPr/>
                    <a:lstStyle/>
                    <a:p>
                      <a:pPr algn="ctr">
                        <a:lnSpc>
                          <a:spcPct val="130000"/>
                        </a:lnSpc>
                        <a:spcAft>
                          <a:spcPts val="0"/>
                        </a:spcAft>
                      </a:pPr>
                      <a:r>
                        <a:rPr lang="en-GB" sz="1200" b="1" dirty="0" err="1" smtClean="0">
                          <a:solidFill>
                            <a:srgbClr val="000000"/>
                          </a:solidFill>
                          <a:effectLst/>
                          <a:latin typeface="+mn-lt"/>
                          <a:ea typeface="Times New Roman"/>
                          <a:cs typeface="Times New Roman"/>
                        </a:rPr>
                        <a:t>Workplan</a:t>
                      </a:r>
                      <a:endParaRPr lang="en-GB" sz="1200" b="1" dirty="0">
                        <a:solidFill>
                          <a:schemeClr val="tx1"/>
                        </a:solidFill>
                        <a:effectLst/>
                        <a:latin typeface="+mn-lt"/>
                        <a:ea typeface="Calibri"/>
                        <a:cs typeface="Times New Roman"/>
                      </a:endParaRPr>
                    </a:p>
                  </a:txBody>
                  <a:tcPr marL="27952" marR="2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algn="ctr">
                        <a:lnSpc>
                          <a:spcPct val="130000"/>
                        </a:lnSpc>
                        <a:spcAft>
                          <a:spcPts val="0"/>
                        </a:spcAft>
                      </a:pPr>
                      <a:endParaRPr lang="en-GB" sz="1200" dirty="0">
                        <a:solidFill>
                          <a:schemeClr val="bg1"/>
                        </a:solidFill>
                        <a:effectLst/>
                        <a:latin typeface="+mn-lt"/>
                        <a:ea typeface="Calibri"/>
                        <a:cs typeface="Times New Roman"/>
                      </a:endParaRPr>
                    </a:p>
                  </a:txBody>
                  <a:tcPr marL="27952" marR="2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6666"/>
                    </a:solidFill>
                  </a:tcPr>
                </a:tc>
                <a:tc hMerge="1">
                  <a:txBody>
                    <a:bodyPr/>
                    <a:lstStyle/>
                    <a:p>
                      <a:pPr algn="ctr">
                        <a:lnSpc>
                          <a:spcPct val="130000"/>
                        </a:lnSpc>
                        <a:spcAft>
                          <a:spcPts val="0"/>
                        </a:spcAft>
                      </a:pPr>
                      <a:endParaRPr lang="en-GB" sz="800" dirty="0">
                        <a:solidFill>
                          <a:schemeClr val="tx1"/>
                        </a:solidFill>
                        <a:effectLst/>
                        <a:latin typeface="+mn-lt"/>
                        <a:ea typeface="Calibri"/>
                        <a:cs typeface="Times New Roman"/>
                      </a:endParaRPr>
                    </a:p>
                  </a:txBody>
                  <a:tcPr marL="27952" marR="2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4056">
                <a:tc>
                  <a:txBody>
                    <a:bodyPr/>
                    <a:lstStyle/>
                    <a:p>
                      <a:pPr algn="ctr">
                        <a:lnSpc>
                          <a:spcPct val="130000"/>
                        </a:lnSpc>
                        <a:spcAft>
                          <a:spcPts val="0"/>
                        </a:spcAft>
                      </a:pPr>
                      <a:r>
                        <a:rPr lang="en-GB" sz="1200" dirty="0" smtClean="0">
                          <a:solidFill>
                            <a:srgbClr val="FFFFFF"/>
                          </a:solidFill>
                          <a:effectLst/>
                          <a:latin typeface="+mn-lt"/>
                          <a:ea typeface="Times New Roman"/>
                          <a:cs typeface="Times New Roman"/>
                        </a:rPr>
                        <a:t>Phase</a:t>
                      </a:r>
                      <a:endParaRPr lang="en-GB" sz="1200" dirty="0">
                        <a:effectLst/>
                        <a:latin typeface="+mn-lt"/>
                        <a:ea typeface="Calibri"/>
                        <a:cs typeface="Times New Roman"/>
                      </a:endParaRPr>
                    </a:p>
                  </a:txBody>
                  <a:tcPr marL="27952" marR="2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30000"/>
                        </a:lnSpc>
                        <a:spcAft>
                          <a:spcPts val="0"/>
                        </a:spcAft>
                      </a:pPr>
                      <a:r>
                        <a:rPr lang="en-GB" sz="1200" dirty="0">
                          <a:solidFill>
                            <a:srgbClr val="FFFFFF"/>
                          </a:solidFill>
                          <a:effectLst/>
                          <a:latin typeface="+mn-lt"/>
                          <a:ea typeface="Times New Roman"/>
                          <a:cs typeface="Times New Roman"/>
                        </a:rPr>
                        <a:t>Description of milestones reached or to be reached</a:t>
                      </a:r>
                      <a:endParaRPr lang="en-GB" sz="1200" dirty="0">
                        <a:effectLst/>
                        <a:latin typeface="+mn-lt"/>
                        <a:ea typeface="Calibri"/>
                        <a:cs typeface="Times New Roman"/>
                      </a:endParaRPr>
                    </a:p>
                  </a:txBody>
                  <a:tcPr marL="27952" marR="2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30000"/>
                        </a:lnSpc>
                        <a:spcAft>
                          <a:spcPts val="0"/>
                        </a:spcAft>
                      </a:pPr>
                      <a:r>
                        <a:rPr lang="en-GB" sz="1200" dirty="0">
                          <a:solidFill>
                            <a:srgbClr val="FFFFFF"/>
                          </a:solidFill>
                          <a:effectLst/>
                          <a:latin typeface="+mn-lt"/>
                          <a:ea typeface="Times New Roman"/>
                          <a:cs typeface="Times New Roman"/>
                        </a:rPr>
                        <a:t>Start date</a:t>
                      </a:r>
                      <a:endParaRPr lang="en-GB" sz="1200" dirty="0">
                        <a:effectLst/>
                        <a:latin typeface="+mn-lt"/>
                        <a:ea typeface="Calibri"/>
                        <a:cs typeface="Times New Roman"/>
                      </a:endParaRPr>
                    </a:p>
                    <a:p>
                      <a:pPr algn="ctr">
                        <a:lnSpc>
                          <a:spcPct val="130000"/>
                        </a:lnSpc>
                        <a:spcAft>
                          <a:spcPts val="0"/>
                        </a:spcAft>
                      </a:pPr>
                      <a:r>
                        <a:rPr lang="en-GB" sz="1200" dirty="0" smtClean="0">
                          <a:solidFill>
                            <a:srgbClr val="FFFFFF"/>
                          </a:solidFill>
                          <a:effectLst/>
                          <a:latin typeface="+mn-lt"/>
                          <a:ea typeface="Times New Roman"/>
                          <a:cs typeface="Times New Roman"/>
                        </a:rPr>
                        <a:t>End date</a:t>
                      </a:r>
                      <a:endParaRPr lang="en-GB" sz="1200" dirty="0">
                        <a:effectLst/>
                        <a:latin typeface="+mn-lt"/>
                        <a:ea typeface="Calibri"/>
                        <a:cs typeface="Times New Roman"/>
                      </a:endParaRPr>
                    </a:p>
                  </a:txBody>
                  <a:tcPr marL="27952" marR="2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30000"/>
                        </a:lnSpc>
                        <a:spcAft>
                          <a:spcPts val="0"/>
                        </a:spcAft>
                      </a:pPr>
                      <a:r>
                        <a:rPr lang="en-GB" sz="1200" dirty="0" smtClean="0">
                          <a:solidFill>
                            <a:schemeClr val="tx1"/>
                          </a:solidFill>
                          <a:effectLst/>
                          <a:latin typeface="+mn-lt"/>
                          <a:ea typeface="Times New Roman"/>
                          <a:cs typeface="Times New Roman"/>
                        </a:rPr>
                        <a:t>Start date</a:t>
                      </a:r>
                      <a:endParaRPr lang="en-GB" sz="1200" dirty="0" smtClean="0">
                        <a:solidFill>
                          <a:schemeClr val="tx1"/>
                        </a:solidFill>
                        <a:effectLst/>
                        <a:latin typeface="+mn-lt"/>
                        <a:ea typeface="Calibri"/>
                        <a:cs typeface="Times New Roman"/>
                      </a:endParaRPr>
                    </a:p>
                    <a:p>
                      <a:pPr algn="ctr">
                        <a:lnSpc>
                          <a:spcPct val="130000"/>
                        </a:lnSpc>
                        <a:spcAft>
                          <a:spcPts val="0"/>
                        </a:spcAft>
                      </a:pPr>
                      <a:r>
                        <a:rPr lang="en-GB" sz="1200" dirty="0" smtClean="0">
                          <a:solidFill>
                            <a:schemeClr val="tx1"/>
                          </a:solidFill>
                          <a:effectLst/>
                          <a:latin typeface="+mn-lt"/>
                          <a:ea typeface="Times New Roman"/>
                          <a:cs typeface="Times New Roman"/>
                        </a:rPr>
                        <a:t>End date</a:t>
                      </a:r>
                      <a:endParaRPr lang="en-GB" sz="1200" dirty="0" smtClean="0">
                        <a:solidFill>
                          <a:schemeClr val="tx1"/>
                        </a:solidFill>
                        <a:effectLst/>
                        <a:latin typeface="+mn-lt"/>
                        <a:ea typeface="Calibri"/>
                        <a:cs typeface="Times New Roman"/>
                      </a:endParaRPr>
                    </a:p>
                  </a:txBody>
                  <a:tcPr marL="27952" marR="2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30000"/>
                        </a:lnSpc>
                        <a:spcAft>
                          <a:spcPts val="0"/>
                        </a:spcAft>
                      </a:pPr>
                      <a:r>
                        <a:rPr lang="fr-BE" sz="1100" dirty="0" err="1" smtClean="0">
                          <a:solidFill>
                            <a:schemeClr val="tx1"/>
                          </a:solidFill>
                          <a:effectLst/>
                          <a:latin typeface="+mn-lt"/>
                          <a:ea typeface="Calibri"/>
                          <a:cs typeface="Times New Roman"/>
                        </a:rPr>
                        <a:t>Status</a:t>
                      </a:r>
                      <a:endParaRPr lang="en-GB" sz="1100" dirty="0">
                        <a:solidFill>
                          <a:schemeClr val="tx1"/>
                        </a:solidFill>
                        <a:effectLst/>
                        <a:latin typeface="+mn-lt"/>
                        <a:ea typeface="Calibri"/>
                        <a:cs typeface="Times New Roman"/>
                      </a:endParaRPr>
                    </a:p>
                  </a:txBody>
                  <a:tcPr marL="27952" marR="2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30000"/>
                        </a:lnSpc>
                        <a:spcBef>
                          <a:spcPts val="0"/>
                        </a:spcBef>
                        <a:spcAft>
                          <a:spcPts val="0"/>
                        </a:spcAft>
                        <a:buClrTx/>
                        <a:buSzTx/>
                        <a:buFontTx/>
                        <a:buNone/>
                        <a:tabLst/>
                        <a:defRPr/>
                      </a:pPr>
                      <a:r>
                        <a:rPr lang="fr-BE" sz="1100" dirty="0" smtClean="0">
                          <a:solidFill>
                            <a:schemeClr val="tx1"/>
                          </a:solidFill>
                          <a:effectLst/>
                          <a:latin typeface="+mn-lt"/>
                          <a:ea typeface="Calibri"/>
                          <a:cs typeface="Times New Roman"/>
                        </a:rPr>
                        <a:t>% </a:t>
                      </a:r>
                      <a:r>
                        <a:rPr lang="fr-BE" sz="1100" dirty="0" err="1" smtClean="0">
                          <a:solidFill>
                            <a:schemeClr val="tx1"/>
                          </a:solidFill>
                          <a:effectLst/>
                          <a:latin typeface="+mn-lt"/>
                          <a:ea typeface="Calibri"/>
                          <a:cs typeface="Times New Roman"/>
                        </a:rPr>
                        <a:t>Comp</a:t>
                      </a:r>
                      <a:r>
                        <a:rPr lang="fr-BE" sz="1100" dirty="0" smtClean="0">
                          <a:solidFill>
                            <a:schemeClr val="tx1"/>
                          </a:solidFill>
                          <a:effectLst/>
                          <a:latin typeface="+mn-lt"/>
                          <a:ea typeface="Calibri"/>
                          <a:cs typeface="Times New Roman"/>
                        </a:rPr>
                        <a:t>.</a:t>
                      </a:r>
                      <a:endParaRPr lang="en-GB" sz="1100" dirty="0" smtClean="0">
                        <a:solidFill>
                          <a:schemeClr val="tx1"/>
                        </a:solidFill>
                        <a:effectLst/>
                        <a:latin typeface="+mn-lt"/>
                        <a:ea typeface="Calibri"/>
                        <a:cs typeface="Times New Roman"/>
                      </a:endParaRPr>
                    </a:p>
                  </a:txBody>
                  <a:tcPr marL="27952" marR="2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33627">
                <a:tc>
                  <a:txBody>
                    <a:bodyPr/>
                    <a:lstStyle/>
                    <a:p>
                      <a:pPr>
                        <a:lnSpc>
                          <a:spcPct val="130000"/>
                        </a:lnSpc>
                        <a:spcAft>
                          <a:spcPts val="0"/>
                        </a:spcAft>
                      </a:pPr>
                      <a:r>
                        <a:rPr lang="en-GB" sz="1200" dirty="0">
                          <a:solidFill>
                            <a:srgbClr val="000000"/>
                          </a:solidFill>
                          <a:effectLst/>
                          <a:latin typeface="+mn-lt"/>
                          <a:ea typeface="Times New Roman"/>
                          <a:cs typeface="Times New Roman"/>
                        </a:rPr>
                        <a:t>Inception</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a:solidFill>
                            <a:srgbClr val="000000"/>
                          </a:solidFill>
                          <a:effectLst/>
                          <a:latin typeface="+mn-lt"/>
                          <a:ea typeface="Times New Roman"/>
                          <a:cs typeface="Times New Roman"/>
                        </a:rPr>
                        <a:t>Project organisation has been set-up</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smtClean="0">
                          <a:solidFill>
                            <a:srgbClr val="000000"/>
                          </a:solidFill>
                          <a:effectLst/>
                          <a:latin typeface="+mn-lt"/>
                          <a:ea typeface="Times New Roman"/>
                          <a:cs typeface="Times New Roman"/>
                        </a:rPr>
                        <a:t>Q3/16</a:t>
                      </a:r>
                      <a:r>
                        <a:rPr lang="en-GB" sz="1200" dirty="0" smtClean="0">
                          <a:solidFill>
                            <a:schemeClr val="tx1"/>
                          </a:solidFill>
                          <a:effectLst/>
                          <a:latin typeface="+mn-lt"/>
                          <a:ea typeface="Times New Roman"/>
                          <a:cs typeface="Times New Roman"/>
                        </a:rPr>
                        <a:t>-</a:t>
                      </a:r>
                      <a:r>
                        <a:rPr lang="en-GB" sz="1200" dirty="0" smtClean="0">
                          <a:solidFill>
                            <a:srgbClr val="000000"/>
                          </a:solidFill>
                          <a:effectLst/>
                          <a:latin typeface="+mn-lt"/>
                          <a:ea typeface="Times New Roman"/>
                          <a:cs typeface="Times New Roman"/>
                        </a:rPr>
                        <a:t>Q4/16</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30000"/>
                        </a:lnSpc>
                        <a:spcBef>
                          <a:spcPts val="0"/>
                        </a:spcBef>
                        <a:spcAft>
                          <a:spcPts val="0"/>
                        </a:spcAft>
                        <a:buClrTx/>
                        <a:buSzTx/>
                        <a:buFontTx/>
                        <a:buNone/>
                        <a:tabLst/>
                        <a:defRPr/>
                      </a:pPr>
                      <a:r>
                        <a:rPr lang="en-GB" sz="1200" b="0" dirty="0" smtClean="0">
                          <a:solidFill>
                            <a:srgbClr val="00B050"/>
                          </a:solidFill>
                          <a:effectLst/>
                          <a:latin typeface="+mn-lt"/>
                          <a:ea typeface="Times New Roman"/>
                          <a:cs typeface="Times New Roman"/>
                        </a:rPr>
                        <a:t>Q3/16</a:t>
                      </a:r>
                      <a:r>
                        <a:rPr lang="fr-FR" sz="1200" b="0" dirty="0" smtClean="0">
                          <a:solidFill>
                            <a:srgbClr val="00B050"/>
                          </a:solidFill>
                          <a:effectLst/>
                          <a:latin typeface="+mn-lt"/>
                          <a:ea typeface="Times New Roman"/>
                          <a:cs typeface="Times New Roman"/>
                        </a:rPr>
                        <a:t>-</a:t>
                      </a:r>
                      <a:r>
                        <a:rPr lang="en-GB" sz="1200" b="0" dirty="0" smtClean="0">
                          <a:solidFill>
                            <a:srgbClr val="00B050"/>
                          </a:solidFill>
                          <a:effectLst/>
                          <a:latin typeface="+mn-lt"/>
                          <a:ea typeface="Times New Roman"/>
                          <a:cs typeface="Times New Roman"/>
                        </a:rPr>
                        <a:t>Q4/16</a:t>
                      </a:r>
                      <a:endParaRPr lang="fr-FR" sz="1200" b="0" dirty="0" smtClean="0">
                        <a:solidFill>
                          <a:srgbClr val="00B050"/>
                        </a:solidFill>
                        <a:effectLst/>
                        <a:latin typeface="+mn-lt"/>
                        <a:ea typeface="Times New Roman"/>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fr-BE" sz="1100" b="0" kern="1200" dirty="0" err="1" smtClean="0">
                          <a:solidFill>
                            <a:srgbClr val="00B050"/>
                          </a:solidFill>
                          <a:effectLst/>
                          <a:latin typeface="+mn-lt"/>
                          <a:ea typeface="Times New Roman"/>
                          <a:cs typeface="Times New Roman"/>
                        </a:rPr>
                        <a:t>Done</a:t>
                      </a: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fr-BE" sz="1100" b="0" kern="1200" dirty="0" smtClean="0">
                          <a:solidFill>
                            <a:srgbClr val="00B050"/>
                          </a:solidFill>
                          <a:effectLst/>
                          <a:latin typeface="+mn-lt"/>
                          <a:ea typeface="Calibri"/>
                          <a:cs typeface="Times New Roman"/>
                        </a:rPr>
                        <a:t>100%</a:t>
                      </a: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973">
                <a:tc>
                  <a:txBody>
                    <a:bodyPr/>
                    <a:lstStyle/>
                    <a:p>
                      <a:pPr>
                        <a:lnSpc>
                          <a:spcPct val="130000"/>
                        </a:lnSpc>
                        <a:spcAft>
                          <a:spcPts val="0"/>
                        </a:spcAft>
                      </a:pPr>
                      <a:r>
                        <a:rPr lang="en-GB" sz="1200" dirty="0">
                          <a:solidFill>
                            <a:srgbClr val="000000"/>
                          </a:solidFill>
                          <a:effectLst/>
                          <a:latin typeface="+mn-lt"/>
                          <a:ea typeface="Times New Roman"/>
                          <a:cs typeface="Times New Roman"/>
                        </a:rPr>
                        <a:t>Execution</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a:solidFill>
                            <a:srgbClr val="000000"/>
                          </a:solidFill>
                          <a:effectLst/>
                          <a:latin typeface="+mn-lt"/>
                          <a:ea typeface="Times New Roman"/>
                          <a:cs typeface="Times New Roman"/>
                        </a:rPr>
                        <a:t>Standard representation has been adopted</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smtClean="0">
                          <a:solidFill>
                            <a:srgbClr val="000000"/>
                          </a:solidFill>
                          <a:effectLst/>
                          <a:latin typeface="+mn-lt"/>
                          <a:ea typeface="Times New Roman"/>
                          <a:cs typeface="Times New Roman"/>
                        </a:rPr>
                        <a:t>Q4/16</a:t>
                      </a:r>
                      <a:r>
                        <a:rPr lang="en-GB" sz="1200" dirty="0" smtClean="0">
                          <a:solidFill>
                            <a:schemeClr val="tx1"/>
                          </a:solidFill>
                          <a:effectLst/>
                          <a:latin typeface="+mn-lt"/>
                          <a:ea typeface="Times New Roman"/>
                          <a:cs typeface="Times New Roman"/>
                        </a:rPr>
                        <a:t>-</a:t>
                      </a:r>
                      <a:r>
                        <a:rPr lang="en-GB" sz="1200" dirty="0" smtClean="0">
                          <a:solidFill>
                            <a:srgbClr val="000000"/>
                          </a:solidFill>
                          <a:effectLst/>
                          <a:latin typeface="+mn-lt"/>
                          <a:ea typeface="Times New Roman"/>
                          <a:cs typeface="Times New Roman"/>
                        </a:rPr>
                        <a:t>Q1/17</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30000"/>
                        </a:lnSpc>
                        <a:spcBef>
                          <a:spcPts val="0"/>
                        </a:spcBef>
                        <a:spcAft>
                          <a:spcPts val="0"/>
                        </a:spcAft>
                        <a:buClrTx/>
                        <a:buSzTx/>
                        <a:buFontTx/>
                        <a:buNone/>
                        <a:tabLst/>
                        <a:defRPr/>
                      </a:pPr>
                      <a:r>
                        <a:rPr lang="en-GB" sz="1200" b="0" dirty="0" smtClean="0">
                          <a:solidFill>
                            <a:srgbClr val="00B050"/>
                          </a:solidFill>
                          <a:effectLst/>
                          <a:latin typeface="+mn-lt"/>
                          <a:ea typeface="Times New Roman"/>
                          <a:cs typeface="Times New Roman"/>
                        </a:rPr>
                        <a:t>Q4/16-Q1/17</a:t>
                      </a:r>
                      <a:endParaRPr lang="fr-FR" sz="1200" b="0" dirty="0" smtClean="0">
                        <a:solidFill>
                          <a:srgbClr val="00B050"/>
                        </a:solidFill>
                        <a:effectLst/>
                        <a:latin typeface="+mn-lt"/>
                        <a:ea typeface="Times New Roman"/>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fr-BE" sz="1100" b="0" kern="1200" dirty="0" err="1" smtClean="0">
                          <a:solidFill>
                            <a:srgbClr val="00B050"/>
                          </a:solidFill>
                          <a:effectLst/>
                          <a:latin typeface="+mn-lt"/>
                          <a:ea typeface="Times New Roman"/>
                          <a:cs typeface="Times New Roman"/>
                        </a:rPr>
                        <a:t>Done</a:t>
                      </a: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30000"/>
                        </a:lnSpc>
                        <a:spcBef>
                          <a:spcPts val="0"/>
                        </a:spcBef>
                        <a:spcAft>
                          <a:spcPts val="0"/>
                        </a:spcAft>
                        <a:buClrTx/>
                        <a:buSzTx/>
                        <a:buFontTx/>
                        <a:buNone/>
                        <a:tabLst/>
                        <a:defRPr/>
                      </a:pPr>
                      <a:r>
                        <a:rPr lang="fr-BE" sz="1100" b="0" kern="1200" dirty="0" smtClean="0">
                          <a:solidFill>
                            <a:srgbClr val="00B050"/>
                          </a:solidFill>
                          <a:effectLst/>
                          <a:latin typeface="+mn-lt"/>
                          <a:ea typeface="Calibri"/>
                          <a:cs typeface="Times New Roman"/>
                        </a:rPr>
                        <a:t>100%</a:t>
                      </a:r>
                      <a:endParaRPr lang="en-GB" sz="1100" dirty="0" smtClean="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4056">
                <a:tc>
                  <a:txBody>
                    <a:bodyPr/>
                    <a:lstStyle/>
                    <a:p>
                      <a:pPr>
                        <a:lnSpc>
                          <a:spcPct val="130000"/>
                        </a:lnSpc>
                        <a:spcAft>
                          <a:spcPts val="0"/>
                        </a:spcAft>
                      </a:pPr>
                      <a:r>
                        <a:rPr lang="en-GB" sz="1200" dirty="0">
                          <a:solidFill>
                            <a:srgbClr val="000000"/>
                          </a:solidFill>
                          <a:effectLst/>
                          <a:latin typeface="+mn-lt"/>
                          <a:ea typeface="Times New Roman"/>
                          <a:cs typeface="Times New Roman"/>
                        </a:rPr>
                        <a:t>Execution</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a:solidFill>
                            <a:srgbClr val="000000"/>
                          </a:solidFill>
                          <a:effectLst/>
                          <a:latin typeface="+mn-lt"/>
                          <a:ea typeface="Times New Roman"/>
                          <a:cs typeface="Times New Roman"/>
                        </a:rPr>
                        <a:t>Core data model and a first set of extensions have been defined (including documentation)</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smtClean="0">
                          <a:solidFill>
                            <a:srgbClr val="000000"/>
                          </a:solidFill>
                          <a:effectLst/>
                          <a:latin typeface="+mn-lt"/>
                          <a:ea typeface="Times New Roman"/>
                          <a:cs typeface="Times New Roman"/>
                        </a:rPr>
                        <a:t>Q4/16</a:t>
                      </a:r>
                      <a:r>
                        <a:rPr lang="en-GB" sz="1200" dirty="0" smtClean="0">
                          <a:solidFill>
                            <a:schemeClr val="tx1"/>
                          </a:solidFill>
                          <a:effectLst/>
                          <a:latin typeface="+mn-lt"/>
                          <a:ea typeface="Times New Roman"/>
                          <a:cs typeface="Times New Roman"/>
                        </a:rPr>
                        <a:t>-</a:t>
                      </a:r>
                      <a:r>
                        <a:rPr lang="en-GB" sz="1200" dirty="0" smtClean="0">
                          <a:solidFill>
                            <a:srgbClr val="000000"/>
                          </a:solidFill>
                          <a:effectLst/>
                          <a:latin typeface="+mn-lt"/>
                          <a:ea typeface="Times New Roman"/>
                          <a:cs typeface="Times New Roman"/>
                        </a:rPr>
                        <a:t>Q4/17</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457200" rtl="0" eaLnBrk="1" fontAlgn="auto" latinLnBrk="0" hangingPunct="1">
                        <a:lnSpc>
                          <a:spcPct val="130000"/>
                        </a:lnSpc>
                        <a:spcBef>
                          <a:spcPts val="0"/>
                        </a:spcBef>
                        <a:spcAft>
                          <a:spcPts val="0"/>
                        </a:spcAft>
                        <a:buClrTx/>
                        <a:buSzTx/>
                        <a:buFontTx/>
                        <a:buNone/>
                        <a:tabLst/>
                        <a:defRPr/>
                      </a:pPr>
                      <a:r>
                        <a:rPr lang="en-GB" sz="1200" b="0" dirty="0" smtClean="0">
                          <a:solidFill>
                            <a:srgbClr val="00B050"/>
                          </a:solidFill>
                          <a:effectLst/>
                          <a:latin typeface="+mn-lt"/>
                          <a:ea typeface="Times New Roman"/>
                          <a:cs typeface="Times New Roman"/>
                        </a:rPr>
                        <a:t>Q4/16-Q4/17</a:t>
                      </a:r>
                      <a:endParaRPr lang="fr-FR" sz="1200" b="0" dirty="0" smtClean="0">
                        <a:solidFill>
                          <a:srgbClr val="00B050"/>
                        </a:solidFill>
                        <a:effectLst/>
                        <a:latin typeface="+mn-lt"/>
                        <a:ea typeface="Times New Roman"/>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fr-BE" sz="1100" b="0" kern="1200" dirty="0" err="1" smtClean="0">
                          <a:solidFill>
                            <a:srgbClr val="00B050"/>
                          </a:solidFill>
                          <a:effectLst/>
                          <a:latin typeface="+mn-lt"/>
                          <a:ea typeface="Times New Roman"/>
                          <a:cs typeface="Times New Roman"/>
                        </a:rPr>
                        <a:t>Done</a:t>
                      </a: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30000"/>
                        </a:lnSpc>
                        <a:spcBef>
                          <a:spcPts val="0"/>
                        </a:spcBef>
                        <a:spcAft>
                          <a:spcPts val="0"/>
                        </a:spcAft>
                        <a:buClrTx/>
                        <a:buSzTx/>
                        <a:buFontTx/>
                        <a:buNone/>
                        <a:tabLst/>
                        <a:defRPr/>
                      </a:pPr>
                      <a:r>
                        <a:rPr lang="fr-BE" sz="1100" b="0" kern="1200" dirty="0" smtClean="0">
                          <a:solidFill>
                            <a:srgbClr val="00B050"/>
                          </a:solidFill>
                          <a:effectLst/>
                          <a:latin typeface="+mn-lt"/>
                          <a:ea typeface="Calibri"/>
                          <a:cs typeface="Times New Roman"/>
                        </a:rPr>
                        <a:t>100%</a:t>
                      </a:r>
                      <a:endParaRPr lang="en-GB" sz="1100" dirty="0" smtClean="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024">
                <a:tc>
                  <a:txBody>
                    <a:bodyPr/>
                    <a:lstStyle/>
                    <a:p>
                      <a:pPr>
                        <a:lnSpc>
                          <a:spcPct val="130000"/>
                        </a:lnSpc>
                        <a:spcAft>
                          <a:spcPts val="0"/>
                        </a:spcAft>
                      </a:pPr>
                      <a:r>
                        <a:rPr lang="en-GB" sz="1200" dirty="0">
                          <a:solidFill>
                            <a:srgbClr val="000000"/>
                          </a:solidFill>
                          <a:effectLst/>
                          <a:latin typeface="+mn-lt"/>
                          <a:ea typeface="Times New Roman"/>
                          <a:cs typeface="Times New Roman"/>
                        </a:rPr>
                        <a:t>Execution</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a:solidFill>
                            <a:srgbClr val="000000"/>
                          </a:solidFill>
                          <a:effectLst/>
                          <a:latin typeface="+mn-lt"/>
                          <a:ea typeface="Times New Roman"/>
                          <a:cs typeface="Times New Roman"/>
                        </a:rPr>
                        <a:t>Technical architecture has been defined</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smtClean="0">
                          <a:solidFill>
                            <a:srgbClr val="000000"/>
                          </a:solidFill>
                          <a:effectLst/>
                          <a:latin typeface="+mn-lt"/>
                          <a:ea typeface="Times New Roman"/>
                          <a:cs typeface="Times New Roman"/>
                        </a:rPr>
                        <a:t>Q2/17</a:t>
                      </a:r>
                      <a:r>
                        <a:rPr lang="en-GB" sz="1200" dirty="0" smtClean="0">
                          <a:solidFill>
                            <a:schemeClr val="tx1"/>
                          </a:solidFill>
                          <a:effectLst/>
                          <a:latin typeface="+mn-lt"/>
                          <a:ea typeface="Times New Roman"/>
                          <a:cs typeface="Times New Roman"/>
                        </a:rPr>
                        <a:t>-</a:t>
                      </a:r>
                      <a:r>
                        <a:rPr lang="en-GB" sz="1200" dirty="0" smtClean="0">
                          <a:solidFill>
                            <a:srgbClr val="000000"/>
                          </a:solidFill>
                          <a:effectLst/>
                          <a:latin typeface="+mn-lt"/>
                          <a:ea typeface="Times New Roman"/>
                          <a:cs typeface="Times New Roman"/>
                        </a:rPr>
                        <a:t>Q1/18</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457200" rtl="0" eaLnBrk="1" fontAlgn="auto" latinLnBrk="0" hangingPunct="1">
                        <a:lnSpc>
                          <a:spcPct val="130000"/>
                        </a:lnSpc>
                        <a:spcBef>
                          <a:spcPts val="0"/>
                        </a:spcBef>
                        <a:spcAft>
                          <a:spcPts val="0"/>
                        </a:spcAft>
                        <a:buClrTx/>
                        <a:buSzTx/>
                        <a:buFontTx/>
                        <a:buNone/>
                        <a:tabLst/>
                        <a:defRPr/>
                      </a:pPr>
                      <a:r>
                        <a:rPr lang="en-GB" sz="1200" b="0" dirty="0" smtClean="0">
                          <a:solidFill>
                            <a:srgbClr val="00B050"/>
                          </a:solidFill>
                          <a:effectLst/>
                          <a:latin typeface="+mn-lt"/>
                          <a:ea typeface="Times New Roman"/>
                          <a:cs typeface="Times New Roman"/>
                        </a:rPr>
                        <a:t>Q2/17-Q3/17</a:t>
                      </a:r>
                      <a:endParaRPr lang="fr-FR" sz="1200" b="0" dirty="0" smtClean="0">
                        <a:solidFill>
                          <a:srgbClr val="00B050"/>
                        </a:solidFill>
                        <a:effectLst/>
                        <a:latin typeface="+mn-lt"/>
                        <a:ea typeface="Times New Roman"/>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fr-BE" sz="1100" b="0" kern="1200" dirty="0" err="1" smtClean="0">
                          <a:solidFill>
                            <a:srgbClr val="00B050"/>
                          </a:solidFill>
                          <a:effectLst/>
                          <a:latin typeface="+mn-lt"/>
                          <a:ea typeface="Times New Roman"/>
                          <a:cs typeface="Times New Roman"/>
                        </a:rPr>
                        <a:t>Done</a:t>
                      </a: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30000"/>
                        </a:lnSpc>
                        <a:spcBef>
                          <a:spcPts val="0"/>
                        </a:spcBef>
                        <a:spcAft>
                          <a:spcPts val="0"/>
                        </a:spcAft>
                        <a:buClrTx/>
                        <a:buSzTx/>
                        <a:buFontTx/>
                        <a:buNone/>
                        <a:tabLst/>
                        <a:defRPr/>
                      </a:pPr>
                      <a:r>
                        <a:rPr lang="fr-BE" sz="1100" b="0" kern="1200" dirty="0" smtClean="0">
                          <a:solidFill>
                            <a:srgbClr val="00B050"/>
                          </a:solidFill>
                          <a:effectLst/>
                          <a:latin typeface="+mn-lt"/>
                          <a:ea typeface="Calibri"/>
                          <a:cs typeface="Times New Roman"/>
                        </a:rPr>
                        <a:t>100%</a:t>
                      </a:r>
                      <a:endParaRPr lang="en-GB" sz="1100" dirty="0" smtClean="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nSpc>
                          <a:spcPct val="130000"/>
                        </a:lnSpc>
                        <a:spcAft>
                          <a:spcPts val="0"/>
                        </a:spcAft>
                      </a:pPr>
                      <a:r>
                        <a:rPr lang="en-GB" sz="1200" dirty="0">
                          <a:solidFill>
                            <a:srgbClr val="000000"/>
                          </a:solidFill>
                          <a:effectLst/>
                          <a:latin typeface="+mn-lt"/>
                          <a:ea typeface="Times New Roman"/>
                          <a:cs typeface="Times New Roman"/>
                        </a:rPr>
                        <a:t>Execution</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a:solidFill>
                            <a:srgbClr val="000000"/>
                          </a:solidFill>
                          <a:effectLst/>
                          <a:latin typeface="+mn-lt"/>
                          <a:ea typeface="Times New Roman"/>
                          <a:cs typeface="Times New Roman"/>
                        </a:rPr>
                        <a:t>Proposal for an adequate governance structure has been defined</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smtClean="0">
                          <a:solidFill>
                            <a:srgbClr val="000000"/>
                          </a:solidFill>
                          <a:effectLst/>
                          <a:latin typeface="+mn-lt"/>
                          <a:ea typeface="Times New Roman"/>
                          <a:cs typeface="Times New Roman"/>
                        </a:rPr>
                        <a:t>Q1/17</a:t>
                      </a:r>
                      <a:r>
                        <a:rPr lang="en-GB" sz="1200" dirty="0" smtClean="0">
                          <a:solidFill>
                            <a:schemeClr val="tx1"/>
                          </a:solidFill>
                          <a:effectLst/>
                          <a:latin typeface="+mn-lt"/>
                          <a:ea typeface="Times New Roman"/>
                          <a:cs typeface="Times New Roman"/>
                        </a:rPr>
                        <a:t>-</a:t>
                      </a:r>
                      <a:r>
                        <a:rPr lang="en-GB" sz="1200" dirty="0" smtClean="0">
                          <a:solidFill>
                            <a:srgbClr val="000000"/>
                          </a:solidFill>
                          <a:effectLst/>
                          <a:latin typeface="+mn-lt"/>
                          <a:ea typeface="Times New Roman"/>
                          <a:cs typeface="Times New Roman"/>
                        </a:rPr>
                        <a:t>Q3/17</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30000"/>
                        </a:lnSpc>
                        <a:spcBef>
                          <a:spcPts val="0"/>
                        </a:spcBef>
                        <a:spcAft>
                          <a:spcPts val="0"/>
                        </a:spcAft>
                        <a:buClrTx/>
                        <a:buSzTx/>
                        <a:buFontTx/>
                        <a:buNone/>
                        <a:tabLst/>
                        <a:defRPr/>
                      </a:pPr>
                      <a:r>
                        <a:rPr lang="en-GB" sz="1200" b="0" dirty="0" smtClean="0">
                          <a:solidFill>
                            <a:srgbClr val="00B050"/>
                          </a:solidFill>
                          <a:effectLst/>
                          <a:latin typeface="+mn-lt"/>
                          <a:ea typeface="Times New Roman"/>
                          <a:cs typeface="Times New Roman"/>
                        </a:rPr>
                        <a:t>Q2/17-Q3/17</a:t>
                      </a:r>
                      <a:endParaRPr lang="fr-FR" sz="1200" b="0" dirty="0" smtClean="0">
                        <a:solidFill>
                          <a:srgbClr val="00B050"/>
                        </a:solidFill>
                        <a:effectLst/>
                        <a:latin typeface="+mn-lt"/>
                        <a:ea typeface="Times New Roman"/>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fr-BE" sz="1100" b="0" kern="1200" dirty="0" err="1" smtClean="0">
                          <a:solidFill>
                            <a:srgbClr val="00B050"/>
                          </a:solidFill>
                          <a:effectLst/>
                          <a:latin typeface="+mn-lt"/>
                          <a:ea typeface="Times New Roman"/>
                          <a:cs typeface="Times New Roman"/>
                        </a:rPr>
                        <a:t>Done</a:t>
                      </a: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30000"/>
                        </a:lnSpc>
                        <a:spcBef>
                          <a:spcPts val="0"/>
                        </a:spcBef>
                        <a:spcAft>
                          <a:spcPts val="0"/>
                        </a:spcAft>
                        <a:buClrTx/>
                        <a:buSzTx/>
                        <a:buFontTx/>
                        <a:buNone/>
                        <a:tabLst/>
                        <a:defRPr/>
                      </a:pPr>
                      <a:r>
                        <a:rPr lang="fr-BE" sz="1100" b="0" kern="1200" dirty="0" smtClean="0">
                          <a:solidFill>
                            <a:srgbClr val="00B050"/>
                          </a:solidFill>
                          <a:effectLst/>
                          <a:latin typeface="+mn-lt"/>
                          <a:ea typeface="Calibri"/>
                          <a:cs typeface="Times New Roman"/>
                        </a:rPr>
                        <a:t>100%</a:t>
                      </a:r>
                      <a:endParaRPr lang="en-GB" sz="1100" dirty="0" smtClean="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515">
                <a:tc rowSpan="2">
                  <a:txBody>
                    <a:bodyPr/>
                    <a:lstStyle/>
                    <a:p>
                      <a:pPr>
                        <a:lnSpc>
                          <a:spcPct val="130000"/>
                        </a:lnSpc>
                        <a:spcAft>
                          <a:spcPts val="0"/>
                        </a:spcAft>
                      </a:pPr>
                      <a:endParaRPr lang="en-GB" sz="1200" dirty="0" smtClean="0">
                        <a:solidFill>
                          <a:srgbClr val="000000"/>
                        </a:solidFill>
                        <a:effectLst/>
                        <a:latin typeface="+mn-lt"/>
                        <a:ea typeface="Times New Roman"/>
                        <a:cs typeface="Times New Roman"/>
                      </a:endParaRPr>
                    </a:p>
                    <a:p>
                      <a:pPr>
                        <a:lnSpc>
                          <a:spcPct val="130000"/>
                        </a:lnSpc>
                        <a:spcAft>
                          <a:spcPts val="0"/>
                        </a:spcAft>
                      </a:pPr>
                      <a:r>
                        <a:rPr lang="en-GB" sz="1200" dirty="0" smtClean="0">
                          <a:solidFill>
                            <a:srgbClr val="000000"/>
                          </a:solidFill>
                          <a:effectLst/>
                          <a:latin typeface="+mn-lt"/>
                          <a:ea typeface="Times New Roman"/>
                          <a:cs typeface="Times New Roman"/>
                        </a:rPr>
                        <a:t>Execution </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a:solidFill>
                            <a:srgbClr val="000000"/>
                          </a:solidFill>
                          <a:effectLst/>
                          <a:latin typeface="+mn-lt"/>
                          <a:ea typeface="Times New Roman"/>
                          <a:cs typeface="Times New Roman"/>
                        </a:rPr>
                        <a:t>First release of the system </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smtClean="0">
                          <a:solidFill>
                            <a:srgbClr val="000000"/>
                          </a:solidFill>
                          <a:effectLst/>
                          <a:latin typeface="+mn-lt"/>
                          <a:ea typeface="Times New Roman"/>
                          <a:cs typeface="Times New Roman"/>
                        </a:rPr>
                        <a:t>Q3/18</a:t>
                      </a:r>
                      <a:r>
                        <a:rPr lang="en-GB" sz="1200" dirty="0" smtClean="0">
                          <a:solidFill>
                            <a:schemeClr val="tx1"/>
                          </a:solidFill>
                          <a:effectLst/>
                          <a:latin typeface="+mn-lt"/>
                          <a:ea typeface="Times New Roman"/>
                          <a:cs typeface="Times New Roman"/>
                        </a:rPr>
                        <a:t>-</a:t>
                      </a:r>
                      <a:r>
                        <a:rPr lang="en-GB" sz="1200" dirty="0" smtClean="0">
                          <a:solidFill>
                            <a:srgbClr val="000000"/>
                          </a:solidFill>
                          <a:effectLst/>
                          <a:latin typeface="+mn-lt"/>
                          <a:ea typeface="Times New Roman"/>
                          <a:cs typeface="Times New Roman"/>
                        </a:rPr>
                        <a:t>Q1/19</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457200" rtl="0" eaLnBrk="1" fontAlgn="auto" latinLnBrk="0" hangingPunct="1">
                        <a:lnSpc>
                          <a:spcPct val="130000"/>
                        </a:lnSpc>
                        <a:spcBef>
                          <a:spcPts val="0"/>
                        </a:spcBef>
                        <a:spcAft>
                          <a:spcPts val="0"/>
                        </a:spcAft>
                        <a:buClrTx/>
                        <a:buSzTx/>
                        <a:buFontTx/>
                        <a:buNone/>
                        <a:tabLst/>
                        <a:defRPr/>
                      </a:pPr>
                      <a:r>
                        <a:rPr lang="en-GB" sz="1100" kern="1200" dirty="0" smtClean="0">
                          <a:solidFill>
                            <a:srgbClr val="00B0F0"/>
                          </a:solidFill>
                          <a:effectLst/>
                          <a:latin typeface="+mn-lt"/>
                          <a:ea typeface="Times New Roman"/>
                          <a:cs typeface="Times New Roman"/>
                        </a:rPr>
                        <a:t>Q3/18-Q3/19</a:t>
                      </a:r>
                      <a:endParaRPr lang="fr-FR" sz="1100" kern="1200" dirty="0" smtClean="0">
                        <a:solidFill>
                          <a:srgbClr val="00B0F0"/>
                        </a:solidFill>
                        <a:effectLst/>
                        <a:latin typeface="+mn-lt"/>
                        <a:ea typeface="Times New Roman"/>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en-GB" sz="1100" dirty="0" smtClean="0">
                          <a:solidFill>
                            <a:srgbClr val="00B0F0"/>
                          </a:solidFill>
                          <a:effectLst/>
                          <a:latin typeface="+mn-lt"/>
                          <a:ea typeface="Times New Roman"/>
                          <a:cs typeface="Times New Roman"/>
                        </a:rPr>
                        <a:t>Ongoing</a:t>
                      </a: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30000"/>
                        </a:lnSpc>
                        <a:spcBef>
                          <a:spcPts val="0"/>
                        </a:spcBef>
                        <a:spcAft>
                          <a:spcPts val="0"/>
                        </a:spcAft>
                        <a:buClrTx/>
                        <a:buSzTx/>
                        <a:buFontTx/>
                        <a:buNone/>
                        <a:tabLst/>
                        <a:defRPr/>
                      </a:pPr>
                      <a:r>
                        <a:rPr lang="fr-BE" sz="1100" dirty="0" smtClean="0">
                          <a:solidFill>
                            <a:srgbClr val="00B0F0"/>
                          </a:solidFill>
                          <a:effectLst/>
                          <a:latin typeface="+mn-lt"/>
                          <a:ea typeface="Calibri"/>
                          <a:cs typeface="Times New Roman"/>
                        </a:rPr>
                        <a:t>80%</a:t>
                      </a:r>
                      <a:endParaRPr lang="en-GB" sz="1100" dirty="0" smtClean="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vMerge="1">
                  <a:txBody>
                    <a:bodyPr/>
                    <a:lstStyle/>
                    <a:p>
                      <a:pPr>
                        <a:lnSpc>
                          <a:spcPct val="130000"/>
                        </a:lnSpc>
                        <a:spcAft>
                          <a:spcPts val="0"/>
                        </a:spcAft>
                      </a:pP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smtClean="0">
                          <a:solidFill>
                            <a:srgbClr val="000000"/>
                          </a:solidFill>
                          <a:effectLst/>
                          <a:latin typeface="+mn-lt"/>
                          <a:ea typeface="Times New Roman"/>
                          <a:cs typeface="Times New Roman"/>
                        </a:rPr>
                        <a:t>Operational prototype</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30000"/>
                        </a:lnSpc>
                        <a:spcBef>
                          <a:spcPts val="0"/>
                        </a:spcBef>
                        <a:spcAft>
                          <a:spcPts val="0"/>
                        </a:spcAft>
                        <a:buClrTx/>
                        <a:buSzTx/>
                        <a:buFontTx/>
                        <a:buNone/>
                        <a:tabLst/>
                        <a:defRPr/>
                      </a:pPr>
                      <a:r>
                        <a:rPr lang="en-GB" sz="1200" dirty="0" smtClean="0">
                          <a:solidFill>
                            <a:srgbClr val="000000"/>
                          </a:solidFill>
                          <a:effectLst/>
                          <a:latin typeface="+mn-lt"/>
                          <a:ea typeface="Times New Roman"/>
                          <a:cs typeface="Times New Roman"/>
                        </a:rPr>
                        <a:t>Q1/19</a:t>
                      </a:r>
                      <a:r>
                        <a:rPr lang="en-GB" sz="1200" dirty="0" smtClean="0">
                          <a:solidFill>
                            <a:schemeClr val="tx1"/>
                          </a:solidFill>
                          <a:effectLst/>
                          <a:latin typeface="+mn-lt"/>
                          <a:ea typeface="Times New Roman"/>
                          <a:cs typeface="Times New Roman"/>
                        </a:rPr>
                        <a:t>-</a:t>
                      </a:r>
                      <a:r>
                        <a:rPr lang="en-GB" sz="1200" dirty="0" smtClean="0">
                          <a:solidFill>
                            <a:srgbClr val="000000"/>
                          </a:solidFill>
                          <a:effectLst/>
                          <a:latin typeface="+mn-lt"/>
                          <a:ea typeface="Times New Roman"/>
                          <a:cs typeface="Times New Roman"/>
                        </a:rPr>
                        <a:t>Q2/19</a:t>
                      </a:r>
                      <a:endParaRPr lang="en-GB" sz="1200" dirty="0" smtClean="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457200" rtl="0" eaLnBrk="1" fontAlgn="auto" latinLnBrk="0" hangingPunct="1">
                        <a:lnSpc>
                          <a:spcPct val="130000"/>
                        </a:lnSpc>
                        <a:spcBef>
                          <a:spcPts val="0"/>
                        </a:spcBef>
                        <a:spcAft>
                          <a:spcPts val="0"/>
                        </a:spcAft>
                        <a:buClrTx/>
                        <a:buSzTx/>
                        <a:buFontTx/>
                        <a:buNone/>
                        <a:tabLst/>
                        <a:defRPr/>
                      </a:pPr>
                      <a:r>
                        <a:rPr lang="en-GB" sz="1200" b="0" dirty="0" smtClean="0">
                          <a:solidFill>
                            <a:schemeClr val="tx1"/>
                          </a:solidFill>
                          <a:effectLst/>
                          <a:latin typeface="+mn-lt"/>
                          <a:ea typeface="Times New Roman"/>
                          <a:cs typeface="Times New Roman"/>
                        </a:rPr>
                        <a:t>Q3/19-Q4/19</a:t>
                      </a:r>
                      <a:endParaRPr lang="fr-FR" sz="1200" b="0" dirty="0" smtClean="0">
                        <a:solidFill>
                          <a:schemeClr val="tx1"/>
                        </a:solidFill>
                        <a:effectLst/>
                        <a:latin typeface="+mn-lt"/>
                        <a:ea typeface="Times New Roman"/>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fr-BE" sz="1100" dirty="0" err="1" smtClean="0">
                          <a:effectLst/>
                          <a:latin typeface="+mn-lt"/>
                          <a:ea typeface="Calibri"/>
                          <a:cs typeface="Times New Roman"/>
                        </a:rPr>
                        <a:t>Planned</a:t>
                      </a: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973">
                <a:tc>
                  <a:txBody>
                    <a:bodyPr/>
                    <a:lstStyle/>
                    <a:p>
                      <a:pPr>
                        <a:lnSpc>
                          <a:spcPct val="130000"/>
                        </a:lnSpc>
                        <a:spcAft>
                          <a:spcPts val="0"/>
                        </a:spcAft>
                      </a:pPr>
                      <a:r>
                        <a:rPr lang="en-GB" sz="1200" dirty="0">
                          <a:solidFill>
                            <a:srgbClr val="000000"/>
                          </a:solidFill>
                          <a:effectLst/>
                          <a:latin typeface="+mn-lt"/>
                          <a:ea typeface="Times New Roman"/>
                          <a:cs typeface="Times New Roman"/>
                        </a:rPr>
                        <a:t>Execution</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a:solidFill>
                            <a:srgbClr val="000000"/>
                          </a:solidFill>
                          <a:effectLst/>
                          <a:latin typeface="+mn-lt"/>
                          <a:ea typeface="Times New Roman"/>
                          <a:cs typeface="Times New Roman"/>
                        </a:rPr>
                        <a:t>Proposal for the implementation strategy </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smtClean="0">
                          <a:solidFill>
                            <a:srgbClr val="000000"/>
                          </a:solidFill>
                          <a:effectLst/>
                          <a:latin typeface="+mn-lt"/>
                          <a:ea typeface="Times New Roman"/>
                          <a:cs typeface="Times New Roman"/>
                        </a:rPr>
                        <a:t>Q1/19</a:t>
                      </a:r>
                      <a:r>
                        <a:rPr lang="en-GB" sz="1200" dirty="0" smtClean="0">
                          <a:solidFill>
                            <a:schemeClr val="tx1"/>
                          </a:solidFill>
                          <a:effectLst/>
                          <a:latin typeface="+mn-lt"/>
                          <a:ea typeface="Times New Roman"/>
                          <a:cs typeface="Times New Roman"/>
                        </a:rPr>
                        <a:t>-</a:t>
                      </a:r>
                      <a:r>
                        <a:rPr lang="en-GB" sz="1200" dirty="0" smtClean="0">
                          <a:solidFill>
                            <a:srgbClr val="000000"/>
                          </a:solidFill>
                          <a:effectLst/>
                          <a:latin typeface="+mn-lt"/>
                          <a:ea typeface="Times New Roman"/>
                          <a:cs typeface="Times New Roman"/>
                        </a:rPr>
                        <a:t>Q4/19</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30000"/>
                        </a:lnSpc>
                        <a:spcBef>
                          <a:spcPts val="0"/>
                        </a:spcBef>
                        <a:spcAft>
                          <a:spcPts val="0"/>
                        </a:spcAft>
                        <a:buClrTx/>
                        <a:buSzTx/>
                        <a:buFontTx/>
                        <a:buNone/>
                        <a:tabLst/>
                        <a:defRPr/>
                      </a:pPr>
                      <a:r>
                        <a:rPr lang="en-GB" sz="1200" dirty="0" smtClean="0">
                          <a:solidFill>
                            <a:srgbClr val="000000"/>
                          </a:solidFill>
                          <a:effectLst/>
                          <a:latin typeface="+mn-lt"/>
                          <a:ea typeface="Times New Roman"/>
                          <a:cs typeface="Times New Roman"/>
                        </a:rPr>
                        <a:t>Q1/19-Q4/19</a:t>
                      </a:r>
                      <a:endParaRPr lang="en-GB" sz="1200" dirty="0" smtClean="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fr-BE" sz="1100" dirty="0" err="1" smtClean="0">
                          <a:effectLst/>
                          <a:latin typeface="+mn-lt"/>
                          <a:ea typeface="Calibri"/>
                          <a:cs typeface="Times New Roman"/>
                        </a:rPr>
                        <a:t>Planned</a:t>
                      </a: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30000"/>
                        </a:lnSpc>
                        <a:spcBef>
                          <a:spcPts val="0"/>
                        </a:spcBef>
                        <a:spcAft>
                          <a:spcPts val="0"/>
                        </a:spcAft>
                        <a:buClrTx/>
                        <a:buSzTx/>
                        <a:buFontTx/>
                        <a:buNone/>
                        <a:tabLst/>
                        <a:defRPr/>
                      </a:pPr>
                      <a:endParaRPr lang="en-GB" sz="1100" dirty="0" smtClean="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2">
                <a:tc>
                  <a:txBody>
                    <a:bodyPr/>
                    <a:lstStyle/>
                    <a:p>
                      <a:pPr>
                        <a:lnSpc>
                          <a:spcPct val="130000"/>
                        </a:lnSpc>
                        <a:spcAft>
                          <a:spcPts val="0"/>
                        </a:spcAft>
                      </a:pPr>
                      <a:r>
                        <a:rPr lang="en-GB" sz="1200" dirty="0">
                          <a:solidFill>
                            <a:srgbClr val="000000"/>
                          </a:solidFill>
                          <a:effectLst/>
                          <a:latin typeface="+mn-lt"/>
                          <a:ea typeface="Times New Roman"/>
                          <a:cs typeface="Times New Roman"/>
                        </a:rPr>
                        <a:t>Execution</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a:solidFill>
                            <a:srgbClr val="000000"/>
                          </a:solidFill>
                          <a:effectLst/>
                          <a:latin typeface="+mn-lt"/>
                          <a:ea typeface="Times New Roman"/>
                          <a:cs typeface="Times New Roman"/>
                        </a:rPr>
                        <a:t>Creation of the community</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smtClean="0">
                          <a:solidFill>
                            <a:srgbClr val="000000"/>
                          </a:solidFill>
                          <a:effectLst/>
                          <a:latin typeface="+mn-lt"/>
                          <a:ea typeface="Times New Roman"/>
                          <a:cs typeface="Times New Roman"/>
                        </a:rPr>
                        <a:t>Q4/18</a:t>
                      </a:r>
                      <a:r>
                        <a:rPr lang="en-GB" sz="1200" dirty="0" smtClean="0">
                          <a:solidFill>
                            <a:schemeClr val="tx1"/>
                          </a:solidFill>
                          <a:effectLst/>
                          <a:latin typeface="+mn-lt"/>
                          <a:ea typeface="Times New Roman"/>
                          <a:cs typeface="Times New Roman"/>
                        </a:rPr>
                        <a:t>-</a:t>
                      </a:r>
                      <a:r>
                        <a:rPr lang="en-GB" sz="1200" dirty="0" smtClean="0">
                          <a:solidFill>
                            <a:srgbClr val="000000"/>
                          </a:solidFill>
                          <a:effectLst/>
                          <a:latin typeface="+mn-lt"/>
                          <a:ea typeface="Times New Roman"/>
                          <a:cs typeface="Times New Roman"/>
                        </a:rPr>
                        <a:t>Q4/19</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30000"/>
                        </a:lnSpc>
                        <a:spcBef>
                          <a:spcPts val="0"/>
                        </a:spcBef>
                        <a:spcAft>
                          <a:spcPts val="0"/>
                        </a:spcAft>
                        <a:buClrTx/>
                        <a:buSzTx/>
                        <a:buFontTx/>
                        <a:buNone/>
                        <a:tabLst/>
                        <a:defRPr/>
                      </a:pPr>
                      <a:r>
                        <a:rPr lang="en-GB" sz="1100" kern="1200" dirty="0" smtClean="0">
                          <a:solidFill>
                            <a:srgbClr val="00B0F0"/>
                          </a:solidFill>
                          <a:effectLst/>
                          <a:latin typeface="+mn-lt"/>
                          <a:ea typeface="Times New Roman"/>
                          <a:cs typeface="Times New Roman"/>
                        </a:rPr>
                        <a:t>Q4/18-Q4/19</a:t>
                      </a: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en-GB" sz="1100" dirty="0" smtClean="0">
                          <a:solidFill>
                            <a:srgbClr val="00B0F0"/>
                          </a:solidFill>
                          <a:effectLst/>
                          <a:latin typeface="+mn-lt"/>
                          <a:ea typeface="Times New Roman"/>
                          <a:cs typeface="Times New Roman"/>
                        </a:rPr>
                        <a:t>Ongoing</a:t>
                      </a: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30000"/>
                        </a:lnSpc>
                        <a:spcBef>
                          <a:spcPts val="0"/>
                        </a:spcBef>
                        <a:spcAft>
                          <a:spcPts val="0"/>
                        </a:spcAft>
                        <a:buClrTx/>
                        <a:buSzTx/>
                        <a:buFontTx/>
                        <a:buNone/>
                        <a:tabLst/>
                        <a:defRPr/>
                      </a:pPr>
                      <a:r>
                        <a:rPr lang="fr-BE" sz="1100" dirty="0" smtClean="0">
                          <a:solidFill>
                            <a:srgbClr val="00B0F0"/>
                          </a:solidFill>
                          <a:effectLst/>
                          <a:latin typeface="+mn-lt"/>
                          <a:ea typeface="Calibri"/>
                          <a:cs typeface="Times New Roman"/>
                        </a:rPr>
                        <a:t>70%</a:t>
                      </a:r>
                      <a:endParaRPr lang="en-GB" sz="1100" dirty="0" smtClean="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nSpc>
                          <a:spcPct val="130000"/>
                        </a:lnSpc>
                        <a:spcAft>
                          <a:spcPts val="0"/>
                        </a:spcAft>
                      </a:pPr>
                      <a:r>
                        <a:rPr lang="en-GB" sz="1200" dirty="0">
                          <a:solidFill>
                            <a:srgbClr val="000000"/>
                          </a:solidFill>
                          <a:effectLst/>
                          <a:latin typeface="+mn-lt"/>
                          <a:ea typeface="Times New Roman"/>
                          <a:cs typeface="Times New Roman"/>
                        </a:rPr>
                        <a:t>Execution</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a:solidFill>
                            <a:srgbClr val="000000"/>
                          </a:solidFill>
                          <a:effectLst/>
                          <a:latin typeface="+mn-lt"/>
                          <a:ea typeface="Times New Roman"/>
                          <a:cs typeface="Times New Roman"/>
                        </a:rPr>
                        <a:t>Feasibility study for the enhancement of the semantic capabilities of the platform</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smtClean="0">
                          <a:solidFill>
                            <a:srgbClr val="000000"/>
                          </a:solidFill>
                          <a:effectLst/>
                          <a:latin typeface="+mn-lt"/>
                          <a:ea typeface="Times New Roman"/>
                          <a:cs typeface="Times New Roman"/>
                        </a:rPr>
                        <a:t>Q3/17</a:t>
                      </a:r>
                      <a:r>
                        <a:rPr lang="en-GB" sz="1200" dirty="0" smtClean="0">
                          <a:solidFill>
                            <a:schemeClr val="tx1"/>
                          </a:solidFill>
                          <a:effectLst/>
                          <a:latin typeface="+mn-lt"/>
                          <a:ea typeface="Times New Roman"/>
                          <a:cs typeface="Times New Roman"/>
                        </a:rPr>
                        <a:t>-</a:t>
                      </a:r>
                      <a:r>
                        <a:rPr lang="en-GB" sz="1200" dirty="0" smtClean="0">
                          <a:solidFill>
                            <a:srgbClr val="000000"/>
                          </a:solidFill>
                          <a:effectLst/>
                          <a:latin typeface="+mn-lt"/>
                          <a:ea typeface="Times New Roman"/>
                          <a:cs typeface="Times New Roman"/>
                        </a:rPr>
                        <a:t>Q4/18</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30000"/>
                        </a:lnSpc>
                        <a:spcBef>
                          <a:spcPts val="0"/>
                        </a:spcBef>
                        <a:spcAft>
                          <a:spcPts val="0"/>
                        </a:spcAft>
                        <a:buClrTx/>
                        <a:buSzTx/>
                        <a:buFontTx/>
                        <a:buNone/>
                        <a:tabLst/>
                        <a:defRPr/>
                      </a:pPr>
                      <a:r>
                        <a:rPr lang="en-GB" sz="1100" b="0" kern="1200" dirty="0" smtClean="0">
                          <a:solidFill>
                            <a:srgbClr val="00B050"/>
                          </a:solidFill>
                          <a:effectLst/>
                          <a:latin typeface="+mn-lt"/>
                          <a:ea typeface="Times New Roman"/>
                          <a:cs typeface="Times New Roman"/>
                        </a:rPr>
                        <a:t>Q3/17-Q4/18</a:t>
                      </a: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fr-BE" sz="1100" b="0" kern="1200" dirty="0" err="1" smtClean="0">
                          <a:solidFill>
                            <a:srgbClr val="00B050"/>
                          </a:solidFill>
                          <a:effectLst/>
                          <a:latin typeface="+mn-lt"/>
                          <a:ea typeface="Times New Roman"/>
                          <a:cs typeface="Times New Roman"/>
                        </a:rPr>
                        <a:t>Done</a:t>
                      </a:r>
                      <a:endParaRPr lang="en-GB" sz="1100" b="0" kern="1200" dirty="0">
                        <a:solidFill>
                          <a:srgbClr val="00B050"/>
                        </a:solidFill>
                        <a:effectLst/>
                        <a:latin typeface="+mn-lt"/>
                        <a:ea typeface="Times New Roman"/>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fr-BE" sz="1100" b="0" kern="1200" dirty="0" smtClean="0">
                          <a:solidFill>
                            <a:srgbClr val="00B050"/>
                          </a:solidFill>
                          <a:effectLst/>
                          <a:latin typeface="+mn-lt"/>
                          <a:ea typeface="Times New Roman"/>
                          <a:cs typeface="Times New Roman"/>
                        </a:rPr>
                        <a:t>100%</a:t>
                      </a:r>
                      <a:endParaRPr lang="en-GB" sz="1100" b="0" kern="1200" dirty="0">
                        <a:solidFill>
                          <a:srgbClr val="00B050"/>
                        </a:solidFill>
                        <a:effectLst/>
                        <a:latin typeface="+mn-lt"/>
                        <a:ea typeface="Times New Roman"/>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27">
                <a:tc>
                  <a:txBody>
                    <a:bodyPr/>
                    <a:lstStyle/>
                    <a:p>
                      <a:pPr>
                        <a:lnSpc>
                          <a:spcPct val="130000"/>
                        </a:lnSpc>
                        <a:spcAft>
                          <a:spcPts val="0"/>
                        </a:spcAft>
                      </a:pPr>
                      <a:r>
                        <a:rPr lang="en-GB" sz="1200" dirty="0">
                          <a:solidFill>
                            <a:srgbClr val="000000"/>
                          </a:solidFill>
                          <a:effectLst/>
                          <a:latin typeface="+mn-lt"/>
                          <a:ea typeface="Times New Roman"/>
                          <a:cs typeface="Times New Roman"/>
                        </a:rPr>
                        <a:t>Execution</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a:solidFill>
                            <a:srgbClr val="000000"/>
                          </a:solidFill>
                          <a:effectLst/>
                          <a:latin typeface="+mn-lt"/>
                          <a:ea typeface="Times New Roman"/>
                          <a:cs typeface="Times New Roman"/>
                        </a:rPr>
                        <a:t>Project management support</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smtClean="0">
                          <a:solidFill>
                            <a:srgbClr val="000000"/>
                          </a:solidFill>
                          <a:effectLst/>
                          <a:latin typeface="+mn-lt"/>
                          <a:ea typeface="Times New Roman"/>
                          <a:cs typeface="Times New Roman"/>
                        </a:rPr>
                        <a:t>Q1/18</a:t>
                      </a:r>
                      <a:r>
                        <a:rPr lang="en-GB" sz="1200" dirty="0" smtClean="0">
                          <a:solidFill>
                            <a:schemeClr val="tx1"/>
                          </a:solidFill>
                          <a:effectLst/>
                          <a:latin typeface="+mn-lt"/>
                          <a:ea typeface="Times New Roman"/>
                          <a:cs typeface="Times New Roman"/>
                        </a:rPr>
                        <a:t>-</a:t>
                      </a:r>
                      <a:r>
                        <a:rPr lang="en-GB" sz="1200" dirty="0" smtClean="0">
                          <a:solidFill>
                            <a:srgbClr val="000000"/>
                          </a:solidFill>
                          <a:effectLst/>
                          <a:latin typeface="+mn-lt"/>
                          <a:ea typeface="Times New Roman"/>
                          <a:cs typeface="Times New Roman"/>
                        </a:rPr>
                        <a:t>Q4/19</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30000"/>
                        </a:lnSpc>
                        <a:spcBef>
                          <a:spcPts val="0"/>
                        </a:spcBef>
                        <a:spcAft>
                          <a:spcPts val="0"/>
                        </a:spcAft>
                        <a:buClrTx/>
                        <a:buSzTx/>
                        <a:buFontTx/>
                        <a:buNone/>
                        <a:tabLst/>
                        <a:defRPr/>
                      </a:pPr>
                      <a:r>
                        <a:rPr lang="en-GB" sz="1200" dirty="0" smtClean="0">
                          <a:solidFill>
                            <a:srgbClr val="00B0F0"/>
                          </a:solidFill>
                          <a:effectLst/>
                          <a:latin typeface="+mn-lt"/>
                          <a:ea typeface="Times New Roman"/>
                          <a:cs typeface="Times New Roman"/>
                        </a:rPr>
                        <a:t>Q1/18-Q4/19</a:t>
                      </a:r>
                      <a:endParaRPr lang="en-GB" sz="1200" dirty="0" smtClean="0">
                        <a:solidFill>
                          <a:srgbClr val="00B0F0"/>
                        </a:solidFill>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en-GB" sz="1100" dirty="0" smtClean="0">
                          <a:solidFill>
                            <a:srgbClr val="00B0F0"/>
                          </a:solidFill>
                          <a:effectLst/>
                          <a:latin typeface="+mn-lt"/>
                          <a:ea typeface="Times New Roman"/>
                          <a:cs typeface="Times New Roman"/>
                        </a:rPr>
                        <a:t>Ongoing</a:t>
                      </a: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r>
                        <a:rPr lang="fr-BE" sz="1100" dirty="0" smtClean="0">
                          <a:solidFill>
                            <a:srgbClr val="00B0F0"/>
                          </a:solidFill>
                          <a:effectLst/>
                          <a:latin typeface="+mn-lt"/>
                          <a:ea typeface="Calibri"/>
                          <a:cs typeface="Times New Roman"/>
                        </a:rPr>
                        <a:t>70%</a:t>
                      </a:r>
                      <a:endParaRPr lang="en-GB" sz="11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650">
                <a:tc>
                  <a:txBody>
                    <a:bodyPr/>
                    <a:lstStyle/>
                    <a:p>
                      <a:pPr>
                        <a:lnSpc>
                          <a:spcPct val="130000"/>
                        </a:lnSpc>
                        <a:spcAft>
                          <a:spcPts val="0"/>
                        </a:spcAft>
                      </a:pPr>
                      <a:r>
                        <a:rPr lang="en-GB" sz="1200" dirty="0">
                          <a:solidFill>
                            <a:srgbClr val="000000"/>
                          </a:solidFill>
                          <a:effectLst/>
                          <a:latin typeface="+mn-lt"/>
                          <a:ea typeface="Times New Roman"/>
                          <a:cs typeface="Times New Roman"/>
                        </a:rPr>
                        <a:t> </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b="1" dirty="0">
                          <a:solidFill>
                            <a:srgbClr val="000000"/>
                          </a:solidFill>
                          <a:effectLst/>
                          <a:latin typeface="+mn-lt"/>
                          <a:ea typeface="Times New Roman"/>
                          <a:cs typeface="Times New Roman"/>
                        </a:rPr>
                        <a:t>Total </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r>
                        <a:rPr lang="en-GB" sz="1200" dirty="0">
                          <a:solidFill>
                            <a:srgbClr val="000000"/>
                          </a:solidFill>
                          <a:effectLst/>
                          <a:latin typeface="+mn-lt"/>
                          <a:ea typeface="Times New Roman"/>
                          <a:cs typeface="Times New Roman"/>
                        </a:rPr>
                        <a:t> </a:t>
                      </a: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pPr>
                      <a:endParaRPr lang="en-GB" sz="1200" dirty="0">
                        <a:effectLst/>
                        <a:latin typeface="+mn-lt"/>
                        <a:ea typeface="Calibri"/>
                        <a:cs typeface="Times New Roman"/>
                      </a:endParaRPr>
                    </a:p>
                  </a:txBody>
                  <a:tcPr marL="27952" marR="2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415419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dirty="0"/>
          </a:p>
        </p:txBody>
      </p:sp>
      <p:sp>
        <p:nvSpPr>
          <p:cNvPr id="3" name="Content Placeholder 2"/>
          <p:cNvSpPr>
            <a:spLocks noGrp="1"/>
          </p:cNvSpPr>
          <p:nvPr>
            <p:ph idx="1"/>
          </p:nvPr>
        </p:nvSpPr>
        <p:spPr/>
        <p:txBody>
          <a:bodyPr/>
          <a:lstStyle/>
          <a:p>
            <a:pPr indent="0" algn="ctr">
              <a:buNone/>
            </a:pPr>
            <a:endParaRPr lang="it-IT" b="1" dirty="0" smtClean="0"/>
          </a:p>
          <a:p>
            <a:pPr indent="0" algn="ctr">
              <a:buNone/>
            </a:pPr>
            <a:r>
              <a:rPr lang="it-IT" sz="3200" b="1" dirty="0" err="1" smtClean="0"/>
              <a:t>Semantic</a:t>
            </a:r>
            <a:r>
              <a:rPr lang="it-IT" sz="3200" b="1" dirty="0" smtClean="0"/>
              <a:t> </a:t>
            </a:r>
            <a:r>
              <a:rPr lang="it-IT" sz="3200" b="1" dirty="0" err="1" smtClean="0"/>
              <a:t>Alignment</a:t>
            </a:r>
            <a:r>
              <a:rPr lang="it-IT" sz="3200" b="1" dirty="0" smtClean="0"/>
              <a:t> in PMKI</a:t>
            </a:r>
            <a:endParaRPr lang="it-IT" sz="3200" b="1" dirty="0"/>
          </a:p>
          <a:p>
            <a:pPr indent="0" algn="ctr">
              <a:buNone/>
            </a:pPr>
            <a:endParaRPr lang="it-IT" dirty="0" smtClean="0"/>
          </a:p>
          <a:p>
            <a:pPr indent="0" algn="ctr">
              <a:buNone/>
            </a:pPr>
            <a:r>
              <a:rPr lang="it-IT" dirty="0" err="1" smtClean="0"/>
              <a:t>Characterization</a:t>
            </a:r>
            <a:r>
              <a:rPr lang="it-IT" dirty="0" smtClean="0"/>
              <a:t> and first </a:t>
            </a:r>
            <a:r>
              <a:rPr lang="it-IT" dirty="0" err="1" smtClean="0"/>
              <a:t>experiments</a:t>
            </a:r>
            <a:endParaRPr lang="fr-FR" dirty="0"/>
          </a:p>
        </p:txBody>
      </p:sp>
    </p:spTree>
    <p:extLst>
      <p:ext uri="{BB962C8B-B14F-4D97-AF65-F5344CB8AC3E}">
        <p14:creationId xmlns:p14="http://schemas.microsoft.com/office/powerpoint/2010/main" val="15309952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188" y="1124744"/>
            <a:ext cx="8229600" cy="936625"/>
          </a:xfrm>
        </p:spPr>
        <p:txBody>
          <a:bodyPr/>
          <a:lstStyle/>
          <a:p>
            <a:r>
              <a:rPr lang="it-IT" smtClean="0"/>
              <a:t>Concepts </a:t>
            </a:r>
            <a:r>
              <a:rPr lang="it-IT" dirty="0" err="1"/>
              <a:t>equivalence</a:t>
            </a:r>
            <a:endParaRPr lang="fr-FR" dirty="0"/>
          </a:p>
        </p:txBody>
      </p:sp>
      <p:sp>
        <p:nvSpPr>
          <p:cNvPr id="3" name="Content Placeholder 2"/>
          <p:cNvSpPr>
            <a:spLocks noGrp="1"/>
          </p:cNvSpPr>
          <p:nvPr>
            <p:ph idx="1"/>
          </p:nvPr>
        </p:nvSpPr>
        <p:spPr>
          <a:xfrm>
            <a:off x="179512" y="2204864"/>
            <a:ext cx="8964488" cy="3744516"/>
          </a:xfrm>
        </p:spPr>
        <p:txBody>
          <a:bodyPr/>
          <a:lstStyle/>
          <a:p>
            <a:pPr indent="0">
              <a:buNone/>
            </a:pPr>
            <a:endParaRPr lang="fr-FR" dirty="0"/>
          </a:p>
          <a:p>
            <a:r>
              <a:rPr lang="fr-FR" dirty="0" err="1"/>
              <a:t>Definition</a:t>
            </a:r>
            <a:r>
              <a:rPr lang="fr-FR" dirty="0"/>
              <a:t> (</a:t>
            </a:r>
            <a:r>
              <a:rPr lang="fr-FR" b="1" dirty="0">
                <a:solidFill>
                  <a:srgbClr val="FF0000"/>
                </a:solidFill>
              </a:rPr>
              <a:t>Instance-</a:t>
            </a:r>
            <a:r>
              <a:rPr lang="fr-FR" b="1" dirty="0" err="1">
                <a:solidFill>
                  <a:srgbClr val="FF0000"/>
                </a:solidFill>
              </a:rPr>
              <a:t>based</a:t>
            </a:r>
            <a:r>
              <a:rPr lang="fr-FR" b="1" dirty="0">
                <a:solidFill>
                  <a:srgbClr val="FF0000"/>
                </a:solidFill>
              </a:rPr>
              <a:t> </a:t>
            </a:r>
            <a:r>
              <a:rPr lang="fr-FR" b="1" dirty="0" err="1"/>
              <a:t>equivalence</a:t>
            </a:r>
            <a:r>
              <a:rPr lang="fr-FR" dirty="0"/>
              <a:t>)</a:t>
            </a:r>
          </a:p>
          <a:p>
            <a:pPr lvl="1"/>
            <a:r>
              <a:rPr lang="fr-FR" dirty="0" err="1" smtClean="0"/>
              <a:t>Two</a:t>
            </a:r>
            <a:r>
              <a:rPr lang="fr-FR" dirty="0" smtClean="0"/>
              <a:t> </a:t>
            </a:r>
            <a:r>
              <a:rPr lang="en-GB" dirty="0"/>
              <a:t>concepts are deemed to be equivalent if they are </a:t>
            </a:r>
            <a:r>
              <a:rPr lang="en-GB" dirty="0" smtClean="0"/>
              <a:t>associated with</a:t>
            </a:r>
            <a:r>
              <a:rPr lang="en-GB" dirty="0"/>
              <a:t>, or classify the </a:t>
            </a:r>
            <a:r>
              <a:rPr lang="en-GB" dirty="0">
                <a:solidFill>
                  <a:srgbClr val="FF0000"/>
                </a:solidFill>
              </a:rPr>
              <a:t>same set of </a:t>
            </a:r>
            <a:r>
              <a:rPr lang="en-GB" dirty="0" smtClean="0">
                <a:solidFill>
                  <a:srgbClr val="FF0000"/>
                </a:solidFill>
              </a:rPr>
              <a:t>objects</a:t>
            </a:r>
          </a:p>
          <a:p>
            <a:pPr lvl="1"/>
            <a:endParaRPr lang="fr-BE" dirty="0"/>
          </a:p>
          <a:p>
            <a:pPr lvl="1"/>
            <a:endParaRPr lang="fr-BE" dirty="0" smtClean="0"/>
          </a:p>
          <a:p>
            <a:r>
              <a:rPr lang="fr-FR" dirty="0" err="1"/>
              <a:t>Definition</a:t>
            </a:r>
            <a:r>
              <a:rPr lang="fr-FR" b="1" dirty="0"/>
              <a:t> </a:t>
            </a:r>
            <a:r>
              <a:rPr lang="fr-FR" dirty="0"/>
              <a:t>(</a:t>
            </a:r>
            <a:r>
              <a:rPr lang="fr-FR" b="1" dirty="0" err="1" smtClean="0">
                <a:solidFill>
                  <a:srgbClr val="00B050"/>
                </a:solidFill>
              </a:rPr>
              <a:t>Schema-based</a:t>
            </a:r>
            <a:r>
              <a:rPr lang="fr-FR" b="1" dirty="0" smtClean="0">
                <a:solidFill>
                  <a:srgbClr val="00B050"/>
                </a:solidFill>
              </a:rPr>
              <a:t> </a:t>
            </a:r>
            <a:r>
              <a:rPr lang="fr-FR" b="1" dirty="0" err="1"/>
              <a:t>equivalence</a:t>
            </a:r>
            <a:r>
              <a:rPr lang="fr-FR" dirty="0"/>
              <a:t>)</a:t>
            </a:r>
          </a:p>
          <a:p>
            <a:pPr lvl="1"/>
            <a:r>
              <a:rPr lang="en-GB" dirty="0"/>
              <a:t>Two concepts are deemed to be equivalent if there exists </a:t>
            </a:r>
            <a:r>
              <a:rPr lang="en-GB" dirty="0" smtClean="0"/>
              <a:t>a </a:t>
            </a:r>
            <a:r>
              <a:rPr lang="en-GB" dirty="0" smtClean="0">
                <a:solidFill>
                  <a:srgbClr val="00B050"/>
                </a:solidFill>
              </a:rPr>
              <a:t>similarity </a:t>
            </a:r>
            <a:r>
              <a:rPr lang="en-GB" dirty="0">
                <a:solidFill>
                  <a:srgbClr val="00B050"/>
                </a:solidFill>
              </a:rPr>
              <a:t>among their features</a:t>
            </a:r>
            <a:endParaRPr lang="fr-FR" dirty="0">
              <a:solidFill>
                <a:srgbClr val="00B050"/>
              </a:solidFill>
            </a:endParaRPr>
          </a:p>
        </p:txBody>
      </p:sp>
    </p:spTree>
    <p:extLst>
      <p:ext uri="{BB962C8B-B14F-4D97-AF65-F5344CB8AC3E}">
        <p14:creationId xmlns:p14="http://schemas.microsoft.com/office/powerpoint/2010/main" val="36773274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95536" y="980728"/>
            <a:ext cx="8229600" cy="936625"/>
          </a:xfrm>
        </p:spPr>
        <p:txBody>
          <a:bodyPr/>
          <a:lstStyle/>
          <a:p>
            <a:r>
              <a:rPr lang="en-US" dirty="0"/>
              <a:t>Concept equivalence in PMKI</a:t>
            </a:r>
            <a:endParaRPr lang="fr-FR" sz="2600" dirty="0"/>
          </a:p>
        </p:txBody>
      </p:sp>
      <p:sp>
        <p:nvSpPr>
          <p:cNvPr id="5" name="Espace réservé du contenu 4"/>
          <p:cNvSpPr>
            <a:spLocks noGrp="1"/>
          </p:cNvSpPr>
          <p:nvPr>
            <p:ph type="body" sz="quarter" idx="14"/>
          </p:nvPr>
        </p:nvSpPr>
        <p:spPr>
          <a:xfrm>
            <a:off x="395536" y="2348880"/>
            <a:ext cx="8507288" cy="3528392"/>
          </a:xfrm>
        </p:spPr>
        <p:txBody>
          <a:bodyPr/>
          <a:lstStyle/>
          <a:p>
            <a:r>
              <a:rPr lang="en-GB" dirty="0">
                <a:solidFill>
                  <a:srgbClr val="00B050"/>
                </a:solidFill>
              </a:rPr>
              <a:t>Concepts alignment </a:t>
            </a:r>
            <a:r>
              <a:rPr lang="en-GB" dirty="0"/>
              <a:t>between semantic resources where </a:t>
            </a:r>
            <a:r>
              <a:rPr lang="en-GB" dirty="0">
                <a:solidFill>
                  <a:srgbClr val="00B050"/>
                </a:solidFill>
              </a:rPr>
              <a:t>only </a:t>
            </a:r>
            <a:r>
              <a:rPr lang="en-GB" dirty="0" smtClean="0">
                <a:solidFill>
                  <a:srgbClr val="00B050"/>
                </a:solidFill>
              </a:rPr>
              <a:t>schema information </a:t>
            </a:r>
            <a:r>
              <a:rPr lang="en-GB" dirty="0"/>
              <a:t>is </a:t>
            </a:r>
            <a:r>
              <a:rPr lang="en-GB" dirty="0" smtClean="0"/>
              <a:t>available</a:t>
            </a:r>
          </a:p>
          <a:p>
            <a:endParaRPr lang="en-GB" dirty="0"/>
          </a:p>
          <a:p>
            <a:r>
              <a:rPr lang="en-GB" b="1" dirty="0" smtClean="0">
                <a:solidFill>
                  <a:srgbClr val="00B050"/>
                </a:solidFill>
              </a:rPr>
              <a:t>Schema-based </a:t>
            </a:r>
            <a:r>
              <a:rPr lang="en-GB" b="1" dirty="0">
                <a:solidFill>
                  <a:srgbClr val="00B050"/>
                </a:solidFill>
              </a:rPr>
              <a:t>equivalence</a:t>
            </a:r>
          </a:p>
          <a:p>
            <a:pPr lvl="1"/>
            <a:r>
              <a:rPr lang="en-GB" dirty="0"/>
              <a:t>Measurement of the conceptual/semantic similarity </a:t>
            </a:r>
            <a:r>
              <a:rPr lang="en-GB" dirty="0" smtClean="0"/>
              <a:t>between concepts </a:t>
            </a:r>
            <a:r>
              <a:rPr lang="en-GB" dirty="0"/>
              <a:t>in given and target semantic resource</a:t>
            </a:r>
          </a:p>
          <a:p>
            <a:endParaRPr lang="fr-FR" dirty="0" smtClean="0"/>
          </a:p>
          <a:p>
            <a:endParaRPr lang="fr-FR" dirty="0" smtClean="0"/>
          </a:p>
        </p:txBody>
      </p:sp>
    </p:spTree>
    <p:extLst>
      <p:ext uri="{BB962C8B-B14F-4D97-AF65-F5344CB8AC3E}">
        <p14:creationId xmlns:p14="http://schemas.microsoft.com/office/powerpoint/2010/main" val="32872704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A</a:t>
            </a:r>
            <a:r>
              <a:rPr lang="en-US" sz="2600" dirty="0" smtClean="0"/>
              <a:t>genda</a:t>
            </a:r>
            <a:endParaRPr lang="fr-FR" sz="2600" dirty="0"/>
          </a:p>
        </p:txBody>
      </p:sp>
      <p:sp>
        <p:nvSpPr>
          <p:cNvPr id="5" name="Espace réservé du contenu 4"/>
          <p:cNvSpPr>
            <a:spLocks noGrp="1"/>
          </p:cNvSpPr>
          <p:nvPr>
            <p:ph type="body" sz="quarter" idx="14"/>
          </p:nvPr>
        </p:nvSpPr>
        <p:spPr>
          <a:xfrm>
            <a:off x="457200" y="2132856"/>
            <a:ext cx="8363272" cy="4176464"/>
          </a:xfrm>
        </p:spPr>
        <p:txBody>
          <a:bodyPr/>
          <a:lstStyle/>
          <a:p>
            <a:r>
              <a:rPr lang="en-GB" dirty="0"/>
              <a:t>PMKI project</a:t>
            </a:r>
          </a:p>
          <a:p>
            <a:pPr lvl="1"/>
            <a:r>
              <a:rPr lang="fr-BE"/>
              <a:t>Context, Objectives, Organisation</a:t>
            </a:r>
            <a:endParaRPr lang="fr-BE" dirty="0"/>
          </a:p>
          <a:p>
            <a:pPr lvl="1"/>
            <a:r>
              <a:rPr lang="fr-BE" dirty="0"/>
              <a:t>Use cases </a:t>
            </a:r>
          </a:p>
          <a:p>
            <a:pPr lvl="1"/>
            <a:endParaRPr lang="fr-BE" dirty="0"/>
          </a:p>
          <a:p>
            <a:r>
              <a:rPr lang="en-GB" sz="2000">
                <a:ea typeface="+mn-ea"/>
                <a:cs typeface="+mn-cs"/>
              </a:rPr>
              <a:t>PMKI </a:t>
            </a:r>
            <a:r>
              <a:rPr lang="en-GB" smtClean="0"/>
              <a:t>requirements</a:t>
            </a:r>
            <a:endParaRPr lang="en-GB" sz="2000" dirty="0">
              <a:ea typeface="+mn-ea"/>
              <a:cs typeface="+mn-cs"/>
            </a:endParaRPr>
          </a:p>
          <a:p>
            <a:pPr lvl="1"/>
            <a:r>
              <a:rPr lang="en-GB" dirty="0"/>
              <a:t>Solution architecture</a:t>
            </a:r>
          </a:p>
          <a:p>
            <a:pPr lvl="1"/>
            <a:r>
              <a:rPr lang="en-GB" dirty="0"/>
              <a:t>Status in 2019</a:t>
            </a:r>
          </a:p>
          <a:p>
            <a:endParaRPr lang="en-GB" dirty="0"/>
          </a:p>
          <a:p>
            <a:r>
              <a:rPr lang="en-GB"/>
              <a:t>Semantic </a:t>
            </a:r>
            <a:r>
              <a:rPr lang="en-GB" dirty="0"/>
              <a:t>alignment</a:t>
            </a:r>
            <a:r>
              <a:rPr lang="en-GB"/>
              <a:t> and interoperability </a:t>
            </a:r>
            <a:r>
              <a:rPr lang="en-GB" dirty="0"/>
              <a:t>in PMKI</a:t>
            </a:r>
          </a:p>
          <a:p>
            <a:endParaRPr lang="en-GB" dirty="0"/>
          </a:p>
          <a:p>
            <a:r>
              <a:rPr lang="en-GB" smtClean="0"/>
              <a:t>Conclusions</a:t>
            </a:r>
            <a:endParaRPr lang="fr-BE" dirty="0"/>
          </a:p>
        </p:txBody>
      </p:sp>
    </p:spTree>
    <p:extLst>
      <p:ext uri="{BB962C8B-B14F-4D97-AF65-F5344CB8AC3E}">
        <p14:creationId xmlns:p14="http://schemas.microsoft.com/office/powerpoint/2010/main" val="34790154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95536" y="980728"/>
            <a:ext cx="8496944" cy="936625"/>
          </a:xfrm>
        </p:spPr>
        <p:txBody>
          <a:bodyPr/>
          <a:lstStyle/>
          <a:p>
            <a:r>
              <a:rPr lang="en-US" dirty="0"/>
              <a:t>Semantic Alignment </a:t>
            </a:r>
            <a:r>
              <a:rPr lang="en-US" dirty="0" smtClean="0"/>
              <a:t>formal characterization</a:t>
            </a:r>
            <a:endParaRPr lang="fr-FR" sz="2600" dirty="0"/>
          </a:p>
        </p:txBody>
      </p:sp>
      <p:sp>
        <p:nvSpPr>
          <p:cNvPr id="5" name="Espace réservé du contenu 4"/>
          <p:cNvSpPr>
            <a:spLocks noGrp="1"/>
          </p:cNvSpPr>
          <p:nvPr>
            <p:ph type="body" sz="quarter" idx="14"/>
          </p:nvPr>
        </p:nvSpPr>
        <p:spPr>
          <a:xfrm>
            <a:off x="395536" y="1988840"/>
            <a:ext cx="8507288" cy="3888432"/>
          </a:xfrm>
        </p:spPr>
        <p:txBody>
          <a:bodyPr/>
          <a:lstStyle/>
          <a:p>
            <a:r>
              <a:rPr lang="en-GB" dirty="0">
                <a:solidFill>
                  <a:srgbClr val="00B050"/>
                </a:solidFill>
              </a:rPr>
              <a:t>Semantic Alignment </a:t>
            </a:r>
            <a:r>
              <a:rPr lang="en-GB" sz="1600" dirty="0"/>
              <a:t>(</a:t>
            </a:r>
            <a:r>
              <a:rPr lang="en-GB" sz="1600" i="1" dirty="0"/>
              <a:t>SA</a:t>
            </a:r>
            <a:r>
              <a:rPr lang="en-GB" sz="1600" dirty="0"/>
              <a:t>) characterized as a problem of </a:t>
            </a:r>
            <a:r>
              <a:rPr lang="en-GB" dirty="0">
                <a:solidFill>
                  <a:srgbClr val="FF0000"/>
                </a:solidFill>
              </a:rPr>
              <a:t>Information Retrieval </a:t>
            </a:r>
            <a:r>
              <a:rPr lang="en-GB" sz="1600" dirty="0">
                <a:solidFill>
                  <a:srgbClr val="FF0000"/>
                </a:solidFill>
              </a:rPr>
              <a:t>(</a:t>
            </a:r>
            <a:r>
              <a:rPr lang="en-GB" sz="1600" i="1" dirty="0">
                <a:solidFill>
                  <a:srgbClr val="FF0000"/>
                </a:solidFill>
              </a:rPr>
              <a:t>IR</a:t>
            </a:r>
            <a:r>
              <a:rPr lang="en-GB" sz="1600" dirty="0">
                <a:solidFill>
                  <a:srgbClr val="FF0000"/>
                </a:solidFill>
              </a:rPr>
              <a:t>)</a:t>
            </a:r>
          </a:p>
          <a:p>
            <a:endParaRPr lang="en-GB" sz="1600" dirty="0"/>
          </a:p>
          <a:p>
            <a:pPr lvl="1"/>
            <a:r>
              <a:rPr lang="en-GB" b="1" i="1" dirty="0">
                <a:solidFill>
                  <a:srgbClr val="FF0000"/>
                </a:solidFill>
              </a:rPr>
              <a:t>IR</a:t>
            </a:r>
            <a:r>
              <a:rPr lang="en-GB" dirty="0"/>
              <a:t>: retrieve </a:t>
            </a:r>
            <a:r>
              <a:rPr lang="en-GB" dirty="0">
                <a:solidFill>
                  <a:srgbClr val="FF0000"/>
                </a:solidFill>
              </a:rPr>
              <a:t>documents</a:t>
            </a:r>
            <a:r>
              <a:rPr lang="en-GB" dirty="0"/>
              <a:t>, in a document collection, better matching the semantics of a query</a:t>
            </a:r>
          </a:p>
          <a:p>
            <a:pPr lvl="1"/>
            <a:endParaRPr lang="en-GB" dirty="0">
              <a:solidFill>
                <a:srgbClr val="00B050"/>
              </a:solidFill>
            </a:endParaRPr>
          </a:p>
          <a:p>
            <a:pPr lvl="1"/>
            <a:r>
              <a:rPr lang="fr-FR" b="1" i="1" dirty="0">
                <a:solidFill>
                  <a:srgbClr val="00B050"/>
                </a:solidFill>
              </a:rPr>
              <a:t>SA</a:t>
            </a:r>
            <a:r>
              <a:rPr lang="en-GB" dirty="0"/>
              <a:t>:</a:t>
            </a:r>
            <a:r>
              <a:rPr lang="fr-FR" dirty="0"/>
              <a:t> </a:t>
            </a:r>
            <a:r>
              <a:rPr lang="en-GB" dirty="0"/>
              <a:t>retrieve </a:t>
            </a:r>
            <a:r>
              <a:rPr lang="en-GB" dirty="0">
                <a:solidFill>
                  <a:schemeClr val="accent1"/>
                </a:solidFill>
              </a:rPr>
              <a:t>concepts</a:t>
            </a:r>
            <a:r>
              <a:rPr lang="en-GB" dirty="0"/>
              <a:t>, in a target resource, better matching the semantics of a concept in a given resource</a:t>
            </a:r>
          </a:p>
          <a:p>
            <a:pPr lvl="1"/>
            <a:endParaRPr lang="en-GB" dirty="0"/>
          </a:p>
          <a:p>
            <a:pPr marL="457200" lvl="1" indent="0">
              <a:buNone/>
            </a:pPr>
            <a:r>
              <a:rPr lang="fr-FR" i="1" dirty="0">
                <a:solidFill>
                  <a:srgbClr val="00B050"/>
                </a:solidFill>
              </a:rPr>
              <a:t>			</a:t>
            </a:r>
            <a:r>
              <a:rPr lang="fr-FR" b="1" i="1" dirty="0">
                <a:solidFill>
                  <a:srgbClr val="00B050"/>
                </a:solidFill>
              </a:rPr>
              <a:t>SA</a:t>
            </a:r>
            <a:r>
              <a:rPr lang="fr-FR" b="1" dirty="0"/>
              <a:t>   		         </a:t>
            </a:r>
            <a:r>
              <a:rPr lang="fr-FR" b="1" dirty="0" smtClean="0"/>
              <a:t>≡         </a:t>
            </a:r>
            <a:r>
              <a:rPr lang="fr-FR" b="1" i="1" dirty="0">
                <a:solidFill>
                  <a:srgbClr val="FF0000"/>
                </a:solidFill>
              </a:rPr>
              <a:t>IR</a:t>
            </a:r>
          </a:p>
          <a:p>
            <a:pPr lvl="1"/>
            <a:r>
              <a:rPr lang="fr-FR" b="1" dirty="0"/>
              <a:t>Concept in </a:t>
            </a:r>
            <a:r>
              <a:rPr lang="fr-FR" b="1" dirty="0" err="1"/>
              <a:t>given</a:t>
            </a:r>
            <a:r>
              <a:rPr lang="fr-FR" b="1" dirty="0"/>
              <a:t> </a:t>
            </a:r>
            <a:r>
              <a:rPr lang="fr-FR" b="1" dirty="0" err="1"/>
              <a:t>semantic</a:t>
            </a:r>
            <a:r>
              <a:rPr lang="fr-FR" b="1" dirty="0"/>
              <a:t> </a:t>
            </a:r>
            <a:r>
              <a:rPr lang="fr-FR" b="1" dirty="0" err="1"/>
              <a:t>resource</a:t>
            </a:r>
            <a:r>
              <a:rPr lang="fr-FR" b="1" dirty="0"/>
              <a:t> 	    </a:t>
            </a:r>
            <a:r>
              <a:rPr lang="fr-FR" b="1" dirty="0" smtClean="0"/>
              <a:t>    </a:t>
            </a:r>
            <a:r>
              <a:rPr lang="fr-FR" b="1" dirty="0" err="1"/>
              <a:t>Query</a:t>
            </a:r>
            <a:r>
              <a:rPr lang="fr-FR" b="1" dirty="0"/>
              <a:t> </a:t>
            </a:r>
          </a:p>
          <a:p>
            <a:pPr lvl="1"/>
            <a:r>
              <a:rPr lang="fr-FR" b="1" dirty="0"/>
              <a:t>Concept in </a:t>
            </a:r>
            <a:r>
              <a:rPr lang="fr-FR" b="1" dirty="0" err="1"/>
              <a:t>target</a:t>
            </a:r>
            <a:r>
              <a:rPr lang="fr-FR" b="1" dirty="0"/>
              <a:t> </a:t>
            </a:r>
            <a:r>
              <a:rPr lang="fr-FR" b="1" dirty="0" err="1"/>
              <a:t>semantic</a:t>
            </a:r>
            <a:r>
              <a:rPr lang="fr-FR" b="1" dirty="0"/>
              <a:t> </a:t>
            </a:r>
            <a:r>
              <a:rPr lang="fr-FR" b="1" dirty="0" err="1"/>
              <a:t>resource</a:t>
            </a:r>
            <a:r>
              <a:rPr lang="fr-FR" b="1" dirty="0"/>
              <a:t> 	   </a:t>
            </a:r>
            <a:r>
              <a:rPr lang="fr-FR" b="1" dirty="0" smtClean="0"/>
              <a:t>Document</a:t>
            </a:r>
            <a:endParaRPr lang="fr-FR" b="1" dirty="0"/>
          </a:p>
          <a:p>
            <a:endParaRPr lang="fr-FR" dirty="0"/>
          </a:p>
          <a:p>
            <a:endParaRPr lang="fr-FR" dirty="0"/>
          </a:p>
        </p:txBody>
      </p:sp>
      <p:sp>
        <p:nvSpPr>
          <p:cNvPr id="2" name="Left-Right Arrow 1"/>
          <p:cNvSpPr/>
          <p:nvPr/>
        </p:nvSpPr>
        <p:spPr>
          <a:xfrm>
            <a:off x="5556908" y="4965891"/>
            <a:ext cx="432048" cy="191301"/>
          </a:xfrm>
          <a:prstGeom prst="lef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7" name="Left-Right Arrow 6"/>
          <p:cNvSpPr/>
          <p:nvPr/>
        </p:nvSpPr>
        <p:spPr>
          <a:xfrm>
            <a:off x="5556908" y="5229200"/>
            <a:ext cx="432048" cy="191301"/>
          </a:xfrm>
          <a:prstGeom prst="lef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Tree>
    <p:extLst>
      <p:ext uri="{BB962C8B-B14F-4D97-AF65-F5344CB8AC3E}">
        <p14:creationId xmlns:p14="http://schemas.microsoft.com/office/powerpoint/2010/main" val="31126736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95536" y="980728"/>
            <a:ext cx="8424936" cy="936625"/>
          </a:xfrm>
        </p:spPr>
        <p:txBody>
          <a:bodyPr/>
          <a:lstStyle/>
          <a:p>
            <a:r>
              <a:rPr lang="en-US" dirty="0"/>
              <a:t>Semantic Alignment </a:t>
            </a:r>
            <a:r>
              <a:rPr lang="en-US" dirty="0" smtClean="0"/>
              <a:t>formal characterization</a:t>
            </a:r>
            <a:endParaRPr lang="fr-FR" sz="2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953" y="2564904"/>
            <a:ext cx="7986479" cy="18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35652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95536" y="1196752"/>
            <a:ext cx="8352928" cy="936625"/>
          </a:xfrm>
        </p:spPr>
        <p:txBody>
          <a:bodyPr/>
          <a:lstStyle/>
          <a:p>
            <a:r>
              <a:rPr lang="en-GB" dirty="0"/>
              <a:t>Logical views of concepts in source (Q) and target (</a:t>
            </a:r>
            <a:r>
              <a:rPr lang="en-GB" dirty="0" smtClean="0"/>
              <a:t>D)thesauri</a:t>
            </a:r>
            <a:endParaRPr lang="fr-FR" sz="2600" dirty="0"/>
          </a:p>
        </p:txBody>
      </p:sp>
      <p:sp>
        <p:nvSpPr>
          <p:cNvPr id="5" name="Espace réservé du contenu 4"/>
          <p:cNvSpPr>
            <a:spLocks noGrp="1"/>
          </p:cNvSpPr>
          <p:nvPr>
            <p:ph type="body" sz="quarter" idx="14"/>
          </p:nvPr>
        </p:nvSpPr>
        <p:spPr>
          <a:xfrm>
            <a:off x="395536" y="2204864"/>
            <a:ext cx="8507288" cy="3528392"/>
          </a:xfrm>
        </p:spPr>
        <p:txBody>
          <a:bodyPr/>
          <a:lstStyle/>
          <a:p>
            <a:r>
              <a:rPr lang="en-GB" b="1" i="1" dirty="0" smtClean="0">
                <a:solidFill>
                  <a:srgbClr val="FF0000"/>
                </a:solidFill>
              </a:rPr>
              <a:t>IR</a:t>
            </a:r>
          </a:p>
          <a:p>
            <a:pPr lvl="1"/>
            <a:r>
              <a:rPr lang="en-GB" dirty="0">
                <a:solidFill>
                  <a:srgbClr val="FF0000"/>
                </a:solidFill>
              </a:rPr>
              <a:t>Query/Document</a:t>
            </a:r>
            <a:r>
              <a:rPr lang="en-GB" dirty="0"/>
              <a:t> represented by </a:t>
            </a:r>
            <a:r>
              <a:rPr lang="en-GB" dirty="0">
                <a:solidFill>
                  <a:srgbClr val="FF0000"/>
                </a:solidFill>
              </a:rPr>
              <a:t>a term vector </a:t>
            </a:r>
            <a:r>
              <a:rPr lang="en-GB" i="1" dirty="0" smtClean="0">
                <a:solidFill>
                  <a:srgbClr val="FF0000"/>
                </a:solidFill>
              </a:rPr>
              <a:t>d</a:t>
            </a:r>
            <a:r>
              <a:rPr lang="en-GB" dirty="0" smtClean="0">
                <a:solidFill>
                  <a:srgbClr val="FF0000"/>
                </a:solidFill>
              </a:rPr>
              <a:t> </a:t>
            </a:r>
            <a:r>
              <a:rPr lang="en-GB" dirty="0">
                <a:solidFill>
                  <a:srgbClr val="FF0000"/>
                </a:solidFill>
              </a:rPr>
              <a:t>of binary </a:t>
            </a:r>
            <a:r>
              <a:rPr lang="en-GB" dirty="0" smtClean="0">
                <a:solidFill>
                  <a:srgbClr val="FF0000"/>
                </a:solidFill>
              </a:rPr>
              <a:t>or weighted </a:t>
            </a:r>
            <a:r>
              <a:rPr lang="en-GB" dirty="0">
                <a:solidFill>
                  <a:srgbClr val="FF0000"/>
                </a:solidFill>
              </a:rPr>
              <a:t>entries </a:t>
            </a:r>
            <a:r>
              <a:rPr lang="en-GB" dirty="0"/>
              <a:t>able to describe a semantic context</a:t>
            </a:r>
          </a:p>
          <a:p>
            <a:r>
              <a:rPr lang="en-GB" b="1" i="1" dirty="0" smtClean="0">
                <a:solidFill>
                  <a:srgbClr val="00B050"/>
                </a:solidFill>
              </a:rPr>
              <a:t>SA</a:t>
            </a:r>
            <a:endParaRPr lang="en-GB" b="1" i="1" dirty="0">
              <a:solidFill>
                <a:srgbClr val="00B050"/>
              </a:solidFill>
            </a:endParaRPr>
          </a:p>
          <a:p>
            <a:pPr lvl="1"/>
            <a:r>
              <a:rPr lang="en-GB" dirty="0">
                <a:solidFill>
                  <a:srgbClr val="FF0000"/>
                </a:solidFill>
              </a:rPr>
              <a:t>Thesaural concept </a:t>
            </a:r>
            <a:r>
              <a:rPr lang="en-GB" dirty="0"/>
              <a:t>represented by </a:t>
            </a:r>
            <a:r>
              <a:rPr lang="en-GB" dirty="0">
                <a:solidFill>
                  <a:srgbClr val="FF0000"/>
                </a:solidFill>
              </a:rPr>
              <a:t>a term vector </a:t>
            </a:r>
            <a:r>
              <a:rPr lang="en-GB" i="1" dirty="0" smtClean="0">
                <a:solidFill>
                  <a:srgbClr val="FF0000"/>
                </a:solidFill>
              </a:rPr>
              <a:t>d</a:t>
            </a:r>
            <a:r>
              <a:rPr lang="en-GB" dirty="0" smtClean="0">
                <a:solidFill>
                  <a:srgbClr val="FF0000"/>
                </a:solidFill>
              </a:rPr>
              <a:t> </a:t>
            </a:r>
            <a:r>
              <a:rPr lang="en-GB" dirty="0">
                <a:solidFill>
                  <a:srgbClr val="FF0000"/>
                </a:solidFill>
              </a:rPr>
              <a:t>of binary </a:t>
            </a:r>
            <a:r>
              <a:rPr lang="en-GB" dirty="0" smtClean="0">
                <a:solidFill>
                  <a:srgbClr val="FF0000"/>
                </a:solidFill>
              </a:rPr>
              <a:t>entries </a:t>
            </a:r>
            <a:r>
              <a:rPr lang="en-GB" dirty="0" smtClean="0"/>
              <a:t>composed </a:t>
            </a:r>
            <a:r>
              <a:rPr lang="en-GB" dirty="0"/>
              <a:t>by</a:t>
            </a:r>
          </a:p>
          <a:p>
            <a:pPr lvl="2"/>
            <a:r>
              <a:rPr lang="en-GB" dirty="0"/>
              <a:t>the term itself</a:t>
            </a:r>
          </a:p>
          <a:p>
            <a:pPr lvl="2"/>
            <a:r>
              <a:rPr lang="en-GB" dirty="0"/>
              <a:t>relevant terms in its definition and in the alternative labels</a:t>
            </a:r>
          </a:p>
          <a:p>
            <a:pPr lvl="2"/>
            <a:r>
              <a:rPr lang="en-GB" dirty="0"/>
              <a:t>terms of directly related thesaural concepts (broader, narrower, </a:t>
            </a:r>
            <a:r>
              <a:rPr lang="en-GB" dirty="0" smtClean="0"/>
              <a:t>related concepts</a:t>
            </a:r>
            <a:r>
              <a:rPr lang="en-GB" dirty="0"/>
              <a:t>)</a:t>
            </a:r>
          </a:p>
          <a:p>
            <a:pPr lvl="1"/>
            <a:r>
              <a:rPr lang="en-GB" dirty="0"/>
              <a:t>able to describe a semantic context</a:t>
            </a:r>
          </a:p>
          <a:p>
            <a:pPr lvl="1"/>
            <a:endParaRPr lang="fr-FR" dirty="0" smtClean="0"/>
          </a:p>
          <a:p>
            <a:endParaRPr lang="fr-FR" dirty="0" smtClean="0"/>
          </a:p>
        </p:txBody>
      </p:sp>
    </p:spTree>
    <p:extLst>
      <p:ext uri="{BB962C8B-B14F-4D97-AF65-F5344CB8AC3E}">
        <p14:creationId xmlns:p14="http://schemas.microsoft.com/office/powerpoint/2010/main" val="20343851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95536" y="980728"/>
            <a:ext cx="8229600" cy="936625"/>
          </a:xfrm>
        </p:spPr>
        <p:txBody>
          <a:bodyPr/>
          <a:lstStyle/>
          <a:p>
            <a:r>
              <a:rPr lang="en-US" dirty="0" smtClean="0"/>
              <a:t>Thesaural concept semantics</a:t>
            </a:r>
            <a:endParaRPr lang="fr-FR" sz="2600" dirty="0"/>
          </a:p>
        </p:txBody>
      </p:sp>
      <p:sp>
        <p:nvSpPr>
          <p:cNvPr id="5" name="Espace réservé du contenu 4"/>
          <p:cNvSpPr>
            <a:spLocks noGrp="1"/>
          </p:cNvSpPr>
          <p:nvPr>
            <p:ph type="body" sz="quarter" idx="14"/>
          </p:nvPr>
        </p:nvSpPr>
        <p:spPr>
          <a:xfrm>
            <a:off x="395536" y="3933056"/>
            <a:ext cx="8507288" cy="2592288"/>
          </a:xfrm>
        </p:spPr>
        <p:txBody>
          <a:bodyPr/>
          <a:lstStyle/>
          <a:p>
            <a:r>
              <a:rPr lang="en-GB" dirty="0" smtClean="0">
                <a:solidFill>
                  <a:srgbClr val="00B050"/>
                </a:solidFill>
              </a:rPr>
              <a:t>Vector </a:t>
            </a:r>
            <a:r>
              <a:rPr lang="en-GB" b="1" i="1" dirty="0" smtClean="0">
                <a:solidFill>
                  <a:srgbClr val="00B050"/>
                </a:solidFill>
              </a:rPr>
              <a:t>d </a:t>
            </a:r>
            <a:r>
              <a:rPr lang="en-GB" b="1" i="1" dirty="0">
                <a:solidFill>
                  <a:srgbClr val="00B050"/>
                </a:solidFill>
              </a:rPr>
              <a:t>= [x</a:t>
            </a:r>
            <a:r>
              <a:rPr lang="en-GB" sz="1200" b="1" i="1" dirty="0">
                <a:solidFill>
                  <a:srgbClr val="00B050"/>
                </a:solidFill>
              </a:rPr>
              <a:t>1</a:t>
            </a:r>
            <a:r>
              <a:rPr lang="en-GB" b="1" i="1" dirty="0">
                <a:solidFill>
                  <a:srgbClr val="00B050"/>
                </a:solidFill>
              </a:rPr>
              <a:t>, . . . , </a:t>
            </a:r>
            <a:r>
              <a:rPr lang="en-GB" b="1" i="1" dirty="0" err="1">
                <a:solidFill>
                  <a:srgbClr val="00B050"/>
                </a:solidFill>
              </a:rPr>
              <a:t>x</a:t>
            </a:r>
            <a:r>
              <a:rPr lang="en-GB" sz="1200" b="1" i="1" dirty="0" err="1">
                <a:solidFill>
                  <a:srgbClr val="00B050"/>
                </a:solidFill>
              </a:rPr>
              <a:t>|T</a:t>
            </a:r>
            <a:r>
              <a:rPr lang="en-GB" sz="1200" b="1" i="1" dirty="0">
                <a:solidFill>
                  <a:srgbClr val="00B050"/>
                </a:solidFill>
              </a:rPr>
              <a:t>|</a:t>
            </a:r>
            <a:r>
              <a:rPr lang="en-GB" b="1" i="1" dirty="0">
                <a:solidFill>
                  <a:srgbClr val="00B050"/>
                </a:solidFill>
              </a:rPr>
              <a:t>]</a:t>
            </a:r>
            <a:r>
              <a:rPr lang="en-GB" i="1" dirty="0">
                <a:solidFill>
                  <a:srgbClr val="00B050"/>
                </a:solidFill>
              </a:rPr>
              <a:t>,  </a:t>
            </a:r>
            <a:r>
              <a:rPr lang="en-GB" dirty="0">
                <a:solidFill>
                  <a:srgbClr val="00B050"/>
                </a:solidFill>
              </a:rPr>
              <a:t>x</a:t>
            </a:r>
            <a:r>
              <a:rPr lang="en-GB" sz="1400" dirty="0">
                <a:solidFill>
                  <a:srgbClr val="00B050"/>
                </a:solidFill>
              </a:rPr>
              <a:t>i</a:t>
            </a:r>
            <a:r>
              <a:rPr lang="en-GB" dirty="0">
                <a:solidFill>
                  <a:srgbClr val="00B050"/>
                </a:solidFill>
              </a:rPr>
              <a:t> ∈ {0, 1} composed by</a:t>
            </a:r>
          </a:p>
          <a:p>
            <a:pPr lvl="1"/>
            <a:r>
              <a:rPr lang="en-GB" dirty="0"/>
              <a:t>the term itself</a:t>
            </a:r>
          </a:p>
          <a:p>
            <a:pPr lvl="1"/>
            <a:r>
              <a:rPr lang="en-GB" dirty="0"/>
              <a:t>relevant terms in its definition and in the alternative labels</a:t>
            </a:r>
          </a:p>
          <a:p>
            <a:pPr lvl="1"/>
            <a:r>
              <a:rPr lang="en-GB" dirty="0"/>
              <a:t>related thesaural concept terms</a:t>
            </a:r>
          </a:p>
          <a:p>
            <a:pPr lvl="1"/>
            <a:r>
              <a:rPr lang="en-GB" b="1" dirty="0"/>
              <a:t>T</a:t>
            </a:r>
            <a:r>
              <a:rPr lang="en-GB" dirty="0"/>
              <a:t> : dimension of the target thesaurus vocabulary</a:t>
            </a:r>
          </a:p>
          <a:p>
            <a:pPr lvl="1"/>
            <a:r>
              <a:rPr lang="en-GB" b="1" i="1" dirty="0"/>
              <a:t>x</a:t>
            </a:r>
            <a:r>
              <a:rPr lang="en-GB" sz="1100" b="1" i="1" dirty="0"/>
              <a:t>i</a:t>
            </a:r>
            <a:r>
              <a:rPr lang="en-GB" dirty="0"/>
              <a:t> : presence/absence of the </a:t>
            </a:r>
            <a:r>
              <a:rPr lang="en-GB" i="1" dirty="0" err="1" smtClean="0"/>
              <a:t>i</a:t>
            </a:r>
            <a:r>
              <a:rPr lang="en-GB" sz="1100" i="1" dirty="0" err="1" smtClean="0"/>
              <a:t>th</a:t>
            </a:r>
            <a:r>
              <a:rPr lang="en-GB" dirty="0" smtClean="0"/>
              <a:t>  </a:t>
            </a:r>
            <a:r>
              <a:rPr lang="en-GB" dirty="0"/>
              <a:t>vocabulary term in the concept </a:t>
            </a:r>
            <a:r>
              <a:rPr lang="en-GB" dirty="0" smtClean="0"/>
              <a:t>d</a:t>
            </a:r>
            <a:r>
              <a:rPr lang="en-GB" dirty="0"/>
              <a:t>.</a:t>
            </a:r>
            <a:endParaRPr lang="fr-FR" dirty="0" smtClean="0"/>
          </a:p>
          <a:p>
            <a:endParaRPr lang="fr-FR" dirty="0" smtClean="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7" y="1844824"/>
            <a:ext cx="5107151" cy="20125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652120" y="1916832"/>
            <a:ext cx="3491880" cy="738664"/>
          </a:xfrm>
          <a:prstGeom prst="rect">
            <a:avLst/>
          </a:prstGeom>
          <a:noFill/>
        </p:spPr>
        <p:txBody>
          <a:bodyPr wrap="square" rtlCol="0">
            <a:spAutoFit/>
          </a:bodyPr>
          <a:lstStyle/>
          <a:p>
            <a:pPr marL="285750" indent="-285750">
              <a:buFont typeface="Wingdings" panose="05000000000000000000" pitchFamily="2" charset="2"/>
              <a:buChar char="Ø"/>
            </a:pPr>
            <a:r>
              <a:rPr lang="en-GB" sz="1400" dirty="0">
                <a:solidFill>
                  <a:schemeClr val="tx1"/>
                </a:solidFill>
              </a:rPr>
              <a:t>Pre-processing</a:t>
            </a:r>
          </a:p>
          <a:p>
            <a:pPr marL="742950" lvl="1" indent="-285750">
              <a:buFont typeface="Arial" panose="020B0604020202020204" pitchFamily="34" charset="0"/>
              <a:buChar char="•"/>
            </a:pPr>
            <a:r>
              <a:rPr lang="en-GB" sz="1400" dirty="0">
                <a:solidFill>
                  <a:schemeClr val="tx1"/>
                </a:solidFill>
              </a:rPr>
              <a:t>word stemming</a:t>
            </a:r>
          </a:p>
          <a:p>
            <a:pPr marL="742950" lvl="1" indent="-285750">
              <a:buFont typeface="Arial" panose="020B0604020202020204" pitchFamily="34" charset="0"/>
              <a:buChar char="•"/>
            </a:pPr>
            <a:r>
              <a:rPr lang="en-GB" sz="1400" dirty="0" err="1">
                <a:solidFill>
                  <a:schemeClr val="tx1"/>
                </a:solidFill>
              </a:rPr>
              <a:t>stopwords</a:t>
            </a:r>
            <a:r>
              <a:rPr lang="en-GB" sz="1400" dirty="0">
                <a:solidFill>
                  <a:schemeClr val="tx1"/>
                </a:solidFill>
              </a:rPr>
              <a:t> elimination</a:t>
            </a:r>
          </a:p>
        </p:txBody>
      </p:sp>
    </p:spTree>
    <p:extLst>
      <p:ext uri="{BB962C8B-B14F-4D97-AF65-F5344CB8AC3E}">
        <p14:creationId xmlns:p14="http://schemas.microsoft.com/office/powerpoint/2010/main" val="30757039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196231"/>
            <a:ext cx="8229600" cy="936625"/>
          </a:xfrm>
        </p:spPr>
        <p:txBody>
          <a:bodyPr/>
          <a:lstStyle/>
          <a:p>
            <a:r>
              <a:rPr lang="it-IT" dirty="0" err="1"/>
              <a:t>Semantic</a:t>
            </a:r>
            <a:r>
              <a:rPr lang="it-IT" dirty="0"/>
              <a:t> </a:t>
            </a:r>
            <a:r>
              <a:rPr lang="it-IT" dirty="0" err="1"/>
              <a:t>interoperability</a:t>
            </a:r>
            <a:r>
              <a:rPr lang="it-IT" dirty="0"/>
              <a:t> in PMKI</a:t>
            </a:r>
          </a:p>
        </p:txBody>
      </p:sp>
      <p:sp>
        <p:nvSpPr>
          <p:cNvPr id="5" name="TextBox 4"/>
          <p:cNvSpPr txBox="1"/>
          <p:nvPr/>
        </p:nvSpPr>
        <p:spPr>
          <a:xfrm>
            <a:off x="539552" y="2132856"/>
            <a:ext cx="2952328" cy="615553"/>
          </a:xfrm>
          <a:prstGeom prst="rect">
            <a:avLst/>
          </a:prstGeom>
          <a:noFill/>
        </p:spPr>
        <p:txBody>
          <a:bodyPr wrap="square" rtlCol="0">
            <a:spAutoFit/>
          </a:bodyPr>
          <a:lstStyle/>
          <a:p>
            <a:r>
              <a:rPr lang="it-IT" sz="2000">
                <a:solidFill>
                  <a:srgbClr val="0F5494"/>
                </a:solidFill>
                <a:latin typeface="+mj-lt"/>
                <a:ea typeface="+mj-ea"/>
                <a:cs typeface="+mj-cs"/>
              </a:rPr>
              <a:t>Source </a:t>
            </a:r>
            <a:r>
              <a:rPr lang="it-IT" sz="2000" smtClean="0">
                <a:solidFill>
                  <a:srgbClr val="0F5494"/>
                </a:solidFill>
                <a:latin typeface="+mj-lt"/>
                <a:ea typeface="+mj-ea"/>
                <a:cs typeface="+mj-cs"/>
              </a:rPr>
              <a:t>Thesaurus</a:t>
            </a:r>
            <a:endParaRPr lang="it-IT" sz="2600" dirty="0">
              <a:solidFill>
                <a:srgbClr val="0F5494"/>
              </a:solidFill>
              <a:latin typeface="+mj-lt"/>
              <a:ea typeface="+mj-ea"/>
              <a:cs typeface="+mj-cs"/>
            </a:endParaRPr>
          </a:p>
          <a:p>
            <a:r>
              <a:rPr lang="it-IT" sz="1400" dirty="0">
                <a:solidFill>
                  <a:srgbClr val="0F5494"/>
                </a:solidFill>
                <a:latin typeface="+mj-lt"/>
                <a:ea typeface="+mj-ea"/>
                <a:cs typeface="+mj-cs"/>
              </a:rPr>
              <a:t>(</a:t>
            </a:r>
            <a:r>
              <a:rPr lang="it-IT" sz="1400">
                <a:solidFill>
                  <a:srgbClr val="0F5494"/>
                </a:solidFill>
                <a:latin typeface="+mj-lt"/>
                <a:ea typeface="+mj-ea"/>
                <a:cs typeface="+mj-cs"/>
              </a:rPr>
              <a:t>Ex: Eurovoc)</a:t>
            </a:r>
            <a:endParaRPr lang="fr-FR" sz="1400" dirty="0">
              <a:solidFill>
                <a:srgbClr val="0F5494"/>
              </a:solidFill>
              <a:latin typeface="+mj-lt"/>
              <a:ea typeface="+mj-ea"/>
              <a:cs typeface="+mj-cs"/>
            </a:endParaRPr>
          </a:p>
        </p:txBody>
      </p:sp>
      <p:sp>
        <p:nvSpPr>
          <p:cNvPr id="4" name="TextBox 3"/>
          <p:cNvSpPr txBox="1"/>
          <p:nvPr/>
        </p:nvSpPr>
        <p:spPr>
          <a:xfrm>
            <a:off x="5292080" y="2132856"/>
            <a:ext cx="2952328" cy="615553"/>
          </a:xfrm>
          <a:prstGeom prst="rect">
            <a:avLst/>
          </a:prstGeom>
          <a:noFill/>
        </p:spPr>
        <p:txBody>
          <a:bodyPr wrap="square" rtlCol="0">
            <a:spAutoFit/>
          </a:bodyPr>
          <a:lstStyle/>
          <a:p>
            <a:r>
              <a:rPr lang="it-IT" sz="2000">
                <a:solidFill>
                  <a:srgbClr val="0F5494"/>
                </a:solidFill>
                <a:latin typeface="+mj-lt"/>
                <a:ea typeface="+mj-ea"/>
                <a:cs typeface="+mj-cs"/>
              </a:rPr>
              <a:t>Target </a:t>
            </a:r>
            <a:r>
              <a:rPr lang="it-IT" sz="2000" smtClean="0">
                <a:solidFill>
                  <a:srgbClr val="0F5494"/>
                </a:solidFill>
                <a:latin typeface="+mj-lt"/>
                <a:ea typeface="+mj-ea"/>
                <a:cs typeface="+mj-cs"/>
              </a:rPr>
              <a:t>Thesaurus</a:t>
            </a:r>
            <a:endParaRPr lang="it-IT" sz="2600" dirty="0">
              <a:solidFill>
                <a:srgbClr val="0F5494"/>
              </a:solidFill>
              <a:latin typeface="+mj-lt"/>
              <a:ea typeface="+mj-ea"/>
              <a:cs typeface="+mj-cs"/>
            </a:endParaRPr>
          </a:p>
          <a:p>
            <a:r>
              <a:rPr lang="it-IT" sz="1400" dirty="0">
                <a:solidFill>
                  <a:srgbClr val="0F5494"/>
                </a:solidFill>
                <a:latin typeface="+mj-lt"/>
                <a:ea typeface="+mj-ea"/>
                <a:cs typeface="+mj-cs"/>
              </a:rPr>
              <a:t>(</a:t>
            </a:r>
            <a:r>
              <a:rPr lang="it-IT" sz="1400">
                <a:solidFill>
                  <a:srgbClr val="0F5494"/>
                </a:solidFill>
                <a:latin typeface="+mj-lt"/>
                <a:ea typeface="+mj-ea"/>
                <a:cs typeface="+mj-cs"/>
              </a:rPr>
              <a:t>Ex: Eclas)</a:t>
            </a:r>
            <a:endParaRPr lang="fr-FR" sz="1400" dirty="0">
              <a:solidFill>
                <a:srgbClr val="0F5494"/>
              </a:solidFill>
              <a:latin typeface="+mj-lt"/>
              <a:ea typeface="+mj-ea"/>
              <a:cs typeface="+mj-cs"/>
            </a:endParaRPr>
          </a:p>
        </p:txBody>
      </p:sp>
      <p:sp>
        <p:nvSpPr>
          <p:cNvPr id="3" name="Oval 2"/>
          <p:cNvSpPr/>
          <p:nvPr/>
        </p:nvSpPr>
        <p:spPr>
          <a:xfrm>
            <a:off x="1332883" y="3140968"/>
            <a:ext cx="216024" cy="216024"/>
          </a:xfrm>
          <a:prstGeom prst="ellipse">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6" name="Oval 5"/>
          <p:cNvSpPr/>
          <p:nvPr/>
        </p:nvSpPr>
        <p:spPr>
          <a:xfrm>
            <a:off x="1831307" y="3780326"/>
            <a:ext cx="216024" cy="216024"/>
          </a:xfrm>
          <a:prstGeom prst="ellipse">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7" name="Oval 6"/>
          <p:cNvSpPr/>
          <p:nvPr/>
        </p:nvSpPr>
        <p:spPr>
          <a:xfrm>
            <a:off x="1449645" y="4617132"/>
            <a:ext cx="216024" cy="216024"/>
          </a:xfrm>
          <a:prstGeom prst="ellipse">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9" name="Oval 8"/>
          <p:cNvSpPr/>
          <p:nvPr/>
        </p:nvSpPr>
        <p:spPr>
          <a:xfrm>
            <a:off x="2047331" y="5434854"/>
            <a:ext cx="216024" cy="216024"/>
          </a:xfrm>
          <a:prstGeom prst="ellipse">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10" name="Oval 9"/>
          <p:cNvSpPr/>
          <p:nvPr/>
        </p:nvSpPr>
        <p:spPr>
          <a:xfrm>
            <a:off x="6291808" y="3079136"/>
            <a:ext cx="216024" cy="216024"/>
          </a:xfrm>
          <a:prstGeom prst="ellipse">
            <a:avLst/>
          </a:prstGeom>
          <a:solidFill>
            <a:schemeClr val="accent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11" name="Oval 10"/>
          <p:cNvSpPr/>
          <p:nvPr/>
        </p:nvSpPr>
        <p:spPr>
          <a:xfrm>
            <a:off x="6660232" y="3655200"/>
            <a:ext cx="216024" cy="216024"/>
          </a:xfrm>
          <a:prstGeom prst="ellipse">
            <a:avLst/>
          </a:prstGeom>
          <a:solidFill>
            <a:schemeClr val="accent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12" name="Oval 11"/>
          <p:cNvSpPr/>
          <p:nvPr/>
        </p:nvSpPr>
        <p:spPr>
          <a:xfrm>
            <a:off x="6399820" y="4231264"/>
            <a:ext cx="216024" cy="216024"/>
          </a:xfrm>
          <a:prstGeom prst="ellipse">
            <a:avLst/>
          </a:prstGeom>
          <a:solidFill>
            <a:schemeClr val="accent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13" name="Oval 12"/>
          <p:cNvSpPr/>
          <p:nvPr/>
        </p:nvSpPr>
        <p:spPr>
          <a:xfrm>
            <a:off x="6768244" y="4807328"/>
            <a:ext cx="216024" cy="216024"/>
          </a:xfrm>
          <a:prstGeom prst="ellipse">
            <a:avLst/>
          </a:prstGeom>
          <a:solidFill>
            <a:schemeClr val="accent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14" name="Oval 13"/>
          <p:cNvSpPr/>
          <p:nvPr/>
        </p:nvSpPr>
        <p:spPr>
          <a:xfrm>
            <a:off x="6337805" y="5527408"/>
            <a:ext cx="216024" cy="216024"/>
          </a:xfrm>
          <a:prstGeom prst="ellipse">
            <a:avLst/>
          </a:prstGeom>
          <a:solidFill>
            <a:schemeClr val="accent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15" name="Oval 14"/>
          <p:cNvSpPr/>
          <p:nvPr/>
        </p:nvSpPr>
        <p:spPr>
          <a:xfrm>
            <a:off x="5730849" y="3649521"/>
            <a:ext cx="216024" cy="216024"/>
          </a:xfrm>
          <a:prstGeom prst="ellipse">
            <a:avLst/>
          </a:prstGeom>
          <a:solidFill>
            <a:schemeClr val="accent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16" name="Oval 15"/>
          <p:cNvSpPr/>
          <p:nvPr/>
        </p:nvSpPr>
        <p:spPr>
          <a:xfrm>
            <a:off x="5973391" y="4509120"/>
            <a:ext cx="216024" cy="216024"/>
          </a:xfrm>
          <a:prstGeom prst="ellipse">
            <a:avLst/>
          </a:prstGeom>
          <a:solidFill>
            <a:schemeClr val="accent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17" name="Oval 16"/>
          <p:cNvSpPr/>
          <p:nvPr/>
        </p:nvSpPr>
        <p:spPr>
          <a:xfrm>
            <a:off x="5751748" y="5091757"/>
            <a:ext cx="216024" cy="216024"/>
          </a:xfrm>
          <a:prstGeom prst="ellipse">
            <a:avLst/>
          </a:prstGeom>
          <a:solidFill>
            <a:schemeClr val="accent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cxnSp>
        <p:nvCxnSpPr>
          <p:cNvPr id="19" name="Straight Arrow Connector 18"/>
          <p:cNvCxnSpPr>
            <a:stCxn id="3" idx="6"/>
            <a:endCxn id="12" idx="2"/>
          </p:cNvCxnSpPr>
          <p:nvPr/>
        </p:nvCxnSpPr>
        <p:spPr bwMode="auto">
          <a:xfrm>
            <a:off x="1548907" y="3248980"/>
            <a:ext cx="4850913" cy="1090296"/>
          </a:xfrm>
          <a:prstGeom prst="straightConnector1">
            <a:avLst/>
          </a:prstGeom>
          <a:noFill/>
          <a:ln w="3175" cap="flat" cmpd="sng" algn="ctr">
            <a:solidFill>
              <a:srgbClr val="FF0000"/>
            </a:solidFill>
            <a:prstDash val="dash"/>
            <a:round/>
            <a:headEnd type="none" w="med" len="med"/>
            <a:tailEnd type="stealth"/>
          </a:ln>
          <a:effectLst/>
        </p:spPr>
      </p:cxnSp>
      <p:cxnSp>
        <p:nvCxnSpPr>
          <p:cNvPr id="22" name="Straight Arrow Connector 21"/>
          <p:cNvCxnSpPr>
            <a:stCxn id="6" idx="6"/>
            <a:endCxn id="17" idx="2"/>
          </p:cNvCxnSpPr>
          <p:nvPr/>
        </p:nvCxnSpPr>
        <p:spPr bwMode="auto">
          <a:xfrm>
            <a:off x="2047331" y="3888338"/>
            <a:ext cx="3704417" cy="1311431"/>
          </a:xfrm>
          <a:prstGeom prst="straightConnector1">
            <a:avLst/>
          </a:prstGeom>
          <a:noFill/>
          <a:ln w="3175" cap="flat" cmpd="sng" algn="ctr">
            <a:solidFill>
              <a:srgbClr val="FF0000"/>
            </a:solidFill>
            <a:prstDash val="dash"/>
            <a:round/>
            <a:headEnd type="none" w="med" len="med"/>
            <a:tailEnd type="stealth"/>
          </a:ln>
          <a:effectLst/>
        </p:spPr>
      </p:cxnSp>
      <p:cxnSp>
        <p:nvCxnSpPr>
          <p:cNvPr id="27" name="Straight Arrow Connector 26"/>
          <p:cNvCxnSpPr>
            <a:stCxn id="7" idx="6"/>
            <a:endCxn id="10" idx="2"/>
          </p:cNvCxnSpPr>
          <p:nvPr/>
        </p:nvCxnSpPr>
        <p:spPr bwMode="auto">
          <a:xfrm flipV="1">
            <a:off x="1665669" y="3187148"/>
            <a:ext cx="4626139" cy="1537996"/>
          </a:xfrm>
          <a:prstGeom prst="straightConnector1">
            <a:avLst/>
          </a:prstGeom>
          <a:noFill/>
          <a:ln w="3175" cap="flat" cmpd="sng" algn="ctr">
            <a:solidFill>
              <a:srgbClr val="FF0000"/>
            </a:solidFill>
            <a:prstDash val="dash"/>
            <a:round/>
            <a:headEnd type="none" w="med" len="med"/>
            <a:tailEnd type="stealth"/>
          </a:ln>
          <a:effectLst/>
        </p:spPr>
      </p:cxnSp>
      <p:cxnSp>
        <p:nvCxnSpPr>
          <p:cNvPr id="30" name="Straight Arrow Connector 29"/>
          <p:cNvCxnSpPr>
            <a:stCxn id="9" idx="6"/>
            <a:endCxn id="14" idx="2"/>
          </p:cNvCxnSpPr>
          <p:nvPr/>
        </p:nvCxnSpPr>
        <p:spPr bwMode="auto">
          <a:xfrm>
            <a:off x="2263355" y="5542866"/>
            <a:ext cx="4074450" cy="92554"/>
          </a:xfrm>
          <a:prstGeom prst="straightConnector1">
            <a:avLst/>
          </a:prstGeom>
          <a:noFill/>
          <a:ln w="3175" cap="flat" cmpd="sng" algn="ctr">
            <a:solidFill>
              <a:srgbClr val="FF0000"/>
            </a:solidFill>
            <a:prstDash val="dash"/>
            <a:round/>
            <a:headEnd type="none" w="med" len="med"/>
            <a:tailEnd type="stealth"/>
          </a:ln>
          <a:effectLst/>
        </p:spPr>
      </p:cxnSp>
      <p:cxnSp>
        <p:nvCxnSpPr>
          <p:cNvPr id="37" name="Straight Connector 36"/>
          <p:cNvCxnSpPr>
            <a:stCxn id="3" idx="5"/>
            <a:endCxn id="6" idx="0"/>
          </p:cNvCxnSpPr>
          <p:nvPr/>
        </p:nvCxnSpPr>
        <p:spPr bwMode="auto">
          <a:xfrm>
            <a:off x="1517271" y="3325356"/>
            <a:ext cx="422048" cy="454970"/>
          </a:xfrm>
          <a:prstGeom prst="line">
            <a:avLst/>
          </a:prstGeom>
          <a:noFill/>
          <a:ln w="3175" cap="flat" cmpd="sng" algn="ctr">
            <a:solidFill>
              <a:schemeClr val="tx1"/>
            </a:solidFill>
            <a:prstDash val="solid"/>
            <a:round/>
            <a:headEnd type="none" w="med" len="med"/>
            <a:tailEnd type="none" w="med" len="med"/>
          </a:ln>
          <a:effectLst/>
        </p:spPr>
      </p:cxnSp>
      <p:cxnSp>
        <p:nvCxnSpPr>
          <p:cNvPr id="40" name="Straight Connector 39"/>
          <p:cNvCxnSpPr>
            <a:stCxn id="7" idx="0"/>
            <a:endCxn id="6" idx="3"/>
          </p:cNvCxnSpPr>
          <p:nvPr/>
        </p:nvCxnSpPr>
        <p:spPr bwMode="auto">
          <a:xfrm flipV="1">
            <a:off x="1557657" y="3964714"/>
            <a:ext cx="305286" cy="652418"/>
          </a:xfrm>
          <a:prstGeom prst="line">
            <a:avLst/>
          </a:prstGeom>
          <a:noFill/>
          <a:ln w="3175" cap="flat" cmpd="sng" algn="ctr">
            <a:solidFill>
              <a:schemeClr val="tx1"/>
            </a:solidFill>
            <a:prstDash val="solid"/>
            <a:round/>
            <a:headEnd type="none" w="med" len="med"/>
            <a:tailEnd type="none" w="med" len="med"/>
          </a:ln>
          <a:effectLst/>
        </p:spPr>
      </p:cxnSp>
      <p:cxnSp>
        <p:nvCxnSpPr>
          <p:cNvPr id="46" name="Straight Connector 45"/>
          <p:cNvCxnSpPr>
            <a:stCxn id="9" idx="0"/>
            <a:endCxn id="6" idx="4"/>
          </p:cNvCxnSpPr>
          <p:nvPr/>
        </p:nvCxnSpPr>
        <p:spPr bwMode="auto">
          <a:xfrm flipH="1" flipV="1">
            <a:off x="1939319" y="3996350"/>
            <a:ext cx="216024" cy="1438504"/>
          </a:xfrm>
          <a:prstGeom prst="line">
            <a:avLst/>
          </a:prstGeom>
          <a:noFill/>
          <a:ln w="3175" cap="flat" cmpd="sng" algn="ctr">
            <a:solidFill>
              <a:schemeClr val="tx1"/>
            </a:solidFill>
            <a:prstDash val="solid"/>
            <a:round/>
            <a:headEnd type="none" w="med" len="med"/>
            <a:tailEnd type="none" w="med" len="med"/>
          </a:ln>
          <a:effectLst/>
        </p:spPr>
      </p:cxnSp>
      <p:cxnSp>
        <p:nvCxnSpPr>
          <p:cNvPr id="54" name="Straight Connector 53"/>
          <p:cNvCxnSpPr>
            <a:stCxn id="10" idx="5"/>
            <a:endCxn id="11" idx="0"/>
          </p:cNvCxnSpPr>
          <p:nvPr/>
        </p:nvCxnSpPr>
        <p:spPr bwMode="auto">
          <a:xfrm>
            <a:off x="6476196" y="3263524"/>
            <a:ext cx="292048" cy="391676"/>
          </a:xfrm>
          <a:prstGeom prst="line">
            <a:avLst/>
          </a:prstGeom>
          <a:noFill/>
          <a:ln w="3175" cap="flat" cmpd="sng" algn="ctr">
            <a:solidFill>
              <a:schemeClr val="tx1"/>
            </a:solidFill>
            <a:prstDash val="solid"/>
            <a:round/>
            <a:headEnd type="none" w="med" len="med"/>
            <a:tailEnd type="none" w="med" len="med"/>
          </a:ln>
          <a:effectLst/>
        </p:spPr>
      </p:cxnSp>
      <p:cxnSp>
        <p:nvCxnSpPr>
          <p:cNvPr id="58" name="Straight Connector 57"/>
          <p:cNvCxnSpPr>
            <a:stCxn id="10" idx="3"/>
            <a:endCxn id="15" idx="7"/>
          </p:cNvCxnSpPr>
          <p:nvPr/>
        </p:nvCxnSpPr>
        <p:spPr bwMode="auto">
          <a:xfrm flipH="1">
            <a:off x="5915237" y="3263524"/>
            <a:ext cx="408207" cy="417633"/>
          </a:xfrm>
          <a:prstGeom prst="line">
            <a:avLst/>
          </a:prstGeom>
          <a:noFill/>
          <a:ln w="3175" cap="flat" cmpd="sng" algn="ctr">
            <a:solidFill>
              <a:schemeClr val="tx1"/>
            </a:solidFill>
            <a:prstDash val="solid"/>
            <a:round/>
            <a:headEnd type="none" w="med" len="med"/>
            <a:tailEnd type="none" w="med" len="med"/>
          </a:ln>
          <a:effectLst/>
        </p:spPr>
      </p:cxnSp>
      <p:cxnSp>
        <p:nvCxnSpPr>
          <p:cNvPr id="61" name="Straight Connector 60"/>
          <p:cNvCxnSpPr>
            <a:stCxn id="11" idx="4"/>
            <a:endCxn id="12" idx="7"/>
          </p:cNvCxnSpPr>
          <p:nvPr/>
        </p:nvCxnSpPr>
        <p:spPr bwMode="auto">
          <a:xfrm flipH="1">
            <a:off x="6584208" y="3871224"/>
            <a:ext cx="184036" cy="391676"/>
          </a:xfrm>
          <a:prstGeom prst="line">
            <a:avLst/>
          </a:prstGeom>
          <a:noFill/>
          <a:ln w="3175" cap="flat" cmpd="sng" algn="ctr">
            <a:solidFill>
              <a:schemeClr val="tx1"/>
            </a:solidFill>
            <a:prstDash val="solid"/>
            <a:round/>
            <a:headEnd type="none" w="med" len="med"/>
            <a:tailEnd type="none" w="med" len="med"/>
          </a:ln>
          <a:effectLst/>
        </p:spPr>
      </p:cxnSp>
      <p:cxnSp>
        <p:nvCxnSpPr>
          <p:cNvPr id="64" name="Straight Connector 63"/>
          <p:cNvCxnSpPr>
            <a:stCxn id="15" idx="4"/>
            <a:endCxn id="16" idx="0"/>
          </p:cNvCxnSpPr>
          <p:nvPr/>
        </p:nvCxnSpPr>
        <p:spPr bwMode="auto">
          <a:xfrm>
            <a:off x="5838861" y="3865545"/>
            <a:ext cx="242542" cy="643575"/>
          </a:xfrm>
          <a:prstGeom prst="line">
            <a:avLst/>
          </a:prstGeom>
          <a:noFill/>
          <a:ln w="3175" cap="flat" cmpd="sng" algn="ctr">
            <a:solidFill>
              <a:schemeClr val="tx1"/>
            </a:solidFill>
            <a:prstDash val="solid"/>
            <a:round/>
            <a:headEnd type="none" w="med" len="med"/>
            <a:tailEnd type="none" w="med" len="med"/>
          </a:ln>
          <a:effectLst/>
        </p:spPr>
      </p:cxnSp>
      <p:cxnSp>
        <p:nvCxnSpPr>
          <p:cNvPr id="67" name="Straight Connector 66"/>
          <p:cNvCxnSpPr>
            <a:stCxn id="15" idx="3"/>
            <a:endCxn id="17" idx="1"/>
          </p:cNvCxnSpPr>
          <p:nvPr/>
        </p:nvCxnSpPr>
        <p:spPr bwMode="auto">
          <a:xfrm>
            <a:off x="5762485" y="3833909"/>
            <a:ext cx="20899" cy="1289484"/>
          </a:xfrm>
          <a:prstGeom prst="line">
            <a:avLst/>
          </a:prstGeom>
          <a:noFill/>
          <a:ln w="3175" cap="flat" cmpd="sng" algn="ctr">
            <a:solidFill>
              <a:schemeClr val="tx1"/>
            </a:solidFill>
            <a:prstDash val="solid"/>
            <a:round/>
            <a:headEnd type="none" w="med" len="med"/>
            <a:tailEnd type="none" w="med" len="med"/>
          </a:ln>
          <a:effectLst/>
        </p:spPr>
      </p:cxnSp>
      <p:cxnSp>
        <p:nvCxnSpPr>
          <p:cNvPr id="70" name="Straight Connector 69"/>
          <p:cNvCxnSpPr>
            <a:stCxn id="12" idx="5"/>
            <a:endCxn id="13" idx="0"/>
          </p:cNvCxnSpPr>
          <p:nvPr/>
        </p:nvCxnSpPr>
        <p:spPr bwMode="auto">
          <a:xfrm>
            <a:off x="6584208" y="4415652"/>
            <a:ext cx="292048" cy="391676"/>
          </a:xfrm>
          <a:prstGeom prst="line">
            <a:avLst/>
          </a:prstGeom>
          <a:noFill/>
          <a:ln w="3175" cap="flat" cmpd="sng" algn="ctr">
            <a:solidFill>
              <a:schemeClr val="tx1"/>
            </a:solidFill>
            <a:prstDash val="solid"/>
            <a:round/>
            <a:headEnd type="none" w="med" len="med"/>
            <a:tailEnd type="none" w="med" len="med"/>
          </a:ln>
          <a:effectLst/>
        </p:spPr>
      </p:cxnSp>
      <p:cxnSp>
        <p:nvCxnSpPr>
          <p:cNvPr id="73" name="Straight Connector 72"/>
          <p:cNvCxnSpPr>
            <a:stCxn id="12" idx="4"/>
            <a:endCxn id="14" idx="0"/>
          </p:cNvCxnSpPr>
          <p:nvPr/>
        </p:nvCxnSpPr>
        <p:spPr bwMode="auto">
          <a:xfrm flipH="1">
            <a:off x="6445817" y="4447288"/>
            <a:ext cx="62015" cy="1080120"/>
          </a:xfrm>
          <a:prstGeom prst="line">
            <a:avLst/>
          </a:prstGeom>
          <a:noFill/>
          <a:ln w="3175" cap="flat" cmpd="sng" algn="ctr">
            <a:solidFill>
              <a:schemeClr val="tx1"/>
            </a:solidFill>
            <a:prstDash val="solid"/>
            <a:round/>
            <a:headEnd type="none" w="med" len="med"/>
            <a:tailEnd type="none" w="med" len="med"/>
          </a:ln>
          <a:effectLst/>
        </p:spPr>
      </p:cxnSp>
      <p:sp>
        <p:nvSpPr>
          <p:cNvPr id="78" name="Oval 77"/>
          <p:cNvSpPr/>
          <p:nvPr/>
        </p:nvSpPr>
        <p:spPr>
          <a:xfrm>
            <a:off x="3491881" y="2852936"/>
            <a:ext cx="1414960" cy="3312368"/>
          </a:xfrm>
          <a:prstGeom prst="ellipse">
            <a:avLst/>
          </a:prstGeom>
          <a:noFill/>
          <a:ln/>
        </p:spPr>
        <p:style>
          <a:lnRef idx="2">
            <a:schemeClr val="dk1"/>
          </a:lnRef>
          <a:fillRef idx="1">
            <a:schemeClr val="lt1"/>
          </a:fillRef>
          <a:effectRef idx="0">
            <a:schemeClr val="dk1"/>
          </a:effectRef>
          <a:fontRef idx="minor">
            <a:schemeClr val="dk1"/>
          </a:fontRef>
        </p:style>
        <p:txBody>
          <a:bodyPr vert="wordArtVert" rtlCol="0" anchor="ctr"/>
          <a:lstStyle/>
          <a:p>
            <a:pPr algn="ctr" defTabSz="457200" fontAlgn="auto">
              <a:spcBef>
                <a:spcPts val="0"/>
              </a:spcBef>
              <a:spcAft>
                <a:spcPts val="0"/>
              </a:spcAft>
            </a:pPr>
            <a:r>
              <a:rPr lang="it-IT" sz="1200" dirty="0" err="1" smtClean="0"/>
              <a:t>Similarity</a:t>
            </a:r>
            <a:endParaRPr lang="fr-FR" sz="1200" dirty="0"/>
          </a:p>
        </p:txBody>
      </p:sp>
      <p:sp>
        <p:nvSpPr>
          <p:cNvPr id="8" name="Cloud 7"/>
          <p:cNvSpPr/>
          <p:nvPr/>
        </p:nvSpPr>
        <p:spPr>
          <a:xfrm>
            <a:off x="5650112" y="5123393"/>
            <a:ext cx="2160240" cy="1263038"/>
          </a:xfrm>
          <a:prstGeom prst="cloud">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33" name="Cloud 32"/>
          <p:cNvSpPr/>
          <p:nvPr/>
        </p:nvSpPr>
        <p:spPr>
          <a:xfrm>
            <a:off x="782823" y="4957624"/>
            <a:ext cx="2160240" cy="1263038"/>
          </a:xfrm>
          <a:prstGeom prst="cloud">
            <a:avLst/>
          </a:prstGeom>
          <a:no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FR" sz="1800" b="0"/>
          </a:p>
        </p:txBody>
      </p:sp>
      <p:sp>
        <p:nvSpPr>
          <p:cNvPr id="35" name="TextBox 34"/>
          <p:cNvSpPr txBox="1"/>
          <p:nvPr/>
        </p:nvSpPr>
        <p:spPr>
          <a:xfrm>
            <a:off x="1491054" y="5153892"/>
            <a:ext cx="896529" cy="307777"/>
          </a:xfrm>
          <a:prstGeom prst="rect">
            <a:avLst/>
          </a:prstGeom>
          <a:noFill/>
        </p:spPr>
        <p:txBody>
          <a:bodyPr wrap="square" rtlCol="0">
            <a:spAutoFit/>
          </a:bodyPr>
          <a:lstStyle/>
          <a:p>
            <a:endParaRPr lang="fr-FR" sz="1400" dirty="0"/>
          </a:p>
        </p:txBody>
      </p:sp>
      <p:sp>
        <p:nvSpPr>
          <p:cNvPr id="36" name="TextBox 35"/>
          <p:cNvSpPr txBox="1"/>
          <p:nvPr/>
        </p:nvSpPr>
        <p:spPr>
          <a:xfrm>
            <a:off x="1643454" y="5306292"/>
            <a:ext cx="896529" cy="307777"/>
          </a:xfrm>
          <a:prstGeom prst="rect">
            <a:avLst/>
          </a:prstGeom>
          <a:noFill/>
        </p:spPr>
        <p:txBody>
          <a:bodyPr wrap="square" rtlCol="0">
            <a:spAutoFit/>
          </a:bodyPr>
          <a:lstStyle/>
          <a:p>
            <a:endParaRPr lang="fr-FR" sz="1400" dirty="0"/>
          </a:p>
        </p:txBody>
      </p:sp>
      <p:sp>
        <p:nvSpPr>
          <p:cNvPr id="20" name="TextBox 19"/>
          <p:cNvSpPr txBox="1"/>
          <p:nvPr/>
        </p:nvSpPr>
        <p:spPr>
          <a:xfrm>
            <a:off x="1647366" y="5153892"/>
            <a:ext cx="444352" cy="276999"/>
          </a:xfrm>
          <a:prstGeom prst="rect">
            <a:avLst/>
          </a:prstGeom>
          <a:noFill/>
        </p:spPr>
        <p:txBody>
          <a:bodyPr wrap="none" rtlCol="0">
            <a:spAutoFit/>
          </a:bodyPr>
          <a:lstStyle/>
          <a:p>
            <a:r>
              <a:rPr lang="it-IT" sz="1200" dirty="0" smtClean="0">
                <a:solidFill>
                  <a:schemeClr val="tx1"/>
                </a:solidFill>
              </a:rPr>
              <a:t>w1</a:t>
            </a:r>
            <a:endParaRPr lang="fr-FR" sz="1200" dirty="0">
              <a:solidFill>
                <a:schemeClr val="tx1"/>
              </a:solidFill>
            </a:endParaRPr>
          </a:p>
        </p:txBody>
      </p:sp>
      <p:sp>
        <p:nvSpPr>
          <p:cNvPr id="38" name="TextBox 37"/>
          <p:cNvSpPr txBox="1"/>
          <p:nvPr/>
        </p:nvSpPr>
        <p:spPr>
          <a:xfrm>
            <a:off x="1283943" y="5490913"/>
            <a:ext cx="444352" cy="276999"/>
          </a:xfrm>
          <a:prstGeom prst="rect">
            <a:avLst/>
          </a:prstGeom>
          <a:noFill/>
        </p:spPr>
        <p:txBody>
          <a:bodyPr wrap="none" rtlCol="0">
            <a:spAutoFit/>
          </a:bodyPr>
          <a:lstStyle/>
          <a:p>
            <a:r>
              <a:rPr lang="it-IT" sz="1200" dirty="0" smtClean="0">
                <a:solidFill>
                  <a:schemeClr val="tx1"/>
                </a:solidFill>
              </a:rPr>
              <a:t>w2</a:t>
            </a:r>
            <a:endParaRPr lang="fr-FR" sz="1200" dirty="0">
              <a:solidFill>
                <a:schemeClr val="tx1"/>
              </a:solidFill>
            </a:endParaRPr>
          </a:p>
        </p:txBody>
      </p:sp>
      <p:sp>
        <p:nvSpPr>
          <p:cNvPr id="39" name="TextBox 38"/>
          <p:cNvSpPr txBox="1"/>
          <p:nvPr/>
        </p:nvSpPr>
        <p:spPr>
          <a:xfrm>
            <a:off x="1735036" y="5743432"/>
            <a:ext cx="444352" cy="276999"/>
          </a:xfrm>
          <a:prstGeom prst="rect">
            <a:avLst/>
          </a:prstGeom>
          <a:noFill/>
        </p:spPr>
        <p:txBody>
          <a:bodyPr wrap="none" rtlCol="0">
            <a:spAutoFit/>
          </a:bodyPr>
          <a:lstStyle/>
          <a:p>
            <a:r>
              <a:rPr lang="it-IT" sz="1200" dirty="0">
                <a:solidFill>
                  <a:schemeClr val="tx1"/>
                </a:solidFill>
              </a:rPr>
              <a:t>w</a:t>
            </a:r>
            <a:r>
              <a:rPr lang="it-IT" sz="1200" dirty="0" smtClean="0">
                <a:solidFill>
                  <a:schemeClr val="tx1"/>
                </a:solidFill>
              </a:rPr>
              <a:t>3</a:t>
            </a:r>
            <a:endParaRPr lang="fr-FR" sz="1200" dirty="0">
              <a:solidFill>
                <a:schemeClr val="tx1"/>
              </a:solidFill>
            </a:endParaRPr>
          </a:p>
        </p:txBody>
      </p:sp>
      <p:sp>
        <p:nvSpPr>
          <p:cNvPr id="41" name="TextBox 40"/>
          <p:cNvSpPr txBox="1"/>
          <p:nvPr/>
        </p:nvSpPr>
        <p:spPr>
          <a:xfrm>
            <a:off x="6676226" y="5292391"/>
            <a:ext cx="444352" cy="276999"/>
          </a:xfrm>
          <a:prstGeom prst="rect">
            <a:avLst/>
          </a:prstGeom>
          <a:noFill/>
        </p:spPr>
        <p:txBody>
          <a:bodyPr wrap="none" rtlCol="0">
            <a:spAutoFit/>
          </a:bodyPr>
          <a:lstStyle/>
          <a:p>
            <a:r>
              <a:rPr lang="it-IT" sz="1200" dirty="0" smtClean="0">
                <a:solidFill>
                  <a:schemeClr val="tx1"/>
                </a:solidFill>
              </a:rPr>
              <a:t>w1</a:t>
            </a:r>
            <a:endParaRPr lang="fr-FR" sz="1200" dirty="0">
              <a:solidFill>
                <a:schemeClr val="tx1"/>
              </a:solidFill>
            </a:endParaRPr>
          </a:p>
        </p:txBody>
      </p:sp>
      <p:sp>
        <p:nvSpPr>
          <p:cNvPr id="42" name="TextBox 41"/>
          <p:cNvSpPr txBox="1"/>
          <p:nvPr/>
        </p:nvSpPr>
        <p:spPr>
          <a:xfrm>
            <a:off x="6141508" y="5881931"/>
            <a:ext cx="444352" cy="276999"/>
          </a:xfrm>
          <a:prstGeom prst="rect">
            <a:avLst/>
          </a:prstGeom>
          <a:noFill/>
        </p:spPr>
        <p:txBody>
          <a:bodyPr wrap="none" rtlCol="0">
            <a:spAutoFit/>
          </a:bodyPr>
          <a:lstStyle/>
          <a:p>
            <a:r>
              <a:rPr lang="it-IT" sz="1200" dirty="0" smtClean="0">
                <a:solidFill>
                  <a:schemeClr val="tx1"/>
                </a:solidFill>
              </a:rPr>
              <a:t>w5</a:t>
            </a:r>
            <a:endParaRPr lang="fr-FR" sz="1200" dirty="0">
              <a:solidFill>
                <a:schemeClr val="tx1"/>
              </a:solidFill>
            </a:endParaRPr>
          </a:p>
        </p:txBody>
      </p:sp>
      <p:sp>
        <p:nvSpPr>
          <p:cNvPr id="43" name="TextBox 42"/>
          <p:cNvSpPr txBox="1"/>
          <p:nvPr/>
        </p:nvSpPr>
        <p:spPr>
          <a:xfrm>
            <a:off x="6768244" y="5730147"/>
            <a:ext cx="444352" cy="276999"/>
          </a:xfrm>
          <a:prstGeom prst="rect">
            <a:avLst/>
          </a:prstGeom>
          <a:noFill/>
        </p:spPr>
        <p:txBody>
          <a:bodyPr wrap="none" rtlCol="0">
            <a:spAutoFit/>
          </a:bodyPr>
          <a:lstStyle/>
          <a:p>
            <a:r>
              <a:rPr lang="it-IT" sz="1200" dirty="0">
                <a:solidFill>
                  <a:schemeClr val="tx1"/>
                </a:solidFill>
              </a:rPr>
              <a:t>w</a:t>
            </a:r>
            <a:r>
              <a:rPr lang="it-IT" sz="1200" dirty="0" smtClean="0">
                <a:solidFill>
                  <a:schemeClr val="tx1"/>
                </a:solidFill>
              </a:rPr>
              <a:t>3</a:t>
            </a:r>
            <a:endParaRPr lang="fr-FR" sz="1200" dirty="0">
              <a:solidFill>
                <a:schemeClr val="tx1"/>
              </a:solidFill>
            </a:endParaRPr>
          </a:p>
        </p:txBody>
      </p:sp>
      <p:sp>
        <p:nvSpPr>
          <p:cNvPr id="21" name="Rectangle 20"/>
          <p:cNvSpPr/>
          <p:nvPr/>
        </p:nvSpPr>
        <p:spPr>
          <a:xfrm>
            <a:off x="107504" y="6220662"/>
            <a:ext cx="4949241" cy="369332"/>
          </a:xfrm>
          <a:prstGeom prst="rect">
            <a:avLst/>
          </a:prstGeom>
        </p:spPr>
        <p:txBody>
          <a:bodyPr wrap="square">
            <a:spAutoFit/>
          </a:bodyPr>
          <a:lstStyle/>
          <a:p>
            <a:r>
              <a:rPr lang="fr-FR" sz="1800" i="1" dirty="0" smtClean="0">
                <a:solidFill>
                  <a:srgbClr val="0F5494"/>
                </a:solidFill>
                <a:latin typeface="+mj-lt"/>
                <a:ea typeface="+mj-ea"/>
                <a:cs typeface="+mj-cs"/>
              </a:rPr>
              <a:t>q = [w</a:t>
            </a:r>
            <a:r>
              <a:rPr lang="fr-FR" sz="1800" i="1" baseline="-25000" dirty="0" smtClean="0">
                <a:solidFill>
                  <a:srgbClr val="0F5494"/>
                </a:solidFill>
                <a:latin typeface="+mj-lt"/>
                <a:ea typeface="+mj-ea"/>
                <a:cs typeface="+mj-cs"/>
              </a:rPr>
              <a:t>1</a:t>
            </a:r>
            <a:r>
              <a:rPr lang="fr-FR" sz="1800" i="1" dirty="0">
                <a:solidFill>
                  <a:srgbClr val="0F5494"/>
                </a:solidFill>
                <a:latin typeface="+mj-lt"/>
                <a:ea typeface="+mj-ea"/>
                <a:cs typeface="+mj-cs"/>
              </a:rPr>
              <a:t>, . . . , </a:t>
            </a:r>
            <a:r>
              <a:rPr lang="fr-FR" sz="1800" i="1" dirty="0" err="1">
                <a:solidFill>
                  <a:srgbClr val="0F5494"/>
                </a:solidFill>
                <a:latin typeface="+mj-lt"/>
                <a:ea typeface="+mj-ea"/>
                <a:cs typeface="+mj-cs"/>
              </a:rPr>
              <a:t>w</a:t>
            </a:r>
            <a:r>
              <a:rPr lang="fr-FR" sz="1800" i="1" baseline="-25000" dirty="0" err="1">
                <a:solidFill>
                  <a:srgbClr val="0F5494"/>
                </a:solidFill>
                <a:latin typeface="+mj-lt"/>
                <a:ea typeface="+mj-ea"/>
                <a:cs typeface="+mj-cs"/>
              </a:rPr>
              <a:t>|T</a:t>
            </a:r>
            <a:r>
              <a:rPr lang="fr-FR" sz="1800" i="1" baseline="-25000" dirty="0">
                <a:solidFill>
                  <a:srgbClr val="0F5494"/>
                </a:solidFill>
                <a:latin typeface="+mj-lt"/>
                <a:ea typeface="+mj-ea"/>
                <a:cs typeface="+mj-cs"/>
              </a:rPr>
              <a:t>|</a:t>
            </a:r>
            <a:r>
              <a:rPr lang="fr-FR" sz="1800" i="1" dirty="0">
                <a:solidFill>
                  <a:srgbClr val="0F5494"/>
                </a:solidFill>
                <a:latin typeface="+mj-lt"/>
                <a:ea typeface="+mj-ea"/>
                <a:cs typeface="+mj-cs"/>
              </a:rPr>
              <a:t>],  x</a:t>
            </a:r>
            <a:r>
              <a:rPr lang="fr-FR" sz="1800" i="1" baseline="-25000" dirty="0">
                <a:solidFill>
                  <a:srgbClr val="0F5494"/>
                </a:solidFill>
                <a:latin typeface="+mj-lt"/>
                <a:ea typeface="+mj-ea"/>
                <a:cs typeface="+mj-cs"/>
              </a:rPr>
              <a:t>i</a:t>
            </a:r>
            <a:r>
              <a:rPr lang="fr-FR" sz="1800" i="1" dirty="0">
                <a:solidFill>
                  <a:srgbClr val="0F5494"/>
                </a:solidFill>
                <a:latin typeface="+mj-lt"/>
                <a:ea typeface="+mj-ea"/>
                <a:cs typeface="+mj-cs"/>
              </a:rPr>
              <a:t> ∈ {0, 1} </a:t>
            </a:r>
          </a:p>
        </p:txBody>
      </p:sp>
      <p:sp>
        <p:nvSpPr>
          <p:cNvPr id="23" name="Rectangle 22"/>
          <p:cNvSpPr/>
          <p:nvPr/>
        </p:nvSpPr>
        <p:spPr>
          <a:xfrm>
            <a:off x="436253" y="4941168"/>
            <a:ext cx="346570" cy="369332"/>
          </a:xfrm>
          <a:prstGeom prst="rect">
            <a:avLst/>
          </a:prstGeom>
        </p:spPr>
        <p:txBody>
          <a:bodyPr wrap="none">
            <a:spAutoFit/>
          </a:bodyPr>
          <a:lstStyle/>
          <a:p>
            <a:r>
              <a:rPr lang="fr-FR" sz="1800" i="1" dirty="0" smtClean="0">
                <a:solidFill>
                  <a:srgbClr val="0F5494"/>
                </a:solidFill>
                <a:latin typeface="+mj-lt"/>
                <a:ea typeface="+mj-ea"/>
                <a:cs typeface="+mj-cs"/>
              </a:rPr>
              <a:t>q</a:t>
            </a:r>
            <a:endParaRPr lang="fr-FR" sz="1800" i="1" dirty="0">
              <a:solidFill>
                <a:srgbClr val="0F5494"/>
              </a:solidFill>
              <a:latin typeface="+mj-lt"/>
              <a:ea typeface="+mj-ea"/>
              <a:cs typeface="+mj-cs"/>
            </a:endParaRPr>
          </a:p>
        </p:txBody>
      </p:sp>
      <p:sp>
        <p:nvSpPr>
          <p:cNvPr id="45" name="Rectangle 44"/>
          <p:cNvSpPr/>
          <p:nvPr/>
        </p:nvSpPr>
        <p:spPr>
          <a:xfrm>
            <a:off x="7758288" y="4915340"/>
            <a:ext cx="346570" cy="369332"/>
          </a:xfrm>
          <a:prstGeom prst="rect">
            <a:avLst/>
          </a:prstGeom>
        </p:spPr>
        <p:txBody>
          <a:bodyPr wrap="none">
            <a:spAutoFit/>
          </a:bodyPr>
          <a:lstStyle/>
          <a:p>
            <a:r>
              <a:rPr lang="fr-FR" sz="1800" i="1" dirty="0" smtClean="0">
                <a:solidFill>
                  <a:srgbClr val="0F5494"/>
                </a:solidFill>
                <a:latin typeface="+mj-lt"/>
                <a:ea typeface="+mj-ea"/>
                <a:cs typeface="+mj-cs"/>
              </a:rPr>
              <a:t>d</a:t>
            </a:r>
            <a:endParaRPr lang="fr-FR" sz="1800" i="1" dirty="0">
              <a:solidFill>
                <a:srgbClr val="0F5494"/>
              </a:solidFill>
              <a:latin typeface="+mj-lt"/>
              <a:ea typeface="+mj-ea"/>
              <a:cs typeface="+mj-cs"/>
            </a:endParaRPr>
          </a:p>
        </p:txBody>
      </p:sp>
    </p:spTree>
    <p:extLst>
      <p:ext uri="{BB962C8B-B14F-4D97-AF65-F5344CB8AC3E}">
        <p14:creationId xmlns:p14="http://schemas.microsoft.com/office/powerpoint/2010/main" val="42153937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188" y="1124744"/>
            <a:ext cx="8229600" cy="936625"/>
          </a:xfrm>
        </p:spPr>
        <p:txBody>
          <a:bodyPr/>
          <a:lstStyle/>
          <a:p>
            <a:r>
              <a:rPr lang="en-GB" dirty="0"/>
              <a:t>The proposed Ranking Function (R)</a:t>
            </a:r>
            <a:endParaRPr lang="fr-FR" dirty="0"/>
          </a:p>
        </p:txBody>
      </p:sp>
      <p:sp>
        <p:nvSpPr>
          <p:cNvPr id="3" name="Content Placeholder 2"/>
          <p:cNvSpPr>
            <a:spLocks noGrp="1"/>
          </p:cNvSpPr>
          <p:nvPr>
            <p:ph idx="1"/>
          </p:nvPr>
        </p:nvSpPr>
        <p:spPr>
          <a:xfrm>
            <a:off x="179512" y="2204864"/>
            <a:ext cx="8964488" cy="4653136"/>
          </a:xfrm>
        </p:spPr>
        <p:txBody>
          <a:bodyPr/>
          <a:lstStyle/>
          <a:p>
            <a:r>
              <a:rPr lang="en-GB" sz="1600" dirty="0"/>
              <a:t>Thesaural </a:t>
            </a:r>
            <a:r>
              <a:rPr lang="en-GB" sz="1600" dirty="0">
                <a:solidFill>
                  <a:srgbClr val="00B050"/>
                </a:solidFill>
              </a:rPr>
              <a:t>concepts similarity </a:t>
            </a:r>
            <a:r>
              <a:rPr lang="en-GB" sz="1600" dirty="0"/>
              <a:t>is measured as </a:t>
            </a:r>
            <a:r>
              <a:rPr lang="en-GB" sz="1600" dirty="0">
                <a:solidFill>
                  <a:srgbClr val="00B050"/>
                </a:solidFill>
              </a:rPr>
              <a:t>correlation between the related vectors</a:t>
            </a:r>
          </a:p>
          <a:p>
            <a:pPr indent="0">
              <a:buNone/>
            </a:pPr>
            <a:endParaRPr lang="pt-BR" b="1" dirty="0"/>
          </a:p>
          <a:p>
            <a:r>
              <a:rPr lang="pt-BR" b="1" i="1" dirty="0">
                <a:solidFill>
                  <a:schemeClr val="tx1"/>
                </a:solidFill>
              </a:rPr>
              <a:t>R = sim(q, d) =</a:t>
            </a:r>
            <a:r>
              <a:rPr lang="pt-BR" b="1" i="1" dirty="0" err="1">
                <a:solidFill>
                  <a:schemeClr val="tx1"/>
                </a:solidFill>
              </a:rPr>
              <a:t>q×d</a:t>
            </a:r>
            <a:r>
              <a:rPr lang="pt-BR" b="1" i="1" dirty="0">
                <a:solidFill>
                  <a:schemeClr val="tx1"/>
                </a:solidFill>
              </a:rPr>
              <a:t>/|q|·|d|</a:t>
            </a:r>
          </a:p>
          <a:p>
            <a:endParaRPr lang="en-GB" b="1" dirty="0"/>
          </a:p>
          <a:p>
            <a:pPr lvl="1"/>
            <a:endParaRPr lang="fr-FR" sz="1000" dirty="0"/>
          </a:p>
          <a:p>
            <a:endParaRPr lang="en-GB" dirty="0"/>
          </a:p>
          <a:p>
            <a:r>
              <a:rPr lang="en-GB" i="1" dirty="0"/>
              <a:t>|q|</a:t>
            </a:r>
            <a:r>
              <a:rPr lang="en-GB" dirty="0"/>
              <a:t> and </a:t>
            </a:r>
            <a:r>
              <a:rPr lang="en-GB" i="1" dirty="0"/>
              <a:t>|d|</a:t>
            </a:r>
            <a:r>
              <a:rPr lang="en-GB" dirty="0"/>
              <a:t> are the norms of the vectors representing concepts in source and target thesauri.</a:t>
            </a:r>
          </a:p>
          <a:p>
            <a:pPr lvl="1"/>
            <a:r>
              <a:rPr lang="en-GB" dirty="0"/>
              <a:t>if  </a:t>
            </a:r>
            <a:r>
              <a:rPr lang="en-GB" i="1" dirty="0"/>
              <a:t>sim(</a:t>
            </a:r>
            <a:r>
              <a:rPr lang="en-GB" i="1" dirty="0" err="1"/>
              <a:t>qi,dj</a:t>
            </a:r>
            <a:r>
              <a:rPr lang="en-GB" i="1" dirty="0"/>
              <a:t> )</a:t>
            </a:r>
            <a:r>
              <a:rPr lang="en-GB" dirty="0"/>
              <a:t> &lt; T1     ⇒   No Match</a:t>
            </a:r>
          </a:p>
          <a:p>
            <a:pPr lvl="1"/>
            <a:r>
              <a:rPr lang="en-GB" dirty="0"/>
              <a:t>if  </a:t>
            </a:r>
            <a:r>
              <a:rPr lang="en-GB" i="1" dirty="0"/>
              <a:t>T1&lt; </a:t>
            </a:r>
            <a:r>
              <a:rPr lang="en-GB" i="1" dirty="0" smtClean="0"/>
              <a:t>sim(</a:t>
            </a:r>
            <a:r>
              <a:rPr lang="en-GB" i="1" dirty="0" err="1" smtClean="0"/>
              <a:t>qi,dj</a:t>
            </a:r>
            <a:r>
              <a:rPr lang="en-GB" i="1" dirty="0" smtClean="0"/>
              <a:t>)&lt;</a:t>
            </a:r>
            <a:r>
              <a:rPr lang="en-GB" i="1" dirty="0"/>
              <a:t>T2</a:t>
            </a:r>
            <a:r>
              <a:rPr lang="en-GB" dirty="0"/>
              <a:t> ⇒   Partial match (broad or </a:t>
            </a:r>
            <a:r>
              <a:rPr lang="en-GB" dirty="0" err="1"/>
              <a:t>narrowMatch</a:t>
            </a:r>
            <a:r>
              <a:rPr lang="en-GB" dirty="0"/>
              <a:t>) </a:t>
            </a:r>
          </a:p>
          <a:p>
            <a:pPr lvl="1"/>
            <a:r>
              <a:rPr lang="en-GB" dirty="0"/>
              <a:t>if  </a:t>
            </a:r>
            <a:r>
              <a:rPr lang="en-GB" i="1" dirty="0"/>
              <a:t>T2 &lt; sim(</a:t>
            </a:r>
            <a:r>
              <a:rPr lang="en-GB" i="1" dirty="0" err="1"/>
              <a:t>qi,dj</a:t>
            </a:r>
            <a:r>
              <a:rPr lang="en-GB" i="1" dirty="0"/>
              <a:t> )     </a:t>
            </a:r>
            <a:r>
              <a:rPr lang="en-GB" dirty="0"/>
              <a:t>⇒   </a:t>
            </a:r>
            <a:r>
              <a:rPr lang="en-GB" dirty="0" err="1"/>
              <a:t>ExactMatch</a:t>
            </a:r>
            <a:endParaRPr lang="en-GB" dirty="0"/>
          </a:p>
          <a:p>
            <a:endParaRPr lang="fr-FR" dirty="0"/>
          </a:p>
          <a:p>
            <a:pPr lvl="1"/>
            <a:endParaRPr lang="fr-FR" dirty="0"/>
          </a:p>
          <a:p>
            <a:endParaRPr lang="fr-F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2564904"/>
            <a:ext cx="2162175" cy="181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18292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Criteria</a:t>
            </a:r>
            <a:r>
              <a:rPr lang="fr-FR" dirty="0"/>
              <a:t> to </a:t>
            </a:r>
            <a:r>
              <a:rPr lang="fr-FR" dirty="0" err="1"/>
              <a:t>create</a:t>
            </a:r>
            <a:r>
              <a:rPr lang="fr-FR" dirty="0"/>
              <a:t> a Gold Standard</a:t>
            </a:r>
          </a:p>
        </p:txBody>
      </p:sp>
      <p:sp>
        <p:nvSpPr>
          <p:cNvPr id="3" name="Content Placeholder 2"/>
          <p:cNvSpPr>
            <a:spLocks noGrp="1"/>
          </p:cNvSpPr>
          <p:nvPr>
            <p:ph idx="1"/>
          </p:nvPr>
        </p:nvSpPr>
        <p:spPr/>
        <p:txBody>
          <a:bodyPr/>
          <a:lstStyle/>
          <a:p>
            <a:r>
              <a:rPr lang="fr-FR" b="1" dirty="0"/>
              <a:t>Exact </a:t>
            </a:r>
            <a:r>
              <a:rPr lang="fr-FR" b="1" dirty="0" err="1"/>
              <a:t>Mapping</a:t>
            </a:r>
            <a:endParaRPr lang="fr-FR" b="1" dirty="0"/>
          </a:p>
          <a:p>
            <a:pPr lvl="1"/>
            <a:r>
              <a:rPr lang="en-US" dirty="0"/>
              <a:t>A source concept </a:t>
            </a:r>
            <a:r>
              <a:rPr lang="en-US" dirty="0">
                <a:solidFill>
                  <a:srgbClr val="FF0000"/>
                </a:solidFill>
              </a:rPr>
              <a:t>corresponds exactly to one or more target concepts </a:t>
            </a:r>
            <a:r>
              <a:rPr lang="en-US" dirty="0" smtClean="0"/>
              <a:t>according </a:t>
            </a:r>
            <a:r>
              <a:rPr lang="fr-FR" dirty="0" smtClean="0"/>
              <a:t>to </a:t>
            </a:r>
            <a:r>
              <a:rPr lang="fr-FR" dirty="0"/>
              <a:t>the expert </a:t>
            </a:r>
            <a:r>
              <a:rPr lang="fr-FR" dirty="0" err="1" smtClean="0"/>
              <a:t>judgment</a:t>
            </a:r>
            <a:endParaRPr lang="fr-FR" dirty="0" smtClean="0"/>
          </a:p>
          <a:p>
            <a:pPr lvl="1"/>
            <a:endParaRPr lang="fr-FR" dirty="0"/>
          </a:p>
          <a:p>
            <a:r>
              <a:rPr lang="fr-FR" b="1" dirty="0"/>
              <a:t>Complete </a:t>
            </a:r>
            <a:r>
              <a:rPr lang="fr-FR" b="1" dirty="0" err="1"/>
              <a:t>Mapping</a:t>
            </a:r>
            <a:endParaRPr lang="fr-FR" b="1" dirty="0"/>
          </a:p>
          <a:p>
            <a:pPr lvl="1"/>
            <a:r>
              <a:rPr lang="en-US" dirty="0">
                <a:solidFill>
                  <a:srgbClr val="FF0000"/>
                </a:solidFill>
              </a:rPr>
              <a:t>All source concepts are mapped to at least one broader and one narrower </a:t>
            </a:r>
            <a:r>
              <a:rPr lang="en-US" dirty="0" smtClean="0"/>
              <a:t>target </a:t>
            </a:r>
            <a:r>
              <a:rPr lang="fr-FR" dirty="0" smtClean="0"/>
              <a:t>concept</a:t>
            </a:r>
          </a:p>
          <a:p>
            <a:pPr lvl="1"/>
            <a:endParaRPr lang="fr-FR" dirty="0"/>
          </a:p>
          <a:p>
            <a:r>
              <a:rPr lang="fr-FR" b="1" dirty="0"/>
              <a:t>Complete and Optimal </a:t>
            </a:r>
            <a:r>
              <a:rPr lang="fr-FR" b="1" dirty="0" err="1"/>
              <a:t>Mapping</a:t>
            </a:r>
            <a:endParaRPr lang="fr-FR" b="1" dirty="0"/>
          </a:p>
          <a:p>
            <a:pPr lvl="1"/>
            <a:r>
              <a:rPr lang="en-US" dirty="0">
                <a:solidFill>
                  <a:srgbClr val="FF0000"/>
                </a:solidFill>
              </a:rPr>
              <a:t>For each broad/narrow match the narrowest/broadest (the more/less </a:t>
            </a:r>
            <a:r>
              <a:rPr lang="en-US" dirty="0" smtClean="0">
                <a:solidFill>
                  <a:srgbClr val="FF0000"/>
                </a:solidFill>
              </a:rPr>
              <a:t>specific) of </a:t>
            </a:r>
            <a:r>
              <a:rPr lang="en-US" dirty="0">
                <a:solidFill>
                  <a:srgbClr val="FF0000"/>
                </a:solidFill>
              </a:rPr>
              <a:t>all the broad/narrow matches </a:t>
            </a:r>
            <a:r>
              <a:rPr lang="en-US" dirty="0"/>
              <a:t>is </a:t>
            </a:r>
            <a:r>
              <a:rPr lang="en-US" dirty="0" smtClean="0"/>
              <a:t>chosen</a:t>
            </a:r>
            <a:endParaRPr lang="en-US" dirty="0"/>
          </a:p>
        </p:txBody>
      </p:sp>
    </p:spTree>
    <p:extLst>
      <p:ext uri="{BB962C8B-B14F-4D97-AF65-F5344CB8AC3E}">
        <p14:creationId xmlns:p14="http://schemas.microsoft.com/office/powerpoint/2010/main" val="33321611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188" y="1124744"/>
            <a:ext cx="8229600" cy="936625"/>
          </a:xfrm>
        </p:spPr>
        <p:txBody>
          <a:bodyPr/>
          <a:lstStyle/>
          <a:p>
            <a:r>
              <a:rPr lang="it-IT" dirty="0" err="1" smtClean="0"/>
              <a:t>Aligned</a:t>
            </a:r>
            <a:r>
              <a:rPr lang="it-IT" dirty="0" smtClean="0"/>
              <a:t> </a:t>
            </a:r>
            <a:r>
              <a:rPr lang="it-IT" dirty="0" err="1" smtClean="0"/>
              <a:t>datasets</a:t>
            </a:r>
            <a:r>
              <a:rPr lang="it-IT" dirty="0" smtClean="0"/>
              <a:t> and first </a:t>
            </a:r>
            <a:r>
              <a:rPr lang="it-IT" dirty="0" err="1" smtClean="0"/>
              <a:t>results</a:t>
            </a:r>
            <a:endParaRPr lang="fr-FR" dirty="0"/>
          </a:p>
        </p:txBody>
      </p:sp>
      <p:sp>
        <p:nvSpPr>
          <p:cNvPr id="3" name="Content Placeholder 2"/>
          <p:cNvSpPr>
            <a:spLocks noGrp="1"/>
          </p:cNvSpPr>
          <p:nvPr>
            <p:ph idx="1"/>
          </p:nvPr>
        </p:nvSpPr>
        <p:spPr>
          <a:xfrm>
            <a:off x="179512" y="2204864"/>
            <a:ext cx="8964488" cy="3744516"/>
          </a:xfrm>
        </p:spPr>
        <p:txBody>
          <a:bodyPr/>
          <a:lstStyle/>
          <a:p>
            <a:r>
              <a:rPr lang="fr-FR" sz="1600" dirty="0" err="1">
                <a:solidFill>
                  <a:srgbClr val="00B050"/>
                </a:solidFill>
              </a:rPr>
              <a:t>Semantic</a:t>
            </a:r>
            <a:r>
              <a:rPr lang="fr-FR" sz="1600" dirty="0">
                <a:solidFill>
                  <a:srgbClr val="00B050"/>
                </a:solidFill>
              </a:rPr>
              <a:t> </a:t>
            </a:r>
            <a:r>
              <a:rPr lang="fr-FR" sz="1600" dirty="0" err="1" smtClean="0">
                <a:solidFill>
                  <a:srgbClr val="00B050"/>
                </a:solidFill>
              </a:rPr>
              <a:t>Alignments</a:t>
            </a:r>
            <a:r>
              <a:rPr lang="fr-FR" sz="1600" dirty="0" smtClean="0">
                <a:solidFill>
                  <a:srgbClr val="00B050"/>
                </a:solidFill>
              </a:rPr>
              <a:t> (</a:t>
            </a:r>
            <a:r>
              <a:rPr lang="fr-FR" sz="1600" dirty="0" err="1">
                <a:solidFill>
                  <a:srgbClr val="00B050"/>
                </a:solidFill>
              </a:rPr>
              <a:t>A</a:t>
            </a:r>
            <a:r>
              <a:rPr lang="fr-FR" sz="1600" dirty="0" err="1" smtClean="0">
                <a:solidFill>
                  <a:srgbClr val="00B050"/>
                </a:solidFill>
              </a:rPr>
              <a:t>ccuracy</a:t>
            </a:r>
            <a:r>
              <a:rPr lang="fr-FR" sz="1600" dirty="0" smtClean="0">
                <a:solidFill>
                  <a:srgbClr val="00B050"/>
                </a:solidFill>
              </a:rPr>
              <a:t>)</a:t>
            </a:r>
            <a:endParaRPr lang="fr-FR" sz="1600" dirty="0">
              <a:solidFill>
                <a:srgbClr val="00B050"/>
              </a:solidFill>
            </a:endParaRPr>
          </a:p>
          <a:p>
            <a:pPr lvl="1"/>
            <a:r>
              <a:rPr lang="en-GB" dirty="0" smtClean="0"/>
              <a:t>~</a:t>
            </a:r>
            <a:r>
              <a:rPr lang="en-GB" b="1" dirty="0"/>
              <a:t>89</a:t>
            </a:r>
            <a:r>
              <a:rPr lang="en-GB" dirty="0"/>
              <a:t>% </a:t>
            </a:r>
            <a:r>
              <a:rPr lang="en-GB" b="1" dirty="0" err="1" smtClean="0"/>
              <a:t>EuroVoc</a:t>
            </a:r>
            <a:r>
              <a:rPr lang="en-GB" b="1" dirty="0" smtClean="0"/>
              <a:t> </a:t>
            </a:r>
            <a:r>
              <a:rPr lang="en-GB" dirty="0"/>
              <a:t>and</a:t>
            </a:r>
            <a:r>
              <a:rPr lang="en-GB" b="1" dirty="0"/>
              <a:t> </a:t>
            </a:r>
            <a:r>
              <a:rPr lang="en-GB" b="1" dirty="0" err="1" smtClean="0"/>
              <a:t>Eclas</a:t>
            </a:r>
            <a:r>
              <a:rPr lang="en-GB" b="1" dirty="0" smtClean="0"/>
              <a:t> </a:t>
            </a:r>
            <a:r>
              <a:rPr lang="fr-FR" sz="1200" dirty="0" smtClean="0"/>
              <a:t>(</a:t>
            </a:r>
            <a:r>
              <a:rPr lang="fr-FR" sz="1200" dirty="0" err="1" smtClean="0"/>
              <a:t>European</a:t>
            </a:r>
            <a:r>
              <a:rPr lang="fr-FR" sz="1200" dirty="0" smtClean="0"/>
              <a:t> </a:t>
            </a:r>
            <a:r>
              <a:rPr lang="fr-FR" sz="1200" dirty="0"/>
              <a:t>Commission Central </a:t>
            </a:r>
            <a:r>
              <a:rPr lang="fr-FR" sz="1200" dirty="0" smtClean="0"/>
              <a:t>Library </a:t>
            </a:r>
            <a:r>
              <a:rPr lang="fr-FR" sz="1200" dirty="0"/>
              <a:t>thesaurus</a:t>
            </a:r>
            <a:r>
              <a:rPr lang="fr-FR" sz="1200" dirty="0" smtClean="0"/>
              <a:t>)</a:t>
            </a:r>
          </a:p>
          <a:p>
            <a:pPr lvl="1"/>
            <a:r>
              <a:rPr lang="en-GB" dirty="0" smtClean="0"/>
              <a:t>~</a:t>
            </a:r>
            <a:r>
              <a:rPr lang="en-GB" b="1" dirty="0"/>
              <a:t>92</a:t>
            </a:r>
            <a:r>
              <a:rPr lang="en-GB" dirty="0"/>
              <a:t>% </a:t>
            </a:r>
            <a:r>
              <a:rPr lang="en-GB" b="1" dirty="0" err="1" smtClean="0"/>
              <a:t>Eurovoc</a:t>
            </a:r>
            <a:r>
              <a:rPr lang="en-GB" b="1" dirty="0" smtClean="0"/>
              <a:t> </a:t>
            </a:r>
            <a:r>
              <a:rPr lang="en-GB" dirty="0"/>
              <a:t>and</a:t>
            </a:r>
            <a:r>
              <a:rPr lang="en-GB" b="1" dirty="0"/>
              <a:t> </a:t>
            </a:r>
            <a:r>
              <a:rPr lang="en-GB" b="1" dirty="0" smtClean="0"/>
              <a:t>STW </a:t>
            </a:r>
            <a:r>
              <a:rPr lang="en-GB" sz="1200" dirty="0" smtClean="0"/>
              <a:t>(</a:t>
            </a:r>
            <a:r>
              <a:rPr lang="en-US" sz="1200" dirty="0" smtClean="0"/>
              <a:t>Thesaurus of </a:t>
            </a:r>
            <a:r>
              <a:rPr lang="en-US" sz="1200" dirty="0"/>
              <a:t>the German National Library </a:t>
            </a:r>
            <a:r>
              <a:rPr lang="fr-FR" sz="1200" dirty="0"/>
              <a:t>of </a:t>
            </a:r>
            <a:r>
              <a:rPr lang="fr-FR" sz="1200" dirty="0" err="1" smtClean="0"/>
              <a:t>Economics</a:t>
            </a:r>
            <a:r>
              <a:rPr lang="fr-FR" sz="1200" dirty="0" smtClean="0"/>
              <a:t>)</a:t>
            </a:r>
            <a:endParaRPr lang="fr-FR" sz="1200" dirty="0"/>
          </a:p>
          <a:p>
            <a:pPr lvl="1"/>
            <a:r>
              <a:rPr lang="en-GB" dirty="0" smtClean="0"/>
              <a:t>~</a:t>
            </a:r>
            <a:r>
              <a:rPr lang="en-GB" b="1" dirty="0" smtClean="0"/>
              <a:t>79</a:t>
            </a:r>
            <a:r>
              <a:rPr lang="en-GB" dirty="0" smtClean="0"/>
              <a:t>% </a:t>
            </a:r>
            <a:r>
              <a:rPr lang="en-GB" b="1" dirty="0" err="1" smtClean="0"/>
              <a:t>Eurovoc</a:t>
            </a:r>
            <a:r>
              <a:rPr lang="en-GB" b="1" dirty="0" smtClean="0"/>
              <a:t> </a:t>
            </a:r>
            <a:r>
              <a:rPr lang="en-GB" dirty="0" smtClean="0"/>
              <a:t>and</a:t>
            </a:r>
            <a:r>
              <a:rPr lang="en-GB" b="1" dirty="0" smtClean="0"/>
              <a:t> TESEO </a:t>
            </a:r>
            <a:r>
              <a:rPr lang="en-GB" sz="1200" dirty="0" smtClean="0"/>
              <a:t>(</a:t>
            </a:r>
            <a:r>
              <a:rPr lang="fr-FR" sz="1200" dirty="0" err="1" smtClean="0"/>
              <a:t>Italian</a:t>
            </a:r>
            <a:r>
              <a:rPr lang="fr-FR" sz="1200" dirty="0" smtClean="0"/>
              <a:t> </a:t>
            </a:r>
            <a:r>
              <a:rPr lang="fr-FR" sz="1200" dirty="0" err="1" smtClean="0"/>
              <a:t>Senate</a:t>
            </a:r>
            <a:r>
              <a:rPr lang="fr-FR" sz="1200" dirty="0" smtClean="0"/>
              <a:t> thesaurus)</a:t>
            </a:r>
            <a:endParaRPr lang="fr-BE" sz="1200" dirty="0" smtClean="0"/>
          </a:p>
          <a:p>
            <a:endParaRPr lang="fr-FR" dirty="0" smtClean="0"/>
          </a:p>
          <a:p>
            <a:pPr indent="0">
              <a:buNone/>
            </a:pPr>
            <a:endParaRPr lang="fr-FR" dirty="0"/>
          </a:p>
          <a:p>
            <a:r>
              <a:rPr lang="fr-FR" sz="1600" dirty="0">
                <a:solidFill>
                  <a:srgbClr val="00B050"/>
                </a:solidFill>
              </a:rPr>
              <a:t>Lexical vs. </a:t>
            </a:r>
            <a:r>
              <a:rPr lang="fr-FR" sz="1600" dirty="0" err="1">
                <a:solidFill>
                  <a:srgbClr val="00B050"/>
                </a:solidFill>
              </a:rPr>
              <a:t>Semantic</a:t>
            </a:r>
            <a:r>
              <a:rPr lang="fr-FR" sz="1600" dirty="0">
                <a:solidFill>
                  <a:srgbClr val="00B050"/>
                </a:solidFill>
              </a:rPr>
              <a:t> </a:t>
            </a:r>
            <a:r>
              <a:rPr lang="fr-FR" sz="1600" dirty="0" err="1">
                <a:solidFill>
                  <a:srgbClr val="00B050"/>
                </a:solidFill>
              </a:rPr>
              <a:t>Resources</a:t>
            </a:r>
            <a:r>
              <a:rPr lang="fr-FR" sz="1600" dirty="0">
                <a:solidFill>
                  <a:srgbClr val="00B050"/>
                </a:solidFill>
              </a:rPr>
              <a:t> </a:t>
            </a:r>
            <a:r>
              <a:rPr lang="fr-FR" sz="1600" dirty="0" smtClean="0">
                <a:solidFill>
                  <a:srgbClr val="00B050"/>
                </a:solidFill>
              </a:rPr>
              <a:t>(</a:t>
            </a:r>
            <a:r>
              <a:rPr lang="fr-FR" sz="1600" dirty="0" err="1">
                <a:solidFill>
                  <a:srgbClr val="00B050"/>
                </a:solidFill>
              </a:rPr>
              <a:t>A</a:t>
            </a:r>
            <a:r>
              <a:rPr lang="fr-FR" sz="1600" dirty="0" err="1" smtClean="0">
                <a:solidFill>
                  <a:srgbClr val="00B050"/>
                </a:solidFill>
              </a:rPr>
              <a:t>ccuracy</a:t>
            </a:r>
            <a:r>
              <a:rPr lang="fr-FR" sz="1600" dirty="0" smtClean="0">
                <a:solidFill>
                  <a:srgbClr val="00B050"/>
                </a:solidFill>
              </a:rPr>
              <a:t>)</a:t>
            </a:r>
            <a:endParaRPr lang="fr-FR" sz="1600" dirty="0">
              <a:solidFill>
                <a:srgbClr val="00B050"/>
              </a:solidFill>
            </a:endParaRPr>
          </a:p>
          <a:p>
            <a:pPr lvl="1"/>
            <a:r>
              <a:rPr lang="fr-FR" dirty="0" smtClean="0"/>
              <a:t>~</a:t>
            </a:r>
            <a:r>
              <a:rPr lang="fr-FR" b="1" dirty="0"/>
              <a:t>86</a:t>
            </a:r>
            <a:r>
              <a:rPr lang="fr-FR" dirty="0"/>
              <a:t>% </a:t>
            </a:r>
            <a:r>
              <a:rPr lang="fr-FR" b="1" dirty="0" err="1"/>
              <a:t>Eurovoc</a:t>
            </a:r>
            <a:r>
              <a:rPr lang="fr-FR" dirty="0" smtClean="0"/>
              <a:t>  and </a:t>
            </a:r>
            <a:r>
              <a:rPr lang="fr-FR" b="1" dirty="0" smtClean="0"/>
              <a:t>IATE</a:t>
            </a:r>
            <a:r>
              <a:rPr lang="fr-FR" dirty="0" smtClean="0"/>
              <a:t>  </a:t>
            </a:r>
            <a:r>
              <a:rPr lang="fr-FR" sz="1000" dirty="0" smtClean="0"/>
              <a:t>(</a:t>
            </a:r>
            <a:r>
              <a:rPr lang="fr-FR" sz="1000" dirty="0" err="1"/>
              <a:t>European</a:t>
            </a:r>
            <a:r>
              <a:rPr lang="fr-FR" sz="1000" dirty="0"/>
              <a:t> </a:t>
            </a:r>
            <a:r>
              <a:rPr lang="fr-FR" sz="1000" dirty="0" err="1" smtClean="0"/>
              <a:t>Parliament</a:t>
            </a:r>
            <a:r>
              <a:rPr lang="fr-FR" sz="1000" dirty="0" smtClean="0"/>
              <a:t>)</a:t>
            </a:r>
          </a:p>
          <a:p>
            <a:pPr lvl="1"/>
            <a:r>
              <a:rPr lang="fr-FR" sz="1000" dirty="0" smtClean="0"/>
              <a:t>…              </a:t>
            </a:r>
            <a:r>
              <a:rPr lang="fr-FR" b="1" dirty="0" err="1"/>
              <a:t>Eurovoc</a:t>
            </a:r>
            <a:r>
              <a:rPr lang="fr-FR" b="1" dirty="0"/>
              <a:t>  </a:t>
            </a:r>
            <a:r>
              <a:rPr lang="fr-FR" dirty="0" smtClean="0"/>
              <a:t>and</a:t>
            </a:r>
            <a:r>
              <a:rPr lang="fr-FR" b="1" dirty="0" smtClean="0"/>
              <a:t> </a:t>
            </a:r>
            <a:r>
              <a:rPr lang="fr-FR" b="1" dirty="0" err="1" smtClean="0"/>
              <a:t>WordNet</a:t>
            </a:r>
            <a:endParaRPr lang="fr-FR" b="1" dirty="0"/>
          </a:p>
          <a:p>
            <a:pPr lvl="1"/>
            <a:endParaRPr lang="fr-FR" sz="1000" dirty="0"/>
          </a:p>
          <a:p>
            <a:endParaRPr lang="fr-FR" dirty="0"/>
          </a:p>
          <a:p>
            <a:pPr lvl="1"/>
            <a:endParaRPr lang="fr-FR" dirty="0"/>
          </a:p>
          <a:p>
            <a:endParaRPr lang="fr-FR" dirty="0"/>
          </a:p>
        </p:txBody>
      </p:sp>
    </p:spTree>
    <p:extLst>
      <p:ext uri="{BB962C8B-B14F-4D97-AF65-F5344CB8AC3E}">
        <p14:creationId xmlns:p14="http://schemas.microsoft.com/office/powerpoint/2010/main" val="1392555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Example 1 </a:t>
            </a:r>
            <a:r>
              <a:rPr lang="en-US" dirty="0"/>
              <a:t>of </a:t>
            </a:r>
            <a:r>
              <a:rPr lang="en-US" dirty="0" smtClean="0"/>
              <a:t>alignment</a:t>
            </a:r>
            <a:endParaRPr lang="fr-FR" dirty="0"/>
          </a:p>
        </p:txBody>
      </p:sp>
      <p:graphicFrame>
        <p:nvGraphicFramePr>
          <p:cNvPr id="8" name="Espace réservé du tableau 7"/>
          <p:cNvGraphicFramePr>
            <a:graphicFrameLocks noGrp="1"/>
          </p:cNvGraphicFramePr>
          <p:nvPr>
            <p:ph type="tbl" sz="quarter" idx="13"/>
            <p:extLst>
              <p:ext uri="{D42A27DB-BD31-4B8C-83A1-F6EECF244321}">
                <p14:modId xmlns:p14="http://schemas.microsoft.com/office/powerpoint/2010/main" val="2838155639"/>
              </p:ext>
            </p:extLst>
          </p:nvPr>
        </p:nvGraphicFramePr>
        <p:xfrm>
          <a:off x="468313" y="2276475"/>
          <a:ext cx="8207376" cy="4005072"/>
        </p:xfrm>
        <a:graphic>
          <a:graphicData uri="http://schemas.openxmlformats.org/drawingml/2006/table">
            <a:tbl>
              <a:tblPr firstRow="1" bandRow="1">
                <a:tableStyleId>{F5AB1C69-6EDB-4FF4-983F-18BD219EF322}</a:tableStyleId>
              </a:tblPr>
              <a:tblGrid>
                <a:gridCol w="1274146"/>
                <a:gridCol w="2829541"/>
                <a:gridCol w="2664296"/>
                <a:gridCol w="1439393"/>
              </a:tblGrid>
              <a:tr h="370840">
                <a:tc>
                  <a:txBody>
                    <a:bodyPr/>
                    <a:lstStyle/>
                    <a:p>
                      <a:r>
                        <a:rPr lang="fr-BE" sz="1800" b="1" i="0" u="none" strike="noStrike" dirty="0" err="1" smtClean="0">
                          <a:solidFill>
                            <a:schemeClr val="tx1"/>
                          </a:solidFill>
                          <a:effectLst/>
                          <a:latin typeface="Calibri"/>
                        </a:rPr>
                        <a:t>Properties</a:t>
                      </a:r>
                      <a:endParaRPr lang="fr-FR" dirty="0"/>
                    </a:p>
                  </a:txBody>
                  <a:tcPr/>
                </a:tc>
                <a:tc>
                  <a:txBody>
                    <a:bodyPr/>
                    <a:lstStyle/>
                    <a:p>
                      <a:r>
                        <a:rPr lang="fr-FR" dirty="0" smtClean="0"/>
                        <a:t>Concept 1 (</a:t>
                      </a:r>
                      <a:r>
                        <a:rPr lang="fr-FR" dirty="0" err="1" smtClean="0"/>
                        <a:t>EuroVoc</a:t>
                      </a:r>
                      <a:r>
                        <a:rPr lang="fr-FR" dirty="0" smtClean="0"/>
                        <a:t>)</a:t>
                      </a:r>
                    </a:p>
                  </a:txBody>
                  <a:tcPr/>
                </a:tc>
                <a:tc>
                  <a:txBody>
                    <a:bodyPr/>
                    <a:lstStyle/>
                    <a:p>
                      <a:r>
                        <a:rPr lang="fr-FR" dirty="0" smtClean="0"/>
                        <a:t>Concept 2 (</a:t>
                      </a:r>
                      <a:r>
                        <a:rPr lang="fr-FR" dirty="0" err="1" smtClean="0"/>
                        <a:t>Eclas</a:t>
                      </a:r>
                      <a:r>
                        <a:rPr lang="fr-FR" dirty="0" smtClean="0"/>
                        <a:t>)</a:t>
                      </a:r>
                    </a:p>
                    <a:p>
                      <a:endParaRPr lang="fr-FR" dirty="0"/>
                    </a:p>
                  </a:txBody>
                  <a:tcPr/>
                </a:tc>
                <a:tc>
                  <a:txBody>
                    <a:bodyPr/>
                    <a:lstStyle/>
                    <a:p>
                      <a:r>
                        <a:rPr lang="it-IT" dirty="0" err="1" smtClean="0"/>
                        <a:t>Similarity</a:t>
                      </a:r>
                      <a:r>
                        <a:rPr lang="it-IT" dirty="0" smtClean="0"/>
                        <a:t> </a:t>
                      </a:r>
                      <a:r>
                        <a:rPr lang="it-IT" dirty="0" err="1" smtClean="0"/>
                        <a:t>measure</a:t>
                      </a:r>
                      <a:endParaRPr lang="fr-FR" dirty="0"/>
                    </a:p>
                  </a:txBody>
                  <a:tcPr/>
                </a:tc>
              </a:tr>
              <a:tr h="370840">
                <a:tc>
                  <a:txBody>
                    <a:bodyPr/>
                    <a:lstStyle/>
                    <a:p>
                      <a:pPr algn="just">
                        <a:lnSpc>
                          <a:spcPct val="115000"/>
                        </a:lnSpc>
                        <a:spcAft>
                          <a:spcPts val="0"/>
                        </a:spcAft>
                      </a:pPr>
                      <a:r>
                        <a:rPr lang="en-GB" sz="1200" dirty="0" smtClean="0">
                          <a:effectLst/>
                          <a:latin typeface="+mn-lt"/>
                          <a:ea typeface="Calibri"/>
                          <a:cs typeface="Times New Roman"/>
                        </a:rPr>
                        <a:t>Identifier: </a:t>
                      </a:r>
                      <a:r>
                        <a:rPr lang="en-GB" sz="1200" dirty="0" err="1" smtClean="0">
                          <a:effectLst/>
                          <a:latin typeface="+mn-lt"/>
                          <a:ea typeface="Calibri"/>
                          <a:cs typeface="Times New Roman"/>
                        </a:rPr>
                        <a:t>uri</a:t>
                      </a:r>
                      <a:endParaRPr lang="fr-FR" sz="1200" dirty="0">
                        <a:effectLst/>
                        <a:latin typeface="+mn-lt"/>
                        <a:ea typeface="Calibri"/>
                        <a:cs typeface="Times New Roman"/>
                      </a:endParaRPr>
                    </a:p>
                  </a:txBody>
                  <a:tcPr marL="68580" marR="68580" marT="0" marB="0"/>
                </a:tc>
                <a:tc>
                  <a:txBody>
                    <a:bodyPr/>
                    <a:lstStyle/>
                    <a:p>
                      <a:pPr marL="0" algn="just" defTabSz="914400" rtl="0" eaLnBrk="1" latinLnBrk="0" hangingPunct="1">
                        <a:lnSpc>
                          <a:spcPct val="115000"/>
                        </a:lnSpc>
                        <a:spcAft>
                          <a:spcPts val="0"/>
                        </a:spcAft>
                      </a:pPr>
                      <a:r>
                        <a:rPr lang="fr-BE" sz="1200" kern="1200" dirty="0">
                          <a:solidFill>
                            <a:schemeClr val="dk1"/>
                          </a:solidFill>
                          <a:effectLst/>
                          <a:latin typeface="+mn-lt"/>
                          <a:ea typeface="Calibri"/>
                          <a:cs typeface="Times New Roman"/>
                          <a:hlinkClick r:id="rId2"/>
                        </a:rPr>
                        <a:t>http://</a:t>
                      </a:r>
                      <a:r>
                        <a:rPr lang="fr-BE" sz="1200" kern="1200" dirty="0" smtClean="0">
                          <a:solidFill>
                            <a:schemeClr val="dk1"/>
                          </a:solidFill>
                          <a:effectLst/>
                          <a:latin typeface="+mn-lt"/>
                          <a:ea typeface="Calibri"/>
                          <a:cs typeface="Times New Roman"/>
                          <a:hlinkClick r:id="rId2"/>
                        </a:rPr>
                        <a:t>eurovoc.europa.eu/3299</a:t>
                      </a:r>
                      <a:r>
                        <a:rPr lang="fr-BE" sz="1200" kern="1200" dirty="0" smtClean="0">
                          <a:solidFill>
                            <a:schemeClr val="dk1"/>
                          </a:solidFill>
                          <a:effectLst/>
                          <a:latin typeface="+mn-lt"/>
                          <a:ea typeface="Calibri"/>
                          <a:cs typeface="Times New Roman"/>
                        </a:rPr>
                        <a:t> </a:t>
                      </a:r>
                      <a:endParaRPr lang="fr-FR" sz="1200" kern="1200" dirty="0">
                        <a:solidFill>
                          <a:schemeClr val="dk1"/>
                        </a:solidFill>
                        <a:effectLst/>
                        <a:latin typeface="+mn-lt"/>
                        <a:ea typeface="Calibri"/>
                        <a:cs typeface="Times New Roman"/>
                      </a:endParaRPr>
                    </a:p>
                  </a:txBody>
                  <a:tcPr marL="68580" marR="68580" marT="0" marB="0"/>
                </a:tc>
                <a:tc>
                  <a:txBody>
                    <a:bodyPr/>
                    <a:lstStyle/>
                    <a:p>
                      <a:pPr marL="0" algn="just" defTabSz="914400" rtl="0" eaLnBrk="1" latinLnBrk="0" hangingPunct="1">
                        <a:lnSpc>
                          <a:spcPct val="115000"/>
                        </a:lnSpc>
                        <a:spcAft>
                          <a:spcPts val="0"/>
                        </a:spcAft>
                      </a:pPr>
                      <a:r>
                        <a:rPr lang="en-GB" sz="1200" kern="1200" dirty="0">
                          <a:solidFill>
                            <a:schemeClr val="dk1"/>
                          </a:solidFill>
                          <a:effectLst/>
                          <a:latin typeface="+mn-lt"/>
                          <a:ea typeface="Calibri"/>
                          <a:cs typeface="Times New Roman"/>
                          <a:hlinkClick r:id="rId3"/>
                        </a:rPr>
                        <a:t>http://</a:t>
                      </a:r>
                      <a:r>
                        <a:rPr lang="en-GB" sz="1200" kern="1200" dirty="0" smtClean="0">
                          <a:solidFill>
                            <a:schemeClr val="dk1"/>
                          </a:solidFill>
                          <a:effectLst/>
                          <a:latin typeface="+mn-lt"/>
                          <a:ea typeface="Calibri"/>
                          <a:cs typeface="Times New Roman"/>
                          <a:hlinkClick r:id="rId3"/>
                        </a:rPr>
                        <a:t>ec.europa.eu/eclas/euc11/000000848</a:t>
                      </a:r>
                      <a:r>
                        <a:rPr lang="en-GB" sz="1200" kern="1200" dirty="0" smtClean="0">
                          <a:solidFill>
                            <a:schemeClr val="dk1"/>
                          </a:solidFill>
                          <a:effectLst/>
                          <a:latin typeface="+mn-lt"/>
                          <a:ea typeface="Calibri"/>
                          <a:cs typeface="Times New Roman"/>
                        </a:rPr>
                        <a:t> </a:t>
                      </a:r>
                      <a:endParaRPr lang="fr-FR" sz="1200" kern="1200" dirty="0">
                        <a:solidFill>
                          <a:schemeClr val="dk1"/>
                        </a:solidFill>
                        <a:effectLst/>
                        <a:latin typeface="+mn-lt"/>
                        <a:ea typeface="Calibri"/>
                        <a:cs typeface="Times New Roman"/>
                      </a:endParaRPr>
                    </a:p>
                  </a:txBody>
                  <a:tcPr marL="68580" marR="68580" marT="0" marB="0"/>
                </a:tc>
                <a:tc rowSpan="5">
                  <a:txBody>
                    <a:bodyPr/>
                    <a:lstStyle/>
                    <a:p>
                      <a:pPr marL="0" algn="just" defTabSz="914400" rtl="0" eaLnBrk="1" latinLnBrk="0" hangingPunct="1">
                        <a:lnSpc>
                          <a:spcPct val="115000"/>
                        </a:lnSpc>
                        <a:spcAft>
                          <a:spcPts val="0"/>
                        </a:spcAft>
                      </a:pPr>
                      <a:endParaRPr lang="fr-FR" sz="1100" kern="1200" dirty="0" smtClean="0">
                        <a:solidFill>
                          <a:schemeClr val="dk1"/>
                        </a:solidFill>
                        <a:effectLst/>
                        <a:latin typeface="Calibri"/>
                        <a:ea typeface="Calibri"/>
                        <a:cs typeface="Times New Roman"/>
                      </a:endParaRPr>
                    </a:p>
                    <a:p>
                      <a:pPr marL="0" algn="just" defTabSz="914400" rtl="0" eaLnBrk="1" latinLnBrk="0" hangingPunct="1">
                        <a:lnSpc>
                          <a:spcPct val="115000"/>
                        </a:lnSpc>
                        <a:spcAft>
                          <a:spcPts val="0"/>
                        </a:spcAft>
                      </a:pPr>
                      <a:endParaRPr lang="fr-FR" sz="1100" kern="1200" dirty="0" smtClean="0">
                        <a:solidFill>
                          <a:schemeClr val="dk1"/>
                        </a:solidFill>
                        <a:effectLst/>
                        <a:latin typeface="Calibri"/>
                        <a:ea typeface="Calibri"/>
                        <a:cs typeface="Times New Roman"/>
                      </a:endParaRPr>
                    </a:p>
                    <a:p>
                      <a:pPr marL="0" algn="just" defTabSz="914400" rtl="0" eaLnBrk="1" latinLnBrk="0" hangingPunct="1">
                        <a:lnSpc>
                          <a:spcPct val="115000"/>
                        </a:lnSpc>
                        <a:spcAft>
                          <a:spcPts val="0"/>
                        </a:spcAft>
                      </a:pPr>
                      <a:endParaRPr lang="fr-FR" sz="1100" kern="1200" dirty="0" smtClean="0">
                        <a:solidFill>
                          <a:schemeClr val="dk1"/>
                        </a:solidFill>
                        <a:effectLst/>
                        <a:latin typeface="Calibri"/>
                        <a:ea typeface="Calibri"/>
                        <a:cs typeface="Times New Roman"/>
                      </a:endParaRPr>
                    </a:p>
                    <a:p>
                      <a:pPr marL="0" algn="ctr" defTabSz="914400" rtl="0" eaLnBrk="1" latinLnBrk="0" hangingPunct="1">
                        <a:lnSpc>
                          <a:spcPct val="115000"/>
                        </a:lnSpc>
                        <a:spcAft>
                          <a:spcPts val="0"/>
                        </a:spcAft>
                      </a:pPr>
                      <a:endParaRPr lang="fr-FR" sz="2000" b="1" kern="1200" dirty="0" smtClean="0">
                        <a:solidFill>
                          <a:schemeClr val="dk1"/>
                        </a:solidFill>
                        <a:effectLst/>
                        <a:latin typeface="Calibri"/>
                        <a:ea typeface="Calibri"/>
                        <a:cs typeface="Times New Roman"/>
                      </a:endParaRPr>
                    </a:p>
                    <a:p>
                      <a:pPr marL="0" algn="ctr" defTabSz="914400" rtl="0" eaLnBrk="1" latinLnBrk="0" hangingPunct="1">
                        <a:lnSpc>
                          <a:spcPct val="115000"/>
                        </a:lnSpc>
                        <a:spcAft>
                          <a:spcPts val="0"/>
                        </a:spcAft>
                      </a:pPr>
                      <a:endParaRPr lang="fr-FR" sz="2000" b="1" kern="1200" dirty="0" smtClean="0">
                        <a:solidFill>
                          <a:schemeClr val="dk1"/>
                        </a:solidFill>
                        <a:effectLst/>
                        <a:latin typeface="Calibri"/>
                        <a:ea typeface="Calibri"/>
                        <a:cs typeface="Times New Roman"/>
                      </a:endParaRPr>
                    </a:p>
                    <a:p>
                      <a:pPr marL="0" marR="0" lvl="0" indent="0" algn="l" defTabSz="914400" rtl="0" eaLnBrk="1" fontAlgn="auto" latinLnBrk="0" hangingPunct="1">
                        <a:lnSpc>
                          <a:spcPct val="115000"/>
                        </a:lnSpc>
                        <a:spcBef>
                          <a:spcPts val="0"/>
                        </a:spcBef>
                        <a:spcAft>
                          <a:spcPts val="0"/>
                        </a:spcAft>
                        <a:buClrTx/>
                        <a:buSzTx/>
                        <a:buFont typeface="Arial" panose="020B0604020202020204" pitchFamily="34" charset="0"/>
                        <a:buNone/>
                        <a:tabLst>
                          <a:tab pos="666750" algn="l"/>
                        </a:tabLst>
                        <a:defRPr/>
                      </a:pPr>
                      <a:r>
                        <a:rPr lang="fr-FR" sz="2000" b="1" kern="1200" dirty="0" smtClean="0">
                          <a:solidFill>
                            <a:schemeClr val="dk1"/>
                          </a:solidFill>
                          <a:effectLst/>
                          <a:latin typeface="+mn-lt"/>
                          <a:ea typeface="Calibri"/>
                          <a:cs typeface="Times New Roman"/>
                        </a:rPr>
                        <a:t>0.47</a:t>
                      </a:r>
                      <a:endParaRPr lang="fr-FR" sz="2000" b="1" kern="1200" dirty="0">
                        <a:solidFill>
                          <a:schemeClr val="dk1"/>
                        </a:solidFill>
                        <a:effectLst/>
                        <a:latin typeface="+mn-lt"/>
                        <a:ea typeface="Calibri"/>
                        <a:cs typeface="Times New Roman"/>
                      </a:endParaRPr>
                    </a:p>
                  </a:txBody>
                  <a:tcPr marL="68580" marR="68580" marT="0" marB="0" anchorCtr="1"/>
                </a:tc>
              </a:tr>
              <a:tr h="370840">
                <a:tc>
                  <a:txBody>
                    <a:bodyPr/>
                    <a:lstStyle/>
                    <a:p>
                      <a:pPr algn="just">
                        <a:lnSpc>
                          <a:spcPct val="115000"/>
                        </a:lnSpc>
                        <a:spcAft>
                          <a:spcPts val="0"/>
                        </a:spcAft>
                      </a:pPr>
                      <a:r>
                        <a:rPr lang="en-GB" sz="1200" b="1" dirty="0" smtClean="0">
                          <a:effectLst/>
                          <a:latin typeface="+mn-lt"/>
                          <a:ea typeface="Calibri"/>
                          <a:cs typeface="Times New Roman"/>
                        </a:rPr>
                        <a:t>Label (</a:t>
                      </a:r>
                      <a:r>
                        <a:rPr lang="en-GB" sz="1200" b="1" dirty="0" err="1" smtClean="0">
                          <a:effectLst/>
                          <a:latin typeface="+mn-lt"/>
                          <a:ea typeface="Calibri"/>
                          <a:cs typeface="Times New Roman"/>
                        </a:rPr>
                        <a:t>preflabel</a:t>
                      </a:r>
                      <a:r>
                        <a:rPr lang="en-GB" sz="1200" b="1" dirty="0" smtClean="0">
                          <a:effectLst/>
                          <a:latin typeface="+mn-lt"/>
                          <a:ea typeface="Calibri"/>
                          <a:cs typeface="Times New Roman"/>
                        </a:rPr>
                        <a:t>)</a:t>
                      </a:r>
                      <a:endParaRPr lang="fr-FR" sz="1200" b="1" dirty="0">
                        <a:effectLst/>
                        <a:latin typeface="+mn-lt"/>
                        <a:ea typeface="Calibri"/>
                        <a:cs typeface="Times New Roman"/>
                      </a:endParaRPr>
                    </a:p>
                  </a:txBody>
                  <a:tcPr marL="68580" marR="68580" marT="0" marB="0"/>
                </a:tc>
                <a:tc>
                  <a:txBody>
                    <a:bodyPr/>
                    <a:lstStyle/>
                    <a:p>
                      <a:pPr algn="just">
                        <a:lnSpc>
                          <a:spcPct val="115000"/>
                        </a:lnSpc>
                        <a:spcAft>
                          <a:spcPts val="0"/>
                        </a:spcAft>
                      </a:pPr>
                      <a:r>
                        <a:rPr lang="fr-BE" sz="1200" b="1" dirty="0" smtClean="0">
                          <a:solidFill>
                            <a:srgbClr val="222222"/>
                          </a:solidFill>
                          <a:effectLst/>
                          <a:latin typeface="+mn-lt"/>
                          <a:ea typeface="Calibri"/>
                          <a:cs typeface="Times New Roman"/>
                        </a:rPr>
                        <a:t>"single </a:t>
                      </a:r>
                      <a:r>
                        <a:rPr lang="fr-BE" sz="1200" b="1" dirty="0" err="1" smtClean="0">
                          <a:solidFill>
                            <a:srgbClr val="222222"/>
                          </a:solidFill>
                          <a:effectLst/>
                          <a:latin typeface="+mn-lt"/>
                          <a:ea typeface="Calibri"/>
                          <a:cs typeface="Times New Roman"/>
                        </a:rPr>
                        <a:t>market</a:t>
                      </a:r>
                      <a:r>
                        <a:rPr lang="fr-BE" sz="1200" b="1" dirty="0" smtClean="0">
                          <a:solidFill>
                            <a:srgbClr val="222222"/>
                          </a:solidFill>
                          <a:effectLst/>
                          <a:latin typeface="+mn-lt"/>
                          <a:ea typeface="Calibri"/>
                          <a:cs typeface="Times New Roman"/>
                        </a:rPr>
                        <a:t>"</a:t>
                      </a:r>
                      <a:r>
                        <a:rPr lang="en-GB" sz="1200" b="1" dirty="0" smtClean="0">
                          <a:solidFill>
                            <a:srgbClr val="222222"/>
                          </a:solidFill>
                          <a:effectLst/>
                          <a:latin typeface="+mn-lt"/>
                          <a:ea typeface="Calibri"/>
                          <a:cs typeface="Times New Roman"/>
                        </a:rPr>
                        <a:t>@</a:t>
                      </a:r>
                      <a:r>
                        <a:rPr lang="en-GB" sz="1200" b="1" dirty="0" err="1" smtClean="0">
                          <a:solidFill>
                            <a:srgbClr val="222222"/>
                          </a:solidFill>
                          <a:effectLst/>
                          <a:latin typeface="+mn-lt"/>
                          <a:ea typeface="Calibri"/>
                          <a:cs typeface="Times New Roman"/>
                        </a:rPr>
                        <a:t>en</a:t>
                      </a:r>
                      <a:endParaRPr lang="fr-FR" sz="1200" b="1" dirty="0">
                        <a:effectLst/>
                        <a:latin typeface="+mn-lt"/>
                        <a:ea typeface="Calibri"/>
                        <a:cs typeface="Times New Roman"/>
                      </a:endParaRPr>
                    </a:p>
                  </a:txBody>
                  <a:tcPr marL="68580" marR="68580" marT="0" marB="0"/>
                </a:tc>
                <a:tc>
                  <a:txBody>
                    <a:bodyPr/>
                    <a:lstStyle/>
                    <a:p>
                      <a:pPr algn="just">
                        <a:lnSpc>
                          <a:spcPct val="115000"/>
                        </a:lnSpc>
                        <a:spcAft>
                          <a:spcPts val="0"/>
                        </a:spcAft>
                      </a:pPr>
                      <a:r>
                        <a:rPr lang="pt-PT" sz="1200" b="1" dirty="0">
                          <a:solidFill>
                            <a:srgbClr val="222222"/>
                          </a:solidFill>
                          <a:effectLst/>
                          <a:latin typeface="+mn-lt"/>
                          <a:ea typeface="Calibri"/>
                          <a:cs typeface="Times New Roman"/>
                        </a:rPr>
                        <a:t>"EU/EC Single </a:t>
                      </a:r>
                      <a:r>
                        <a:rPr lang="pt-PT" sz="1200" b="1" dirty="0" err="1" smtClean="0">
                          <a:solidFill>
                            <a:srgbClr val="222222"/>
                          </a:solidFill>
                          <a:effectLst/>
                          <a:latin typeface="+mn-lt"/>
                          <a:ea typeface="Calibri"/>
                          <a:cs typeface="Times New Roman"/>
                        </a:rPr>
                        <a:t>Market</a:t>
                      </a:r>
                      <a:r>
                        <a:rPr lang="pt-PT" sz="1200" b="1" dirty="0" smtClean="0">
                          <a:solidFill>
                            <a:srgbClr val="222222"/>
                          </a:solidFill>
                          <a:effectLst/>
                          <a:latin typeface="+mn-lt"/>
                          <a:ea typeface="Calibri"/>
                          <a:cs typeface="Times New Roman"/>
                        </a:rPr>
                        <a:t>"</a:t>
                      </a:r>
                      <a:r>
                        <a:rPr lang="en-GB" sz="1200" b="1" dirty="0" smtClean="0">
                          <a:solidFill>
                            <a:srgbClr val="222222"/>
                          </a:solidFill>
                          <a:effectLst/>
                          <a:latin typeface="+mn-lt"/>
                          <a:ea typeface="Calibri"/>
                          <a:cs typeface="Times New Roman"/>
                        </a:rPr>
                        <a:t>@</a:t>
                      </a:r>
                      <a:r>
                        <a:rPr lang="en-GB" sz="1200" b="1" dirty="0" err="1" smtClean="0">
                          <a:solidFill>
                            <a:srgbClr val="222222"/>
                          </a:solidFill>
                          <a:effectLst/>
                          <a:latin typeface="+mn-lt"/>
                          <a:ea typeface="Calibri"/>
                          <a:cs typeface="Times New Roman"/>
                        </a:rPr>
                        <a:t>en</a:t>
                      </a:r>
                      <a:endParaRPr lang="fr-FR" sz="1200" b="1" dirty="0">
                        <a:effectLst/>
                        <a:latin typeface="+mn-lt"/>
                        <a:ea typeface="Calibri"/>
                        <a:cs typeface="Times New Roman"/>
                      </a:endParaRPr>
                    </a:p>
                  </a:txBody>
                  <a:tcPr marL="68580" marR="68580" marT="0" marB="0"/>
                </a:tc>
                <a:tc vMerge="1">
                  <a:txBody>
                    <a:bodyPr/>
                    <a:lstStyle/>
                    <a:p>
                      <a:pPr algn="just">
                        <a:lnSpc>
                          <a:spcPct val="115000"/>
                        </a:lnSpc>
                        <a:spcAft>
                          <a:spcPts val="0"/>
                        </a:spcAft>
                      </a:pPr>
                      <a:endParaRPr lang="fr-FR" sz="1100" dirty="0">
                        <a:effectLst/>
                        <a:latin typeface="Calibri"/>
                        <a:ea typeface="Calibri"/>
                        <a:cs typeface="Times New Roman"/>
                      </a:endParaRPr>
                    </a:p>
                  </a:txBody>
                  <a:tcPr marL="68580" marR="68580" marT="0" marB="0"/>
                </a:tc>
              </a:tr>
              <a:tr h="370840">
                <a:tc>
                  <a:txBody>
                    <a:bodyPr/>
                    <a:lstStyle/>
                    <a:p>
                      <a:pPr algn="just">
                        <a:lnSpc>
                          <a:spcPct val="115000"/>
                        </a:lnSpc>
                        <a:spcAft>
                          <a:spcPts val="0"/>
                        </a:spcAft>
                      </a:pPr>
                      <a:r>
                        <a:rPr lang="en-GB" sz="1200" dirty="0" smtClean="0">
                          <a:effectLst/>
                          <a:latin typeface="+mn-lt"/>
                          <a:ea typeface="Calibri"/>
                          <a:cs typeface="Times New Roman"/>
                        </a:rPr>
                        <a:t>Alternative Label (</a:t>
                      </a:r>
                      <a:r>
                        <a:rPr lang="en-GB" sz="1200" dirty="0" err="1" smtClean="0">
                          <a:effectLst/>
                          <a:latin typeface="+mn-lt"/>
                          <a:ea typeface="Calibri"/>
                          <a:cs typeface="Times New Roman"/>
                        </a:rPr>
                        <a:t>altlabel</a:t>
                      </a:r>
                      <a:r>
                        <a:rPr lang="en-GB" sz="1200" dirty="0" smtClean="0">
                          <a:effectLst/>
                          <a:latin typeface="+mn-lt"/>
                          <a:ea typeface="Calibri"/>
                          <a:cs typeface="Times New Roman"/>
                        </a:rPr>
                        <a:t>)</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dirty="0">
                          <a:solidFill>
                            <a:srgbClr val="222222"/>
                          </a:solidFill>
                          <a:effectLst/>
                          <a:latin typeface="+mn-lt"/>
                          <a:ea typeface="Calibri"/>
                          <a:cs typeface="Times New Roman"/>
                        </a:rPr>
                        <a:t>"</a:t>
                      </a:r>
                      <a:r>
                        <a:rPr lang="fr-BE" sz="1200" dirty="0" err="1">
                          <a:solidFill>
                            <a:srgbClr val="222222"/>
                          </a:solidFill>
                          <a:effectLst/>
                          <a:latin typeface="+mn-lt"/>
                          <a:ea typeface="Calibri"/>
                          <a:cs typeface="Times New Roman"/>
                        </a:rPr>
                        <a:t>Community</a:t>
                      </a:r>
                      <a:r>
                        <a:rPr lang="fr-BE" sz="1200" dirty="0">
                          <a:solidFill>
                            <a:srgbClr val="222222"/>
                          </a:solidFill>
                          <a:effectLst/>
                          <a:latin typeface="+mn-lt"/>
                          <a:ea typeface="Calibri"/>
                          <a:cs typeface="Times New Roman"/>
                        </a:rPr>
                        <a:t> </a:t>
                      </a:r>
                      <a:r>
                        <a:rPr lang="fr-BE" sz="1200" dirty="0" err="1">
                          <a:solidFill>
                            <a:srgbClr val="222222"/>
                          </a:solidFill>
                          <a:effectLst/>
                          <a:latin typeface="+mn-lt"/>
                          <a:ea typeface="Calibri"/>
                          <a:cs typeface="Times New Roman"/>
                        </a:rPr>
                        <a:t>internal</a:t>
                      </a:r>
                      <a:r>
                        <a:rPr lang="fr-BE" sz="1200" dirty="0">
                          <a:solidFill>
                            <a:srgbClr val="222222"/>
                          </a:solidFill>
                          <a:effectLst/>
                          <a:latin typeface="+mn-lt"/>
                          <a:ea typeface="Calibri"/>
                          <a:cs typeface="Times New Roman"/>
                        </a:rPr>
                        <a:t> </a:t>
                      </a:r>
                      <a:r>
                        <a:rPr lang="fr-BE" sz="1200" dirty="0" err="1">
                          <a:solidFill>
                            <a:srgbClr val="222222"/>
                          </a:solidFill>
                          <a:effectLst/>
                          <a:latin typeface="+mn-lt"/>
                          <a:ea typeface="Calibri"/>
                          <a:cs typeface="Times New Roman"/>
                        </a:rPr>
                        <a:t>market</a:t>
                      </a:r>
                      <a:r>
                        <a:rPr lang="fr-BE" sz="1200" dirty="0" smtClean="0">
                          <a:solidFill>
                            <a:srgbClr val="222222"/>
                          </a:solidFill>
                          <a:effectLst/>
                          <a:latin typeface="+mn-lt"/>
                          <a:ea typeface="Calibri"/>
                          <a:cs typeface="Times New Roman"/>
                        </a:rPr>
                        <a:t>"</a:t>
                      </a:r>
                      <a:r>
                        <a:rPr lang="en-GB" sz="1200" dirty="0" smtClean="0">
                          <a:solidFill>
                            <a:srgbClr val="222222"/>
                          </a:solidFill>
                          <a:effectLst/>
                          <a:latin typeface="+mn-lt"/>
                          <a:ea typeface="Calibri"/>
                          <a:cs typeface="Times New Roman"/>
                        </a:rPr>
                        <a:t>@</a:t>
                      </a:r>
                      <a:r>
                        <a:rPr lang="en-GB" sz="1200" dirty="0" err="1" smtClean="0">
                          <a:solidFill>
                            <a:srgbClr val="222222"/>
                          </a:solidFill>
                          <a:effectLst/>
                          <a:latin typeface="+mn-lt"/>
                          <a:ea typeface="Calibri"/>
                          <a:cs typeface="Times New Roman"/>
                        </a:rPr>
                        <a:t>en</a:t>
                      </a:r>
                      <a:endParaRPr lang="fr-BE" sz="1200" dirty="0" smtClean="0">
                        <a:solidFill>
                          <a:srgbClr val="222222"/>
                        </a:solidFill>
                        <a:effectLst/>
                        <a:latin typeface="+mn-lt"/>
                        <a:ea typeface="Calibri"/>
                        <a:cs typeface="Times New Roman"/>
                      </a:endParaRPr>
                    </a:p>
                    <a:p>
                      <a:pPr algn="l">
                        <a:lnSpc>
                          <a:spcPct val="115000"/>
                        </a:lnSpc>
                        <a:spcAft>
                          <a:spcPts val="0"/>
                        </a:spcAft>
                      </a:pPr>
                      <a:r>
                        <a:rPr lang="fr-BE" sz="1200" dirty="0" smtClean="0">
                          <a:solidFill>
                            <a:srgbClr val="222222"/>
                          </a:solidFill>
                          <a:effectLst/>
                          <a:latin typeface="+mn-lt"/>
                          <a:ea typeface="Calibri"/>
                          <a:cs typeface="Times New Roman"/>
                        </a:rPr>
                        <a:t>"</a:t>
                      </a:r>
                      <a:r>
                        <a:rPr lang="fr-BE" sz="1200" dirty="0">
                          <a:solidFill>
                            <a:srgbClr val="222222"/>
                          </a:solidFill>
                          <a:effectLst/>
                          <a:latin typeface="+mn-lt"/>
                          <a:ea typeface="Calibri"/>
                          <a:cs typeface="Times New Roman"/>
                        </a:rPr>
                        <a:t>EC </a:t>
                      </a:r>
                      <a:r>
                        <a:rPr lang="fr-BE" sz="1200" dirty="0" err="1">
                          <a:solidFill>
                            <a:srgbClr val="222222"/>
                          </a:solidFill>
                          <a:effectLst/>
                          <a:latin typeface="+mn-lt"/>
                          <a:ea typeface="Calibri"/>
                          <a:cs typeface="Times New Roman"/>
                        </a:rPr>
                        <a:t>internal</a:t>
                      </a:r>
                      <a:r>
                        <a:rPr lang="fr-BE" sz="1200" dirty="0">
                          <a:solidFill>
                            <a:srgbClr val="222222"/>
                          </a:solidFill>
                          <a:effectLst/>
                          <a:latin typeface="+mn-lt"/>
                          <a:ea typeface="Calibri"/>
                          <a:cs typeface="Times New Roman"/>
                        </a:rPr>
                        <a:t> </a:t>
                      </a:r>
                      <a:r>
                        <a:rPr lang="fr-BE" sz="1200" dirty="0" err="1">
                          <a:solidFill>
                            <a:srgbClr val="222222"/>
                          </a:solidFill>
                          <a:effectLst/>
                          <a:latin typeface="+mn-lt"/>
                          <a:ea typeface="Calibri"/>
                          <a:cs typeface="Times New Roman"/>
                        </a:rPr>
                        <a:t>market</a:t>
                      </a:r>
                      <a:r>
                        <a:rPr lang="fr-BE" sz="1200" dirty="0" smtClean="0">
                          <a:solidFill>
                            <a:srgbClr val="222222"/>
                          </a:solidFill>
                          <a:effectLst/>
                          <a:latin typeface="+mn-lt"/>
                          <a:ea typeface="Calibri"/>
                          <a:cs typeface="Times New Roman"/>
                        </a:rPr>
                        <a:t>"</a:t>
                      </a:r>
                      <a:r>
                        <a:rPr lang="en-GB" sz="1200" dirty="0" smtClean="0">
                          <a:solidFill>
                            <a:srgbClr val="222222"/>
                          </a:solidFill>
                          <a:effectLst/>
                          <a:latin typeface="+mn-lt"/>
                          <a:ea typeface="Calibri"/>
                          <a:cs typeface="Times New Roman"/>
                        </a:rPr>
                        <a:t>@</a:t>
                      </a:r>
                      <a:r>
                        <a:rPr lang="en-GB" sz="1200" dirty="0" err="1" smtClean="0">
                          <a:solidFill>
                            <a:srgbClr val="222222"/>
                          </a:solidFill>
                          <a:effectLst/>
                          <a:latin typeface="+mn-lt"/>
                          <a:ea typeface="Calibri"/>
                          <a:cs typeface="Times New Roman"/>
                        </a:rPr>
                        <a:t>en</a:t>
                      </a:r>
                      <a:endParaRPr lang="fr-BE" sz="1200" dirty="0" smtClean="0">
                        <a:solidFill>
                          <a:srgbClr val="222222"/>
                        </a:solidFill>
                        <a:effectLst/>
                        <a:latin typeface="+mn-lt"/>
                        <a:ea typeface="Calibri"/>
                        <a:cs typeface="Times New Roman"/>
                      </a:endParaRPr>
                    </a:p>
                    <a:p>
                      <a:pPr algn="l">
                        <a:lnSpc>
                          <a:spcPct val="115000"/>
                        </a:lnSpc>
                        <a:spcAft>
                          <a:spcPts val="0"/>
                        </a:spcAft>
                      </a:pPr>
                      <a:r>
                        <a:rPr lang="fr-BE" sz="1200" dirty="0" smtClean="0">
                          <a:solidFill>
                            <a:srgbClr val="222222"/>
                          </a:solidFill>
                          <a:effectLst/>
                          <a:latin typeface="+mn-lt"/>
                          <a:ea typeface="Calibri"/>
                          <a:cs typeface="Times New Roman"/>
                        </a:rPr>
                        <a:t>"</a:t>
                      </a:r>
                      <a:r>
                        <a:rPr lang="fr-BE" sz="1200" dirty="0">
                          <a:solidFill>
                            <a:srgbClr val="222222"/>
                          </a:solidFill>
                          <a:effectLst/>
                          <a:latin typeface="+mn-lt"/>
                          <a:ea typeface="Calibri"/>
                          <a:cs typeface="Times New Roman"/>
                        </a:rPr>
                        <a:t>EU single </a:t>
                      </a:r>
                      <a:r>
                        <a:rPr lang="fr-BE" sz="1200" dirty="0" err="1">
                          <a:solidFill>
                            <a:srgbClr val="222222"/>
                          </a:solidFill>
                          <a:effectLst/>
                          <a:latin typeface="+mn-lt"/>
                          <a:ea typeface="Calibri"/>
                          <a:cs typeface="Times New Roman"/>
                        </a:rPr>
                        <a:t>market</a:t>
                      </a:r>
                      <a:r>
                        <a:rPr lang="fr-BE" sz="1200" dirty="0" smtClean="0">
                          <a:solidFill>
                            <a:srgbClr val="222222"/>
                          </a:solidFill>
                          <a:effectLst/>
                          <a:latin typeface="+mn-lt"/>
                          <a:ea typeface="Calibri"/>
                          <a:cs typeface="Times New Roman"/>
                        </a:rPr>
                        <a:t>"</a:t>
                      </a:r>
                      <a:r>
                        <a:rPr lang="en-GB" sz="1200" dirty="0" smtClean="0">
                          <a:solidFill>
                            <a:srgbClr val="222222"/>
                          </a:solidFill>
                          <a:effectLst/>
                          <a:latin typeface="+mn-lt"/>
                          <a:ea typeface="Calibri"/>
                          <a:cs typeface="Times New Roman"/>
                        </a:rPr>
                        <a:t>@</a:t>
                      </a:r>
                      <a:r>
                        <a:rPr lang="en-GB" sz="1200" dirty="0" err="1" smtClean="0">
                          <a:solidFill>
                            <a:srgbClr val="222222"/>
                          </a:solidFill>
                          <a:effectLst/>
                          <a:latin typeface="+mn-lt"/>
                          <a:ea typeface="Calibri"/>
                          <a:cs typeface="Times New Roman"/>
                        </a:rPr>
                        <a:t>en</a:t>
                      </a:r>
                      <a:endParaRPr lang="fr-FR" sz="1200" dirty="0">
                        <a:effectLst/>
                        <a:latin typeface="+mn-lt"/>
                        <a:ea typeface="Calibri"/>
                        <a:cs typeface="Times New Roman"/>
                      </a:endParaRPr>
                    </a:p>
                  </a:txBody>
                  <a:tcPr marL="68580" marR="68580" marT="0" marB="0"/>
                </a:tc>
                <a:tc>
                  <a:txBody>
                    <a:bodyPr/>
                    <a:lstStyle/>
                    <a:p>
                      <a:pPr algn="just">
                        <a:lnSpc>
                          <a:spcPct val="115000"/>
                        </a:lnSpc>
                        <a:spcAft>
                          <a:spcPts val="0"/>
                        </a:spcAft>
                      </a:pPr>
                      <a:r>
                        <a:rPr lang="fr-BE" sz="1200" dirty="0">
                          <a:solidFill>
                            <a:srgbClr val="222222"/>
                          </a:solidFill>
                          <a:effectLst/>
                          <a:latin typeface="+mn-lt"/>
                          <a:ea typeface="Calibri"/>
                          <a:cs typeface="Times New Roman"/>
                        </a:rPr>
                        <a:t>"</a:t>
                      </a:r>
                      <a:r>
                        <a:rPr lang="fr-BE" sz="1200" dirty="0" err="1">
                          <a:solidFill>
                            <a:srgbClr val="222222"/>
                          </a:solidFill>
                          <a:effectLst/>
                          <a:latin typeface="+mn-lt"/>
                          <a:ea typeface="Calibri"/>
                          <a:cs typeface="Times New Roman"/>
                        </a:rPr>
                        <a:t>European</a:t>
                      </a:r>
                      <a:r>
                        <a:rPr lang="fr-BE" sz="1200" dirty="0">
                          <a:solidFill>
                            <a:srgbClr val="222222"/>
                          </a:solidFill>
                          <a:effectLst/>
                          <a:latin typeface="+mn-lt"/>
                          <a:ea typeface="Calibri"/>
                          <a:cs typeface="Times New Roman"/>
                        </a:rPr>
                        <a:t> </a:t>
                      </a:r>
                      <a:r>
                        <a:rPr lang="fr-BE" sz="1200" dirty="0" err="1">
                          <a:solidFill>
                            <a:srgbClr val="222222"/>
                          </a:solidFill>
                          <a:effectLst/>
                          <a:latin typeface="+mn-lt"/>
                          <a:ea typeface="Calibri"/>
                          <a:cs typeface="Times New Roman"/>
                        </a:rPr>
                        <a:t>internal</a:t>
                      </a:r>
                      <a:r>
                        <a:rPr lang="fr-BE" sz="1200" dirty="0">
                          <a:solidFill>
                            <a:srgbClr val="222222"/>
                          </a:solidFill>
                          <a:effectLst/>
                          <a:latin typeface="+mn-lt"/>
                          <a:ea typeface="Calibri"/>
                          <a:cs typeface="Times New Roman"/>
                        </a:rPr>
                        <a:t> </a:t>
                      </a:r>
                      <a:r>
                        <a:rPr lang="fr-BE" sz="1200" dirty="0" err="1">
                          <a:solidFill>
                            <a:srgbClr val="222222"/>
                          </a:solidFill>
                          <a:effectLst/>
                          <a:latin typeface="+mn-lt"/>
                          <a:ea typeface="Calibri"/>
                          <a:cs typeface="Times New Roman"/>
                        </a:rPr>
                        <a:t>market</a:t>
                      </a:r>
                      <a:r>
                        <a:rPr lang="fr-BE" sz="1200" dirty="0" smtClean="0">
                          <a:solidFill>
                            <a:srgbClr val="222222"/>
                          </a:solidFill>
                          <a:effectLst/>
                          <a:latin typeface="+mn-lt"/>
                          <a:ea typeface="Calibri"/>
                          <a:cs typeface="Times New Roman"/>
                        </a:rPr>
                        <a:t>"</a:t>
                      </a:r>
                      <a:r>
                        <a:rPr lang="en-GB" sz="1200" dirty="0" smtClean="0">
                          <a:solidFill>
                            <a:srgbClr val="222222"/>
                          </a:solidFill>
                          <a:effectLst/>
                          <a:latin typeface="+mn-lt"/>
                          <a:ea typeface="Calibri"/>
                          <a:cs typeface="Times New Roman"/>
                        </a:rPr>
                        <a:t>@</a:t>
                      </a:r>
                      <a:r>
                        <a:rPr lang="en-GB" sz="1200" dirty="0" err="1" smtClean="0">
                          <a:solidFill>
                            <a:srgbClr val="222222"/>
                          </a:solidFill>
                          <a:effectLst/>
                          <a:latin typeface="+mn-lt"/>
                          <a:ea typeface="Calibri"/>
                          <a:cs typeface="Times New Roman"/>
                        </a:rPr>
                        <a:t>en</a:t>
                      </a:r>
                      <a:endParaRPr lang="fr-FR" sz="1200" dirty="0">
                        <a:effectLst/>
                        <a:latin typeface="+mn-lt"/>
                        <a:ea typeface="Calibri"/>
                        <a:cs typeface="Times New Roman"/>
                      </a:endParaRPr>
                    </a:p>
                  </a:txBody>
                  <a:tcPr marL="68580" marR="68580" marT="0" marB="0"/>
                </a:tc>
                <a:tc vMerge="1">
                  <a:txBody>
                    <a:bodyPr/>
                    <a:lstStyle/>
                    <a:p>
                      <a:pPr algn="just">
                        <a:lnSpc>
                          <a:spcPct val="115000"/>
                        </a:lnSpc>
                        <a:spcAft>
                          <a:spcPts val="0"/>
                        </a:spcAft>
                      </a:pPr>
                      <a:endParaRPr lang="fr-FR" sz="1100" dirty="0">
                        <a:effectLst/>
                        <a:latin typeface="Calibri"/>
                        <a:ea typeface="Calibri"/>
                        <a:cs typeface="Times New Roman"/>
                      </a:endParaRPr>
                    </a:p>
                  </a:txBody>
                  <a:tcPr marL="68580" marR="68580" marT="0" marB="0"/>
                </a:tc>
              </a:tr>
              <a:tr h="370840">
                <a:tc>
                  <a:txBody>
                    <a:bodyPr/>
                    <a:lstStyle/>
                    <a:p>
                      <a:pPr algn="just">
                        <a:lnSpc>
                          <a:spcPct val="115000"/>
                        </a:lnSpc>
                        <a:spcAft>
                          <a:spcPts val="0"/>
                        </a:spcAft>
                      </a:pPr>
                      <a:r>
                        <a:rPr lang="en-GB" sz="1200">
                          <a:effectLst/>
                          <a:latin typeface="+mn-lt"/>
                          <a:ea typeface="Calibri"/>
                          <a:cs typeface="Times New Roman"/>
                        </a:rPr>
                        <a:t>definition</a:t>
                      </a:r>
                      <a:endParaRPr lang="fr-FR" sz="120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smtClean="0">
                          <a:solidFill>
                            <a:srgbClr val="222222"/>
                          </a:solidFill>
                          <a:effectLst/>
                          <a:latin typeface="+mn-lt"/>
                          <a:ea typeface="Calibri"/>
                          <a:cs typeface="Times New Roman"/>
                        </a:rPr>
                        <a:t>"</a:t>
                      </a:r>
                      <a:r>
                        <a:rPr lang="en-GB" sz="1200" dirty="0">
                          <a:solidFill>
                            <a:srgbClr val="222222"/>
                          </a:solidFill>
                          <a:effectLst/>
                          <a:latin typeface="+mn-lt"/>
                          <a:ea typeface="Calibri"/>
                          <a:cs typeface="Times New Roman"/>
                        </a:rPr>
                        <a:t>Refers to the EU as one territory without any internal borders or other regulatory obstacles to the free movement of goods and services as defined by the Treaty on the Functioning of the European Union</a:t>
                      </a:r>
                      <a:r>
                        <a:rPr lang="en-GB" sz="1200" dirty="0" smtClean="0">
                          <a:solidFill>
                            <a:srgbClr val="222222"/>
                          </a:solidFill>
                          <a:effectLst/>
                          <a:latin typeface="+mn-lt"/>
                          <a:ea typeface="Calibri"/>
                          <a:cs typeface="Times New Roman"/>
                        </a:rPr>
                        <a:t>."@</a:t>
                      </a:r>
                      <a:r>
                        <a:rPr lang="en-GB" sz="1200" dirty="0" err="1" smtClean="0">
                          <a:solidFill>
                            <a:srgbClr val="222222"/>
                          </a:solidFill>
                          <a:effectLst/>
                          <a:latin typeface="+mn-lt"/>
                          <a:ea typeface="Calibri"/>
                          <a:cs typeface="Times New Roman"/>
                        </a:rPr>
                        <a:t>en</a:t>
                      </a:r>
                      <a:endParaRPr lang="fr-FR" sz="1200" dirty="0">
                        <a:effectLst/>
                        <a:latin typeface="+mn-lt"/>
                        <a:ea typeface="Calibri"/>
                        <a:cs typeface="Times New Roman"/>
                      </a:endParaRPr>
                    </a:p>
                  </a:txBody>
                  <a:tcPr marL="68580" marR="68580" marT="0" marB="0"/>
                </a:tc>
                <a:tc>
                  <a:txBody>
                    <a:bodyPr/>
                    <a:lstStyle/>
                    <a:p>
                      <a:pPr algn="just">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just">
                        <a:lnSpc>
                          <a:spcPct val="115000"/>
                        </a:lnSpc>
                        <a:spcAft>
                          <a:spcPts val="0"/>
                        </a:spcAft>
                      </a:pPr>
                      <a:endParaRPr lang="fr-FR" sz="1100" dirty="0">
                        <a:effectLst/>
                        <a:latin typeface="Calibri"/>
                        <a:ea typeface="Calibri"/>
                        <a:cs typeface="Times New Roman"/>
                      </a:endParaRPr>
                    </a:p>
                  </a:txBody>
                  <a:tcPr marL="68580" marR="68580" marT="0" marB="0"/>
                </a:tc>
              </a:tr>
              <a:tr h="370840">
                <a:tc>
                  <a:txBody>
                    <a:bodyPr/>
                    <a:lstStyle/>
                    <a:p>
                      <a:pPr algn="just">
                        <a:lnSpc>
                          <a:spcPct val="115000"/>
                        </a:lnSpc>
                        <a:spcAft>
                          <a:spcPts val="0"/>
                        </a:spcAft>
                      </a:pPr>
                      <a:r>
                        <a:rPr lang="en-GB" sz="1200" dirty="0" smtClean="0">
                          <a:effectLst/>
                          <a:latin typeface="+mn-lt"/>
                          <a:ea typeface="Calibri"/>
                          <a:cs typeface="Times New Roman"/>
                        </a:rPr>
                        <a:t>Remark (</a:t>
                      </a:r>
                      <a:r>
                        <a:rPr lang="en-GB" sz="1200" dirty="0" err="1" smtClean="0">
                          <a:effectLst/>
                          <a:latin typeface="+mn-lt"/>
                          <a:ea typeface="Calibri"/>
                          <a:cs typeface="Times New Roman"/>
                        </a:rPr>
                        <a:t>scopeNote</a:t>
                      </a:r>
                      <a:r>
                        <a:rPr lang="en-GB" sz="1200" dirty="0" smtClean="0">
                          <a:effectLst/>
                          <a:latin typeface="+mn-lt"/>
                          <a:ea typeface="Calibri"/>
                          <a:cs typeface="Times New Roman"/>
                        </a:rPr>
                        <a:t>)</a:t>
                      </a:r>
                      <a:endParaRPr lang="fr-FR" sz="1200" dirty="0">
                        <a:effectLst/>
                        <a:latin typeface="+mn-lt"/>
                        <a:ea typeface="Calibri"/>
                        <a:cs typeface="Times New Roman"/>
                      </a:endParaRPr>
                    </a:p>
                  </a:txBody>
                  <a:tcPr marL="68580" marR="68580" marT="0" marB="0"/>
                </a:tc>
                <a:tc>
                  <a:txBody>
                    <a:bodyPr/>
                    <a:lstStyle/>
                    <a:p>
                      <a:pPr algn="just">
                        <a:lnSpc>
                          <a:spcPct val="115000"/>
                        </a:lnSpc>
                        <a:spcAft>
                          <a:spcPts val="0"/>
                        </a:spcAft>
                      </a:pPr>
                      <a:r>
                        <a:rPr lang="en-GB" sz="1200" dirty="0" smtClean="0">
                          <a:solidFill>
                            <a:srgbClr val="222222"/>
                          </a:solidFill>
                          <a:effectLst/>
                          <a:latin typeface="+mn-lt"/>
                          <a:ea typeface="Calibri"/>
                          <a:cs typeface="Times New Roman"/>
                        </a:rPr>
                        <a:t>"</a:t>
                      </a:r>
                      <a:r>
                        <a:rPr lang="en-GB" sz="1200" dirty="0">
                          <a:solidFill>
                            <a:srgbClr val="222222"/>
                          </a:solidFill>
                          <a:effectLst/>
                          <a:latin typeface="+mn-lt"/>
                          <a:ea typeface="Calibri"/>
                          <a:cs typeface="Times New Roman"/>
                        </a:rPr>
                        <a:t>Do not confuse with EU market</a:t>
                      </a:r>
                      <a:r>
                        <a:rPr lang="en-GB" sz="1200" dirty="0" smtClean="0">
                          <a:solidFill>
                            <a:srgbClr val="222222"/>
                          </a:solidFill>
                          <a:effectLst/>
                          <a:latin typeface="+mn-lt"/>
                          <a:ea typeface="Calibri"/>
                          <a:cs typeface="Times New Roman"/>
                        </a:rPr>
                        <a:t>."@</a:t>
                      </a:r>
                      <a:r>
                        <a:rPr lang="en-GB" sz="1200" dirty="0" err="1" smtClean="0">
                          <a:solidFill>
                            <a:srgbClr val="222222"/>
                          </a:solidFill>
                          <a:effectLst/>
                          <a:latin typeface="+mn-lt"/>
                          <a:ea typeface="Calibri"/>
                          <a:cs typeface="Times New Roman"/>
                        </a:rPr>
                        <a:t>en</a:t>
                      </a:r>
                      <a:endParaRPr lang="fr-FR" sz="1200" dirty="0">
                        <a:effectLst/>
                        <a:latin typeface="+mn-lt"/>
                        <a:ea typeface="Calibri"/>
                        <a:cs typeface="Times New Roman"/>
                      </a:endParaRPr>
                    </a:p>
                  </a:txBody>
                  <a:tcPr marL="68580" marR="68580" marT="0" marB="0"/>
                </a:tc>
                <a:tc>
                  <a:txBody>
                    <a:bodyPr/>
                    <a:lstStyle/>
                    <a:p>
                      <a:pPr algn="just">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just">
                        <a:lnSpc>
                          <a:spcPct val="115000"/>
                        </a:lnSpc>
                        <a:spcAft>
                          <a:spcPts val="0"/>
                        </a:spcAft>
                      </a:pPr>
                      <a:endParaRPr lang="fr-FR"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5188688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Example 2 </a:t>
            </a:r>
            <a:r>
              <a:rPr lang="en-US" dirty="0"/>
              <a:t>of </a:t>
            </a:r>
            <a:r>
              <a:rPr lang="en-US" dirty="0" smtClean="0"/>
              <a:t>alignment</a:t>
            </a:r>
            <a:endParaRPr lang="fr-FR" dirty="0"/>
          </a:p>
        </p:txBody>
      </p:sp>
      <p:graphicFrame>
        <p:nvGraphicFramePr>
          <p:cNvPr id="8" name="Espace réservé du tableau 7"/>
          <p:cNvGraphicFramePr>
            <a:graphicFrameLocks noGrp="1"/>
          </p:cNvGraphicFramePr>
          <p:nvPr>
            <p:ph type="tbl" sz="quarter" idx="13"/>
            <p:extLst>
              <p:ext uri="{D42A27DB-BD31-4B8C-83A1-F6EECF244321}">
                <p14:modId xmlns:p14="http://schemas.microsoft.com/office/powerpoint/2010/main" val="3796694975"/>
              </p:ext>
            </p:extLst>
          </p:nvPr>
        </p:nvGraphicFramePr>
        <p:xfrm>
          <a:off x="468313" y="2276475"/>
          <a:ext cx="8207376" cy="3382525"/>
        </p:xfrm>
        <a:graphic>
          <a:graphicData uri="http://schemas.openxmlformats.org/drawingml/2006/table">
            <a:tbl>
              <a:tblPr firstRow="1" bandRow="1">
                <a:tableStyleId>{F5AB1C69-6EDB-4FF4-983F-18BD219EF322}</a:tableStyleId>
              </a:tblPr>
              <a:tblGrid>
                <a:gridCol w="1274146"/>
                <a:gridCol w="2973557"/>
                <a:gridCol w="2520280"/>
                <a:gridCol w="1439393"/>
              </a:tblGrid>
              <a:tr h="648469">
                <a:tc>
                  <a:txBody>
                    <a:bodyPr/>
                    <a:lstStyle/>
                    <a:p>
                      <a:r>
                        <a:rPr lang="fr-BE" sz="1800" b="1" i="0" u="none" strike="noStrike" dirty="0" err="1" smtClean="0">
                          <a:solidFill>
                            <a:schemeClr val="tx1"/>
                          </a:solidFill>
                          <a:effectLst/>
                          <a:latin typeface="Calibri"/>
                        </a:rPr>
                        <a:t>Properties</a:t>
                      </a:r>
                      <a:endParaRPr lang="fr-FR" dirty="0"/>
                    </a:p>
                  </a:txBody>
                  <a:tcPr/>
                </a:tc>
                <a:tc>
                  <a:txBody>
                    <a:bodyPr/>
                    <a:lstStyle/>
                    <a:p>
                      <a:r>
                        <a:rPr lang="fr-FR" dirty="0" smtClean="0"/>
                        <a:t>Concept 1 (</a:t>
                      </a:r>
                      <a:r>
                        <a:rPr lang="fr-FR" dirty="0" err="1" smtClean="0"/>
                        <a:t>EuroVoc</a:t>
                      </a:r>
                      <a:r>
                        <a:rPr lang="fr-FR" dirty="0" smtClean="0"/>
                        <a:t>)</a:t>
                      </a:r>
                    </a:p>
                  </a:txBody>
                  <a:tcPr/>
                </a:tc>
                <a:tc>
                  <a:txBody>
                    <a:bodyPr/>
                    <a:lstStyle/>
                    <a:p>
                      <a:r>
                        <a:rPr lang="fr-FR" dirty="0" smtClean="0"/>
                        <a:t>Concept 2 (</a:t>
                      </a:r>
                      <a:r>
                        <a:rPr lang="fr-FR" dirty="0" err="1" smtClean="0"/>
                        <a:t>Eclas</a:t>
                      </a:r>
                      <a:r>
                        <a:rPr lang="fr-FR" dirty="0" smtClean="0"/>
                        <a:t>)</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err="1" smtClean="0"/>
                        <a:t>Similarity</a:t>
                      </a:r>
                      <a:r>
                        <a:rPr lang="it-IT" dirty="0" smtClean="0"/>
                        <a:t> </a:t>
                      </a:r>
                      <a:r>
                        <a:rPr lang="it-IT" dirty="0" err="1" smtClean="0"/>
                        <a:t>measure</a:t>
                      </a:r>
                      <a:endParaRPr lang="fr-FR" dirty="0" smtClean="0"/>
                    </a:p>
                  </a:txBody>
                  <a:tcPr/>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Identifier: </a:t>
                      </a:r>
                      <a:r>
                        <a:rPr lang="en-GB" sz="1200" dirty="0" err="1" smtClean="0">
                          <a:effectLst/>
                          <a:latin typeface="+mn-lt"/>
                          <a:ea typeface="Calibri"/>
                          <a:cs typeface="Times New Roman"/>
                        </a:rPr>
                        <a:t>uri</a:t>
                      </a:r>
                      <a:endParaRPr lang="fr-FR" sz="1200" dirty="0" smtClean="0">
                        <a:effectLst/>
                        <a:latin typeface="+mn-lt"/>
                        <a:ea typeface="Calibri"/>
                        <a:cs typeface="Times New Roman"/>
                      </a:endParaRPr>
                    </a:p>
                    <a:p>
                      <a:pPr algn="just">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u="sng" dirty="0">
                          <a:solidFill>
                            <a:srgbClr val="1155CC"/>
                          </a:solidFill>
                          <a:effectLst/>
                          <a:latin typeface="+mn-lt"/>
                          <a:ea typeface="Calibri"/>
                          <a:cs typeface="Times New Roman"/>
                        </a:rPr>
                        <a:t>http://eurovoc.europa.eu/447</a:t>
                      </a:r>
                      <a:endParaRPr lang="fr-FR" sz="1200" dirty="0">
                        <a:effectLst/>
                        <a:latin typeface="+mn-lt"/>
                        <a:ea typeface="Calibri"/>
                        <a:cs typeface="Times New Roman"/>
                      </a:endParaRPr>
                    </a:p>
                  </a:txBody>
                  <a:tcPr marL="68580" marR="68580" marT="0" marB="0"/>
                </a:tc>
                <a:tc>
                  <a:txBody>
                    <a:bodyPr/>
                    <a:lstStyle/>
                    <a:p>
                      <a:pPr marL="0" lvl="0" indent="0" algn="l">
                        <a:lnSpc>
                          <a:spcPct val="115000"/>
                        </a:lnSpc>
                        <a:spcAft>
                          <a:spcPts val="0"/>
                        </a:spcAft>
                        <a:buFont typeface="Arial" panose="020B0604020202020204" pitchFamily="34" charset="0"/>
                        <a:buNone/>
                        <a:tabLst>
                          <a:tab pos="666750" algn="l"/>
                        </a:tabLst>
                      </a:pPr>
                      <a:r>
                        <a:rPr lang="en-GB" sz="1200" u="sng" dirty="0" smtClean="0">
                          <a:solidFill>
                            <a:srgbClr val="1155CC"/>
                          </a:solidFill>
                          <a:effectLst/>
                          <a:latin typeface="+mn-lt"/>
                          <a:ea typeface="Calibri"/>
                          <a:cs typeface="Times New Roman"/>
                        </a:rPr>
                        <a:t>http</a:t>
                      </a:r>
                      <a:r>
                        <a:rPr lang="en-GB" sz="1200" u="sng" dirty="0">
                          <a:solidFill>
                            <a:srgbClr val="1155CC"/>
                          </a:solidFill>
                          <a:effectLst/>
                          <a:latin typeface="+mn-lt"/>
                          <a:ea typeface="Calibri"/>
                          <a:cs typeface="Times New Roman"/>
                        </a:rPr>
                        <a:t>://ec.europa.eu/eclas/euc11/000001623</a:t>
                      </a:r>
                      <a:r>
                        <a:rPr lang="en-GB" sz="1200" dirty="0">
                          <a:solidFill>
                            <a:srgbClr val="222222"/>
                          </a:solidFill>
                          <a:effectLst/>
                          <a:latin typeface="+mn-lt"/>
                          <a:ea typeface="Calibri"/>
                          <a:cs typeface="Times New Roman"/>
                        </a:rPr>
                        <a:t> </a:t>
                      </a:r>
                      <a:endParaRPr lang="fr-FR" sz="1200" dirty="0">
                        <a:effectLst/>
                        <a:latin typeface="+mn-lt"/>
                        <a:ea typeface="Calibri"/>
                        <a:cs typeface="Times New Roman"/>
                      </a:endParaRPr>
                    </a:p>
                  </a:txBody>
                  <a:tcPr marL="68580" marR="68580" marT="0" marB="0"/>
                </a:tc>
                <a:tc rowSpan="5">
                  <a:txBody>
                    <a:bodyPr/>
                    <a:lstStyle/>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marR="0" lvl="0" indent="0" algn="ctr" defTabSz="914400" rtl="0" eaLnBrk="1" fontAlgn="auto" latinLnBrk="0" hangingPunct="1">
                        <a:lnSpc>
                          <a:spcPct val="115000"/>
                        </a:lnSpc>
                        <a:spcBef>
                          <a:spcPts val="0"/>
                        </a:spcBef>
                        <a:spcAft>
                          <a:spcPts val="0"/>
                        </a:spcAft>
                        <a:buClrTx/>
                        <a:buSzTx/>
                        <a:buFont typeface="Arial" panose="020B0604020202020204" pitchFamily="34" charset="0"/>
                        <a:buNone/>
                        <a:tabLst>
                          <a:tab pos="666750" algn="l"/>
                        </a:tabLst>
                        <a:defRPr/>
                      </a:pPr>
                      <a:r>
                        <a:rPr lang="fr-FR" sz="2000" b="1" kern="1200" dirty="0" smtClean="0">
                          <a:solidFill>
                            <a:schemeClr val="dk1"/>
                          </a:solidFill>
                          <a:effectLst/>
                          <a:latin typeface="+mn-lt"/>
                          <a:ea typeface="Calibri"/>
                          <a:cs typeface="Times New Roman"/>
                        </a:rPr>
                        <a:t>0.31</a:t>
                      </a:r>
                    </a:p>
                    <a:p>
                      <a:pPr marL="0" lvl="0" indent="0" algn="l">
                        <a:lnSpc>
                          <a:spcPct val="115000"/>
                        </a:lnSpc>
                        <a:spcAft>
                          <a:spcPts val="0"/>
                        </a:spcAft>
                        <a:buFont typeface="Arial" panose="020B0604020202020204" pitchFamily="34" charset="0"/>
                        <a:buNone/>
                        <a:tabLst>
                          <a:tab pos="666750" algn="l"/>
                        </a:tabLst>
                      </a:pPr>
                      <a:endParaRPr lang="fr-FR" sz="1200"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b="1" dirty="0" smtClean="0">
                          <a:effectLst/>
                          <a:latin typeface="+mn-lt"/>
                          <a:ea typeface="Calibri"/>
                          <a:cs typeface="Times New Roman"/>
                        </a:rPr>
                        <a:t>Label (</a:t>
                      </a:r>
                      <a:r>
                        <a:rPr lang="en-GB" sz="1200" b="1" dirty="0" err="1" smtClean="0">
                          <a:effectLst/>
                          <a:latin typeface="+mn-lt"/>
                          <a:ea typeface="Calibri"/>
                          <a:cs typeface="Times New Roman"/>
                        </a:rPr>
                        <a:t>preflabel</a:t>
                      </a:r>
                      <a:r>
                        <a:rPr lang="en-GB" sz="1200" b="1" dirty="0" smtClean="0">
                          <a:effectLst/>
                          <a:latin typeface="+mn-lt"/>
                          <a:ea typeface="Calibri"/>
                          <a:cs typeface="Times New Roman"/>
                        </a:rPr>
                        <a:t>)</a:t>
                      </a:r>
                      <a:endParaRPr lang="fr-FR" sz="1200" b="1" dirty="0" smtClean="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b="1" dirty="0">
                          <a:solidFill>
                            <a:srgbClr val="222222"/>
                          </a:solidFill>
                          <a:effectLst/>
                          <a:latin typeface="+mn-lt"/>
                          <a:ea typeface="Calibri"/>
                          <a:cs typeface="Times New Roman"/>
                        </a:rPr>
                        <a:t>"</a:t>
                      </a:r>
                      <a:r>
                        <a:rPr lang="fr-BE" sz="1200" b="1" dirty="0" err="1">
                          <a:solidFill>
                            <a:srgbClr val="222222"/>
                          </a:solidFill>
                          <a:effectLst/>
                          <a:latin typeface="+mn-lt"/>
                          <a:ea typeface="Calibri"/>
                          <a:cs typeface="Times New Roman"/>
                        </a:rPr>
                        <a:t>board</a:t>
                      </a:r>
                      <a:r>
                        <a:rPr lang="fr-BE" sz="1200" b="1" dirty="0">
                          <a:solidFill>
                            <a:srgbClr val="222222"/>
                          </a:solidFill>
                          <a:effectLst/>
                          <a:latin typeface="+mn-lt"/>
                          <a:ea typeface="Calibri"/>
                          <a:cs typeface="Times New Roman"/>
                        </a:rPr>
                        <a:t> of </a:t>
                      </a:r>
                      <a:r>
                        <a:rPr lang="fr-BE" sz="1200" b="1" dirty="0" err="1">
                          <a:solidFill>
                            <a:srgbClr val="222222"/>
                          </a:solidFill>
                          <a:effectLst/>
                          <a:latin typeface="+mn-lt"/>
                          <a:ea typeface="Calibri"/>
                          <a:cs typeface="Times New Roman"/>
                        </a:rPr>
                        <a:t>management</a:t>
                      </a:r>
                      <a:r>
                        <a:rPr lang="fr-BE" sz="1200" b="1" dirty="0" err="1" smtClean="0">
                          <a:solidFill>
                            <a:srgbClr val="222222"/>
                          </a:solidFill>
                          <a:effectLst/>
                          <a:latin typeface="+mn-lt"/>
                          <a:ea typeface="Calibri"/>
                          <a:cs typeface="Times New Roman"/>
                        </a:rPr>
                        <a:t>"@en</a:t>
                      </a:r>
                      <a:endParaRPr lang="fr-FR" sz="1200" b="1" dirty="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b="1" dirty="0" smtClean="0">
                          <a:solidFill>
                            <a:srgbClr val="222222"/>
                          </a:solidFill>
                          <a:effectLst/>
                          <a:latin typeface="+mn-lt"/>
                          <a:ea typeface="Calibri"/>
                          <a:cs typeface="Times New Roman"/>
                        </a:rPr>
                        <a:t>"</a:t>
                      </a:r>
                      <a:r>
                        <a:rPr lang="fr-BE" sz="1200" b="1" dirty="0" err="1" smtClean="0">
                          <a:solidFill>
                            <a:srgbClr val="222222"/>
                          </a:solidFill>
                          <a:effectLst/>
                          <a:latin typeface="+mn-lt"/>
                          <a:ea typeface="Calibri"/>
                          <a:cs typeface="Times New Roman"/>
                        </a:rPr>
                        <a:t>Executive</a:t>
                      </a:r>
                      <a:r>
                        <a:rPr lang="fr-BE" sz="1200" b="1" dirty="0" smtClean="0">
                          <a:solidFill>
                            <a:srgbClr val="222222"/>
                          </a:solidFill>
                          <a:effectLst/>
                          <a:latin typeface="+mn-lt"/>
                          <a:ea typeface="Calibri"/>
                          <a:cs typeface="Times New Roman"/>
                        </a:rPr>
                        <a:t> </a:t>
                      </a:r>
                      <a:r>
                        <a:rPr lang="fr-BE" sz="1200" b="1" dirty="0" err="1">
                          <a:solidFill>
                            <a:srgbClr val="222222"/>
                          </a:solidFill>
                          <a:effectLst/>
                          <a:latin typeface="+mn-lt"/>
                          <a:ea typeface="Calibri"/>
                          <a:cs typeface="Times New Roman"/>
                        </a:rPr>
                        <a:t>management</a:t>
                      </a:r>
                      <a:r>
                        <a:rPr lang="fr-BE" sz="1200" b="1" dirty="0" err="1" smtClean="0">
                          <a:solidFill>
                            <a:srgbClr val="222222"/>
                          </a:solidFill>
                          <a:effectLst/>
                          <a:latin typeface="+mn-lt"/>
                          <a:ea typeface="Calibri"/>
                          <a:cs typeface="Times New Roman"/>
                        </a:rPr>
                        <a:t>"@en</a:t>
                      </a:r>
                      <a:endParaRPr lang="fr-FR" sz="1200" b="1"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b="1"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Alternative Label (</a:t>
                      </a:r>
                      <a:r>
                        <a:rPr lang="en-GB" sz="1200" dirty="0" err="1" smtClean="0">
                          <a:effectLst/>
                          <a:latin typeface="+mn-lt"/>
                          <a:ea typeface="Calibri"/>
                          <a:cs typeface="Times New Roman"/>
                        </a:rPr>
                        <a:t>altlabel</a:t>
                      </a:r>
                      <a:r>
                        <a:rPr lang="en-GB" sz="1200" dirty="0" smtClean="0">
                          <a:effectLst/>
                          <a:latin typeface="+mn-lt"/>
                          <a:ea typeface="Calibri"/>
                          <a:cs typeface="Times New Roman"/>
                        </a:rPr>
                        <a:t>)</a:t>
                      </a:r>
                      <a:endParaRPr lang="fr-FR" sz="1200" dirty="0" smtClean="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solidFill>
                            <a:srgbClr val="222222"/>
                          </a:solidFill>
                          <a:effectLst/>
                          <a:latin typeface="+mn-lt"/>
                          <a:ea typeface="Calibri"/>
                          <a:cs typeface="Times New Roman"/>
                        </a:rPr>
                        <a:t>"company management</a:t>
                      </a:r>
                      <a:r>
                        <a:rPr lang="en-GB" sz="1200" dirty="0" smtClean="0">
                          <a:solidFill>
                            <a:srgbClr val="222222"/>
                          </a:solidFill>
                          <a:effectLst/>
                          <a:latin typeface="+mn-lt"/>
                          <a:ea typeface="Calibri"/>
                          <a:cs typeface="Times New Roman"/>
                        </a:rPr>
                        <a:t>"@</a:t>
                      </a:r>
                      <a:r>
                        <a:rPr lang="en-GB" sz="1200" dirty="0" err="1" smtClean="0">
                          <a:solidFill>
                            <a:srgbClr val="222222"/>
                          </a:solidFill>
                          <a:effectLst/>
                          <a:latin typeface="+mn-lt"/>
                          <a:ea typeface="Calibri"/>
                          <a:cs typeface="Times New Roman"/>
                        </a:rPr>
                        <a:t>en</a:t>
                      </a:r>
                      <a:r>
                        <a:rPr lang="en-GB" sz="1200" dirty="0" smtClean="0">
                          <a:solidFill>
                            <a:srgbClr val="222222"/>
                          </a:solidFill>
                          <a:effectLst/>
                          <a:latin typeface="+mn-lt"/>
                          <a:ea typeface="Calibri"/>
                          <a:cs typeface="Times New Roman"/>
                        </a:rPr>
                        <a:t/>
                      </a:r>
                      <a:br>
                        <a:rPr lang="en-GB" sz="1200" dirty="0" smtClean="0">
                          <a:solidFill>
                            <a:srgbClr val="222222"/>
                          </a:solidFill>
                          <a:effectLst/>
                          <a:latin typeface="+mn-lt"/>
                          <a:ea typeface="Calibri"/>
                          <a:cs typeface="Times New Roman"/>
                        </a:rPr>
                      </a:br>
                      <a:r>
                        <a:rPr lang="en-GB" sz="1200" dirty="0" smtClean="0">
                          <a:solidFill>
                            <a:srgbClr val="222222"/>
                          </a:solidFill>
                          <a:effectLst/>
                          <a:latin typeface="+mn-lt"/>
                          <a:ea typeface="Calibri"/>
                          <a:cs typeface="Times New Roman"/>
                        </a:rPr>
                        <a:t>"</a:t>
                      </a:r>
                      <a:r>
                        <a:rPr lang="en-GB" sz="1200" dirty="0">
                          <a:solidFill>
                            <a:srgbClr val="222222"/>
                          </a:solidFill>
                          <a:effectLst/>
                          <a:latin typeface="+mn-lt"/>
                          <a:ea typeface="Calibri"/>
                          <a:cs typeface="Times New Roman"/>
                        </a:rPr>
                        <a:t>management team</a:t>
                      </a:r>
                      <a:r>
                        <a:rPr lang="en-GB" sz="1200" dirty="0" smtClean="0">
                          <a:solidFill>
                            <a:srgbClr val="222222"/>
                          </a:solidFill>
                          <a:effectLst/>
                          <a:latin typeface="+mn-lt"/>
                          <a:ea typeface="Calibri"/>
                          <a:cs typeface="Times New Roman"/>
                        </a:rPr>
                        <a:t>"@</a:t>
                      </a:r>
                      <a:r>
                        <a:rPr lang="en-GB" sz="1200" dirty="0" err="1" smtClean="0">
                          <a:solidFill>
                            <a:srgbClr val="222222"/>
                          </a:solidFill>
                          <a:effectLst/>
                          <a:latin typeface="+mn-lt"/>
                          <a:ea typeface="Calibri"/>
                          <a:cs typeface="Times New Roman"/>
                        </a:rPr>
                        <a:t>en</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r h="370840">
                <a:tc>
                  <a:txBody>
                    <a:bodyPr/>
                    <a:lstStyle/>
                    <a:p>
                      <a:pPr algn="just">
                        <a:lnSpc>
                          <a:spcPct val="115000"/>
                        </a:lnSpc>
                        <a:spcAft>
                          <a:spcPts val="0"/>
                        </a:spcAft>
                      </a:pPr>
                      <a:r>
                        <a:rPr lang="en-GB" sz="1200" dirty="0">
                          <a:effectLst/>
                          <a:latin typeface="+mn-lt"/>
                          <a:ea typeface="Calibri"/>
                          <a:cs typeface="Times New Roman"/>
                        </a:rPr>
                        <a:t>definition</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solidFill>
                            <a:srgbClr val="222222"/>
                          </a:solidFill>
                          <a:effectLst/>
                          <a:latin typeface="+mn-lt"/>
                          <a:ea typeface="Calibri"/>
                          <a:cs typeface="Times New Roman"/>
                        </a:rPr>
                        <a:t>"Committee of managers responsible for managing the company and answerable to the board</a:t>
                      </a:r>
                      <a:r>
                        <a:rPr lang="en-GB" sz="1200" dirty="0" smtClean="0">
                          <a:solidFill>
                            <a:srgbClr val="222222"/>
                          </a:solidFill>
                          <a:effectLst/>
                          <a:latin typeface="+mn-lt"/>
                          <a:ea typeface="Calibri"/>
                          <a:cs typeface="Times New Roman"/>
                        </a:rPr>
                        <a:t>."@</a:t>
                      </a:r>
                      <a:r>
                        <a:rPr lang="en-GB" sz="1200" dirty="0" err="1" smtClean="0">
                          <a:solidFill>
                            <a:srgbClr val="222222"/>
                          </a:solidFill>
                          <a:effectLst/>
                          <a:latin typeface="+mn-lt"/>
                          <a:ea typeface="Calibri"/>
                          <a:cs typeface="Times New Roman"/>
                        </a:rPr>
                        <a:t>en</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Remark (</a:t>
                      </a:r>
                      <a:r>
                        <a:rPr lang="en-GB" sz="1200" dirty="0" err="1" smtClean="0">
                          <a:effectLst/>
                          <a:latin typeface="+mn-lt"/>
                          <a:ea typeface="Calibri"/>
                          <a:cs typeface="Times New Roman"/>
                        </a:rPr>
                        <a:t>scopeNote</a:t>
                      </a:r>
                      <a:r>
                        <a:rPr lang="en-GB" sz="1200" dirty="0" smtClean="0">
                          <a:effectLst/>
                          <a:latin typeface="+mn-lt"/>
                          <a:ea typeface="Calibri"/>
                          <a:cs typeface="Times New Roman"/>
                        </a:rPr>
                        <a:t>)</a:t>
                      </a:r>
                      <a:endParaRPr lang="fr-FR" sz="1200" dirty="0" smtClean="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a:effectLst/>
                          <a:latin typeface="+mn-lt"/>
                          <a:ea typeface="Calibri"/>
                          <a:cs typeface="Times New Roman"/>
                        </a:rPr>
                        <a:t> </a:t>
                      </a:r>
                      <a:endParaRPr lang="fr-FR" sz="120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4203660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95536" y="1124745"/>
            <a:ext cx="8229600" cy="648072"/>
          </a:xfrm>
        </p:spPr>
        <p:txBody>
          <a:bodyPr/>
          <a:lstStyle/>
          <a:p>
            <a:r>
              <a:rPr lang="en-US" dirty="0"/>
              <a:t>PMKI </a:t>
            </a:r>
            <a:r>
              <a:rPr lang="en-US" dirty="0" err="1" smtClean="0"/>
              <a:t>organisation</a:t>
            </a:r>
            <a:endParaRPr lang="en-US" dirty="0"/>
          </a:p>
        </p:txBody>
      </p:sp>
      <p:graphicFrame>
        <p:nvGraphicFramePr>
          <p:cNvPr id="8" name="Espace réservé du tableau 7"/>
          <p:cNvGraphicFramePr>
            <a:graphicFrameLocks/>
          </p:cNvGraphicFramePr>
          <p:nvPr>
            <p:extLst>
              <p:ext uri="{D42A27DB-BD31-4B8C-83A1-F6EECF244321}">
                <p14:modId xmlns:p14="http://schemas.microsoft.com/office/powerpoint/2010/main" val="933651090"/>
              </p:ext>
            </p:extLst>
          </p:nvPr>
        </p:nvGraphicFramePr>
        <p:xfrm>
          <a:off x="467544" y="1844824"/>
          <a:ext cx="8207376" cy="4577080"/>
        </p:xfrm>
        <a:graphic>
          <a:graphicData uri="http://schemas.openxmlformats.org/drawingml/2006/table">
            <a:tbl>
              <a:tblPr firstRow="1" bandRow="1">
                <a:tableStyleId>{F5AB1C69-6EDB-4FF4-983F-18BD219EF322}</a:tableStyleId>
              </a:tblPr>
              <a:tblGrid>
                <a:gridCol w="2664296"/>
                <a:gridCol w="5543080"/>
              </a:tblGrid>
              <a:tr h="370840">
                <a:tc>
                  <a:txBody>
                    <a:bodyPr/>
                    <a:lstStyle/>
                    <a:p>
                      <a:r>
                        <a:rPr lang="fr-FR" dirty="0" smtClean="0"/>
                        <a:t>Type of </a:t>
                      </a:r>
                      <a:r>
                        <a:rPr lang="fr-FR" dirty="0" err="1" smtClean="0"/>
                        <a:t>activity</a:t>
                      </a:r>
                      <a:endParaRPr lang="fr-FR" dirty="0" smtClean="0"/>
                    </a:p>
                  </a:txBody>
                  <a:tcPr/>
                </a:tc>
                <a:tc>
                  <a:txBody>
                    <a:bodyPr/>
                    <a:lstStyle/>
                    <a:p>
                      <a:r>
                        <a:rPr lang="fr-BE" dirty="0" smtClean="0"/>
                        <a:t>Common services, </a:t>
                      </a:r>
                      <a:r>
                        <a:rPr lang="fr-BE" dirty="0" err="1" smtClean="0"/>
                        <a:t>common</a:t>
                      </a:r>
                      <a:r>
                        <a:rPr lang="fr-BE" dirty="0" smtClean="0"/>
                        <a:t> </a:t>
                      </a:r>
                      <a:r>
                        <a:rPr lang="fr-BE" dirty="0" err="1" smtClean="0"/>
                        <a:t>frameworks</a:t>
                      </a:r>
                      <a:endParaRPr lang="en-GB" dirty="0" smtClean="0"/>
                    </a:p>
                    <a:p>
                      <a:r>
                        <a:rPr lang="en-GB" dirty="0" smtClean="0"/>
                        <a:t>(Creation of a Public Multilingual Knowledge Infrastructure (PMKI))</a:t>
                      </a:r>
                    </a:p>
                  </a:txBody>
                  <a:tcPr/>
                </a:tc>
              </a:tr>
              <a:tr h="370840">
                <a:tc>
                  <a:txBody>
                    <a:bodyPr/>
                    <a:lstStyle/>
                    <a:p>
                      <a:r>
                        <a:rPr lang="fr-FR" dirty="0" smtClean="0"/>
                        <a:t>Service in charge</a:t>
                      </a:r>
                    </a:p>
                  </a:txBody>
                  <a:tcPr/>
                </a:tc>
                <a:tc>
                  <a:txBody>
                    <a:bodyPr/>
                    <a:lstStyle/>
                    <a:p>
                      <a:r>
                        <a:rPr lang="en-GB" dirty="0" smtClean="0"/>
                        <a:t>Publications Office of the European Union OP.A2</a:t>
                      </a:r>
                    </a:p>
                  </a:txBody>
                  <a:tcPr/>
                </a:tc>
              </a:tr>
              <a:tr h="370840">
                <a:tc>
                  <a:txBody>
                    <a:bodyPr/>
                    <a:lstStyle/>
                    <a:p>
                      <a:r>
                        <a:rPr lang="fr-FR" dirty="0" smtClean="0"/>
                        <a:t>Associated Services</a:t>
                      </a:r>
                    </a:p>
                  </a:txBody>
                  <a:tcPr/>
                </a:tc>
                <a:tc>
                  <a:txBody>
                    <a:bodyPr/>
                    <a:lstStyle/>
                    <a:p>
                      <a:pPr marL="285750" indent="-285750">
                        <a:buFont typeface="Arial" panose="020B0604020202020204" pitchFamily="34" charset="0"/>
                        <a:buChar char="•"/>
                      </a:pPr>
                      <a:r>
                        <a:rPr lang="en-GB" dirty="0" smtClean="0"/>
                        <a:t>CNECT.G3</a:t>
                      </a:r>
                    </a:p>
                    <a:p>
                      <a:pPr marL="285750" indent="-285750">
                        <a:buFont typeface="Arial" panose="020B0604020202020204" pitchFamily="34" charset="0"/>
                        <a:buChar char="•"/>
                      </a:pPr>
                      <a:r>
                        <a:rPr lang="en-GB" dirty="0" smtClean="0"/>
                        <a:t>DIGIT.D2</a:t>
                      </a:r>
                    </a:p>
                    <a:p>
                      <a:pPr marL="285750" indent="-285750">
                        <a:buFont typeface="Arial" panose="020B0604020202020204" pitchFamily="34" charset="0"/>
                        <a:buChar char="•"/>
                      </a:pPr>
                      <a:r>
                        <a:rPr lang="en-GB" dirty="0" smtClean="0"/>
                        <a:t>DGT.R3</a:t>
                      </a:r>
                    </a:p>
                    <a:p>
                      <a:pPr marL="285750" indent="-285750">
                        <a:buFont typeface="Arial" panose="020B0604020202020204" pitchFamily="34" charset="0"/>
                        <a:buChar char="•"/>
                      </a:pPr>
                      <a:r>
                        <a:rPr lang="en-GB" dirty="0" smtClean="0"/>
                        <a:t>European Parliament, DG TRAD, Terminology Coordination unit </a:t>
                      </a:r>
                      <a:endParaRPr lang="fr-FR" dirty="0" smtClean="0"/>
                    </a:p>
                  </a:txBody>
                  <a:tcPr/>
                </a:tc>
              </a:tr>
              <a:tr h="370840">
                <a:tc>
                  <a:txBody>
                    <a:bodyPr/>
                    <a:lstStyle/>
                    <a:p>
                      <a:r>
                        <a:rPr lang="en-GB" dirty="0" smtClean="0"/>
                        <a:t>First approval of the proposal</a:t>
                      </a:r>
                    </a:p>
                    <a:p>
                      <a:r>
                        <a:rPr lang="en-GB" dirty="0" smtClean="0"/>
                        <a:t>by the ISA² committee</a:t>
                      </a:r>
                    </a:p>
                  </a:txBody>
                  <a:tcPr/>
                </a:tc>
                <a:tc>
                  <a:txBody>
                    <a:bodyPr/>
                    <a:lstStyle/>
                    <a:p>
                      <a:r>
                        <a:rPr lang="en-GB" dirty="0" smtClean="0"/>
                        <a:t>March 2nd 2016</a:t>
                      </a:r>
                      <a:br>
                        <a:rPr lang="en-GB" dirty="0" smtClean="0"/>
                      </a:br>
                      <a:r>
                        <a:rPr lang="en-GB" dirty="0" smtClean="0"/>
                        <a:t>in the scope of the general presentation of the ISA² programme</a:t>
                      </a:r>
                    </a:p>
                  </a:txBody>
                  <a:tcPr/>
                </a:tc>
              </a:tr>
              <a:tr h="370840">
                <a:tc>
                  <a:txBody>
                    <a:bodyPr/>
                    <a:lstStyle/>
                    <a:p>
                      <a:r>
                        <a:rPr lang="fr-FR" dirty="0" err="1" smtClean="0"/>
                        <a:t>Timeframe</a:t>
                      </a:r>
                      <a:endParaRPr lang="fr-FR" dirty="0"/>
                    </a:p>
                  </a:txBody>
                  <a:tcPr/>
                </a:tc>
                <a:tc>
                  <a:txBody>
                    <a:bodyPr/>
                    <a:lstStyle/>
                    <a:p>
                      <a:r>
                        <a:rPr lang="fr-FR" dirty="0" smtClean="0"/>
                        <a:t>2016 –2019</a:t>
                      </a:r>
                    </a:p>
                  </a:txBody>
                  <a:tcPr/>
                </a:tc>
              </a:tr>
            </a:tbl>
          </a:graphicData>
        </a:graphic>
      </p:graphicFrame>
    </p:spTree>
    <p:extLst>
      <p:ext uri="{BB962C8B-B14F-4D97-AF65-F5344CB8AC3E}">
        <p14:creationId xmlns:p14="http://schemas.microsoft.com/office/powerpoint/2010/main" val="33181911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a:solidFill>
                  <a:srgbClr val="003399"/>
                </a:solidFill>
                <a:sym typeface="Trebuchet MS" pitchFamily="34" charset="0"/>
              </a:rPr>
              <a:t>Conclusions </a:t>
            </a:r>
            <a:endParaRPr lang="fr-FR" sz="2800" dirty="0"/>
          </a:p>
        </p:txBody>
      </p:sp>
      <p:sp>
        <p:nvSpPr>
          <p:cNvPr id="3" name="Content Placeholder 2"/>
          <p:cNvSpPr>
            <a:spLocks noGrp="1"/>
          </p:cNvSpPr>
          <p:nvPr>
            <p:ph idx="1"/>
          </p:nvPr>
        </p:nvSpPr>
        <p:spPr>
          <a:xfrm>
            <a:off x="457200" y="2636912"/>
            <a:ext cx="8363272" cy="3600400"/>
          </a:xfrm>
        </p:spPr>
        <p:txBody>
          <a:bodyPr/>
          <a:lstStyle/>
          <a:p>
            <a:r>
              <a:rPr lang="en-US" dirty="0"/>
              <a:t>PMKI is an ongoing project within </a:t>
            </a:r>
            <a:r>
              <a:rPr lang="en-US" dirty="0" smtClean="0"/>
              <a:t>ISA2</a:t>
            </a:r>
            <a:endParaRPr lang="en-US" dirty="0"/>
          </a:p>
          <a:p>
            <a:pPr lvl="1"/>
            <a:r>
              <a:rPr lang="en-GB" dirty="0">
                <a:solidFill>
                  <a:srgbClr val="00B050"/>
                </a:solidFill>
              </a:rPr>
              <a:t>Data model and technical architecture  </a:t>
            </a:r>
          </a:p>
          <a:p>
            <a:pPr lvl="1"/>
            <a:r>
              <a:rPr lang="en-GB" dirty="0" smtClean="0"/>
              <a:t>Results of </a:t>
            </a:r>
            <a:r>
              <a:rPr lang="en-GB" dirty="0">
                <a:solidFill>
                  <a:srgbClr val="00B050"/>
                </a:solidFill>
              </a:rPr>
              <a:t>automated alignments </a:t>
            </a:r>
            <a:r>
              <a:rPr lang="en-GB" dirty="0"/>
              <a:t>(n</a:t>
            </a:r>
            <a:r>
              <a:rPr lang="fr-BE" dirty="0" err="1"/>
              <a:t>ext</a:t>
            </a:r>
            <a:r>
              <a:rPr lang="fr-BE" dirty="0"/>
              <a:t> </a:t>
            </a:r>
            <a:r>
              <a:rPr lang="fr-BE" dirty="0" err="1"/>
              <a:t>step</a:t>
            </a:r>
            <a:r>
              <a:rPr lang="fr-BE" dirty="0"/>
              <a:t>: </a:t>
            </a:r>
            <a:r>
              <a:rPr lang="en-GB" dirty="0"/>
              <a:t>machine learning)</a:t>
            </a:r>
          </a:p>
          <a:p>
            <a:pPr lvl="1"/>
            <a:r>
              <a:rPr lang="en-GB" dirty="0">
                <a:solidFill>
                  <a:srgbClr val="00B050"/>
                </a:solidFill>
              </a:rPr>
              <a:t>Communication plan </a:t>
            </a:r>
            <a:r>
              <a:rPr lang="en-GB" dirty="0"/>
              <a:t>(conferences and </a:t>
            </a:r>
            <a:r>
              <a:rPr lang="en-GB" dirty="0" smtClean="0"/>
              <a:t>workshops)</a:t>
            </a:r>
            <a:endParaRPr lang="en-US" b="1" dirty="0"/>
          </a:p>
          <a:p>
            <a:pPr lvl="1"/>
            <a:r>
              <a:rPr lang="en-GB" dirty="0">
                <a:solidFill>
                  <a:srgbClr val="00B050"/>
                </a:solidFill>
              </a:rPr>
              <a:t>Collaborations</a:t>
            </a:r>
            <a:r>
              <a:rPr lang="en-GB" dirty="0"/>
              <a:t> with external stakeholders (Language technology industry, Member </a:t>
            </a:r>
            <a:r>
              <a:rPr lang="en-GB" dirty="0" smtClean="0"/>
              <a:t>States)</a:t>
            </a:r>
            <a:endParaRPr lang="fr-FR" dirty="0"/>
          </a:p>
          <a:p>
            <a:endParaRPr lang="fr-FR" dirty="0"/>
          </a:p>
          <a:p>
            <a:r>
              <a:rPr lang="en-US" dirty="0"/>
              <a:t>Final expected services</a:t>
            </a:r>
          </a:p>
          <a:p>
            <a:pPr marL="800100" lvl="1" indent="-342900">
              <a:buFont typeface="+mj-lt"/>
              <a:buAutoNum type="arabicPeriod"/>
            </a:pPr>
            <a:r>
              <a:rPr lang="en-US" b="1" dirty="0">
                <a:solidFill>
                  <a:schemeClr val="accent1"/>
                </a:solidFill>
              </a:rPr>
              <a:t>Back-end platform</a:t>
            </a:r>
            <a:r>
              <a:rPr lang="en-US" dirty="0">
                <a:solidFill>
                  <a:schemeClr val="accent1"/>
                </a:solidFill>
              </a:rPr>
              <a:t> </a:t>
            </a:r>
            <a:r>
              <a:rPr lang="en-US" dirty="0"/>
              <a:t>for managing language resources and mappings</a:t>
            </a:r>
            <a:endParaRPr lang="en-US" b="1" dirty="0"/>
          </a:p>
          <a:p>
            <a:pPr marL="800100" lvl="1" indent="-342900">
              <a:buFont typeface="+mj-lt"/>
              <a:buAutoNum type="arabicPeriod"/>
            </a:pPr>
            <a:r>
              <a:rPr lang="en-US" b="1" dirty="0">
                <a:solidFill>
                  <a:schemeClr val="accent1"/>
                </a:solidFill>
              </a:rPr>
              <a:t>Dissemination platform </a:t>
            </a:r>
            <a:r>
              <a:rPr lang="en-US" dirty="0"/>
              <a:t>of Linked Open Data (SPARQL end </a:t>
            </a:r>
            <a:r>
              <a:rPr lang="fr-FR" dirty="0"/>
              <a:t>point and </a:t>
            </a:r>
            <a:r>
              <a:rPr lang="fr-FR" dirty="0" err="1"/>
              <a:t>RESTful</a:t>
            </a:r>
            <a:r>
              <a:rPr lang="fr-FR" dirty="0"/>
              <a:t> API)</a:t>
            </a:r>
          </a:p>
          <a:p>
            <a:pPr indent="0">
              <a:buNone/>
            </a:pPr>
            <a:endParaRPr lang="fr-FR" dirty="0"/>
          </a:p>
        </p:txBody>
      </p:sp>
    </p:spTree>
    <p:extLst>
      <p:ext uri="{BB962C8B-B14F-4D97-AF65-F5344CB8AC3E}">
        <p14:creationId xmlns:p14="http://schemas.microsoft.com/office/powerpoint/2010/main" val="15410334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34033" y="2060848"/>
            <a:ext cx="7210375" cy="4392488"/>
          </a:xfrm>
        </p:spPr>
        <p:txBody>
          <a:bodyPr/>
          <a:lstStyle/>
          <a:p>
            <a:pPr algn="ctr"/>
            <a:r>
              <a:rPr lang="da-DK" dirty="0" err="1"/>
              <a:t>Thank</a:t>
            </a:r>
            <a:r>
              <a:rPr lang="da-DK" dirty="0"/>
              <a:t> </a:t>
            </a:r>
            <a:r>
              <a:rPr lang="da-DK" dirty="0" err="1"/>
              <a:t>you</a:t>
            </a:r>
            <a:r>
              <a:rPr lang="da-DK" dirty="0"/>
              <a:t> for </a:t>
            </a:r>
            <a:r>
              <a:rPr lang="da-DK" dirty="0" err="1"/>
              <a:t>your</a:t>
            </a:r>
            <a:r>
              <a:rPr lang="da-DK" dirty="0"/>
              <a:t> </a:t>
            </a:r>
            <a:r>
              <a:rPr lang="da-DK" dirty="0" smtClean="0"/>
              <a:t>attention</a:t>
            </a:r>
            <a:br>
              <a:rPr lang="da-DK" dirty="0" smtClean="0"/>
            </a:br>
            <a:r>
              <a:rPr lang="da-DK" dirty="0" smtClean="0"/>
              <a:t/>
            </a:r>
            <a:br>
              <a:rPr lang="da-DK" dirty="0" smtClean="0"/>
            </a:br>
            <a:r>
              <a:rPr lang="da-DK" dirty="0" smtClean="0"/>
              <a:t/>
            </a:r>
            <a:br>
              <a:rPr lang="da-DK" dirty="0" smtClean="0"/>
            </a:br>
            <a:r>
              <a:rPr lang="da-DK" dirty="0" smtClean="0"/>
              <a:t/>
            </a:r>
            <a:br>
              <a:rPr lang="da-DK" dirty="0" smtClean="0"/>
            </a:br>
            <a:r>
              <a:rPr lang="da-DK" dirty="0"/>
              <a:t/>
            </a:r>
            <a:br>
              <a:rPr lang="da-DK" dirty="0"/>
            </a:br>
            <a:r>
              <a:rPr lang="da-DK" dirty="0" smtClean="0"/>
              <a:t/>
            </a:r>
            <a:br>
              <a:rPr lang="da-DK" dirty="0" smtClean="0"/>
            </a:br>
            <a:r>
              <a:rPr lang="da-DK" sz="2600" dirty="0" err="1" smtClean="0"/>
              <a:t>Questions</a:t>
            </a:r>
            <a:r>
              <a:rPr lang="da-DK" sz="2600" dirty="0" smtClean="0"/>
              <a:t>?</a:t>
            </a:r>
            <a:endParaRPr lang="en-GB" sz="2600" dirty="0"/>
          </a:p>
        </p:txBody>
      </p:sp>
      <p:sp>
        <p:nvSpPr>
          <p:cNvPr id="3" name="Rectangle 2"/>
          <p:cNvSpPr/>
          <p:nvPr/>
        </p:nvSpPr>
        <p:spPr>
          <a:xfrm>
            <a:off x="2100421" y="2708920"/>
            <a:ext cx="1368152" cy="4708981"/>
          </a:xfrm>
          <a:prstGeom prst="rect">
            <a:avLst/>
          </a:prstGeom>
          <a:noFill/>
        </p:spPr>
        <p:txBody>
          <a:bodyPr wrap="square">
            <a:spAutoFit/>
          </a:bodyPr>
          <a:lstStyle/>
          <a:p>
            <a:pPr algn="ctr">
              <a:defRPr/>
            </a:pPr>
            <a:r>
              <a:rPr lang="en-US" sz="30000" b="1" spc="300" dirty="0">
                <a:ln w="11430" cmpd="sng">
                  <a:solidFill>
                    <a:schemeClr val="accent1">
                      <a:tint val="10000"/>
                    </a:schemeClr>
                  </a:solidFill>
                  <a:prstDash val="solid"/>
                  <a:miter lim="800000"/>
                </a:ln>
                <a:solidFill>
                  <a:srgbClr val="37ACDE"/>
                </a:solidFill>
                <a:effectLst>
                  <a:glow rad="45500">
                    <a:srgbClr val="37ACDE">
                      <a:alpha val="35000"/>
                    </a:srgbClr>
                  </a:glow>
                </a:effectLst>
                <a:latin typeface="Trebuchet MS" pitchFamily="34" charset="0"/>
                <a:ea typeface="+mn-ea"/>
              </a:rPr>
              <a:t>?</a:t>
            </a:r>
          </a:p>
        </p:txBody>
      </p:sp>
    </p:spTree>
    <p:extLst>
      <p:ext uri="{BB962C8B-B14F-4D97-AF65-F5344CB8AC3E}">
        <p14:creationId xmlns:p14="http://schemas.microsoft.com/office/powerpoint/2010/main" val="41795608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p:cNvSpPr txBox="1">
            <a:spLocks/>
          </p:cNvSpPr>
          <p:nvPr/>
        </p:nvSpPr>
        <p:spPr>
          <a:xfrm>
            <a:off x="468313" y="1700287"/>
            <a:ext cx="8229600" cy="1296665"/>
          </a:xfrm>
          <a:prstGeom prst="rect">
            <a:avLst/>
          </a:prstGeom>
        </p:spPr>
        <p:txBody>
          <a:bodyPr/>
          <a:lstStyle>
            <a:lvl1pPr marL="358775" indent="-358775" algn="ctr"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600" dirty="0" smtClean="0"/>
              <a:t>ISA² programme</a:t>
            </a:r>
          </a:p>
          <a:p>
            <a:r>
              <a:rPr lang="fr-FR" sz="2600" b="0" i="1" dirty="0"/>
              <a:t>You click, </a:t>
            </a:r>
            <a:r>
              <a:rPr lang="fr-FR" sz="2600" b="0" i="1" dirty="0" err="1"/>
              <a:t>we</a:t>
            </a:r>
            <a:r>
              <a:rPr lang="fr-FR" sz="2600" b="0" i="1" dirty="0"/>
              <a:t> </a:t>
            </a:r>
            <a:r>
              <a:rPr lang="fr-FR" sz="2600" b="0" i="1" dirty="0" err="1"/>
              <a:t>link</a:t>
            </a:r>
            <a:r>
              <a:rPr lang="fr-FR" sz="2600" b="0" i="1" dirty="0"/>
              <a:t>.</a:t>
            </a:r>
            <a:endParaRPr lang="en-US" sz="2600" b="0" i="1" dirty="0"/>
          </a:p>
        </p:txBody>
      </p:sp>
      <p:sp>
        <p:nvSpPr>
          <p:cNvPr id="4" name="Title 8"/>
          <p:cNvSpPr txBox="1">
            <a:spLocks/>
          </p:cNvSpPr>
          <p:nvPr/>
        </p:nvSpPr>
        <p:spPr>
          <a:xfrm>
            <a:off x="467544" y="2636912"/>
            <a:ext cx="8229600" cy="3672408"/>
          </a:xfrm>
          <a:prstGeom prst="rect">
            <a:avLst/>
          </a:prstGeom>
        </p:spPr>
        <p:txBody>
          <a:bodyPr/>
          <a:lstStyle>
            <a:lvl1pPr marL="358775" indent="-358775" algn="ctr"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GB" sz="2400" dirty="0" smtClean="0"/>
              <a:t>Stay </a:t>
            </a:r>
            <a:r>
              <a:rPr lang="en-GB" sz="2400" dirty="0"/>
              <a:t>in touch</a:t>
            </a:r>
          </a:p>
          <a:p>
            <a:endParaRPr lang="en-GB" sz="2400" dirty="0" smtClean="0"/>
          </a:p>
          <a:p>
            <a:r>
              <a:rPr lang="en-GB" sz="2400" dirty="0" smtClean="0"/>
              <a:t>ec.europa.eu/isa2</a:t>
            </a:r>
            <a:endParaRPr lang="en-GB" sz="2400" dirty="0"/>
          </a:p>
          <a:p>
            <a:pPr algn="just"/>
            <a:r>
              <a:rPr lang="en-GB" sz="2400" dirty="0" smtClean="0"/>
              <a:t>        </a:t>
            </a:r>
          </a:p>
          <a:p>
            <a:pPr algn="just"/>
            <a:r>
              <a:rPr lang="en-GB" sz="2400" dirty="0"/>
              <a:t> </a:t>
            </a:r>
            <a:r>
              <a:rPr lang="en-GB" sz="2400" dirty="0" smtClean="0"/>
              <a:t>         @EU_isa2</a:t>
            </a:r>
            <a:r>
              <a:rPr lang="en-GB" sz="2400" dirty="0"/>
              <a:t> </a:t>
            </a:r>
            <a:r>
              <a:rPr lang="en-GB" sz="2400" dirty="0" smtClean="0"/>
              <a:t>                 isa@ec.europa.eu</a:t>
            </a:r>
            <a:endParaRPr lang="en-GB" sz="2400" dirty="0"/>
          </a:p>
          <a:p>
            <a:endParaRPr lang="en-GB" sz="1400" dirty="0" smtClean="0"/>
          </a:p>
          <a:p>
            <a:endParaRPr lang="en-GB" sz="1400" dirty="0"/>
          </a:p>
          <a:p>
            <a:endParaRPr lang="en-GB" sz="1400" dirty="0" smtClean="0"/>
          </a:p>
          <a:p>
            <a:r>
              <a:rPr lang="en-GB" sz="1400" dirty="0" smtClean="0"/>
              <a:t>Run </a:t>
            </a:r>
            <a:r>
              <a:rPr lang="en-GB" sz="1400" dirty="0"/>
              <a:t>by the </a:t>
            </a:r>
            <a:r>
              <a:rPr lang="en-GB" sz="1400" dirty="0" smtClean="0"/>
              <a:t>Interoperability </a:t>
            </a:r>
            <a:r>
              <a:rPr lang="en-GB" sz="1400" dirty="0"/>
              <a:t>Unit at DIGIT (European Commission) with 131€M budget, the ISA</a:t>
            </a:r>
            <a:r>
              <a:rPr lang="en-GB" sz="1400" baseline="30000" dirty="0"/>
              <a:t>2</a:t>
            </a:r>
            <a:r>
              <a:rPr lang="en-GB" sz="1400" dirty="0"/>
              <a:t> programme provides public administrations, businesses and citizens with specifications and standards, software and services to reduce administrative burdens. </a:t>
            </a:r>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1574" y="4214750"/>
            <a:ext cx="347980" cy="309880"/>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7278" y="4129977"/>
            <a:ext cx="538480" cy="479425"/>
          </a:xfrm>
          <a:prstGeom prst="rect">
            <a:avLst/>
          </a:prstGeom>
          <a:noFill/>
          <a:ln>
            <a:noFill/>
          </a:ln>
        </p:spPr>
      </p:pic>
    </p:spTree>
    <p:extLst>
      <p:ext uri="{BB962C8B-B14F-4D97-AF65-F5344CB8AC3E}">
        <p14:creationId xmlns:p14="http://schemas.microsoft.com/office/powerpoint/2010/main" val="32683386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62025" y="2708920"/>
            <a:ext cx="7210375" cy="2160240"/>
          </a:xfrm>
        </p:spPr>
        <p:txBody>
          <a:bodyPr/>
          <a:lstStyle/>
          <a:p>
            <a:pPr algn="ctr"/>
            <a:r>
              <a:rPr lang="da-DK" dirty="0" err="1" smtClean="0"/>
              <a:t>Annexes</a:t>
            </a:r>
            <a:endParaRPr lang="en-GB" sz="2600" dirty="0"/>
          </a:p>
        </p:txBody>
      </p:sp>
    </p:spTree>
    <p:extLst>
      <p:ext uri="{BB962C8B-B14F-4D97-AF65-F5344CB8AC3E}">
        <p14:creationId xmlns:p14="http://schemas.microsoft.com/office/powerpoint/2010/main" val="26652433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Gold Standard</a:t>
            </a:r>
            <a:endParaRPr lang="fr-F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57554767"/>
              </p:ext>
            </p:extLst>
          </p:nvPr>
        </p:nvGraphicFramePr>
        <p:xfrm>
          <a:off x="457200" y="2636838"/>
          <a:ext cx="8219256" cy="1864290"/>
        </p:xfrm>
        <a:graphic>
          <a:graphicData uri="http://schemas.openxmlformats.org/drawingml/2006/table">
            <a:tbl>
              <a:tblPr firstRow="1" bandRow="1">
                <a:tableStyleId>{5C22544A-7EE6-4342-B048-85BDC9FD1C3A}</a:tableStyleId>
              </a:tblPr>
              <a:tblGrid>
                <a:gridCol w="4109628"/>
                <a:gridCol w="4109628"/>
              </a:tblGrid>
              <a:tr h="370840">
                <a:tc>
                  <a:txBody>
                    <a:bodyPr/>
                    <a:lstStyle/>
                    <a:p>
                      <a:r>
                        <a:rPr lang="en-US" sz="1800" b="1" i="0" u="none" strike="noStrike" kern="1200" baseline="0" dirty="0" smtClean="0">
                          <a:solidFill>
                            <a:schemeClr val="lt1"/>
                          </a:solidFill>
                          <a:latin typeface="+mn-lt"/>
                          <a:ea typeface="+mn-ea"/>
                          <a:cs typeface="+mn-cs"/>
                        </a:rPr>
                        <a:t>Thesauri</a:t>
                      </a:r>
                      <a:endParaRPr lang="fr-FR"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chemeClr val="lt1"/>
                          </a:solidFill>
                          <a:latin typeface="+mn-lt"/>
                          <a:ea typeface="+mn-ea"/>
                          <a:cs typeface="+mn-cs"/>
                        </a:rPr>
                        <a:t>Couples of matching concepts</a:t>
                      </a:r>
                      <a:endParaRPr lang="fr-FR" b="1" dirty="0" smtClean="0"/>
                    </a:p>
                    <a:p>
                      <a:endParaRPr lang="fr-FR" b="1" dirty="0"/>
                    </a:p>
                  </a:txBody>
                  <a:tcPr/>
                </a:tc>
              </a:tr>
              <a:tr h="584130">
                <a:tc>
                  <a:txBody>
                    <a:bodyPr/>
                    <a:lstStyle/>
                    <a:p>
                      <a:r>
                        <a:rPr lang="fr-FR" sz="1800" b="0" i="0" u="none" strike="noStrike" kern="1200" baseline="0" dirty="0" smtClean="0">
                          <a:solidFill>
                            <a:schemeClr val="dk1"/>
                          </a:solidFill>
                          <a:latin typeface="+mn-lt"/>
                          <a:ea typeface="+mn-ea"/>
                          <a:cs typeface="+mn-cs"/>
                        </a:rPr>
                        <a:t>EUROVOC-ECLAS</a:t>
                      </a:r>
                      <a:endParaRPr lang="fr-FR" dirty="0"/>
                    </a:p>
                  </a:txBody>
                  <a:tcPr/>
                </a:tc>
                <a:tc>
                  <a:txBody>
                    <a:bodyPr/>
                    <a:lstStyle/>
                    <a:p>
                      <a:pPr algn="ctr"/>
                      <a:r>
                        <a:rPr lang="fr-FR" sz="1800" b="0" i="0" u="none" strike="noStrike" kern="1200" baseline="0" dirty="0" smtClean="0">
                          <a:solidFill>
                            <a:schemeClr val="dk1"/>
                          </a:solidFill>
                          <a:latin typeface="+mn-lt"/>
                          <a:ea typeface="+mn-ea"/>
                          <a:cs typeface="+mn-cs"/>
                        </a:rPr>
                        <a:t>4099</a:t>
                      </a:r>
                      <a:endParaRPr lang="fr-FR" dirty="0"/>
                    </a:p>
                  </a:txBody>
                  <a:tcPr/>
                </a:tc>
              </a:tr>
              <a:tr h="370840">
                <a:tc>
                  <a:txBody>
                    <a:bodyPr/>
                    <a:lstStyle/>
                    <a:p>
                      <a:r>
                        <a:rPr lang="fr-FR" sz="1800" b="0" i="0" u="none" strike="noStrike" kern="1200" baseline="0" dirty="0" smtClean="0">
                          <a:solidFill>
                            <a:schemeClr val="dk1"/>
                          </a:solidFill>
                          <a:latin typeface="+mn-lt"/>
                          <a:ea typeface="+mn-ea"/>
                          <a:cs typeface="+mn-cs"/>
                        </a:rPr>
                        <a:t>EUROVOC-STW</a:t>
                      </a:r>
                      <a:endParaRPr lang="fr-FR"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0" i="0" u="none" strike="noStrike" kern="1200" baseline="0" dirty="0" smtClean="0">
                          <a:solidFill>
                            <a:schemeClr val="dk1"/>
                          </a:solidFill>
                          <a:latin typeface="+mn-lt"/>
                          <a:ea typeface="+mn-ea"/>
                          <a:cs typeface="+mn-cs"/>
                        </a:rPr>
                        <a:t>2959</a:t>
                      </a:r>
                      <a:endParaRPr lang="fr-FR" dirty="0" smtClean="0"/>
                    </a:p>
                    <a:p>
                      <a:pPr algn="ctr"/>
                      <a:endParaRPr lang="fr-FR" dirty="0"/>
                    </a:p>
                  </a:txBody>
                  <a:tcPr/>
                </a:tc>
              </a:tr>
            </a:tbl>
          </a:graphicData>
        </a:graphic>
      </p:graphicFrame>
    </p:spTree>
    <p:extLst>
      <p:ext uri="{BB962C8B-B14F-4D97-AF65-F5344CB8AC3E}">
        <p14:creationId xmlns:p14="http://schemas.microsoft.com/office/powerpoint/2010/main" val="3632279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Experimental</a:t>
            </a:r>
            <a:r>
              <a:rPr lang="fr-FR" dirty="0"/>
              <a:t> </a:t>
            </a:r>
            <a:r>
              <a:rPr lang="fr-FR" dirty="0" err="1"/>
              <a:t>Results</a:t>
            </a:r>
            <a:endParaRPr lang="fr-FR" dirty="0"/>
          </a:p>
        </p:txBody>
      </p:sp>
      <p:graphicFrame>
        <p:nvGraphicFramePr>
          <p:cNvPr id="4" name="Table Placeholder 3"/>
          <p:cNvGraphicFramePr>
            <a:graphicFrameLocks noGrp="1"/>
          </p:cNvGraphicFramePr>
          <p:nvPr>
            <p:ph type="tbl" sz="quarter" idx="13"/>
            <p:extLst>
              <p:ext uri="{D42A27DB-BD31-4B8C-83A1-F6EECF244321}">
                <p14:modId xmlns:p14="http://schemas.microsoft.com/office/powerpoint/2010/main" val="1120997344"/>
              </p:ext>
            </p:extLst>
          </p:nvPr>
        </p:nvGraphicFramePr>
        <p:xfrm>
          <a:off x="468313" y="2276475"/>
          <a:ext cx="8207379" cy="3175000"/>
        </p:xfrm>
        <a:graphic>
          <a:graphicData uri="http://schemas.openxmlformats.org/drawingml/2006/table">
            <a:tbl>
              <a:tblPr firstRow="1" bandRow="1">
                <a:tableStyleId>{5C22544A-7EE6-4342-B048-85BDC9FD1C3A}</a:tableStyleId>
              </a:tblPr>
              <a:tblGrid>
                <a:gridCol w="1295375"/>
                <a:gridCol w="792088"/>
                <a:gridCol w="792088"/>
                <a:gridCol w="768173"/>
                <a:gridCol w="911931"/>
                <a:gridCol w="911931"/>
                <a:gridCol w="911931"/>
                <a:gridCol w="911931"/>
                <a:gridCol w="911931"/>
              </a:tblGrid>
              <a:tr h="370840">
                <a:tc>
                  <a:txBody>
                    <a:bodyPr/>
                    <a:lstStyle/>
                    <a:p>
                      <a:pPr algn="ctr"/>
                      <a:r>
                        <a:rPr lang="it-IT" sz="1400" dirty="0" err="1" smtClean="0"/>
                        <a:t>Similarity</a:t>
                      </a:r>
                      <a:r>
                        <a:rPr lang="it-IT" sz="1400" baseline="0" dirty="0" smtClean="0"/>
                        <a:t> </a:t>
                      </a:r>
                      <a:r>
                        <a:rPr lang="it-IT" sz="1400" baseline="0" dirty="0" err="1" smtClean="0"/>
                        <a:t>Threshold</a:t>
                      </a:r>
                      <a:endParaRPr lang="fr-FR" sz="1400" dirty="0"/>
                    </a:p>
                  </a:txBody>
                  <a:tcPr/>
                </a:tc>
                <a:tc gridSpan="4">
                  <a:txBody>
                    <a:bodyPr/>
                    <a:lstStyle/>
                    <a:p>
                      <a:pPr algn="ctr"/>
                      <a:r>
                        <a:rPr lang="it-IT" dirty="0" err="1" smtClean="0"/>
                        <a:t>Eurovoc</a:t>
                      </a:r>
                      <a:r>
                        <a:rPr lang="it-IT" dirty="0" smtClean="0"/>
                        <a:t> - </a:t>
                      </a:r>
                      <a:r>
                        <a:rPr lang="it-IT" dirty="0" err="1" smtClean="0"/>
                        <a:t>Eclas</a:t>
                      </a:r>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gridSpan="4">
                  <a:txBody>
                    <a:bodyPr/>
                    <a:lstStyle/>
                    <a:p>
                      <a:pPr algn="ctr"/>
                      <a:r>
                        <a:rPr lang="it-IT" dirty="0" err="1" smtClean="0"/>
                        <a:t>Eurovoc</a:t>
                      </a:r>
                      <a:r>
                        <a:rPr lang="it-IT" dirty="0" smtClean="0"/>
                        <a:t> - STW</a:t>
                      </a:r>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r>
              <a:tr h="370840">
                <a:tc>
                  <a:txBody>
                    <a:bodyPr/>
                    <a:lstStyle/>
                    <a:p>
                      <a:endParaRPr lang="fr-FR" sz="1200" dirty="0"/>
                    </a:p>
                  </a:txBody>
                  <a:tcPr/>
                </a:tc>
                <a:tc>
                  <a:txBody>
                    <a:bodyPr/>
                    <a:lstStyle/>
                    <a:p>
                      <a:pPr algn="ctr"/>
                      <a:r>
                        <a:rPr lang="it-IT" sz="1200" dirty="0" smtClean="0"/>
                        <a:t>P</a:t>
                      </a:r>
                      <a:endParaRPr lang="fr-FR" sz="1200" dirty="0"/>
                    </a:p>
                  </a:txBody>
                  <a:tcPr/>
                </a:tc>
                <a:tc>
                  <a:txBody>
                    <a:bodyPr/>
                    <a:lstStyle/>
                    <a:p>
                      <a:pPr algn="ctr"/>
                      <a:r>
                        <a:rPr lang="it-IT" sz="1200" dirty="0" smtClean="0"/>
                        <a:t>R</a:t>
                      </a:r>
                      <a:endParaRPr lang="fr-FR" sz="1200" dirty="0"/>
                    </a:p>
                  </a:txBody>
                  <a:tcPr/>
                </a:tc>
                <a:tc>
                  <a:txBody>
                    <a:bodyPr/>
                    <a:lstStyle/>
                    <a:p>
                      <a:pPr algn="ctr"/>
                      <a:r>
                        <a:rPr lang="it-IT" sz="1200" dirty="0" smtClean="0"/>
                        <a:t>F</a:t>
                      </a:r>
                      <a:endParaRPr lang="fr-FR" sz="1200" dirty="0"/>
                    </a:p>
                  </a:txBody>
                  <a:tcPr/>
                </a:tc>
                <a:tc>
                  <a:txBody>
                    <a:bodyPr/>
                    <a:lstStyle/>
                    <a:p>
                      <a:pPr algn="ctr"/>
                      <a:r>
                        <a:rPr lang="it-IT" sz="1200" dirty="0" smtClean="0"/>
                        <a:t>A</a:t>
                      </a:r>
                      <a:endParaRPr lang="fr-FR" sz="1200" dirty="0"/>
                    </a:p>
                  </a:txBody>
                  <a:tcPr/>
                </a:tc>
                <a:tc>
                  <a:txBody>
                    <a:bodyPr/>
                    <a:lstStyle/>
                    <a:p>
                      <a:pPr algn="ctr"/>
                      <a:r>
                        <a:rPr lang="it-IT" sz="1200" dirty="0" smtClean="0"/>
                        <a:t>P</a:t>
                      </a:r>
                      <a:endParaRPr lang="fr-FR" sz="1200" dirty="0"/>
                    </a:p>
                  </a:txBody>
                  <a:tcPr/>
                </a:tc>
                <a:tc>
                  <a:txBody>
                    <a:bodyPr/>
                    <a:lstStyle/>
                    <a:p>
                      <a:pPr algn="ctr"/>
                      <a:r>
                        <a:rPr lang="it-IT" sz="1200" dirty="0" smtClean="0"/>
                        <a:t>R</a:t>
                      </a:r>
                      <a:endParaRPr lang="fr-FR" sz="1200" dirty="0"/>
                    </a:p>
                  </a:txBody>
                  <a:tcPr/>
                </a:tc>
                <a:tc>
                  <a:txBody>
                    <a:bodyPr/>
                    <a:lstStyle/>
                    <a:p>
                      <a:pPr algn="ctr"/>
                      <a:r>
                        <a:rPr lang="it-IT" sz="1200" dirty="0" smtClean="0"/>
                        <a:t>F</a:t>
                      </a:r>
                      <a:endParaRPr lang="fr-FR" sz="1200" dirty="0"/>
                    </a:p>
                  </a:txBody>
                  <a:tcPr/>
                </a:tc>
                <a:tc>
                  <a:txBody>
                    <a:bodyPr/>
                    <a:lstStyle/>
                    <a:p>
                      <a:pPr algn="ctr"/>
                      <a:r>
                        <a:rPr lang="it-IT" sz="1200" dirty="0" smtClean="0"/>
                        <a:t>A</a:t>
                      </a:r>
                      <a:endParaRPr lang="fr-FR" sz="1200" dirty="0"/>
                    </a:p>
                  </a:txBody>
                  <a:tcPr/>
                </a:tc>
              </a:tr>
              <a:tr h="370840">
                <a:tc>
                  <a:txBody>
                    <a:bodyPr/>
                    <a:lstStyle/>
                    <a:p>
                      <a:pPr algn="ctr"/>
                      <a:r>
                        <a:rPr lang="it-IT" sz="1200" dirty="0" smtClean="0"/>
                        <a:t>0.60</a:t>
                      </a:r>
                      <a:endParaRPr lang="fr-FR" sz="1200" dirty="0"/>
                    </a:p>
                  </a:txBody>
                  <a:tcPr/>
                </a:tc>
                <a:tc>
                  <a:txBody>
                    <a:bodyPr/>
                    <a:lstStyle/>
                    <a:p>
                      <a:pPr algn="ctr"/>
                      <a:r>
                        <a:rPr lang="it-IT" sz="1200" dirty="0" smtClean="0"/>
                        <a:t>98.89</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64.41</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80.17</a:t>
                      </a:r>
                      <a:endParaRPr lang="fr-FR"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smtClean="0">
                          <a:solidFill>
                            <a:schemeClr val="dk1"/>
                          </a:solidFill>
                          <a:latin typeface="+mn-lt"/>
                          <a:ea typeface="+mn-ea"/>
                          <a:cs typeface="+mn-cs"/>
                        </a:rPr>
                        <a:t>82.70</a:t>
                      </a:r>
                      <a:endParaRPr lang="fr-FR" sz="1200" dirty="0" smtClean="0"/>
                    </a:p>
                    <a:p>
                      <a:pPr algn="ct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99.50</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52.91</a:t>
                      </a:r>
                      <a:endParaRPr lang="fr-FR"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smtClean="0">
                          <a:solidFill>
                            <a:schemeClr val="dk1"/>
                          </a:solidFill>
                          <a:latin typeface="+mn-lt"/>
                          <a:ea typeface="+mn-ea"/>
                          <a:cs typeface="+mn-cs"/>
                        </a:rPr>
                        <a:t>69.09</a:t>
                      </a:r>
                      <a:endParaRPr lang="fr-FR" sz="1200" dirty="0" smtClean="0"/>
                    </a:p>
                    <a:p>
                      <a:pPr algn="ctr"/>
                      <a:endParaRPr lang="fr-FR"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smtClean="0">
                          <a:solidFill>
                            <a:schemeClr val="dk1"/>
                          </a:solidFill>
                          <a:latin typeface="+mn-lt"/>
                          <a:ea typeface="+mn-ea"/>
                          <a:cs typeface="+mn-cs"/>
                        </a:rPr>
                        <a:t>75.87</a:t>
                      </a:r>
                      <a:endParaRPr lang="fr-FR" sz="1200" dirty="0" smtClean="0"/>
                    </a:p>
                    <a:p>
                      <a:pPr algn="ctr"/>
                      <a:endParaRPr lang="fr-FR" sz="1200"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200" dirty="0" smtClean="0"/>
                        <a:t>0.50</a:t>
                      </a:r>
                      <a:endParaRPr lang="fr-FR" sz="1200" dirty="0" smtClean="0"/>
                    </a:p>
                  </a:txBody>
                  <a:tcPr/>
                </a:tc>
                <a:tc>
                  <a:txBody>
                    <a:bodyPr/>
                    <a:lstStyle/>
                    <a:p>
                      <a:pPr algn="ctr"/>
                      <a:r>
                        <a:rPr lang="it-IT" sz="1200" dirty="0" smtClean="0"/>
                        <a:t>98.32</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77.24</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86.51 </a:t>
                      </a:r>
                      <a:endParaRPr lang="fr-FR"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smtClean="0">
                          <a:solidFill>
                            <a:schemeClr val="dk1"/>
                          </a:solidFill>
                          <a:latin typeface="+mn-lt"/>
                          <a:ea typeface="+mn-ea"/>
                          <a:cs typeface="+mn-cs"/>
                        </a:rPr>
                        <a:t>87.50</a:t>
                      </a:r>
                      <a:endParaRPr lang="fr-FR" sz="1200" dirty="0" smtClean="0"/>
                    </a:p>
                    <a:p>
                      <a:pPr algn="ct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98.46</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72.21</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83.32</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85.26</a:t>
                      </a:r>
                      <a:endParaRPr lang="fr-FR" sz="1200" dirty="0"/>
                    </a:p>
                  </a:txBody>
                  <a:tcPr/>
                </a:tc>
              </a:tr>
              <a:tr h="370840">
                <a:tc>
                  <a:txBody>
                    <a:bodyPr/>
                    <a:lstStyle/>
                    <a:p>
                      <a:pPr algn="ctr"/>
                      <a:r>
                        <a:rPr lang="it-IT" sz="1200" dirty="0" smtClean="0"/>
                        <a:t>0.40</a:t>
                      </a:r>
                      <a:endParaRPr lang="fr-FR" sz="1200" dirty="0"/>
                    </a:p>
                  </a:txBody>
                  <a:tcPr/>
                </a:tc>
                <a:tc>
                  <a:txBody>
                    <a:bodyPr/>
                    <a:lstStyle/>
                    <a:p>
                      <a:pPr algn="ctr"/>
                      <a:r>
                        <a:rPr lang="it-IT" sz="1200" dirty="0" smtClean="0"/>
                        <a:t>90.43</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87.16</a:t>
                      </a:r>
                      <a:endParaRPr lang="fr-FR"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smtClean="0">
                          <a:solidFill>
                            <a:schemeClr val="dk1"/>
                          </a:solidFill>
                          <a:latin typeface="+mn-lt"/>
                          <a:ea typeface="+mn-ea"/>
                          <a:cs typeface="+mn-cs"/>
                        </a:rPr>
                        <a:t>88.77</a:t>
                      </a:r>
                      <a:endParaRPr lang="fr-FR" sz="1200" dirty="0" smtClean="0"/>
                    </a:p>
                    <a:p>
                      <a:pPr algn="ctr"/>
                      <a:endParaRPr lang="fr-FR"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smtClean="0">
                          <a:solidFill>
                            <a:schemeClr val="dk1"/>
                          </a:solidFill>
                          <a:latin typeface="+mn-lt"/>
                          <a:ea typeface="+mn-ea"/>
                          <a:cs typeface="+mn-cs"/>
                        </a:rPr>
                        <a:t>88.55</a:t>
                      </a:r>
                      <a:endParaRPr lang="fr-FR" sz="1200" dirty="0" smtClean="0"/>
                    </a:p>
                    <a:p>
                      <a:pPr algn="ct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94.29</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85.54</a:t>
                      </a:r>
                      <a:endParaRPr lang="fr-FR"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smtClean="0">
                          <a:solidFill>
                            <a:schemeClr val="dk1"/>
                          </a:solidFill>
                          <a:latin typeface="+mn-lt"/>
                          <a:ea typeface="+mn-ea"/>
                          <a:cs typeface="+mn-cs"/>
                        </a:rPr>
                        <a:t>89.70</a:t>
                      </a:r>
                      <a:endParaRPr lang="fr-FR" sz="1200" dirty="0" smtClean="0"/>
                    </a:p>
                    <a:p>
                      <a:pPr algn="ctr"/>
                      <a:endParaRPr lang="fr-FR"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smtClean="0">
                          <a:solidFill>
                            <a:schemeClr val="dk1"/>
                          </a:solidFill>
                          <a:latin typeface="+mn-lt"/>
                          <a:ea typeface="+mn-ea"/>
                          <a:cs typeface="+mn-cs"/>
                        </a:rPr>
                        <a:t>89.99</a:t>
                      </a:r>
                      <a:endParaRPr lang="fr-FR" sz="1200" dirty="0" smtClean="0"/>
                    </a:p>
                    <a:p>
                      <a:pPr algn="ctr"/>
                      <a:endParaRPr lang="fr-FR" sz="1200" dirty="0"/>
                    </a:p>
                  </a:txBody>
                  <a:tcPr/>
                </a:tc>
              </a:tr>
              <a:tr h="370840">
                <a:tc>
                  <a:txBody>
                    <a:bodyPr/>
                    <a:lstStyle/>
                    <a:p>
                      <a:pPr algn="ctr"/>
                      <a:r>
                        <a:rPr lang="it-IT" sz="1200" b="1" dirty="0" smtClean="0"/>
                        <a:t>0.30</a:t>
                      </a:r>
                      <a:endParaRPr lang="fr-FR" sz="1200" b="1" dirty="0"/>
                    </a:p>
                  </a:txBody>
                  <a:tcPr/>
                </a:tc>
                <a:tc>
                  <a:txBody>
                    <a:bodyPr/>
                    <a:lstStyle/>
                    <a:p>
                      <a:pPr algn="ctr"/>
                      <a:r>
                        <a:rPr lang="fr-FR" sz="1200" b="1" i="0" u="none" strike="noStrike" kern="1200" baseline="0" dirty="0" smtClean="0">
                          <a:solidFill>
                            <a:schemeClr val="dk1"/>
                          </a:solidFill>
                          <a:latin typeface="+mn-lt"/>
                          <a:ea typeface="+mn-ea"/>
                          <a:cs typeface="+mn-cs"/>
                        </a:rPr>
                        <a:t>88.36</a:t>
                      </a:r>
                      <a:endParaRPr lang="fr-FR" sz="1200" b="1" dirty="0"/>
                    </a:p>
                  </a:txBody>
                  <a:tcPr/>
                </a:tc>
                <a:tc>
                  <a:txBody>
                    <a:bodyPr/>
                    <a:lstStyle/>
                    <a:p>
                      <a:pPr algn="ctr"/>
                      <a:r>
                        <a:rPr lang="fr-FR" sz="1200" b="1" i="0" u="none" strike="noStrike" kern="1200" baseline="0" dirty="0" smtClean="0">
                          <a:solidFill>
                            <a:schemeClr val="dk1"/>
                          </a:solidFill>
                          <a:latin typeface="+mn-lt"/>
                          <a:ea typeface="+mn-ea"/>
                          <a:cs typeface="+mn-cs"/>
                        </a:rPr>
                        <a:t>90.73</a:t>
                      </a:r>
                      <a:endParaRPr lang="fr-FR" sz="1200" b="1" dirty="0"/>
                    </a:p>
                  </a:txBody>
                  <a:tcPr/>
                </a:tc>
                <a:tc>
                  <a:txBody>
                    <a:bodyPr/>
                    <a:lstStyle/>
                    <a:p>
                      <a:pPr algn="ctr"/>
                      <a:r>
                        <a:rPr lang="fr-FR" sz="1200" b="1" i="0" u="none" strike="noStrike" kern="1200" baseline="0" dirty="0" smtClean="0">
                          <a:solidFill>
                            <a:schemeClr val="dk1"/>
                          </a:solidFill>
                          <a:latin typeface="+mn-lt"/>
                          <a:ea typeface="+mn-ea"/>
                          <a:cs typeface="+mn-cs"/>
                        </a:rPr>
                        <a:t>89.53</a:t>
                      </a:r>
                      <a:endParaRPr lang="fr-FR" sz="1200" b="1" dirty="0"/>
                    </a:p>
                  </a:txBody>
                  <a:tcPr/>
                </a:tc>
                <a:tc>
                  <a:txBody>
                    <a:bodyPr/>
                    <a:lstStyle/>
                    <a:p>
                      <a:pPr algn="ctr"/>
                      <a:r>
                        <a:rPr lang="fr-FR" sz="1200" b="1" i="0" u="none" strike="noStrike" kern="1200" baseline="0" dirty="0" smtClean="0">
                          <a:solidFill>
                            <a:schemeClr val="dk1"/>
                          </a:solidFill>
                          <a:latin typeface="+mn-lt"/>
                          <a:ea typeface="+mn-ea"/>
                          <a:cs typeface="+mn-cs"/>
                        </a:rPr>
                        <a:t>88.99</a:t>
                      </a:r>
                      <a:endParaRPr lang="fr-FR" sz="1200" b="1" dirty="0"/>
                    </a:p>
                  </a:txBody>
                  <a:tcPr/>
                </a:tc>
                <a:tc>
                  <a:txBody>
                    <a:bodyPr/>
                    <a:lstStyle/>
                    <a:p>
                      <a:pPr algn="ctr"/>
                      <a:r>
                        <a:rPr lang="fr-FR" sz="1200" b="1" i="0" u="none" strike="noStrike" kern="1200" baseline="0" dirty="0" smtClean="0">
                          <a:solidFill>
                            <a:schemeClr val="dk1"/>
                          </a:solidFill>
                          <a:latin typeface="+mn-lt"/>
                          <a:ea typeface="+mn-ea"/>
                          <a:cs typeface="+mn-cs"/>
                        </a:rPr>
                        <a:t>91.45</a:t>
                      </a:r>
                      <a:endParaRPr lang="fr-FR" sz="12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1" i="0" u="none" strike="noStrike" kern="1200" baseline="0" dirty="0" smtClean="0">
                          <a:solidFill>
                            <a:schemeClr val="dk1"/>
                          </a:solidFill>
                          <a:latin typeface="+mn-lt"/>
                          <a:ea typeface="+mn-ea"/>
                          <a:cs typeface="+mn-cs"/>
                        </a:rPr>
                        <a:t>92.30</a:t>
                      </a:r>
                      <a:endParaRPr lang="fr-FR" sz="1200" b="1" dirty="0" smtClean="0"/>
                    </a:p>
                    <a:p>
                      <a:pPr algn="ctr"/>
                      <a:endParaRPr lang="fr-FR" sz="12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1" i="0" u="none" strike="noStrike" kern="1200" baseline="0" dirty="0" smtClean="0">
                          <a:solidFill>
                            <a:schemeClr val="dk1"/>
                          </a:solidFill>
                          <a:latin typeface="+mn-lt"/>
                          <a:ea typeface="+mn-ea"/>
                          <a:cs typeface="+mn-cs"/>
                        </a:rPr>
                        <a:t>91.88</a:t>
                      </a:r>
                      <a:endParaRPr lang="fr-FR" sz="1200" b="1" dirty="0" smtClean="0"/>
                    </a:p>
                    <a:p>
                      <a:pPr algn="ctr"/>
                      <a:endParaRPr lang="fr-FR" sz="12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1" i="0" u="none" strike="noStrike" kern="1200" baseline="0" dirty="0" smtClean="0">
                          <a:solidFill>
                            <a:schemeClr val="dk1"/>
                          </a:solidFill>
                          <a:latin typeface="+mn-lt"/>
                          <a:ea typeface="+mn-ea"/>
                          <a:cs typeface="+mn-cs"/>
                        </a:rPr>
                        <a:t>91.68</a:t>
                      </a:r>
                      <a:endParaRPr lang="fr-FR" sz="1200" b="1" dirty="0" smtClean="0"/>
                    </a:p>
                    <a:p>
                      <a:pPr algn="ctr"/>
                      <a:endParaRPr lang="fr-FR" sz="1200" b="1" dirty="0"/>
                    </a:p>
                  </a:txBody>
                  <a:tcPr/>
                </a:tc>
              </a:tr>
              <a:tr h="370840">
                <a:tc>
                  <a:txBody>
                    <a:bodyPr/>
                    <a:lstStyle/>
                    <a:p>
                      <a:pPr algn="ctr"/>
                      <a:r>
                        <a:rPr lang="it-IT" sz="1200" dirty="0" smtClean="0"/>
                        <a:t>0.20</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86.53</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92.47</a:t>
                      </a: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89.40</a:t>
                      </a:r>
                      <a:endParaRPr lang="fr-FR"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smtClean="0">
                          <a:solidFill>
                            <a:schemeClr val="dk1"/>
                          </a:solidFill>
                          <a:latin typeface="+mn-lt"/>
                          <a:ea typeface="+mn-ea"/>
                          <a:cs typeface="+mn-cs"/>
                        </a:rPr>
                        <a:t>88.63</a:t>
                      </a:r>
                      <a:endParaRPr lang="fr-FR" sz="1200" dirty="0" smtClean="0"/>
                    </a:p>
                    <a:p>
                      <a:pPr algn="ctr"/>
                      <a:endParaRPr lang="fr-FR" sz="1200" dirty="0"/>
                    </a:p>
                  </a:txBody>
                  <a:tcPr/>
                </a:tc>
                <a:tc>
                  <a:txBody>
                    <a:bodyPr/>
                    <a:lstStyle/>
                    <a:p>
                      <a:pPr algn="ctr"/>
                      <a:r>
                        <a:rPr lang="fr-FR" sz="1200" b="0" i="0" u="none" strike="noStrike" kern="1200" baseline="0" dirty="0" smtClean="0">
                          <a:solidFill>
                            <a:schemeClr val="dk1"/>
                          </a:solidFill>
                          <a:latin typeface="+mn-lt"/>
                          <a:ea typeface="+mn-ea"/>
                          <a:cs typeface="+mn-cs"/>
                        </a:rPr>
                        <a:t>88.02</a:t>
                      </a:r>
                      <a:endParaRPr lang="fr-FR"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smtClean="0">
                          <a:solidFill>
                            <a:schemeClr val="dk1"/>
                          </a:solidFill>
                          <a:latin typeface="+mn-lt"/>
                          <a:ea typeface="+mn-ea"/>
                          <a:cs typeface="+mn-cs"/>
                        </a:rPr>
                        <a:t>96.02</a:t>
                      </a:r>
                      <a:endParaRPr lang="fr-FR" sz="1200" dirty="0" smtClean="0"/>
                    </a:p>
                    <a:p>
                      <a:pPr algn="ctr"/>
                      <a:endParaRPr lang="fr-FR"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smtClean="0">
                          <a:solidFill>
                            <a:schemeClr val="dk1"/>
                          </a:solidFill>
                          <a:latin typeface="+mn-lt"/>
                          <a:ea typeface="+mn-ea"/>
                          <a:cs typeface="+mn-cs"/>
                        </a:rPr>
                        <a:t>91.84</a:t>
                      </a:r>
                      <a:endParaRPr lang="fr-FR" sz="1200" dirty="0" smtClean="0"/>
                    </a:p>
                    <a:p>
                      <a:pPr algn="ctr"/>
                      <a:endParaRPr lang="fr-FR"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smtClean="0">
                          <a:solidFill>
                            <a:schemeClr val="dk1"/>
                          </a:solidFill>
                          <a:latin typeface="+mn-lt"/>
                          <a:ea typeface="+mn-ea"/>
                          <a:cs typeface="+mn-cs"/>
                        </a:rPr>
                        <a:t>91.31</a:t>
                      </a:r>
                      <a:endParaRPr lang="fr-FR" sz="1200" dirty="0" smtClean="0"/>
                    </a:p>
                    <a:p>
                      <a:pPr algn="ctr"/>
                      <a:endParaRPr lang="fr-FR" sz="1200" dirty="0"/>
                    </a:p>
                  </a:txBody>
                  <a:tcPr/>
                </a:tc>
              </a:tr>
            </a:tbl>
          </a:graphicData>
        </a:graphic>
      </p:graphicFrame>
    </p:spTree>
    <p:extLst>
      <p:ext uri="{BB962C8B-B14F-4D97-AF65-F5344CB8AC3E}">
        <p14:creationId xmlns:p14="http://schemas.microsoft.com/office/powerpoint/2010/main" val="22873075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Example 3 </a:t>
            </a:r>
            <a:r>
              <a:rPr lang="en-US" dirty="0"/>
              <a:t>of </a:t>
            </a:r>
            <a:r>
              <a:rPr lang="en-US" dirty="0" smtClean="0"/>
              <a:t>alignment</a:t>
            </a:r>
            <a:endParaRPr lang="fr-FR" dirty="0"/>
          </a:p>
        </p:txBody>
      </p:sp>
      <p:graphicFrame>
        <p:nvGraphicFramePr>
          <p:cNvPr id="5" name="Espace réservé du tableau 7"/>
          <p:cNvGraphicFramePr>
            <a:graphicFrameLocks/>
          </p:cNvGraphicFramePr>
          <p:nvPr>
            <p:extLst>
              <p:ext uri="{D42A27DB-BD31-4B8C-83A1-F6EECF244321}">
                <p14:modId xmlns:p14="http://schemas.microsoft.com/office/powerpoint/2010/main" val="535627368"/>
              </p:ext>
            </p:extLst>
          </p:nvPr>
        </p:nvGraphicFramePr>
        <p:xfrm>
          <a:off x="468313" y="2478623"/>
          <a:ext cx="8207376" cy="2912117"/>
        </p:xfrm>
        <a:graphic>
          <a:graphicData uri="http://schemas.openxmlformats.org/drawingml/2006/table">
            <a:tbl>
              <a:tblPr firstRow="1" bandRow="1">
                <a:tableStyleId>{F5AB1C69-6EDB-4FF4-983F-18BD219EF322}</a:tableStyleId>
              </a:tblPr>
              <a:tblGrid>
                <a:gridCol w="1274146"/>
                <a:gridCol w="2973557"/>
                <a:gridCol w="2520280"/>
                <a:gridCol w="1439393"/>
              </a:tblGrid>
              <a:tr h="648469">
                <a:tc>
                  <a:txBody>
                    <a:bodyPr/>
                    <a:lstStyle/>
                    <a:p>
                      <a:r>
                        <a:rPr lang="fr-BE" sz="1800" b="1" i="0" u="none" strike="noStrike" dirty="0" err="1" smtClean="0">
                          <a:solidFill>
                            <a:schemeClr val="tx1"/>
                          </a:solidFill>
                          <a:effectLst/>
                          <a:latin typeface="Calibri"/>
                        </a:rPr>
                        <a:t>Properties</a:t>
                      </a:r>
                      <a:endParaRPr lang="fr-FR" dirty="0"/>
                    </a:p>
                  </a:txBody>
                  <a:tcPr/>
                </a:tc>
                <a:tc>
                  <a:txBody>
                    <a:bodyPr/>
                    <a:lstStyle/>
                    <a:p>
                      <a:r>
                        <a:rPr lang="fr-FR" dirty="0" smtClean="0"/>
                        <a:t>Concept 1 (</a:t>
                      </a:r>
                      <a:r>
                        <a:rPr lang="fr-FR" dirty="0" err="1" smtClean="0"/>
                        <a:t>EuroVoc</a:t>
                      </a:r>
                      <a:r>
                        <a:rPr lang="fr-FR" dirty="0" smtClean="0"/>
                        <a:t>)</a:t>
                      </a:r>
                    </a:p>
                  </a:txBody>
                  <a:tcPr/>
                </a:tc>
                <a:tc>
                  <a:txBody>
                    <a:bodyPr/>
                    <a:lstStyle/>
                    <a:p>
                      <a:r>
                        <a:rPr lang="fr-FR" dirty="0" smtClean="0"/>
                        <a:t>Concept 2 (</a:t>
                      </a:r>
                      <a:r>
                        <a:rPr lang="fr-FR" dirty="0" err="1" smtClean="0"/>
                        <a:t>Eclas</a:t>
                      </a:r>
                      <a:r>
                        <a:rPr lang="fr-FR" dirty="0" smtClean="0"/>
                        <a:t>)</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err="1" smtClean="0"/>
                        <a:t>Similarity</a:t>
                      </a:r>
                      <a:r>
                        <a:rPr lang="it-IT" dirty="0" smtClean="0"/>
                        <a:t> </a:t>
                      </a:r>
                      <a:r>
                        <a:rPr lang="it-IT" dirty="0" err="1" smtClean="0"/>
                        <a:t>measure</a:t>
                      </a:r>
                      <a:endParaRPr lang="fr-FR" dirty="0" smtClean="0"/>
                    </a:p>
                  </a:txBody>
                  <a:tcPr/>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Identifier: </a:t>
                      </a:r>
                      <a:r>
                        <a:rPr lang="en-GB" sz="1200" dirty="0" err="1" smtClean="0">
                          <a:effectLst/>
                          <a:latin typeface="+mn-lt"/>
                          <a:ea typeface="Calibri"/>
                          <a:cs typeface="Times New Roman"/>
                        </a:rPr>
                        <a:t>uri</a:t>
                      </a:r>
                      <a:endParaRPr lang="fr-FR" sz="1200" dirty="0" smtClean="0">
                        <a:effectLst/>
                        <a:latin typeface="+mn-lt"/>
                        <a:ea typeface="Calibri"/>
                        <a:cs typeface="Times New Roman"/>
                      </a:endParaRPr>
                    </a:p>
                    <a:p>
                      <a:pPr algn="just">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u="sng" kern="1200" dirty="0" smtClean="0">
                          <a:solidFill>
                            <a:schemeClr val="dk1"/>
                          </a:solidFill>
                          <a:effectLst/>
                          <a:latin typeface="+mn-lt"/>
                          <a:ea typeface="+mn-ea"/>
                          <a:cs typeface="+mn-cs"/>
                          <a:hlinkClick r:id="rId2"/>
                        </a:rPr>
                        <a:t>http://eurovoc.europa.eu/1161</a:t>
                      </a:r>
                      <a:r>
                        <a:rPr lang="fr-BE" sz="1200" u="sng" kern="1200" dirty="0" smtClean="0">
                          <a:solidFill>
                            <a:schemeClr val="dk1"/>
                          </a:solidFill>
                          <a:effectLst/>
                          <a:latin typeface="+mn-lt"/>
                          <a:ea typeface="+mn-ea"/>
                          <a:cs typeface="+mn-cs"/>
                        </a:rPr>
                        <a:t> </a:t>
                      </a:r>
                      <a:endParaRPr lang="fr-FR" sz="1200" dirty="0">
                        <a:effectLst/>
                        <a:latin typeface="+mn-lt"/>
                        <a:ea typeface="Calibri"/>
                        <a:cs typeface="Times New Roman"/>
                      </a:endParaRPr>
                    </a:p>
                  </a:txBody>
                  <a:tcPr marL="68580" marR="68580" marT="0" marB="0"/>
                </a:tc>
                <a:tc>
                  <a:txBody>
                    <a:bodyPr/>
                    <a:lstStyle/>
                    <a:p>
                      <a:pPr marL="0" lvl="0" indent="0" algn="l">
                        <a:lnSpc>
                          <a:spcPct val="115000"/>
                        </a:lnSpc>
                        <a:spcAft>
                          <a:spcPts val="0"/>
                        </a:spcAft>
                        <a:buFont typeface="Arial" panose="020B0604020202020204" pitchFamily="34" charset="0"/>
                        <a:buNone/>
                        <a:tabLst>
                          <a:tab pos="666750" algn="l"/>
                        </a:tabLst>
                      </a:pPr>
                      <a:r>
                        <a:rPr lang="en-GB" sz="1200" u="sng" kern="1200" dirty="0" smtClean="0">
                          <a:solidFill>
                            <a:schemeClr val="dk1"/>
                          </a:solidFill>
                          <a:effectLst/>
                          <a:latin typeface="+mn-lt"/>
                          <a:ea typeface="+mn-ea"/>
                          <a:cs typeface="+mn-cs"/>
                          <a:hlinkClick r:id="rId3"/>
                        </a:rPr>
                        <a:t>http://ec.europa.eu/eclas/euc11/000002579</a:t>
                      </a:r>
                      <a:r>
                        <a:rPr lang="en-GB" sz="1200" u="sng" kern="1200" dirty="0" smtClean="0">
                          <a:solidFill>
                            <a:schemeClr val="dk1"/>
                          </a:solidFill>
                          <a:effectLst/>
                          <a:latin typeface="+mn-lt"/>
                          <a:ea typeface="+mn-ea"/>
                          <a:cs typeface="+mn-cs"/>
                        </a:rPr>
                        <a:t> </a:t>
                      </a:r>
                      <a:endParaRPr lang="fr-FR" sz="1200" dirty="0">
                        <a:effectLst/>
                        <a:latin typeface="+mn-lt"/>
                        <a:ea typeface="Calibri"/>
                        <a:cs typeface="Times New Roman"/>
                      </a:endParaRPr>
                    </a:p>
                  </a:txBody>
                  <a:tcPr marL="68580" marR="68580" marT="0" marB="0"/>
                </a:tc>
                <a:tc rowSpan="5">
                  <a:txBody>
                    <a:bodyPr/>
                    <a:lstStyle/>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marR="0" lvl="0" indent="0" algn="ctr" defTabSz="914400" rtl="0" eaLnBrk="1" fontAlgn="auto" latinLnBrk="0" hangingPunct="1">
                        <a:lnSpc>
                          <a:spcPct val="115000"/>
                        </a:lnSpc>
                        <a:spcBef>
                          <a:spcPts val="0"/>
                        </a:spcBef>
                        <a:spcAft>
                          <a:spcPts val="0"/>
                        </a:spcAft>
                        <a:buClrTx/>
                        <a:buSzTx/>
                        <a:buFont typeface="Arial" panose="020B0604020202020204" pitchFamily="34" charset="0"/>
                        <a:buNone/>
                        <a:tabLst>
                          <a:tab pos="666750" algn="l"/>
                        </a:tabLst>
                        <a:defRPr/>
                      </a:pPr>
                      <a:r>
                        <a:rPr lang="fr-FR" sz="2000" b="1" kern="1200" dirty="0" smtClean="0">
                          <a:solidFill>
                            <a:schemeClr val="dk1"/>
                          </a:solidFill>
                          <a:effectLst/>
                          <a:latin typeface="+mn-lt"/>
                          <a:ea typeface="Calibri"/>
                          <a:cs typeface="Times New Roman"/>
                        </a:rPr>
                        <a:t>0.0</a:t>
                      </a:r>
                    </a:p>
                    <a:p>
                      <a:pPr marL="0" lvl="0" indent="0" algn="l">
                        <a:lnSpc>
                          <a:spcPct val="115000"/>
                        </a:lnSpc>
                        <a:spcAft>
                          <a:spcPts val="0"/>
                        </a:spcAft>
                        <a:buFont typeface="Arial" panose="020B0604020202020204" pitchFamily="34" charset="0"/>
                        <a:buNone/>
                        <a:tabLst>
                          <a:tab pos="666750" algn="l"/>
                        </a:tabLst>
                      </a:pPr>
                      <a:endParaRPr lang="fr-FR" sz="1200"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b="1" dirty="0" smtClean="0">
                          <a:effectLst/>
                          <a:latin typeface="+mn-lt"/>
                          <a:ea typeface="Calibri"/>
                          <a:cs typeface="Times New Roman"/>
                        </a:rPr>
                        <a:t>Label (</a:t>
                      </a:r>
                      <a:r>
                        <a:rPr lang="en-GB" sz="1200" b="1" dirty="0" err="1" smtClean="0">
                          <a:effectLst/>
                          <a:latin typeface="+mn-lt"/>
                          <a:ea typeface="Calibri"/>
                          <a:cs typeface="Times New Roman"/>
                        </a:rPr>
                        <a:t>preflabel</a:t>
                      </a:r>
                      <a:r>
                        <a:rPr lang="en-GB" sz="1200" b="1" dirty="0" smtClean="0">
                          <a:effectLst/>
                          <a:latin typeface="+mn-lt"/>
                          <a:ea typeface="Calibri"/>
                          <a:cs typeface="Times New Roman"/>
                        </a:rPr>
                        <a:t>)</a:t>
                      </a:r>
                      <a:endParaRPr lang="fr-FR" sz="1200" b="1" dirty="0" smtClean="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b="1" kern="1200" dirty="0" smtClean="0">
                          <a:solidFill>
                            <a:schemeClr val="dk1"/>
                          </a:solidFill>
                          <a:effectLst/>
                          <a:latin typeface="+mn-lt"/>
                          <a:ea typeface="+mn-ea"/>
                          <a:cs typeface="+mn-cs"/>
                        </a:rPr>
                        <a:t>"</a:t>
                      </a:r>
                      <a:r>
                        <a:rPr lang="fr-BE" sz="1200" b="1" kern="1200" dirty="0" err="1" smtClean="0">
                          <a:solidFill>
                            <a:schemeClr val="dk1"/>
                          </a:solidFill>
                          <a:effectLst/>
                          <a:latin typeface="+mn-lt"/>
                          <a:ea typeface="+mn-ea"/>
                          <a:cs typeface="+mn-cs"/>
                        </a:rPr>
                        <a:t>logistics</a:t>
                      </a:r>
                      <a:r>
                        <a:rPr lang="fr-BE" sz="1200" b="1" kern="1200" dirty="0" smtClean="0">
                          <a:solidFill>
                            <a:schemeClr val="dk1"/>
                          </a:solidFill>
                          <a:effectLst/>
                          <a:latin typeface="+mn-lt"/>
                          <a:ea typeface="+mn-ea"/>
                          <a:cs typeface="+mn-cs"/>
                        </a:rPr>
                        <a:t>"@en</a:t>
                      </a:r>
                      <a:endParaRPr lang="fr-FR" sz="1200" b="1" dirty="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b="1" kern="1200" dirty="0" smtClean="0">
                          <a:solidFill>
                            <a:schemeClr val="dk1"/>
                          </a:solidFill>
                          <a:effectLst/>
                          <a:latin typeface="+mn-lt"/>
                          <a:ea typeface="+mn-ea"/>
                          <a:cs typeface="+mn-cs"/>
                        </a:rPr>
                        <a:t>"Equipment </a:t>
                      </a:r>
                      <a:r>
                        <a:rPr lang="fr-BE" sz="1200" b="1" kern="1200" dirty="0" err="1" smtClean="0">
                          <a:solidFill>
                            <a:schemeClr val="dk1"/>
                          </a:solidFill>
                          <a:effectLst/>
                          <a:latin typeface="+mn-lt"/>
                          <a:ea typeface="+mn-ea"/>
                          <a:cs typeface="+mn-cs"/>
                        </a:rPr>
                        <a:t>management"@en</a:t>
                      </a:r>
                      <a:endParaRPr lang="fr-FR" sz="1200" b="1"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b="1"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Alternative Label (</a:t>
                      </a:r>
                      <a:r>
                        <a:rPr lang="en-GB" sz="1200" dirty="0" err="1" smtClean="0">
                          <a:effectLst/>
                          <a:latin typeface="+mn-lt"/>
                          <a:ea typeface="Calibri"/>
                          <a:cs typeface="Times New Roman"/>
                        </a:rPr>
                        <a:t>altlabel</a:t>
                      </a:r>
                      <a:r>
                        <a:rPr lang="en-GB" sz="1200" dirty="0" smtClean="0">
                          <a:effectLst/>
                          <a:latin typeface="+mn-lt"/>
                          <a:ea typeface="Calibri"/>
                          <a:cs typeface="Times New Roman"/>
                        </a:rPr>
                        <a:t>)</a:t>
                      </a:r>
                      <a:endParaRPr lang="fr-FR" sz="1200" dirty="0" smtClean="0">
                        <a:effectLst/>
                        <a:latin typeface="+mn-lt"/>
                        <a:ea typeface="Calibri"/>
                        <a:cs typeface="Times New Roman"/>
                      </a:endParaRPr>
                    </a:p>
                  </a:txBody>
                  <a:tcPr marL="68580" marR="68580" marT="0" marB="0"/>
                </a:tc>
                <a:tc>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r h="370840">
                <a:tc>
                  <a:txBody>
                    <a:bodyPr/>
                    <a:lstStyle/>
                    <a:p>
                      <a:pPr algn="just">
                        <a:lnSpc>
                          <a:spcPct val="115000"/>
                        </a:lnSpc>
                        <a:spcAft>
                          <a:spcPts val="0"/>
                        </a:spcAft>
                      </a:pPr>
                      <a:r>
                        <a:rPr lang="en-GB" sz="1200" dirty="0">
                          <a:effectLst/>
                          <a:latin typeface="+mn-lt"/>
                          <a:ea typeface="Calibri"/>
                          <a:cs typeface="Times New Roman"/>
                        </a:rPr>
                        <a:t>definition</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Remark (</a:t>
                      </a:r>
                      <a:r>
                        <a:rPr lang="en-GB" sz="1200" dirty="0" err="1" smtClean="0">
                          <a:effectLst/>
                          <a:latin typeface="+mn-lt"/>
                          <a:ea typeface="Calibri"/>
                          <a:cs typeface="Times New Roman"/>
                        </a:rPr>
                        <a:t>scopeNote</a:t>
                      </a:r>
                      <a:r>
                        <a:rPr lang="en-GB" sz="1200" dirty="0" smtClean="0">
                          <a:effectLst/>
                          <a:latin typeface="+mn-lt"/>
                          <a:ea typeface="Calibri"/>
                          <a:cs typeface="Times New Roman"/>
                        </a:rPr>
                        <a:t>)</a:t>
                      </a:r>
                      <a:endParaRPr lang="fr-FR" sz="1200" dirty="0" smtClean="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a:effectLst/>
                          <a:latin typeface="+mn-lt"/>
                          <a:ea typeface="Calibri"/>
                          <a:cs typeface="Times New Roman"/>
                        </a:rPr>
                        <a:t> </a:t>
                      </a:r>
                      <a:endParaRPr lang="fr-FR" sz="120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8776874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Example 4 </a:t>
            </a:r>
            <a:r>
              <a:rPr lang="en-US" dirty="0"/>
              <a:t>of </a:t>
            </a:r>
            <a:r>
              <a:rPr lang="en-US" dirty="0" smtClean="0"/>
              <a:t>alignment</a:t>
            </a:r>
            <a:endParaRPr lang="fr-FR" dirty="0"/>
          </a:p>
        </p:txBody>
      </p:sp>
      <p:graphicFrame>
        <p:nvGraphicFramePr>
          <p:cNvPr id="5" name="Espace réservé du tableau 7"/>
          <p:cNvGraphicFramePr>
            <a:graphicFrameLocks/>
          </p:cNvGraphicFramePr>
          <p:nvPr>
            <p:extLst>
              <p:ext uri="{D42A27DB-BD31-4B8C-83A1-F6EECF244321}">
                <p14:modId xmlns:p14="http://schemas.microsoft.com/office/powerpoint/2010/main" val="2902474956"/>
              </p:ext>
            </p:extLst>
          </p:nvPr>
        </p:nvGraphicFramePr>
        <p:xfrm>
          <a:off x="468313" y="2478623"/>
          <a:ext cx="8207376" cy="3122429"/>
        </p:xfrm>
        <a:graphic>
          <a:graphicData uri="http://schemas.openxmlformats.org/drawingml/2006/table">
            <a:tbl>
              <a:tblPr firstRow="1" bandRow="1">
                <a:tableStyleId>{F5AB1C69-6EDB-4FF4-983F-18BD219EF322}</a:tableStyleId>
              </a:tblPr>
              <a:tblGrid>
                <a:gridCol w="1274146"/>
                <a:gridCol w="2973557"/>
                <a:gridCol w="2520280"/>
                <a:gridCol w="1439393"/>
              </a:tblGrid>
              <a:tr h="648469">
                <a:tc>
                  <a:txBody>
                    <a:bodyPr/>
                    <a:lstStyle/>
                    <a:p>
                      <a:r>
                        <a:rPr lang="fr-BE" sz="1800" b="1" i="0" u="none" strike="noStrike" dirty="0" err="1" smtClean="0">
                          <a:solidFill>
                            <a:schemeClr val="tx1"/>
                          </a:solidFill>
                          <a:effectLst/>
                          <a:latin typeface="Calibri"/>
                        </a:rPr>
                        <a:t>Properties</a:t>
                      </a:r>
                      <a:endParaRPr lang="fr-FR" dirty="0"/>
                    </a:p>
                  </a:txBody>
                  <a:tcPr/>
                </a:tc>
                <a:tc>
                  <a:txBody>
                    <a:bodyPr/>
                    <a:lstStyle/>
                    <a:p>
                      <a:r>
                        <a:rPr lang="fr-FR" dirty="0" smtClean="0"/>
                        <a:t>Concept 1 (</a:t>
                      </a:r>
                      <a:r>
                        <a:rPr lang="fr-FR" dirty="0" err="1" smtClean="0"/>
                        <a:t>EuroVoc</a:t>
                      </a:r>
                      <a:r>
                        <a:rPr lang="fr-FR" dirty="0" smtClean="0"/>
                        <a:t>)</a:t>
                      </a:r>
                    </a:p>
                  </a:txBody>
                  <a:tcPr/>
                </a:tc>
                <a:tc>
                  <a:txBody>
                    <a:bodyPr/>
                    <a:lstStyle/>
                    <a:p>
                      <a:r>
                        <a:rPr lang="fr-FR" dirty="0" smtClean="0"/>
                        <a:t>Concept 2 (</a:t>
                      </a:r>
                      <a:r>
                        <a:rPr lang="fr-FR" dirty="0" err="1" smtClean="0"/>
                        <a:t>Eclas</a:t>
                      </a:r>
                      <a:r>
                        <a:rPr lang="fr-FR" dirty="0" smtClean="0"/>
                        <a:t>)</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err="1" smtClean="0"/>
                        <a:t>Similarity</a:t>
                      </a:r>
                      <a:r>
                        <a:rPr lang="it-IT" dirty="0" smtClean="0"/>
                        <a:t> </a:t>
                      </a:r>
                      <a:r>
                        <a:rPr lang="it-IT" dirty="0" err="1" smtClean="0"/>
                        <a:t>measure</a:t>
                      </a:r>
                      <a:endParaRPr lang="fr-FR" dirty="0" smtClean="0"/>
                    </a:p>
                  </a:txBody>
                  <a:tcPr/>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Identifier: </a:t>
                      </a:r>
                      <a:r>
                        <a:rPr lang="en-GB" sz="1200" dirty="0" err="1" smtClean="0">
                          <a:effectLst/>
                          <a:latin typeface="+mn-lt"/>
                          <a:ea typeface="Calibri"/>
                          <a:cs typeface="Times New Roman"/>
                        </a:rPr>
                        <a:t>uri</a:t>
                      </a:r>
                      <a:endParaRPr lang="fr-FR" sz="1200" dirty="0" smtClean="0">
                        <a:effectLst/>
                        <a:latin typeface="+mn-lt"/>
                        <a:ea typeface="Calibri"/>
                        <a:cs typeface="Times New Roman"/>
                      </a:endParaRPr>
                    </a:p>
                    <a:p>
                      <a:pPr algn="just">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u="sng" kern="1200" dirty="0" smtClean="0">
                          <a:solidFill>
                            <a:schemeClr val="dk1"/>
                          </a:solidFill>
                          <a:effectLst/>
                          <a:latin typeface="+mn-lt"/>
                          <a:ea typeface="+mn-ea"/>
                          <a:cs typeface="+mn-cs"/>
                          <a:hlinkClick r:id="rId2"/>
                        </a:rPr>
                        <a:t>http://eurovoc.europa.eu/1670</a:t>
                      </a:r>
                      <a:r>
                        <a:rPr lang="fr-BE" sz="1200" u="sng" kern="1200" dirty="0" smtClean="0">
                          <a:solidFill>
                            <a:schemeClr val="dk1"/>
                          </a:solidFill>
                          <a:effectLst/>
                          <a:latin typeface="+mn-lt"/>
                          <a:ea typeface="+mn-ea"/>
                          <a:cs typeface="+mn-cs"/>
                        </a:rPr>
                        <a:t> </a:t>
                      </a:r>
                      <a:endParaRPr lang="fr-FR" sz="1200" dirty="0">
                        <a:effectLst/>
                        <a:latin typeface="+mn-lt"/>
                        <a:ea typeface="Calibri"/>
                        <a:cs typeface="Times New Roman"/>
                      </a:endParaRPr>
                    </a:p>
                  </a:txBody>
                  <a:tcPr marL="68580" marR="68580" marT="0" marB="0"/>
                </a:tc>
                <a:tc>
                  <a:txBody>
                    <a:bodyPr/>
                    <a:lstStyle/>
                    <a:p>
                      <a:pPr marL="0" lvl="0" indent="0" algn="l">
                        <a:lnSpc>
                          <a:spcPct val="115000"/>
                        </a:lnSpc>
                        <a:spcAft>
                          <a:spcPts val="0"/>
                        </a:spcAft>
                        <a:buFont typeface="Arial" panose="020B0604020202020204" pitchFamily="34" charset="0"/>
                        <a:buNone/>
                        <a:tabLst>
                          <a:tab pos="666750" algn="l"/>
                        </a:tabLst>
                      </a:pPr>
                      <a:r>
                        <a:rPr lang="en-GB" sz="1200" u="sng" kern="1200" dirty="0" smtClean="0">
                          <a:solidFill>
                            <a:schemeClr val="dk1"/>
                          </a:solidFill>
                          <a:effectLst/>
                          <a:latin typeface="+mn-lt"/>
                          <a:ea typeface="+mn-ea"/>
                          <a:cs typeface="+mn-cs"/>
                          <a:hlinkClick r:id="rId3"/>
                        </a:rPr>
                        <a:t>http://ec.europa.eu/eclas/euc11/000003184</a:t>
                      </a:r>
                      <a:r>
                        <a:rPr lang="en-GB" sz="1200" u="sng" kern="1200" dirty="0" smtClean="0">
                          <a:solidFill>
                            <a:schemeClr val="dk1"/>
                          </a:solidFill>
                          <a:effectLst/>
                          <a:latin typeface="+mn-lt"/>
                          <a:ea typeface="+mn-ea"/>
                          <a:cs typeface="+mn-cs"/>
                        </a:rPr>
                        <a:t> </a:t>
                      </a:r>
                      <a:endParaRPr lang="fr-FR" sz="1200" dirty="0">
                        <a:effectLst/>
                        <a:latin typeface="+mn-lt"/>
                        <a:ea typeface="Calibri"/>
                        <a:cs typeface="Times New Roman"/>
                      </a:endParaRPr>
                    </a:p>
                  </a:txBody>
                  <a:tcPr marL="68580" marR="68580" marT="0" marB="0"/>
                </a:tc>
                <a:tc rowSpan="5">
                  <a:txBody>
                    <a:bodyPr/>
                    <a:lstStyle/>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marR="0" lvl="0" indent="0" algn="ctr" defTabSz="914400" rtl="0" eaLnBrk="1" fontAlgn="auto" latinLnBrk="0" hangingPunct="1">
                        <a:lnSpc>
                          <a:spcPct val="115000"/>
                        </a:lnSpc>
                        <a:spcBef>
                          <a:spcPts val="0"/>
                        </a:spcBef>
                        <a:spcAft>
                          <a:spcPts val="0"/>
                        </a:spcAft>
                        <a:buClrTx/>
                        <a:buSzTx/>
                        <a:buFont typeface="Arial" panose="020B0604020202020204" pitchFamily="34" charset="0"/>
                        <a:buNone/>
                        <a:tabLst>
                          <a:tab pos="666750" algn="l"/>
                        </a:tabLst>
                        <a:defRPr/>
                      </a:pPr>
                      <a:r>
                        <a:rPr lang="fr-FR" sz="2000" b="1" kern="1200" dirty="0" smtClean="0">
                          <a:solidFill>
                            <a:schemeClr val="dk1"/>
                          </a:solidFill>
                          <a:effectLst/>
                          <a:latin typeface="+mn-lt"/>
                          <a:ea typeface="Calibri"/>
                          <a:cs typeface="Times New Roman"/>
                        </a:rPr>
                        <a:t>0.23</a:t>
                      </a:r>
                    </a:p>
                    <a:p>
                      <a:pPr marL="0" lvl="0" indent="0" algn="l">
                        <a:lnSpc>
                          <a:spcPct val="115000"/>
                        </a:lnSpc>
                        <a:spcAft>
                          <a:spcPts val="0"/>
                        </a:spcAft>
                        <a:buFont typeface="Arial" panose="020B0604020202020204" pitchFamily="34" charset="0"/>
                        <a:buNone/>
                        <a:tabLst>
                          <a:tab pos="666750" algn="l"/>
                        </a:tabLst>
                      </a:pPr>
                      <a:endParaRPr lang="fr-FR" sz="1200"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b="1" dirty="0" smtClean="0">
                          <a:effectLst/>
                          <a:latin typeface="+mn-lt"/>
                          <a:ea typeface="Calibri"/>
                          <a:cs typeface="Times New Roman"/>
                        </a:rPr>
                        <a:t>Label (</a:t>
                      </a:r>
                      <a:r>
                        <a:rPr lang="en-GB" sz="1200" b="1" dirty="0" err="1" smtClean="0">
                          <a:effectLst/>
                          <a:latin typeface="+mn-lt"/>
                          <a:ea typeface="Calibri"/>
                          <a:cs typeface="Times New Roman"/>
                        </a:rPr>
                        <a:t>preflabel</a:t>
                      </a:r>
                      <a:r>
                        <a:rPr lang="en-GB" sz="1200" b="1" dirty="0" smtClean="0">
                          <a:effectLst/>
                          <a:latin typeface="+mn-lt"/>
                          <a:ea typeface="Calibri"/>
                          <a:cs typeface="Times New Roman"/>
                        </a:rPr>
                        <a:t>)</a:t>
                      </a:r>
                      <a:endParaRPr lang="fr-FR" sz="1200" b="1" dirty="0" smtClean="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kern="1200" dirty="0" smtClean="0">
                          <a:solidFill>
                            <a:schemeClr val="dk1"/>
                          </a:solidFill>
                          <a:effectLst/>
                          <a:latin typeface="+mn-lt"/>
                          <a:ea typeface="+mn-ea"/>
                          <a:cs typeface="+mn-cs"/>
                        </a:rPr>
                        <a:t>"</a:t>
                      </a:r>
                      <a:r>
                        <a:rPr lang="fr-BE" sz="1200" kern="1200" dirty="0" err="1" smtClean="0">
                          <a:solidFill>
                            <a:schemeClr val="dk1"/>
                          </a:solidFill>
                          <a:effectLst/>
                          <a:latin typeface="+mn-lt"/>
                          <a:ea typeface="+mn-ea"/>
                          <a:cs typeface="+mn-cs"/>
                        </a:rPr>
                        <a:t>linguistics</a:t>
                      </a:r>
                      <a:r>
                        <a:rPr lang="fr-BE" sz="1200" kern="1200" dirty="0" smtClean="0">
                          <a:solidFill>
                            <a:schemeClr val="dk1"/>
                          </a:solidFill>
                          <a:effectLst/>
                          <a:latin typeface="+mn-lt"/>
                          <a:ea typeface="+mn-ea"/>
                          <a:cs typeface="+mn-cs"/>
                        </a:rPr>
                        <a:t>"@en</a:t>
                      </a:r>
                      <a:endParaRPr lang="fr-FR" sz="1200" b="1" dirty="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kern="1200" dirty="0" smtClean="0">
                          <a:solidFill>
                            <a:schemeClr val="dk1"/>
                          </a:solidFill>
                          <a:effectLst/>
                          <a:latin typeface="+mn-lt"/>
                          <a:ea typeface="+mn-ea"/>
                          <a:cs typeface="+mn-cs"/>
                        </a:rPr>
                        <a:t>"</a:t>
                      </a:r>
                      <a:r>
                        <a:rPr lang="fr-BE" sz="1200" kern="1200" dirty="0" err="1" smtClean="0">
                          <a:solidFill>
                            <a:schemeClr val="dk1"/>
                          </a:solidFill>
                          <a:effectLst/>
                          <a:latin typeface="+mn-lt"/>
                          <a:ea typeface="+mn-ea"/>
                          <a:cs typeface="+mn-cs"/>
                        </a:rPr>
                        <a:t>Linguistics</a:t>
                      </a:r>
                      <a:r>
                        <a:rPr lang="fr-BE" sz="1200" kern="1200" dirty="0" smtClean="0">
                          <a:solidFill>
                            <a:schemeClr val="dk1"/>
                          </a:solidFill>
                          <a:effectLst/>
                          <a:latin typeface="+mn-lt"/>
                          <a:ea typeface="+mn-ea"/>
                          <a:cs typeface="+mn-cs"/>
                        </a:rPr>
                        <a:t>"@en</a:t>
                      </a:r>
                      <a:endParaRPr lang="fr-FR" sz="1200" b="1"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b="1"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Alternative Label (</a:t>
                      </a:r>
                      <a:r>
                        <a:rPr lang="en-GB" sz="1200" dirty="0" err="1" smtClean="0">
                          <a:effectLst/>
                          <a:latin typeface="+mn-lt"/>
                          <a:ea typeface="Calibri"/>
                          <a:cs typeface="Times New Roman"/>
                        </a:rPr>
                        <a:t>altlabel</a:t>
                      </a:r>
                      <a:r>
                        <a:rPr lang="en-GB" sz="1200" dirty="0" smtClean="0">
                          <a:effectLst/>
                          <a:latin typeface="+mn-lt"/>
                          <a:ea typeface="Calibri"/>
                          <a:cs typeface="Times New Roman"/>
                        </a:rPr>
                        <a:t>)</a:t>
                      </a:r>
                      <a:endParaRPr lang="fr-FR" sz="1200" dirty="0" smtClean="0">
                        <a:effectLst/>
                        <a:latin typeface="+mn-lt"/>
                        <a:ea typeface="Calibri"/>
                        <a:cs typeface="Times New Roman"/>
                      </a:endParaRPr>
                    </a:p>
                    <a:p>
                      <a:pPr algn="just">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kern="1200" dirty="0" smtClean="0">
                          <a:solidFill>
                            <a:schemeClr val="dk1"/>
                          </a:solidFill>
                          <a:effectLst/>
                          <a:latin typeface="+mn-lt"/>
                          <a:ea typeface="+mn-ea"/>
                          <a:cs typeface="+mn-cs"/>
                        </a:rPr>
                        <a:t>"grammar"@</a:t>
                      </a:r>
                      <a:r>
                        <a:rPr lang="en-GB" sz="1200" kern="1200" dirty="0" err="1" smtClean="0">
                          <a:solidFill>
                            <a:schemeClr val="dk1"/>
                          </a:solidFill>
                          <a:effectLst/>
                          <a:latin typeface="+mn-lt"/>
                          <a:ea typeface="+mn-ea"/>
                          <a:cs typeface="+mn-cs"/>
                        </a:rPr>
                        <a:t>en</a:t>
                      </a:r>
                      <a:r>
                        <a:rPr lang="en-GB" sz="1200" kern="1200" dirty="0" smtClean="0">
                          <a:solidFill>
                            <a:schemeClr val="dk1"/>
                          </a:solidFill>
                          <a:effectLst/>
                          <a:latin typeface="+mn-lt"/>
                          <a:ea typeface="+mn-ea"/>
                          <a:cs typeface="+mn-cs"/>
                        </a:rPr>
                        <a:t> "lexicology"@</a:t>
                      </a:r>
                      <a:r>
                        <a:rPr lang="en-GB" sz="1200" kern="1200" dirty="0" err="1" smtClean="0">
                          <a:solidFill>
                            <a:schemeClr val="dk1"/>
                          </a:solidFill>
                          <a:effectLst/>
                          <a:latin typeface="+mn-lt"/>
                          <a:ea typeface="+mn-ea"/>
                          <a:cs typeface="+mn-cs"/>
                        </a:rPr>
                        <a:t>en</a:t>
                      </a:r>
                      <a:r>
                        <a:rPr lang="en-GB" sz="1200" kern="1200" dirty="0" smtClean="0">
                          <a:solidFill>
                            <a:schemeClr val="dk1"/>
                          </a:solidFill>
                          <a:effectLst/>
                          <a:latin typeface="+mn-lt"/>
                          <a:ea typeface="+mn-ea"/>
                          <a:cs typeface="+mn-cs"/>
                        </a:rPr>
                        <a:t> "phonetics"@</a:t>
                      </a:r>
                      <a:r>
                        <a:rPr lang="en-GB" sz="1200" kern="1200" dirty="0" err="1" smtClean="0">
                          <a:solidFill>
                            <a:schemeClr val="dk1"/>
                          </a:solidFill>
                          <a:effectLst/>
                          <a:latin typeface="+mn-lt"/>
                          <a:ea typeface="+mn-ea"/>
                          <a:cs typeface="+mn-cs"/>
                        </a:rPr>
                        <a:t>en</a:t>
                      </a:r>
                      <a:r>
                        <a:rPr lang="en-GB" sz="1200" kern="1200" dirty="0" smtClean="0">
                          <a:solidFill>
                            <a:schemeClr val="dk1"/>
                          </a:solidFill>
                          <a:effectLst/>
                          <a:latin typeface="+mn-lt"/>
                          <a:ea typeface="+mn-ea"/>
                          <a:cs typeface="+mn-cs"/>
                        </a:rPr>
                        <a:t> "pronunciation"@</a:t>
                      </a:r>
                      <a:r>
                        <a:rPr lang="en-GB" sz="1200" kern="1200" dirty="0" err="1" smtClean="0">
                          <a:solidFill>
                            <a:schemeClr val="dk1"/>
                          </a:solidFill>
                          <a:effectLst/>
                          <a:latin typeface="+mn-lt"/>
                          <a:ea typeface="+mn-ea"/>
                          <a:cs typeface="+mn-cs"/>
                        </a:rPr>
                        <a:t>en</a:t>
                      </a:r>
                      <a:r>
                        <a:rPr lang="en-GB" sz="1200" kern="1200" dirty="0" smtClean="0">
                          <a:solidFill>
                            <a:schemeClr val="dk1"/>
                          </a:solidFill>
                          <a:effectLst/>
                          <a:latin typeface="+mn-lt"/>
                          <a:ea typeface="+mn-ea"/>
                          <a:cs typeface="+mn-cs"/>
                        </a:rPr>
                        <a:t> "semantics"@</a:t>
                      </a:r>
                      <a:r>
                        <a:rPr lang="en-GB" sz="1200" kern="1200" dirty="0" err="1" smtClean="0">
                          <a:solidFill>
                            <a:schemeClr val="dk1"/>
                          </a:solidFill>
                          <a:effectLst/>
                          <a:latin typeface="+mn-lt"/>
                          <a:ea typeface="+mn-ea"/>
                          <a:cs typeface="+mn-cs"/>
                        </a:rPr>
                        <a:t>en</a:t>
                      </a:r>
                      <a:r>
                        <a:rPr lang="en-GB" sz="1200" kern="1200" dirty="0" smtClean="0">
                          <a:solidFill>
                            <a:schemeClr val="dk1"/>
                          </a:solidFill>
                          <a:effectLst/>
                          <a:latin typeface="+mn-lt"/>
                          <a:ea typeface="+mn-ea"/>
                          <a:cs typeface="+mn-cs"/>
                        </a:rPr>
                        <a:t> "etymology"@</a:t>
                      </a:r>
                      <a:r>
                        <a:rPr lang="en-GB" sz="1200" kern="1200" dirty="0" err="1" smtClean="0">
                          <a:solidFill>
                            <a:schemeClr val="dk1"/>
                          </a:solidFill>
                          <a:effectLst/>
                          <a:latin typeface="+mn-lt"/>
                          <a:ea typeface="+mn-ea"/>
                          <a:cs typeface="+mn-cs"/>
                        </a:rPr>
                        <a:t>en</a:t>
                      </a:r>
                      <a:r>
                        <a:rPr lang="en-GB" sz="1200" kern="1200" dirty="0" smtClean="0">
                          <a:solidFill>
                            <a:schemeClr val="dk1"/>
                          </a:solidFill>
                          <a:effectLst/>
                          <a:latin typeface="+mn-lt"/>
                          <a:ea typeface="+mn-ea"/>
                          <a:cs typeface="+mn-cs"/>
                        </a:rPr>
                        <a:t> "spelling"@</a:t>
                      </a:r>
                      <a:r>
                        <a:rPr lang="en-GB" sz="1200" kern="1200" dirty="0" err="1" smtClean="0">
                          <a:solidFill>
                            <a:schemeClr val="dk1"/>
                          </a:solidFill>
                          <a:effectLst/>
                          <a:latin typeface="+mn-lt"/>
                          <a:ea typeface="+mn-ea"/>
                          <a:cs typeface="+mn-cs"/>
                        </a:rPr>
                        <a:t>en</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r>
                        <a:rPr lang="fr-BE" sz="1200" kern="1200" dirty="0" smtClean="0">
                          <a:solidFill>
                            <a:schemeClr val="dk1"/>
                          </a:solidFill>
                          <a:effectLst/>
                          <a:latin typeface="+mn-lt"/>
                          <a:ea typeface="+mn-ea"/>
                          <a:cs typeface="+mn-cs"/>
                        </a:rPr>
                        <a:t>"</a:t>
                      </a:r>
                      <a:r>
                        <a:rPr lang="fr-BE" sz="1200" kern="1200" dirty="0" err="1" smtClean="0">
                          <a:solidFill>
                            <a:schemeClr val="dk1"/>
                          </a:solidFill>
                          <a:effectLst/>
                          <a:latin typeface="+mn-lt"/>
                          <a:ea typeface="+mn-ea"/>
                          <a:cs typeface="+mn-cs"/>
                        </a:rPr>
                        <a:t>Language</a:t>
                      </a:r>
                      <a:r>
                        <a:rPr lang="fr-BE" sz="1200" kern="1200" dirty="0" smtClean="0">
                          <a:solidFill>
                            <a:schemeClr val="dk1"/>
                          </a:solidFill>
                          <a:effectLst/>
                          <a:latin typeface="+mn-lt"/>
                          <a:ea typeface="+mn-ea"/>
                          <a:cs typeface="+mn-cs"/>
                        </a:rPr>
                        <a:t> </a:t>
                      </a:r>
                      <a:r>
                        <a:rPr lang="fr-BE" sz="1200" kern="1200" dirty="0" err="1" smtClean="0">
                          <a:solidFill>
                            <a:schemeClr val="dk1"/>
                          </a:solidFill>
                          <a:effectLst/>
                          <a:latin typeface="+mn-lt"/>
                          <a:ea typeface="+mn-ea"/>
                          <a:cs typeface="+mn-cs"/>
                        </a:rPr>
                        <a:t>study</a:t>
                      </a:r>
                      <a:r>
                        <a:rPr lang="fr-BE" sz="1200" kern="1200" dirty="0" smtClean="0">
                          <a:solidFill>
                            <a:schemeClr val="dk1"/>
                          </a:solidFill>
                          <a:effectLst/>
                          <a:latin typeface="+mn-lt"/>
                          <a:ea typeface="+mn-ea"/>
                          <a:cs typeface="+mn-cs"/>
                        </a:rPr>
                        <a:t>"@en</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r h="370840">
                <a:tc>
                  <a:txBody>
                    <a:bodyPr/>
                    <a:lstStyle/>
                    <a:p>
                      <a:pPr algn="just">
                        <a:lnSpc>
                          <a:spcPct val="115000"/>
                        </a:lnSpc>
                        <a:spcAft>
                          <a:spcPts val="0"/>
                        </a:spcAft>
                      </a:pPr>
                      <a:r>
                        <a:rPr lang="en-GB" sz="1200" dirty="0">
                          <a:effectLst/>
                          <a:latin typeface="+mn-lt"/>
                          <a:ea typeface="Calibri"/>
                          <a:cs typeface="Times New Roman"/>
                        </a:rPr>
                        <a:t>definition</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Remark (</a:t>
                      </a:r>
                      <a:r>
                        <a:rPr lang="en-GB" sz="1200" dirty="0" err="1" smtClean="0">
                          <a:effectLst/>
                          <a:latin typeface="+mn-lt"/>
                          <a:ea typeface="Calibri"/>
                          <a:cs typeface="Times New Roman"/>
                        </a:rPr>
                        <a:t>scopeNote</a:t>
                      </a:r>
                      <a:r>
                        <a:rPr lang="en-GB" sz="1200" dirty="0" smtClean="0">
                          <a:effectLst/>
                          <a:latin typeface="+mn-lt"/>
                          <a:ea typeface="Calibri"/>
                          <a:cs typeface="Times New Roman"/>
                        </a:rPr>
                        <a:t>)</a:t>
                      </a:r>
                      <a:endParaRPr lang="fr-FR" sz="1200" dirty="0" smtClean="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9974495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Example 5 </a:t>
            </a:r>
            <a:r>
              <a:rPr lang="en-US" dirty="0"/>
              <a:t>of </a:t>
            </a:r>
            <a:r>
              <a:rPr lang="en-US" dirty="0" smtClean="0"/>
              <a:t>alignment</a:t>
            </a:r>
            <a:endParaRPr lang="fr-FR" dirty="0"/>
          </a:p>
        </p:txBody>
      </p:sp>
      <p:graphicFrame>
        <p:nvGraphicFramePr>
          <p:cNvPr id="5" name="Espace réservé du tableau 7"/>
          <p:cNvGraphicFramePr>
            <a:graphicFrameLocks/>
          </p:cNvGraphicFramePr>
          <p:nvPr>
            <p:extLst>
              <p:ext uri="{D42A27DB-BD31-4B8C-83A1-F6EECF244321}">
                <p14:modId xmlns:p14="http://schemas.microsoft.com/office/powerpoint/2010/main" val="2853315162"/>
              </p:ext>
            </p:extLst>
          </p:nvPr>
        </p:nvGraphicFramePr>
        <p:xfrm>
          <a:off x="468313" y="2478623"/>
          <a:ext cx="8207376" cy="3808984"/>
        </p:xfrm>
        <a:graphic>
          <a:graphicData uri="http://schemas.openxmlformats.org/drawingml/2006/table">
            <a:tbl>
              <a:tblPr firstRow="1" bandRow="1">
                <a:tableStyleId>{F5AB1C69-6EDB-4FF4-983F-18BD219EF322}</a:tableStyleId>
              </a:tblPr>
              <a:tblGrid>
                <a:gridCol w="1274146"/>
                <a:gridCol w="3333597"/>
                <a:gridCol w="2160240"/>
                <a:gridCol w="1439393"/>
              </a:tblGrid>
              <a:tr h="648469">
                <a:tc>
                  <a:txBody>
                    <a:bodyPr/>
                    <a:lstStyle/>
                    <a:p>
                      <a:r>
                        <a:rPr lang="fr-BE" sz="1800" b="1" i="0" u="none" strike="noStrike" dirty="0" err="1" smtClean="0">
                          <a:solidFill>
                            <a:schemeClr val="tx1"/>
                          </a:solidFill>
                          <a:effectLst/>
                          <a:latin typeface="Calibri"/>
                        </a:rPr>
                        <a:t>Properties</a:t>
                      </a:r>
                      <a:endParaRPr lang="fr-FR" dirty="0"/>
                    </a:p>
                  </a:txBody>
                  <a:tcPr/>
                </a:tc>
                <a:tc>
                  <a:txBody>
                    <a:bodyPr/>
                    <a:lstStyle/>
                    <a:p>
                      <a:r>
                        <a:rPr lang="fr-FR" dirty="0" smtClean="0"/>
                        <a:t>Concept 1 (</a:t>
                      </a:r>
                      <a:r>
                        <a:rPr lang="fr-FR" dirty="0" err="1" smtClean="0"/>
                        <a:t>EuroVoc</a:t>
                      </a:r>
                      <a:r>
                        <a:rPr lang="fr-FR" dirty="0" smtClean="0"/>
                        <a:t>)</a:t>
                      </a:r>
                    </a:p>
                  </a:txBody>
                  <a:tcPr/>
                </a:tc>
                <a:tc>
                  <a:txBody>
                    <a:bodyPr/>
                    <a:lstStyle/>
                    <a:p>
                      <a:r>
                        <a:rPr lang="fr-FR" dirty="0" smtClean="0"/>
                        <a:t>Concept 2 (</a:t>
                      </a:r>
                      <a:r>
                        <a:rPr lang="fr-FR" dirty="0" err="1" smtClean="0"/>
                        <a:t>Eclas</a:t>
                      </a:r>
                      <a:r>
                        <a:rPr lang="fr-FR" dirty="0" smtClean="0"/>
                        <a:t>)</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err="1" smtClean="0"/>
                        <a:t>Similarity</a:t>
                      </a:r>
                      <a:r>
                        <a:rPr lang="it-IT" dirty="0" smtClean="0"/>
                        <a:t> </a:t>
                      </a:r>
                      <a:r>
                        <a:rPr lang="it-IT" dirty="0" err="1" smtClean="0"/>
                        <a:t>measure</a:t>
                      </a:r>
                      <a:endParaRPr lang="fr-FR" dirty="0" smtClean="0"/>
                    </a:p>
                  </a:txBody>
                  <a:tcPr/>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Identifier: </a:t>
                      </a:r>
                      <a:r>
                        <a:rPr lang="en-GB" sz="1200" dirty="0" err="1" smtClean="0">
                          <a:effectLst/>
                          <a:latin typeface="+mn-lt"/>
                          <a:ea typeface="Calibri"/>
                          <a:cs typeface="Times New Roman"/>
                        </a:rPr>
                        <a:t>uri</a:t>
                      </a:r>
                      <a:endParaRPr lang="fr-FR" sz="1200" dirty="0" smtClean="0">
                        <a:effectLst/>
                        <a:latin typeface="+mn-lt"/>
                        <a:ea typeface="Calibri"/>
                        <a:cs typeface="Times New Roman"/>
                      </a:endParaRPr>
                    </a:p>
                    <a:p>
                      <a:pPr algn="just">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u="sng" kern="1200" dirty="0" smtClean="0">
                          <a:solidFill>
                            <a:schemeClr val="dk1"/>
                          </a:solidFill>
                          <a:effectLst/>
                          <a:latin typeface="+mn-lt"/>
                          <a:ea typeface="+mn-ea"/>
                          <a:cs typeface="+mn-cs"/>
                          <a:hlinkClick r:id="rId2"/>
                        </a:rPr>
                        <a:t>http://eurovoc.europa.eu/3165</a:t>
                      </a:r>
                      <a:r>
                        <a:rPr lang="fr-BE" sz="1200" u="sng" kern="1200" dirty="0" smtClean="0">
                          <a:solidFill>
                            <a:schemeClr val="dk1"/>
                          </a:solidFill>
                          <a:effectLst/>
                          <a:latin typeface="+mn-lt"/>
                          <a:ea typeface="+mn-ea"/>
                          <a:cs typeface="+mn-cs"/>
                        </a:rPr>
                        <a:t> </a:t>
                      </a:r>
                      <a:endParaRPr lang="fr-FR" sz="1200" dirty="0">
                        <a:effectLst/>
                        <a:latin typeface="+mn-lt"/>
                        <a:ea typeface="Calibri"/>
                        <a:cs typeface="Times New Roman"/>
                      </a:endParaRPr>
                    </a:p>
                  </a:txBody>
                  <a:tcPr marL="68580" marR="68580" marT="0" marB="0"/>
                </a:tc>
                <a:tc>
                  <a:txBody>
                    <a:bodyPr/>
                    <a:lstStyle/>
                    <a:p>
                      <a:pPr marL="0" lvl="0" indent="0" algn="l">
                        <a:lnSpc>
                          <a:spcPct val="115000"/>
                        </a:lnSpc>
                        <a:spcAft>
                          <a:spcPts val="0"/>
                        </a:spcAft>
                        <a:buFont typeface="Arial" panose="020B0604020202020204" pitchFamily="34" charset="0"/>
                        <a:buNone/>
                        <a:tabLst>
                          <a:tab pos="666750" algn="l"/>
                        </a:tabLst>
                      </a:pPr>
                      <a:r>
                        <a:rPr lang="en-GB" sz="1200" u="sng" kern="1200" dirty="0" smtClean="0">
                          <a:solidFill>
                            <a:schemeClr val="dk1"/>
                          </a:solidFill>
                          <a:effectLst/>
                          <a:latin typeface="+mn-lt"/>
                          <a:ea typeface="+mn-ea"/>
                          <a:cs typeface="+mn-cs"/>
                          <a:hlinkClick r:id="rId3"/>
                        </a:rPr>
                        <a:t>http://ec.europa.eu/eclas/euc11/000005201</a:t>
                      </a:r>
                      <a:r>
                        <a:rPr lang="en-GB" sz="1200" u="sng" kern="1200" dirty="0" smtClean="0">
                          <a:solidFill>
                            <a:schemeClr val="dk1"/>
                          </a:solidFill>
                          <a:effectLst/>
                          <a:latin typeface="+mn-lt"/>
                          <a:ea typeface="+mn-ea"/>
                          <a:cs typeface="+mn-cs"/>
                        </a:rPr>
                        <a:t> </a:t>
                      </a:r>
                      <a:endParaRPr lang="fr-FR" sz="1200" dirty="0">
                        <a:effectLst/>
                        <a:latin typeface="+mn-lt"/>
                        <a:ea typeface="Calibri"/>
                        <a:cs typeface="Times New Roman"/>
                      </a:endParaRPr>
                    </a:p>
                  </a:txBody>
                  <a:tcPr marL="68580" marR="68580" marT="0" marB="0"/>
                </a:tc>
                <a:tc rowSpan="5">
                  <a:txBody>
                    <a:bodyPr/>
                    <a:lstStyle/>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marR="0" lvl="0" indent="0" algn="ctr" defTabSz="914400" rtl="0" eaLnBrk="1" fontAlgn="auto" latinLnBrk="0" hangingPunct="1">
                        <a:lnSpc>
                          <a:spcPct val="115000"/>
                        </a:lnSpc>
                        <a:spcBef>
                          <a:spcPts val="0"/>
                        </a:spcBef>
                        <a:spcAft>
                          <a:spcPts val="0"/>
                        </a:spcAft>
                        <a:buClrTx/>
                        <a:buSzTx/>
                        <a:buFont typeface="Arial" panose="020B0604020202020204" pitchFamily="34" charset="0"/>
                        <a:buNone/>
                        <a:tabLst>
                          <a:tab pos="666750" algn="l"/>
                        </a:tabLst>
                        <a:defRPr/>
                      </a:pPr>
                      <a:r>
                        <a:rPr lang="fr-FR" sz="2000" b="1" kern="1200" dirty="0" smtClean="0">
                          <a:solidFill>
                            <a:schemeClr val="dk1"/>
                          </a:solidFill>
                          <a:effectLst/>
                          <a:latin typeface="+mn-lt"/>
                          <a:ea typeface="Calibri"/>
                          <a:cs typeface="Times New Roman"/>
                        </a:rPr>
                        <a:t>0.49</a:t>
                      </a:r>
                    </a:p>
                    <a:p>
                      <a:pPr marL="0" lvl="0" indent="0" algn="l">
                        <a:lnSpc>
                          <a:spcPct val="115000"/>
                        </a:lnSpc>
                        <a:spcAft>
                          <a:spcPts val="0"/>
                        </a:spcAft>
                        <a:buFont typeface="Arial" panose="020B0604020202020204" pitchFamily="34" charset="0"/>
                        <a:buNone/>
                        <a:tabLst>
                          <a:tab pos="666750" algn="l"/>
                        </a:tabLst>
                      </a:pPr>
                      <a:endParaRPr lang="fr-FR" sz="1200"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b="1" dirty="0" smtClean="0">
                          <a:effectLst/>
                          <a:latin typeface="+mn-lt"/>
                          <a:ea typeface="Calibri"/>
                          <a:cs typeface="Times New Roman"/>
                        </a:rPr>
                        <a:t>Label (</a:t>
                      </a:r>
                      <a:r>
                        <a:rPr lang="en-GB" sz="1200" b="1" dirty="0" err="1" smtClean="0">
                          <a:effectLst/>
                          <a:latin typeface="+mn-lt"/>
                          <a:ea typeface="Calibri"/>
                          <a:cs typeface="Times New Roman"/>
                        </a:rPr>
                        <a:t>preflabel</a:t>
                      </a:r>
                      <a:r>
                        <a:rPr lang="en-GB" sz="1200" b="1" dirty="0" smtClean="0">
                          <a:effectLst/>
                          <a:latin typeface="+mn-lt"/>
                          <a:ea typeface="Calibri"/>
                          <a:cs typeface="Times New Roman"/>
                        </a:rPr>
                        <a:t>)</a:t>
                      </a:r>
                      <a:endParaRPr lang="fr-FR" sz="1200" b="1" dirty="0" smtClean="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kern="1200" dirty="0" smtClean="0">
                          <a:solidFill>
                            <a:schemeClr val="dk1"/>
                          </a:solidFill>
                          <a:effectLst/>
                          <a:latin typeface="+mn-lt"/>
                          <a:ea typeface="+mn-ea"/>
                          <a:cs typeface="+mn-cs"/>
                        </a:rPr>
                        <a:t>"</a:t>
                      </a:r>
                      <a:r>
                        <a:rPr lang="fr-BE" sz="1200" kern="1200" dirty="0" err="1" smtClean="0">
                          <a:solidFill>
                            <a:schemeClr val="dk1"/>
                          </a:solidFill>
                          <a:effectLst/>
                          <a:latin typeface="+mn-lt"/>
                          <a:ea typeface="+mn-ea"/>
                          <a:cs typeface="+mn-cs"/>
                        </a:rPr>
                        <a:t>market</a:t>
                      </a:r>
                      <a:r>
                        <a:rPr lang="fr-BE" sz="1200" kern="1200" dirty="0" smtClean="0">
                          <a:solidFill>
                            <a:schemeClr val="dk1"/>
                          </a:solidFill>
                          <a:effectLst/>
                          <a:latin typeface="+mn-lt"/>
                          <a:ea typeface="+mn-ea"/>
                          <a:cs typeface="+mn-cs"/>
                        </a:rPr>
                        <a:t> </a:t>
                      </a:r>
                      <a:r>
                        <a:rPr lang="fr-BE" sz="1200" kern="1200" dirty="0" err="1" smtClean="0">
                          <a:solidFill>
                            <a:schemeClr val="dk1"/>
                          </a:solidFill>
                          <a:effectLst/>
                          <a:latin typeface="+mn-lt"/>
                          <a:ea typeface="+mn-ea"/>
                          <a:cs typeface="+mn-cs"/>
                        </a:rPr>
                        <a:t>stabilisation"@en</a:t>
                      </a:r>
                      <a:r>
                        <a:rPr lang="fr-BE" sz="1200" kern="1200" dirty="0" smtClean="0">
                          <a:solidFill>
                            <a:schemeClr val="dk1"/>
                          </a:solidFill>
                          <a:effectLst/>
                          <a:latin typeface="+mn-lt"/>
                          <a:ea typeface="+mn-ea"/>
                          <a:cs typeface="+mn-cs"/>
                        </a:rPr>
                        <a:t> </a:t>
                      </a:r>
                      <a:endParaRPr lang="fr-FR" sz="1200" b="1" dirty="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kern="1200" dirty="0" smtClean="0">
                          <a:solidFill>
                            <a:schemeClr val="dk1"/>
                          </a:solidFill>
                          <a:effectLst/>
                          <a:latin typeface="+mn-lt"/>
                          <a:ea typeface="+mn-ea"/>
                          <a:cs typeface="+mn-cs"/>
                        </a:rPr>
                        <a:t>"</a:t>
                      </a:r>
                      <a:r>
                        <a:rPr lang="fr-BE" sz="1200" kern="1200" dirty="0" err="1" smtClean="0">
                          <a:solidFill>
                            <a:schemeClr val="dk1"/>
                          </a:solidFill>
                          <a:effectLst/>
                          <a:latin typeface="+mn-lt"/>
                          <a:ea typeface="+mn-ea"/>
                          <a:cs typeface="+mn-cs"/>
                        </a:rPr>
                        <a:t>Market</a:t>
                      </a:r>
                      <a:r>
                        <a:rPr lang="fr-BE" sz="1200" kern="1200" dirty="0" smtClean="0">
                          <a:solidFill>
                            <a:schemeClr val="dk1"/>
                          </a:solidFill>
                          <a:effectLst/>
                          <a:latin typeface="+mn-lt"/>
                          <a:ea typeface="+mn-ea"/>
                          <a:cs typeface="+mn-cs"/>
                        </a:rPr>
                        <a:t> </a:t>
                      </a:r>
                      <a:r>
                        <a:rPr lang="fr-BE" sz="1200" kern="1200" dirty="0" err="1" smtClean="0">
                          <a:solidFill>
                            <a:schemeClr val="dk1"/>
                          </a:solidFill>
                          <a:effectLst/>
                          <a:latin typeface="+mn-lt"/>
                          <a:ea typeface="+mn-ea"/>
                          <a:cs typeface="+mn-cs"/>
                        </a:rPr>
                        <a:t>stabilization</a:t>
                      </a:r>
                      <a:r>
                        <a:rPr lang="fr-BE" sz="1200" kern="1200" dirty="0" smtClean="0">
                          <a:solidFill>
                            <a:schemeClr val="dk1"/>
                          </a:solidFill>
                          <a:effectLst/>
                          <a:latin typeface="+mn-lt"/>
                          <a:ea typeface="+mn-ea"/>
                          <a:cs typeface="+mn-cs"/>
                        </a:rPr>
                        <a:t>"@en</a:t>
                      </a:r>
                      <a:endParaRPr lang="fr-FR" sz="1200" b="1"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b="1"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Alternative Label (</a:t>
                      </a:r>
                      <a:r>
                        <a:rPr lang="en-GB" sz="1200" dirty="0" err="1" smtClean="0">
                          <a:effectLst/>
                          <a:latin typeface="+mn-lt"/>
                          <a:ea typeface="Calibri"/>
                          <a:cs typeface="Times New Roman"/>
                        </a:rPr>
                        <a:t>altlabel</a:t>
                      </a:r>
                      <a:r>
                        <a:rPr lang="en-GB" sz="1200" dirty="0" smtClean="0">
                          <a:effectLst/>
                          <a:latin typeface="+mn-lt"/>
                          <a:ea typeface="Calibri"/>
                          <a:cs typeface="Times New Roman"/>
                        </a:rPr>
                        <a:t>)</a:t>
                      </a:r>
                      <a:endParaRPr lang="fr-FR" sz="1200" dirty="0" smtClean="0">
                        <a:effectLst/>
                        <a:latin typeface="+mn-lt"/>
                        <a:ea typeface="Calibri"/>
                        <a:cs typeface="Times New Roman"/>
                      </a:endParaRPr>
                    </a:p>
                    <a:p>
                      <a:pPr algn="just">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kern="1200" dirty="0" smtClean="0">
                          <a:solidFill>
                            <a:schemeClr val="dk1"/>
                          </a:solidFill>
                          <a:effectLst/>
                          <a:latin typeface="+mn-lt"/>
                          <a:ea typeface="+mn-ea"/>
                          <a:cs typeface="+mn-cs"/>
                        </a:rPr>
                        <a:t>"improvement of market conditions"@</a:t>
                      </a:r>
                      <a:r>
                        <a:rPr lang="en-GB" sz="1200" kern="1200" dirty="0" err="1" smtClean="0">
                          <a:solidFill>
                            <a:schemeClr val="dk1"/>
                          </a:solidFill>
                          <a:effectLst/>
                          <a:latin typeface="+mn-lt"/>
                          <a:ea typeface="+mn-ea"/>
                          <a:cs typeface="+mn-cs"/>
                        </a:rPr>
                        <a:t>en</a:t>
                      </a:r>
                      <a:r>
                        <a:rPr lang="en-GB" sz="1200" kern="1200" dirty="0" smtClean="0">
                          <a:solidFill>
                            <a:schemeClr val="dk1"/>
                          </a:solidFill>
                          <a:effectLst/>
                          <a:latin typeface="+mn-lt"/>
                          <a:ea typeface="+mn-ea"/>
                          <a:cs typeface="+mn-cs"/>
                        </a:rPr>
                        <a:t> </a:t>
                      </a:r>
                      <a:br>
                        <a:rPr lang="en-GB" sz="1200" kern="1200" dirty="0" smtClean="0">
                          <a:solidFill>
                            <a:schemeClr val="dk1"/>
                          </a:solidFill>
                          <a:effectLst/>
                          <a:latin typeface="+mn-lt"/>
                          <a:ea typeface="+mn-ea"/>
                          <a:cs typeface="+mn-cs"/>
                        </a:rPr>
                      </a:br>
                      <a:r>
                        <a:rPr lang="en-GB" sz="1200" kern="1200" dirty="0" smtClean="0">
                          <a:solidFill>
                            <a:schemeClr val="dk1"/>
                          </a:solidFill>
                          <a:effectLst/>
                          <a:latin typeface="+mn-lt"/>
                          <a:ea typeface="+mn-ea"/>
                          <a:cs typeface="+mn-cs"/>
                        </a:rPr>
                        <a:t>"market regularisation"@</a:t>
                      </a:r>
                      <a:r>
                        <a:rPr lang="en-GB" sz="1200" kern="1200" dirty="0" err="1" smtClean="0">
                          <a:solidFill>
                            <a:schemeClr val="dk1"/>
                          </a:solidFill>
                          <a:effectLst/>
                          <a:latin typeface="+mn-lt"/>
                          <a:ea typeface="+mn-ea"/>
                          <a:cs typeface="+mn-cs"/>
                        </a:rPr>
                        <a:t>en</a:t>
                      </a:r>
                      <a:r>
                        <a:rPr lang="en-GB" sz="1200" kern="1200" dirty="0" smtClean="0">
                          <a:solidFill>
                            <a:schemeClr val="dk1"/>
                          </a:solidFill>
                          <a:effectLst/>
                          <a:latin typeface="+mn-lt"/>
                          <a:ea typeface="+mn-ea"/>
                          <a:cs typeface="+mn-cs"/>
                        </a:rPr>
                        <a:t> </a:t>
                      </a:r>
                      <a:br>
                        <a:rPr lang="en-GB" sz="1200" kern="1200" dirty="0" smtClean="0">
                          <a:solidFill>
                            <a:schemeClr val="dk1"/>
                          </a:solidFill>
                          <a:effectLst/>
                          <a:latin typeface="+mn-lt"/>
                          <a:ea typeface="+mn-ea"/>
                          <a:cs typeface="+mn-cs"/>
                        </a:rPr>
                      </a:br>
                      <a:r>
                        <a:rPr lang="en-GB" sz="1200" kern="1200" dirty="0" smtClean="0">
                          <a:solidFill>
                            <a:schemeClr val="dk1"/>
                          </a:solidFill>
                          <a:effectLst/>
                          <a:latin typeface="+mn-lt"/>
                          <a:ea typeface="+mn-ea"/>
                          <a:cs typeface="+mn-cs"/>
                        </a:rPr>
                        <a:t>"market regularization"@</a:t>
                      </a:r>
                      <a:r>
                        <a:rPr lang="en-GB" sz="1200" kern="1200" dirty="0" err="1" smtClean="0">
                          <a:solidFill>
                            <a:schemeClr val="dk1"/>
                          </a:solidFill>
                          <a:effectLst/>
                          <a:latin typeface="+mn-lt"/>
                          <a:ea typeface="+mn-ea"/>
                          <a:cs typeface="+mn-cs"/>
                        </a:rPr>
                        <a:t>en</a:t>
                      </a:r>
                      <a:r>
                        <a:rPr lang="en-GB" sz="1200" kern="1200" dirty="0" smtClean="0">
                          <a:solidFill>
                            <a:schemeClr val="dk1"/>
                          </a:solidFill>
                          <a:effectLst/>
                          <a:latin typeface="+mn-lt"/>
                          <a:ea typeface="+mn-ea"/>
                          <a:cs typeface="+mn-cs"/>
                        </a:rPr>
                        <a:t> </a:t>
                      </a:r>
                      <a:br>
                        <a:rPr lang="en-GB" sz="1200" kern="1200" dirty="0" smtClean="0">
                          <a:solidFill>
                            <a:schemeClr val="dk1"/>
                          </a:solidFill>
                          <a:effectLst/>
                          <a:latin typeface="+mn-lt"/>
                          <a:ea typeface="+mn-ea"/>
                          <a:cs typeface="+mn-cs"/>
                        </a:rPr>
                      </a:br>
                      <a:r>
                        <a:rPr lang="en-GB" sz="1200" kern="1200" dirty="0" smtClean="0">
                          <a:solidFill>
                            <a:schemeClr val="dk1"/>
                          </a:solidFill>
                          <a:effectLst/>
                          <a:latin typeface="+mn-lt"/>
                          <a:ea typeface="+mn-ea"/>
                          <a:cs typeface="+mn-cs"/>
                        </a:rPr>
                        <a:t>"market stabilization"@</a:t>
                      </a:r>
                      <a:r>
                        <a:rPr lang="en-GB" sz="1200" kern="1200" dirty="0" err="1" smtClean="0">
                          <a:solidFill>
                            <a:schemeClr val="dk1"/>
                          </a:solidFill>
                          <a:effectLst/>
                          <a:latin typeface="+mn-lt"/>
                          <a:ea typeface="+mn-ea"/>
                          <a:cs typeface="+mn-cs"/>
                        </a:rPr>
                        <a:t>en</a:t>
                      </a:r>
                      <a:r>
                        <a:rPr lang="en-GB" sz="1200" kern="1200" dirty="0" smtClean="0">
                          <a:solidFill>
                            <a:schemeClr val="dk1"/>
                          </a:solidFill>
                          <a:effectLst/>
                          <a:latin typeface="+mn-lt"/>
                          <a:ea typeface="+mn-ea"/>
                          <a:cs typeface="+mn-cs"/>
                        </a:rPr>
                        <a:t> "stabilisation of prices"@</a:t>
                      </a:r>
                      <a:r>
                        <a:rPr lang="en-GB" sz="1200" kern="1200" dirty="0" err="1" smtClean="0">
                          <a:solidFill>
                            <a:schemeClr val="dk1"/>
                          </a:solidFill>
                          <a:effectLst/>
                          <a:latin typeface="+mn-lt"/>
                          <a:ea typeface="+mn-ea"/>
                          <a:cs typeface="+mn-cs"/>
                        </a:rPr>
                        <a:t>en</a:t>
                      </a:r>
                      <a:r>
                        <a:rPr lang="en-GB" sz="1200" kern="1200" dirty="0" smtClean="0">
                          <a:solidFill>
                            <a:schemeClr val="dk1"/>
                          </a:solidFill>
                          <a:effectLst/>
                          <a:latin typeface="+mn-lt"/>
                          <a:ea typeface="+mn-ea"/>
                          <a:cs typeface="+mn-cs"/>
                        </a:rPr>
                        <a:t> "stabilization of prices"@</a:t>
                      </a:r>
                      <a:r>
                        <a:rPr lang="en-GB" sz="1200" kern="1200" dirty="0" err="1" smtClean="0">
                          <a:solidFill>
                            <a:schemeClr val="dk1"/>
                          </a:solidFill>
                          <a:effectLst/>
                          <a:latin typeface="+mn-lt"/>
                          <a:ea typeface="+mn-ea"/>
                          <a:cs typeface="+mn-cs"/>
                        </a:rPr>
                        <a:t>en</a:t>
                      </a:r>
                      <a:r>
                        <a:rPr lang="en-GB" sz="1200" kern="1200" dirty="0" smtClean="0">
                          <a:solidFill>
                            <a:schemeClr val="dk1"/>
                          </a:solidFill>
                          <a:effectLst/>
                          <a:latin typeface="+mn-lt"/>
                          <a:ea typeface="+mn-ea"/>
                          <a:cs typeface="+mn-cs"/>
                        </a:rPr>
                        <a:t> </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r>
                        <a:rPr lang="fr-BE" sz="1200" kern="1200" dirty="0" smtClean="0">
                          <a:solidFill>
                            <a:schemeClr val="dk1"/>
                          </a:solidFill>
                          <a:effectLst/>
                          <a:latin typeface="+mn-lt"/>
                          <a:ea typeface="+mn-ea"/>
                          <a:cs typeface="+mn-cs"/>
                        </a:rPr>
                        <a:t>"</a:t>
                      </a:r>
                      <a:r>
                        <a:rPr lang="fr-BE" sz="1200" kern="1200" dirty="0" err="1" smtClean="0">
                          <a:solidFill>
                            <a:schemeClr val="dk1"/>
                          </a:solidFill>
                          <a:effectLst/>
                          <a:latin typeface="+mn-lt"/>
                          <a:ea typeface="+mn-ea"/>
                          <a:cs typeface="+mn-cs"/>
                        </a:rPr>
                        <a:t>Language</a:t>
                      </a:r>
                      <a:r>
                        <a:rPr lang="fr-BE" sz="1200" kern="1200" dirty="0" smtClean="0">
                          <a:solidFill>
                            <a:schemeClr val="dk1"/>
                          </a:solidFill>
                          <a:effectLst/>
                          <a:latin typeface="+mn-lt"/>
                          <a:ea typeface="+mn-ea"/>
                          <a:cs typeface="+mn-cs"/>
                        </a:rPr>
                        <a:t> </a:t>
                      </a:r>
                      <a:r>
                        <a:rPr lang="fr-BE" sz="1200" kern="1200" dirty="0" err="1" smtClean="0">
                          <a:solidFill>
                            <a:schemeClr val="dk1"/>
                          </a:solidFill>
                          <a:effectLst/>
                          <a:latin typeface="+mn-lt"/>
                          <a:ea typeface="+mn-ea"/>
                          <a:cs typeface="+mn-cs"/>
                        </a:rPr>
                        <a:t>study</a:t>
                      </a:r>
                      <a:r>
                        <a:rPr lang="fr-BE" sz="1200" kern="1200" dirty="0" smtClean="0">
                          <a:solidFill>
                            <a:schemeClr val="dk1"/>
                          </a:solidFill>
                          <a:effectLst/>
                          <a:latin typeface="+mn-lt"/>
                          <a:ea typeface="+mn-ea"/>
                          <a:cs typeface="+mn-cs"/>
                        </a:rPr>
                        <a:t>"@en</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r h="370840">
                <a:tc>
                  <a:txBody>
                    <a:bodyPr/>
                    <a:lstStyle/>
                    <a:p>
                      <a:pPr algn="just">
                        <a:lnSpc>
                          <a:spcPct val="115000"/>
                        </a:lnSpc>
                        <a:spcAft>
                          <a:spcPts val="0"/>
                        </a:spcAft>
                      </a:pPr>
                      <a:r>
                        <a:rPr lang="en-GB" sz="1200" dirty="0">
                          <a:effectLst/>
                          <a:latin typeface="+mn-lt"/>
                          <a:ea typeface="Calibri"/>
                          <a:cs typeface="Times New Roman"/>
                        </a:rPr>
                        <a:t>definition</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Remark (</a:t>
                      </a:r>
                      <a:r>
                        <a:rPr lang="en-GB" sz="1200" dirty="0" err="1" smtClean="0">
                          <a:effectLst/>
                          <a:latin typeface="+mn-lt"/>
                          <a:ea typeface="Calibri"/>
                          <a:cs typeface="Times New Roman"/>
                        </a:rPr>
                        <a:t>scopeNote</a:t>
                      </a:r>
                      <a:r>
                        <a:rPr lang="en-GB" sz="1200" dirty="0" smtClean="0">
                          <a:effectLst/>
                          <a:latin typeface="+mn-lt"/>
                          <a:ea typeface="Calibri"/>
                          <a:cs typeface="Times New Roman"/>
                        </a:rPr>
                        <a:t>)</a:t>
                      </a:r>
                      <a:endParaRPr lang="fr-FR" sz="1200" dirty="0" smtClean="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41270824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Example 6 </a:t>
            </a:r>
            <a:r>
              <a:rPr lang="en-US" dirty="0"/>
              <a:t>of </a:t>
            </a:r>
            <a:r>
              <a:rPr lang="en-US" dirty="0" smtClean="0"/>
              <a:t>alignment</a:t>
            </a:r>
            <a:endParaRPr lang="fr-FR" dirty="0"/>
          </a:p>
        </p:txBody>
      </p:sp>
      <p:graphicFrame>
        <p:nvGraphicFramePr>
          <p:cNvPr id="5" name="Espace réservé du tableau 7"/>
          <p:cNvGraphicFramePr>
            <a:graphicFrameLocks/>
          </p:cNvGraphicFramePr>
          <p:nvPr>
            <p:extLst>
              <p:ext uri="{D42A27DB-BD31-4B8C-83A1-F6EECF244321}">
                <p14:modId xmlns:p14="http://schemas.microsoft.com/office/powerpoint/2010/main" val="234038352"/>
              </p:ext>
            </p:extLst>
          </p:nvPr>
        </p:nvGraphicFramePr>
        <p:xfrm>
          <a:off x="468313" y="2478623"/>
          <a:ext cx="8207376" cy="3388360"/>
        </p:xfrm>
        <a:graphic>
          <a:graphicData uri="http://schemas.openxmlformats.org/drawingml/2006/table">
            <a:tbl>
              <a:tblPr firstRow="1" bandRow="1">
                <a:tableStyleId>{F5AB1C69-6EDB-4FF4-983F-18BD219EF322}</a:tableStyleId>
              </a:tblPr>
              <a:tblGrid>
                <a:gridCol w="1274146"/>
                <a:gridCol w="3333597"/>
                <a:gridCol w="2160240"/>
                <a:gridCol w="1439393"/>
              </a:tblGrid>
              <a:tr h="648469">
                <a:tc>
                  <a:txBody>
                    <a:bodyPr/>
                    <a:lstStyle/>
                    <a:p>
                      <a:r>
                        <a:rPr lang="fr-BE" sz="1800" b="1" i="0" u="none" strike="noStrike" dirty="0" err="1" smtClean="0">
                          <a:solidFill>
                            <a:schemeClr val="tx1"/>
                          </a:solidFill>
                          <a:effectLst/>
                          <a:latin typeface="Calibri"/>
                        </a:rPr>
                        <a:t>Properties</a:t>
                      </a:r>
                      <a:endParaRPr lang="fr-FR" dirty="0"/>
                    </a:p>
                  </a:txBody>
                  <a:tcPr/>
                </a:tc>
                <a:tc>
                  <a:txBody>
                    <a:bodyPr/>
                    <a:lstStyle/>
                    <a:p>
                      <a:r>
                        <a:rPr lang="fr-FR" dirty="0" smtClean="0"/>
                        <a:t>Concept 1 (</a:t>
                      </a:r>
                      <a:r>
                        <a:rPr lang="fr-FR" dirty="0" err="1" smtClean="0"/>
                        <a:t>EuroVoc</a:t>
                      </a:r>
                      <a:r>
                        <a:rPr lang="fr-FR" dirty="0" smtClean="0"/>
                        <a:t>)</a:t>
                      </a:r>
                    </a:p>
                  </a:txBody>
                  <a:tcPr/>
                </a:tc>
                <a:tc>
                  <a:txBody>
                    <a:bodyPr/>
                    <a:lstStyle/>
                    <a:p>
                      <a:r>
                        <a:rPr lang="fr-FR" dirty="0" smtClean="0"/>
                        <a:t>Concept 2 (</a:t>
                      </a:r>
                      <a:r>
                        <a:rPr lang="fr-FR" dirty="0" err="1" smtClean="0"/>
                        <a:t>Eclas</a:t>
                      </a:r>
                      <a:r>
                        <a:rPr lang="fr-FR" dirty="0" smtClean="0"/>
                        <a:t>)</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err="1" smtClean="0"/>
                        <a:t>Similarity</a:t>
                      </a:r>
                      <a:r>
                        <a:rPr lang="it-IT" dirty="0" smtClean="0"/>
                        <a:t> </a:t>
                      </a:r>
                      <a:r>
                        <a:rPr lang="it-IT" dirty="0" err="1" smtClean="0"/>
                        <a:t>measure</a:t>
                      </a:r>
                      <a:endParaRPr lang="fr-FR" dirty="0" smtClean="0"/>
                    </a:p>
                  </a:txBody>
                  <a:tcPr/>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Identifier: </a:t>
                      </a:r>
                      <a:r>
                        <a:rPr lang="en-GB" sz="1200" dirty="0" err="1" smtClean="0">
                          <a:effectLst/>
                          <a:latin typeface="+mn-lt"/>
                          <a:ea typeface="Calibri"/>
                          <a:cs typeface="Times New Roman"/>
                        </a:rPr>
                        <a:t>uri</a:t>
                      </a:r>
                      <a:endParaRPr lang="fr-FR" sz="1200" dirty="0" smtClean="0">
                        <a:effectLst/>
                        <a:latin typeface="+mn-lt"/>
                        <a:ea typeface="Calibri"/>
                        <a:cs typeface="Times New Roman"/>
                      </a:endParaRPr>
                    </a:p>
                    <a:p>
                      <a:pPr algn="just">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u="sng" kern="1200" dirty="0" smtClean="0">
                          <a:solidFill>
                            <a:schemeClr val="dk1"/>
                          </a:solidFill>
                          <a:effectLst/>
                          <a:latin typeface="+mn-lt"/>
                          <a:ea typeface="+mn-ea"/>
                          <a:cs typeface="+mn-cs"/>
                          <a:hlinkClick r:id="rId2"/>
                        </a:rPr>
                        <a:t>http://eurovoc.europa.eu/2599</a:t>
                      </a:r>
                      <a:endParaRPr lang="fr-FR" sz="1200" dirty="0">
                        <a:effectLst/>
                        <a:latin typeface="+mn-lt"/>
                        <a:ea typeface="Calibri"/>
                        <a:cs typeface="Times New Roman"/>
                      </a:endParaRPr>
                    </a:p>
                  </a:txBody>
                  <a:tcPr marL="68580" marR="68580" marT="0" marB="0"/>
                </a:tc>
                <a:tc>
                  <a:txBody>
                    <a:bodyPr/>
                    <a:lstStyle/>
                    <a:p>
                      <a:pPr marL="0" lvl="0" indent="0" algn="l">
                        <a:lnSpc>
                          <a:spcPct val="115000"/>
                        </a:lnSpc>
                        <a:spcAft>
                          <a:spcPts val="0"/>
                        </a:spcAft>
                        <a:buFont typeface="Arial" panose="020B0604020202020204" pitchFamily="34" charset="0"/>
                        <a:buNone/>
                        <a:tabLst>
                          <a:tab pos="666750" algn="l"/>
                        </a:tabLst>
                      </a:pPr>
                      <a:r>
                        <a:rPr lang="it-IT" sz="1200" u="sng" kern="1200" dirty="0" smtClean="0">
                          <a:solidFill>
                            <a:schemeClr val="dk1"/>
                          </a:solidFill>
                          <a:effectLst/>
                          <a:latin typeface="+mn-lt"/>
                          <a:ea typeface="+mn-ea"/>
                          <a:cs typeface="+mn-cs"/>
                          <a:hlinkClick r:id="rId3"/>
                        </a:rPr>
                        <a:t>http://ec.europa.eu/eclas/euc11/000004299</a:t>
                      </a:r>
                      <a:endParaRPr lang="fr-FR" sz="1200" dirty="0">
                        <a:effectLst/>
                        <a:latin typeface="+mn-lt"/>
                        <a:ea typeface="Calibri"/>
                        <a:cs typeface="Times New Roman"/>
                      </a:endParaRPr>
                    </a:p>
                  </a:txBody>
                  <a:tcPr marL="68580" marR="68580" marT="0" marB="0"/>
                </a:tc>
                <a:tc rowSpan="5">
                  <a:txBody>
                    <a:bodyPr/>
                    <a:lstStyle/>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lvl="0" indent="0" algn="l">
                        <a:lnSpc>
                          <a:spcPct val="115000"/>
                        </a:lnSpc>
                        <a:spcAft>
                          <a:spcPts val="0"/>
                        </a:spcAft>
                        <a:buFont typeface="Arial" panose="020B0604020202020204" pitchFamily="34" charset="0"/>
                        <a:buNone/>
                        <a:tabLst>
                          <a:tab pos="666750" algn="l"/>
                        </a:tabLst>
                      </a:pPr>
                      <a:endParaRPr lang="fr-FR" sz="1200" dirty="0" smtClean="0">
                        <a:effectLst/>
                        <a:latin typeface="+mn-lt"/>
                        <a:ea typeface="Calibri"/>
                        <a:cs typeface="Times New Roman"/>
                      </a:endParaRPr>
                    </a:p>
                    <a:p>
                      <a:pPr marL="0" marR="0" lvl="0" indent="0" algn="ctr" defTabSz="914400" rtl="0" eaLnBrk="1" fontAlgn="auto" latinLnBrk="0" hangingPunct="1">
                        <a:lnSpc>
                          <a:spcPct val="115000"/>
                        </a:lnSpc>
                        <a:spcBef>
                          <a:spcPts val="0"/>
                        </a:spcBef>
                        <a:spcAft>
                          <a:spcPts val="0"/>
                        </a:spcAft>
                        <a:buClrTx/>
                        <a:buSzTx/>
                        <a:buFont typeface="Arial" panose="020B0604020202020204" pitchFamily="34" charset="0"/>
                        <a:buNone/>
                        <a:tabLst>
                          <a:tab pos="666750" algn="l"/>
                        </a:tabLst>
                        <a:defRPr/>
                      </a:pPr>
                      <a:r>
                        <a:rPr lang="fr-FR" sz="2000" b="1" kern="1200" dirty="0" smtClean="0">
                          <a:solidFill>
                            <a:schemeClr val="dk1"/>
                          </a:solidFill>
                          <a:effectLst/>
                          <a:latin typeface="+mn-lt"/>
                          <a:ea typeface="Calibri"/>
                          <a:cs typeface="Times New Roman"/>
                        </a:rPr>
                        <a:t>0.70</a:t>
                      </a:r>
                    </a:p>
                    <a:p>
                      <a:pPr marL="0" lvl="0" indent="0" algn="l">
                        <a:lnSpc>
                          <a:spcPct val="115000"/>
                        </a:lnSpc>
                        <a:spcAft>
                          <a:spcPts val="0"/>
                        </a:spcAft>
                        <a:buFont typeface="Arial" panose="020B0604020202020204" pitchFamily="34" charset="0"/>
                        <a:buNone/>
                        <a:tabLst>
                          <a:tab pos="666750" algn="l"/>
                        </a:tabLst>
                      </a:pPr>
                      <a:endParaRPr lang="fr-FR" sz="1200"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b="1" dirty="0" smtClean="0">
                          <a:effectLst/>
                          <a:latin typeface="+mn-lt"/>
                          <a:ea typeface="Calibri"/>
                          <a:cs typeface="Times New Roman"/>
                        </a:rPr>
                        <a:t>Label (</a:t>
                      </a:r>
                      <a:r>
                        <a:rPr lang="en-GB" sz="1200" b="1" dirty="0" err="1" smtClean="0">
                          <a:effectLst/>
                          <a:latin typeface="+mn-lt"/>
                          <a:ea typeface="Calibri"/>
                          <a:cs typeface="Times New Roman"/>
                        </a:rPr>
                        <a:t>preflabel</a:t>
                      </a:r>
                      <a:r>
                        <a:rPr lang="en-GB" sz="1200" b="1" dirty="0" smtClean="0">
                          <a:effectLst/>
                          <a:latin typeface="+mn-lt"/>
                          <a:ea typeface="Calibri"/>
                          <a:cs typeface="Times New Roman"/>
                        </a:rPr>
                        <a:t>)</a:t>
                      </a:r>
                      <a:endParaRPr lang="fr-FR" sz="1200" b="1" dirty="0" smtClean="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kern="1200" dirty="0" smtClean="0">
                          <a:solidFill>
                            <a:schemeClr val="dk1"/>
                          </a:solidFill>
                          <a:effectLst/>
                          <a:latin typeface="+mn-lt"/>
                          <a:ea typeface="+mn-ea"/>
                          <a:cs typeface="+mn-cs"/>
                        </a:rPr>
                        <a:t>"</a:t>
                      </a:r>
                      <a:r>
                        <a:rPr lang="fr-BE" sz="1200" kern="1200" dirty="0" err="1" smtClean="0">
                          <a:solidFill>
                            <a:schemeClr val="dk1"/>
                          </a:solidFill>
                          <a:effectLst/>
                          <a:latin typeface="+mn-lt"/>
                          <a:ea typeface="+mn-ea"/>
                          <a:cs typeface="+mn-cs"/>
                        </a:rPr>
                        <a:t>press</a:t>
                      </a:r>
                      <a:r>
                        <a:rPr lang="fr-BE" sz="1200" kern="1200" dirty="0" smtClean="0">
                          <a:solidFill>
                            <a:schemeClr val="dk1"/>
                          </a:solidFill>
                          <a:effectLst/>
                          <a:latin typeface="+mn-lt"/>
                          <a:ea typeface="+mn-ea"/>
                          <a:cs typeface="+mn-cs"/>
                        </a:rPr>
                        <a:t>"@en</a:t>
                      </a:r>
                      <a:endParaRPr lang="fr-FR" sz="1200" b="1" dirty="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kern="1200" dirty="0" smtClean="0">
                          <a:solidFill>
                            <a:schemeClr val="dk1"/>
                          </a:solidFill>
                          <a:effectLst/>
                          <a:latin typeface="+mn-lt"/>
                          <a:ea typeface="+mn-ea"/>
                          <a:cs typeface="+mn-cs"/>
                        </a:rPr>
                        <a:t>"</a:t>
                      </a:r>
                      <a:r>
                        <a:rPr lang="fr-BE" sz="1200" kern="1200" dirty="0" err="1" smtClean="0">
                          <a:solidFill>
                            <a:schemeClr val="dk1"/>
                          </a:solidFill>
                          <a:effectLst/>
                          <a:latin typeface="+mn-lt"/>
                          <a:ea typeface="+mn-ea"/>
                          <a:cs typeface="+mn-cs"/>
                        </a:rPr>
                        <a:t>Press</a:t>
                      </a:r>
                      <a:r>
                        <a:rPr lang="fr-BE" sz="1200" kern="1200" dirty="0" smtClean="0">
                          <a:solidFill>
                            <a:schemeClr val="dk1"/>
                          </a:solidFill>
                          <a:effectLst/>
                          <a:latin typeface="+mn-lt"/>
                          <a:ea typeface="+mn-ea"/>
                          <a:cs typeface="+mn-cs"/>
                        </a:rPr>
                        <a:t>"@en</a:t>
                      </a:r>
                      <a:endParaRPr lang="fr-FR" sz="1200" b="1"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b="1"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Alternative Label (</a:t>
                      </a:r>
                      <a:r>
                        <a:rPr lang="en-GB" sz="1200" dirty="0" err="1" smtClean="0">
                          <a:effectLst/>
                          <a:latin typeface="+mn-lt"/>
                          <a:ea typeface="Calibri"/>
                          <a:cs typeface="Times New Roman"/>
                        </a:rPr>
                        <a:t>altlabel</a:t>
                      </a:r>
                      <a:r>
                        <a:rPr lang="en-GB" sz="1200" dirty="0" smtClean="0">
                          <a:effectLst/>
                          <a:latin typeface="+mn-lt"/>
                          <a:ea typeface="Calibri"/>
                          <a:cs typeface="Times New Roman"/>
                        </a:rPr>
                        <a:t>)</a:t>
                      </a:r>
                      <a:endParaRPr lang="fr-FR" sz="1200" dirty="0" smtClean="0">
                        <a:effectLst/>
                        <a:latin typeface="+mn-lt"/>
                        <a:ea typeface="Calibri"/>
                        <a:cs typeface="Times New Roman"/>
                      </a:endParaRPr>
                    </a:p>
                    <a:p>
                      <a:pPr algn="just">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fr-BE" sz="1200" kern="1200" dirty="0" smtClean="0">
                          <a:solidFill>
                            <a:schemeClr val="dk1"/>
                          </a:solidFill>
                          <a:effectLst/>
                          <a:latin typeface="+mn-lt"/>
                          <a:ea typeface="+mn-ea"/>
                          <a:cs typeface="+mn-cs"/>
                        </a:rPr>
                        <a:t>"</a:t>
                      </a:r>
                      <a:r>
                        <a:rPr lang="fr-BE" sz="1200" kern="1200" dirty="0" err="1" smtClean="0">
                          <a:solidFill>
                            <a:schemeClr val="dk1"/>
                          </a:solidFill>
                          <a:effectLst/>
                          <a:latin typeface="+mn-lt"/>
                          <a:ea typeface="+mn-ea"/>
                          <a:cs typeface="+mn-cs"/>
                        </a:rPr>
                        <a:t>journalism</a:t>
                      </a:r>
                      <a:r>
                        <a:rPr lang="fr-BE" sz="1200" kern="1200" dirty="0" smtClean="0">
                          <a:solidFill>
                            <a:schemeClr val="dk1"/>
                          </a:solidFill>
                          <a:effectLst/>
                          <a:latin typeface="+mn-lt"/>
                          <a:ea typeface="+mn-ea"/>
                          <a:cs typeface="+mn-cs"/>
                        </a:rPr>
                        <a:t>"@en</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r h="370840">
                <a:tc>
                  <a:txBody>
                    <a:bodyPr/>
                    <a:lstStyle/>
                    <a:p>
                      <a:pPr algn="just">
                        <a:lnSpc>
                          <a:spcPct val="115000"/>
                        </a:lnSpc>
                        <a:spcAft>
                          <a:spcPts val="0"/>
                        </a:spcAft>
                      </a:pPr>
                      <a:r>
                        <a:rPr lang="en-GB" sz="1200" dirty="0">
                          <a:effectLst/>
                          <a:latin typeface="+mn-lt"/>
                          <a:ea typeface="Calibri"/>
                          <a:cs typeface="Times New Roman"/>
                        </a:rPr>
                        <a:t>definition</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r h="370840">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Remark (</a:t>
                      </a:r>
                      <a:r>
                        <a:rPr lang="en-GB" sz="1200" dirty="0" err="1" smtClean="0">
                          <a:effectLst/>
                          <a:latin typeface="+mn-lt"/>
                          <a:ea typeface="Calibri"/>
                          <a:cs typeface="Times New Roman"/>
                        </a:rPr>
                        <a:t>scopeNote</a:t>
                      </a:r>
                      <a:r>
                        <a:rPr lang="en-GB" sz="1200" dirty="0" smtClean="0">
                          <a:effectLst/>
                          <a:latin typeface="+mn-lt"/>
                          <a:ea typeface="Calibri"/>
                          <a:cs typeface="Times New Roman"/>
                        </a:rPr>
                        <a:t>)</a:t>
                      </a:r>
                      <a:endParaRPr lang="fr-FR" sz="1200" dirty="0" smtClean="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a:txBody>
                    <a:bodyPr/>
                    <a:lstStyle/>
                    <a:p>
                      <a:pPr algn="l">
                        <a:lnSpc>
                          <a:spcPct val="115000"/>
                        </a:lnSpc>
                        <a:spcAft>
                          <a:spcPts val="0"/>
                        </a:spcAft>
                      </a:pPr>
                      <a:r>
                        <a:rPr lang="en-GB" sz="1200" dirty="0">
                          <a:effectLst/>
                          <a:latin typeface="+mn-lt"/>
                          <a:ea typeface="Calibri"/>
                          <a:cs typeface="Times New Roman"/>
                        </a:rPr>
                        <a:t> </a:t>
                      </a:r>
                      <a:endParaRPr lang="fr-FR" sz="1200" dirty="0">
                        <a:effectLst/>
                        <a:latin typeface="+mn-lt"/>
                        <a:ea typeface="Calibri"/>
                        <a:cs typeface="Times New Roman"/>
                      </a:endParaRPr>
                    </a:p>
                  </a:txBody>
                  <a:tcPr marL="68580" marR="68580" marT="0" marB="0"/>
                </a:tc>
                <a:tc vMerge="1">
                  <a:txBody>
                    <a:bodyPr/>
                    <a:lstStyle/>
                    <a:p>
                      <a:pPr algn="l">
                        <a:lnSpc>
                          <a:spcPct val="115000"/>
                        </a:lnSpc>
                        <a:spcAft>
                          <a:spcPts val="0"/>
                        </a:spcAft>
                      </a:pPr>
                      <a:endParaRPr lang="fr-FR" sz="1200" dirty="0">
                        <a:effectLst/>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1023600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95536" y="980728"/>
            <a:ext cx="8229600" cy="936625"/>
          </a:xfrm>
        </p:spPr>
        <p:txBody>
          <a:bodyPr/>
          <a:lstStyle/>
          <a:p>
            <a:r>
              <a:rPr lang="en-US" dirty="0" smtClean="0"/>
              <a:t>Context</a:t>
            </a:r>
            <a:endParaRPr lang="fr-FR" sz="2600" dirty="0"/>
          </a:p>
        </p:txBody>
      </p:sp>
      <p:sp>
        <p:nvSpPr>
          <p:cNvPr id="5" name="Espace réservé du contenu 4"/>
          <p:cNvSpPr>
            <a:spLocks noGrp="1"/>
          </p:cNvSpPr>
          <p:nvPr>
            <p:ph type="body" sz="quarter" idx="14"/>
          </p:nvPr>
        </p:nvSpPr>
        <p:spPr>
          <a:xfrm>
            <a:off x="395536" y="1844824"/>
            <a:ext cx="8507288" cy="4032448"/>
          </a:xfrm>
        </p:spPr>
        <p:txBody>
          <a:bodyPr/>
          <a:lstStyle/>
          <a:p>
            <a:r>
              <a:rPr lang="en-GB" dirty="0"/>
              <a:t>Digital Single </a:t>
            </a:r>
            <a:r>
              <a:rPr lang="en-GB"/>
              <a:t>Market (</a:t>
            </a:r>
            <a:r>
              <a:rPr lang="en-GB" dirty="0"/>
              <a:t>DSM</a:t>
            </a:r>
            <a:r>
              <a:rPr lang="en-GB"/>
              <a:t>) for </a:t>
            </a:r>
            <a:r>
              <a:rPr lang="en-GB" smtClean="0"/>
              <a:t>Europe </a:t>
            </a:r>
            <a:r>
              <a:rPr lang="en-GB" dirty="0"/>
              <a:t>(priority of Junker's Commission)</a:t>
            </a:r>
          </a:p>
          <a:p>
            <a:pPr lvl="1"/>
            <a:r>
              <a:rPr lang="en-GB" dirty="0"/>
              <a:t>Bringing down barriers, including language barriers</a:t>
            </a:r>
          </a:p>
          <a:p>
            <a:pPr lvl="2"/>
            <a:r>
              <a:rPr lang="en-GB" dirty="0"/>
              <a:t>Only </a:t>
            </a:r>
            <a:r>
              <a:rPr lang="en-GB" dirty="0">
                <a:solidFill>
                  <a:srgbClr val="FF0000"/>
                </a:solidFill>
              </a:rPr>
              <a:t>7% </a:t>
            </a:r>
            <a:r>
              <a:rPr lang="en-GB" dirty="0"/>
              <a:t>of SMEs in the EU are actually </a:t>
            </a:r>
            <a:r>
              <a:rPr lang="en-GB" dirty="0">
                <a:solidFill>
                  <a:srgbClr val="00B050"/>
                </a:solidFill>
              </a:rPr>
              <a:t>selling cross-border</a:t>
            </a:r>
          </a:p>
          <a:p>
            <a:pPr lvl="1"/>
            <a:r>
              <a:rPr lang="en-GB" dirty="0"/>
              <a:t>Unlock on-line, cross-border opportunities</a:t>
            </a:r>
          </a:p>
          <a:p>
            <a:pPr lvl="2"/>
            <a:r>
              <a:rPr lang="en-GB" dirty="0">
                <a:solidFill>
                  <a:srgbClr val="00B050"/>
                </a:solidFill>
              </a:rPr>
              <a:t>EU cross-border on-line services </a:t>
            </a:r>
            <a:r>
              <a:rPr lang="en-GB" dirty="0"/>
              <a:t>represent only </a:t>
            </a:r>
            <a:r>
              <a:rPr lang="en-GB" dirty="0">
                <a:solidFill>
                  <a:srgbClr val="FF0000"/>
                </a:solidFill>
              </a:rPr>
              <a:t>4% </a:t>
            </a:r>
            <a:r>
              <a:rPr lang="en-GB" dirty="0"/>
              <a:t>of the global Digital Market </a:t>
            </a:r>
          </a:p>
          <a:p>
            <a:r>
              <a:rPr lang="fr-BE" dirty="0"/>
              <a:t>"</a:t>
            </a:r>
            <a:r>
              <a:rPr lang="en-GB" dirty="0"/>
              <a:t>Overcoming language barriers is vital for building the DSM, which is by definition multilingual"</a:t>
            </a:r>
          </a:p>
          <a:p>
            <a:pPr marL="0" indent="0">
              <a:buNone/>
            </a:pPr>
            <a:r>
              <a:rPr lang="en-GB" sz="800" dirty="0"/>
              <a:t>          Blog post by Commissioner Andrus Ansip at the 27 May 2016</a:t>
            </a:r>
          </a:p>
          <a:p>
            <a:pPr marL="0" indent="0">
              <a:buNone/>
            </a:pPr>
            <a:endParaRPr lang="fr-BE" sz="800" dirty="0"/>
          </a:p>
          <a:p>
            <a:pPr marL="0" indent="0">
              <a:buNone/>
            </a:pPr>
            <a:r>
              <a:rPr lang="en-GB" sz="2400" u="sng" dirty="0">
                <a:solidFill>
                  <a:srgbClr val="00B050"/>
                </a:solidFill>
              </a:rPr>
              <a:t>Contribution of PMKI:</a:t>
            </a:r>
          </a:p>
          <a:p>
            <a:pPr marL="400050" lvl="1" indent="0">
              <a:buNone/>
            </a:pPr>
            <a:r>
              <a:rPr lang="en-GB" sz="2000" dirty="0">
                <a:solidFill>
                  <a:srgbClr val="00B050"/>
                </a:solidFill>
              </a:rPr>
              <a:t>Interoperability Platform for language resources (vocabularies, thesauri) reusable for the aim of creating a Multilingual Digital Single Market. </a:t>
            </a:r>
          </a:p>
          <a:p>
            <a:pPr marL="400050" lvl="1" indent="0">
              <a:buNone/>
            </a:pPr>
            <a:r>
              <a:rPr lang="fr-BE" dirty="0"/>
              <a:t>	</a:t>
            </a:r>
            <a:endParaRPr lang="en-GB" dirty="0"/>
          </a:p>
          <a:p>
            <a:endParaRPr lang="fr-FR" dirty="0"/>
          </a:p>
          <a:p>
            <a:endParaRPr lang="fr-FR" dirty="0"/>
          </a:p>
        </p:txBody>
      </p:sp>
    </p:spTree>
    <p:extLst>
      <p:ext uri="{BB962C8B-B14F-4D97-AF65-F5344CB8AC3E}">
        <p14:creationId xmlns:p14="http://schemas.microsoft.com/office/powerpoint/2010/main" val="37040141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Objectives of the PMKI project</a:t>
            </a:r>
            <a:endParaRPr lang="fr-FR" sz="2600" dirty="0"/>
          </a:p>
        </p:txBody>
      </p:sp>
      <p:sp>
        <p:nvSpPr>
          <p:cNvPr id="5" name="Espace réservé du contenu 4"/>
          <p:cNvSpPr>
            <a:spLocks noGrp="1"/>
          </p:cNvSpPr>
          <p:nvPr>
            <p:ph type="body" sz="quarter" idx="14"/>
          </p:nvPr>
        </p:nvSpPr>
        <p:spPr>
          <a:xfrm>
            <a:off x="467544" y="2132856"/>
            <a:ext cx="8147248" cy="4104456"/>
          </a:xfrm>
        </p:spPr>
        <p:txBody>
          <a:bodyPr/>
          <a:lstStyle/>
          <a:p>
            <a:pPr>
              <a:spcBef>
                <a:spcPts val="600"/>
              </a:spcBef>
              <a:spcAft>
                <a:spcPts val="600"/>
              </a:spcAft>
            </a:pPr>
            <a:r>
              <a:rPr lang="en-GB" sz="2200" dirty="0" smtClean="0">
                <a:solidFill>
                  <a:srgbClr val="1D4D8D"/>
                </a:solidFill>
              </a:rPr>
              <a:t>To create </a:t>
            </a:r>
            <a:r>
              <a:rPr lang="en-GB" sz="2200" dirty="0">
                <a:solidFill>
                  <a:srgbClr val="1D4D8D"/>
                </a:solidFill>
              </a:rPr>
              <a:t>a </a:t>
            </a:r>
            <a:r>
              <a:rPr lang="en-GB" sz="2200" dirty="0" smtClean="0">
                <a:solidFill>
                  <a:srgbClr val="1D4D8D"/>
                </a:solidFill>
              </a:rPr>
              <a:t>proof-of-concept for a </a:t>
            </a:r>
            <a:r>
              <a:rPr lang="en-GB" sz="2200" dirty="0" smtClean="0">
                <a:solidFill>
                  <a:srgbClr val="00B050"/>
                </a:solidFill>
              </a:rPr>
              <a:t>public multilingual knowledge infrastructure </a:t>
            </a:r>
            <a:r>
              <a:rPr lang="en-GB" sz="2200" dirty="0" smtClean="0"/>
              <a:t>enabling </a:t>
            </a:r>
            <a:r>
              <a:rPr lang="en-GB" sz="2200" dirty="0" smtClean="0">
                <a:solidFill>
                  <a:srgbClr val="00B050"/>
                </a:solidFill>
              </a:rPr>
              <a:t>interoperability</a:t>
            </a:r>
            <a:r>
              <a:rPr lang="en-GB" sz="2200" dirty="0" smtClean="0"/>
              <a:t> between multilingual terminologies. </a:t>
            </a:r>
          </a:p>
          <a:p>
            <a:pPr>
              <a:spcBef>
                <a:spcPts val="600"/>
              </a:spcBef>
              <a:spcAft>
                <a:spcPts val="600"/>
              </a:spcAft>
            </a:pPr>
            <a:r>
              <a:rPr lang="en-GB" sz="2200" dirty="0" smtClean="0"/>
              <a:t>To propose a </a:t>
            </a:r>
            <a:r>
              <a:rPr lang="en-GB" sz="2200" dirty="0" smtClean="0">
                <a:solidFill>
                  <a:srgbClr val="00B050"/>
                </a:solidFill>
              </a:rPr>
              <a:t>common data model </a:t>
            </a:r>
            <a:r>
              <a:rPr lang="en-GB" sz="2200" dirty="0" smtClean="0"/>
              <a:t>for </a:t>
            </a:r>
            <a:r>
              <a:rPr lang="en-GB" sz="2200" dirty="0" smtClean="0">
                <a:solidFill>
                  <a:srgbClr val="1D4D8D"/>
                </a:solidFill>
              </a:rPr>
              <a:t>multilingual </a:t>
            </a:r>
            <a:r>
              <a:rPr lang="en-GB" sz="2200" dirty="0">
                <a:solidFill>
                  <a:srgbClr val="1D4D8D"/>
                </a:solidFill>
              </a:rPr>
              <a:t>terminologies </a:t>
            </a:r>
            <a:r>
              <a:rPr lang="en-GB" sz="2200" dirty="0" smtClean="0">
                <a:solidFill>
                  <a:srgbClr val="00B050"/>
                </a:solidFill>
              </a:rPr>
              <a:t>based on existing recognised standards.</a:t>
            </a:r>
            <a:endParaRPr lang="en-GB" sz="2200" dirty="0"/>
          </a:p>
          <a:p>
            <a:pPr>
              <a:spcBef>
                <a:spcPts val="600"/>
              </a:spcBef>
              <a:spcAft>
                <a:spcPts val="600"/>
              </a:spcAft>
            </a:pPr>
            <a:r>
              <a:rPr lang="en-GB" sz="2200" dirty="0" smtClean="0">
                <a:solidFill>
                  <a:srgbClr val="1D4D8D"/>
                </a:solidFill>
              </a:rPr>
              <a:t>To develop </a:t>
            </a:r>
            <a:r>
              <a:rPr lang="en-GB" sz="2200" dirty="0" smtClean="0">
                <a:solidFill>
                  <a:srgbClr val="00B050"/>
                </a:solidFill>
              </a:rPr>
              <a:t>semantic capabilities </a:t>
            </a:r>
            <a:r>
              <a:rPr lang="en-GB" sz="2200" dirty="0" smtClean="0">
                <a:solidFill>
                  <a:srgbClr val="1D4D8D"/>
                </a:solidFill>
              </a:rPr>
              <a:t>enabling the automated </a:t>
            </a:r>
            <a:r>
              <a:rPr lang="en-GB" sz="2200" dirty="0" smtClean="0">
                <a:solidFill>
                  <a:srgbClr val="00B050"/>
                </a:solidFill>
              </a:rPr>
              <a:t>alignment </a:t>
            </a:r>
            <a:r>
              <a:rPr lang="en-GB" sz="2200" dirty="0" smtClean="0">
                <a:solidFill>
                  <a:srgbClr val="1D4D8D"/>
                </a:solidFill>
              </a:rPr>
              <a:t>of data from different sources in order to further increase their </a:t>
            </a:r>
            <a:r>
              <a:rPr lang="en-GB" sz="2200" dirty="0" smtClean="0"/>
              <a:t>interoperability.</a:t>
            </a:r>
            <a:endParaRPr lang="en-GB" sz="2200" dirty="0"/>
          </a:p>
          <a:p>
            <a:pPr marL="0" indent="0">
              <a:buNone/>
            </a:pPr>
            <a:endParaRPr lang="en-GB" dirty="0"/>
          </a:p>
          <a:p>
            <a:endParaRPr lang="fr-FR" dirty="0" smtClean="0"/>
          </a:p>
          <a:p>
            <a:endParaRPr lang="fr-FR"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5808" y="980728"/>
            <a:ext cx="1728192" cy="1149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4287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95536" y="1844824"/>
            <a:ext cx="8532440" cy="936104"/>
          </a:xfrm>
          <a:effectLst>
            <a:outerShdw blurRad="50800" dist="50800" dir="5400000" algn="ctr" rotWithShape="0">
              <a:srgbClr val="FFFF00"/>
            </a:outerShdw>
          </a:effectLst>
        </p:spPr>
        <p:txBody>
          <a:bodyPr/>
          <a:lstStyle/>
          <a:p>
            <a:pPr lvl="0" defTabSz="957263">
              <a:defRPr/>
            </a:pPr>
            <a:r>
              <a:rPr lang="en-GB" sz="2400" b="0" dirty="0" smtClean="0">
                <a:solidFill>
                  <a:srgbClr val="003399"/>
                </a:solidFill>
                <a:sym typeface="Trebuchet MS" pitchFamily="34" charset="0"/>
              </a:rPr>
              <a:t>	</a:t>
            </a:r>
            <a:r>
              <a:rPr lang="en-GB" sz="1800" b="0" dirty="0" smtClean="0">
                <a:solidFill>
                  <a:srgbClr val="003399"/>
                </a:solidFill>
                <a:sym typeface="Trebuchet MS" pitchFamily="34" charset="0"/>
              </a:rPr>
              <a:t>Positioning of PMKI in the common architecture for the multilingual DSM promoted by the EU Language Technology industry</a:t>
            </a:r>
            <a:endParaRPr lang="en-GB" sz="1800" b="0" dirty="0">
              <a:solidFill>
                <a:srgbClr val="003399"/>
              </a:solidFill>
            </a:endParaRPr>
          </a:p>
        </p:txBody>
      </p:sp>
      <p:sp>
        <p:nvSpPr>
          <p:cNvPr id="5" name="Titre 3"/>
          <p:cNvSpPr txBox="1">
            <a:spLocks/>
          </p:cNvSpPr>
          <p:nvPr/>
        </p:nvSpPr>
        <p:spPr bwMode="auto">
          <a:xfrm>
            <a:off x="467544" y="1268761"/>
            <a:ext cx="8229600" cy="6480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26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GB" kern="0" dirty="0" smtClean="0"/>
              <a:t>Context</a:t>
            </a:r>
            <a:endParaRPr lang="en-GB" kern="0" dirty="0"/>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852936"/>
            <a:ext cx="6120680"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86615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95536" y="1484784"/>
            <a:ext cx="8064896" cy="419274"/>
          </a:xfrm>
        </p:spPr>
        <p:txBody>
          <a:bodyPr/>
          <a:lstStyle/>
          <a:p>
            <a:r>
              <a:rPr lang="en-GB" sz="2600" dirty="0" smtClean="0"/>
              <a:t>Use-cases, overview</a:t>
            </a:r>
            <a:endParaRPr lang="en-GB" sz="2600" dirty="0"/>
          </a:p>
        </p:txBody>
      </p:sp>
      <p:pic>
        <p:nvPicPr>
          <p:cNvPr id="1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6176" y="4717324"/>
            <a:ext cx="2703140" cy="1408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Content Placeholder 2"/>
          <p:cNvSpPr txBox="1">
            <a:spLocks/>
          </p:cNvSpPr>
          <p:nvPr/>
        </p:nvSpPr>
        <p:spPr bwMode="auto">
          <a:xfrm>
            <a:off x="3196176" y="3374593"/>
            <a:ext cx="3018284" cy="972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28600" indent="-228600" algn="l" rtl="0" eaLnBrk="0" fontAlgn="base" hangingPunct="0">
              <a:spcBef>
                <a:spcPts val="600"/>
              </a:spcBef>
              <a:spcAft>
                <a:spcPct val="0"/>
              </a:spcAft>
              <a:buFont typeface="Wingdings" pitchFamily="2" charset="2"/>
              <a:buChar char="n"/>
              <a:defRPr>
                <a:solidFill>
                  <a:srgbClr val="5F5F5F"/>
                </a:solidFill>
                <a:latin typeface="+mn-lt"/>
                <a:ea typeface="ＭＳ Ｐゴシック" charset="-128"/>
                <a:cs typeface="ＭＳ Ｐゴシック" charset="-128"/>
              </a:defRPr>
            </a:lvl1pPr>
            <a:lvl2pPr marL="457200" indent="-217488" algn="l" rtl="0" eaLnBrk="0" fontAlgn="base" hangingPunct="0">
              <a:spcBef>
                <a:spcPts val="400"/>
              </a:spcBef>
              <a:spcAft>
                <a:spcPct val="0"/>
              </a:spcAft>
              <a:buFont typeface="Wingdings" pitchFamily="2" charset="2"/>
              <a:buChar char="§"/>
              <a:defRPr>
                <a:solidFill>
                  <a:srgbClr val="5F5F5F"/>
                </a:solidFill>
                <a:latin typeface="+mn-lt"/>
                <a:ea typeface="ＭＳ Ｐゴシック" charset="-128"/>
              </a:defRPr>
            </a:lvl2pPr>
            <a:lvl3pPr marL="979488" indent="-174625" algn="l" rtl="0" eaLnBrk="0" fontAlgn="base" hangingPunct="0">
              <a:spcBef>
                <a:spcPts val="400"/>
              </a:spcBef>
              <a:spcAft>
                <a:spcPct val="0"/>
              </a:spcAft>
              <a:buChar char="•"/>
              <a:defRPr sz="1600">
                <a:solidFill>
                  <a:srgbClr val="5F5F5F"/>
                </a:solidFill>
                <a:latin typeface="+mn-lt"/>
                <a:ea typeface="ＭＳ Ｐゴシック" charset="-128"/>
              </a:defRPr>
            </a:lvl3pPr>
            <a:lvl4pPr marL="1393825" indent="-141288" algn="l" rtl="0" eaLnBrk="0" fontAlgn="base" hangingPunct="0">
              <a:spcBef>
                <a:spcPts val="400"/>
              </a:spcBef>
              <a:spcAft>
                <a:spcPct val="0"/>
              </a:spcAft>
              <a:buChar char="–"/>
              <a:defRPr sz="1600">
                <a:solidFill>
                  <a:srgbClr val="5F5F5F"/>
                </a:solidFill>
                <a:latin typeface="+mn-lt"/>
                <a:ea typeface="ＭＳ Ｐゴシック" charset="-128"/>
              </a:defRPr>
            </a:lvl4pPr>
            <a:lvl5pPr marL="1862138" indent="-163513" algn="l" rtl="0" eaLnBrk="0" fontAlgn="base" hangingPunct="0">
              <a:spcBef>
                <a:spcPts val="300"/>
              </a:spcBef>
              <a:spcAft>
                <a:spcPct val="0"/>
              </a:spcAft>
              <a:buFont typeface="Wingdings" pitchFamily="2" charset="2"/>
              <a:buChar char="§"/>
              <a:defRPr sz="1400">
                <a:solidFill>
                  <a:srgbClr val="5F5F5F"/>
                </a:solidFill>
                <a:latin typeface="+mn-lt"/>
                <a:ea typeface="ＭＳ Ｐゴシック" charset="-128"/>
              </a:defRPr>
            </a:lvl5pPr>
            <a:lvl6pPr marL="2319338" indent="-163513" algn="l" rtl="0" fontAlgn="base">
              <a:spcBef>
                <a:spcPts val="300"/>
              </a:spcBef>
              <a:spcAft>
                <a:spcPct val="0"/>
              </a:spcAft>
              <a:buFont typeface="Wingdings" charset="2"/>
              <a:buChar char="§"/>
              <a:defRPr sz="1400">
                <a:solidFill>
                  <a:srgbClr val="5F5F5F"/>
                </a:solidFill>
                <a:latin typeface="+mn-lt"/>
                <a:ea typeface="ＭＳ Ｐゴシック" charset="-128"/>
              </a:defRPr>
            </a:lvl6pPr>
            <a:lvl7pPr marL="2776538" indent="-163513" algn="l" rtl="0" fontAlgn="base">
              <a:spcBef>
                <a:spcPts val="300"/>
              </a:spcBef>
              <a:spcAft>
                <a:spcPct val="0"/>
              </a:spcAft>
              <a:buFont typeface="Wingdings" charset="2"/>
              <a:buChar char="§"/>
              <a:defRPr sz="1400">
                <a:solidFill>
                  <a:srgbClr val="5F5F5F"/>
                </a:solidFill>
                <a:latin typeface="+mn-lt"/>
                <a:ea typeface="ＭＳ Ｐゴシック" charset="-128"/>
              </a:defRPr>
            </a:lvl7pPr>
            <a:lvl8pPr marL="3233738" indent="-163513" algn="l" rtl="0" fontAlgn="base">
              <a:spcBef>
                <a:spcPts val="300"/>
              </a:spcBef>
              <a:spcAft>
                <a:spcPct val="0"/>
              </a:spcAft>
              <a:buFont typeface="Wingdings" charset="2"/>
              <a:buChar char="§"/>
              <a:defRPr sz="1400">
                <a:solidFill>
                  <a:srgbClr val="5F5F5F"/>
                </a:solidFill>
                <a:latin typeface="+mn-lt"/>
                <a:ea typeface="ＭＳ Ｐゴシック" charset="-128"/>
              </a:defRPr>
            </a:lvl8pPr>
            <a:lvl9pPr marL="3690938" indent="-163513" algn="l" rtl="0" fontAlgn="base">
              <a:spcBef>
                <a:spcPts val="300"/>
              </a:spcBef>
              <a:spcAft>
                <a:spcPct val="0"/>
              </a:spcAft>
              <a:buFont typeface="Wingdings" charset="2"/>
              <a:buChar char="§"/>
              <a:defRPr sz="1400">
                <a:solidFill>
                  <a:srgbClr val="5F5F5F"/>
                </a:solidFill>
                <a:latin typeface="+mn-lt"/>
                <a:ea typeface="ＭＳ Ｐゴシック" charset="-128"/>
              </a:defRPr>
            </a:lvl9pPr>
          </a:lstStyle>
          <a:p>
            <a:pPr marL="0" indent="0">
              <a:buFont typeface="Wingdings" pitchFamily="2" charset="2"/>
              <a:buNone/>
            </a:pPr>
            <a:r>
              <a:rPr lang="en-GB" sz="1400" kern="0" dirty="0" smtClean="0">
                <a:solidFill>
                  <a:srgbClr val="FF0000"/>
                </a:solidFill>
                <a:latin typeface="+mj-lt"/>
              </a:rPr>
              <a:t>Multilingual search</a:t>
            </a:r>
          </a:p>
          <a:p>
            <a:pPr marL="0" indent="0">
              <a:buFont typeface="Wingdings" pitchFamily="2" charset="2"/>
              <a:buNone/>
            </a:pPr>
            <a:r>
              <a:rPr lang="en-GB" sz="1050" kern="0" dirty="0" smtClean="0">
                <a:solidFill>
                  <a:srgbClr val="FF0000"/>
                </a:solidFill>
                <a:latin typeface="+mj-lt"/>
              </a:rPr>
              <a:t>… as support for cross-lingual information retrieval solutions</a:t>
            </a:r>
          </a:p>
          <a:p>
            <a:pPr marL="0" indent="0">
              <a:buFont typeface="Wingdings" pitchFamily="2" charset="2"/>
              <a:buNone/>
            </a:pPr>
            <a:r>
              <a:rPr lang="en-GB" sz="1050" kern="0" dirty="0" smtClean="0">
                <a:solidFill>
                  <a:srgbClr val="FF0000"/>
                </a:solidFill>
                <a:latin typeface="+mj-lt"/>
              </a:rPr>
              <a:t>(index and/or query extension)</a:t>
            </a:r>
            <a:endParaRPr lang="en-GB" sz="1050" kern="0" dirty="0">
              <a:solidFill>
                <a:srgbClr val="FF0000"/>
              </a:solidFill>
              <a:latin typeface="+mj-lt"/>
            </a:endParaRPr>
          </a:p>
        </p:txBody>
      </p:sp>
      <p:sp>
        <p:nvSpPr>
          <p:cNvPr id="21" name="Rectangle 20"/>
          <p:cNvSpPr/>
          <p:nvPr/>
        </p:nvSpPr>
        <p:spPr>
          <a:xfrm>
            <a:off x="467544" y="2244352"/>
            <a:ext cx="2728632" cy="615553"/>
          </a:xfrm>
          <a:prstGeom prst="rect">
            <a:avLst/>
          </a:prstGeom>
        </p:spPr>
        <p:txBody>
          <a:bodyPr wrap="none">
            <a:spAutoFit/>
          </a:bodyPr>
          <a:lstStyle/>
          <a:p>
            <a:pPr eaLnBrk="0" hangingPunct="0"/>
            <a:r>
              <a:rPr lang="en-GB" sz="1400" dirty="0" smtClean="0">
                <a:solidFill>
                  <a:srgbClr val="FF0000"/>
                </a:solidFill>
                <a:latin typeface="+mj-lt"/>
              </a:rPr>
              <a:t>Localisation</a:t>
            </a:r>
          </a:p>
          <a:p>
            <a:pPr eaLnBrk="0" hangingPunct="0"/>
            <a:r>
              <a:rPr lang="en-GB" sz="1000" dirty="0" smtClean="0">
                <a:solidFill>
                  <a:srgbClr val="FF0000"/>
                </a:solidFill>
                <a:latin typeface="+mj-lt"/>
              </a:rPr>
              <a:t>… as support for systems that deal </a:t>
            </a:r>
          </a:p>
          <a:p>
            <a:pPr eaLnBrk="0" hangingPunct="0"/>
            <a:r>
              <a:rPr lang="en-GB" sz="1000" dirty="0" smtClean="0">
                <a:solidFill>
                  <a:srgbClr val="FF0000"/>
                </a:solidFill>
                <a:latin typeface="+mj-lt"/>
              </a:rPr>
              <a:t>with the localisation of Websites</a:t>
            </a:r>
            <a:endParaRPr lang="en-GB" sz="1000" dirty="0">
              <a:solidFill>
                <a:srgbClr val="FF0000"/>
              </a:solidFill>
              <a:latin typeface="+mj-lt"/>
            </a:endParaRPr>
          </a:p>
        </p:txBody>
      </p:sp>
      <p:pic>
        <p:nvPicPr>
          <p:cNvPr id="2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6164" y="3483318"/>
            <a:ext cx="1891900" cy="1728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Rectangle 25"/>
          <p:cNvSpPr/>
          <p:nvPr/>
        </p:nvSpPr>
        <p:spPr>
          <a:xfrm>
            <a:off x="6484574" y="2458916"/>
            <a:ext cx="2360193" cy="792525"/>
          </a:xfrm>
          <a:prstGeom prst="rect">
            <a:avLst/>
          </a:prstGeom>
        </p:spPr>
        <p:txBody>
          <a:bodyPr wrap="square">
            <a:spAutoFit/>
          </a:bodyPr>
          <a:lstStyle/>
          <a:p>
            <a:pPr eaLnBrk="0" hangingPunct="0"/>
            <a:r>
              <a:rPr lang="en-GB" sz="1400" kern="0" dirty="0" smtClean="0">
                <a:solidFill>
                  <a:srgbClr val="FF0000"/>
                </a:solidFill>
                <a:latin typeface="+mj-lt"/>
              </a:rPr>
              <a:t>Machine translation: </a:t>
            </a:r>
            <a:r>
              <a:rPr lang="en-GB" sz="1050" kern="0" dirty="0" smtClean="0">
                <a:solidFill>
                  <a:srgbClr val="FF0000"/>
                </a:solidFill>
                <a:latin typeface="+mj-lt"/>
              </a:rPr>
              <a:t>…as  support for machine translation systems (to increase quality)</a:t>
            </a:r>
            <a:endParaRPr lang="en-GB" sz="1050" kern="0" dirty="0">
              <a:solidFill>
                <a:srgbClr val="FF0000"/>
              </a:solidFill>
              <a:latin typeface="+mj-lt"/>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3251441"/>
            <a:ext cx="1976862" cy="1604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22443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GB" dirty="0"/>
              <a:t>Connection with computer-assisted translation (CAT) tool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276872"/>
            <a:ext cx="4968552" cy="4177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5504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60040" y="1268760"/>
            <a:ext cx="8964488" cy="576585"/>
          </a:xfrm>
        </p:spPr>
        <p:txBody>
          <a:bodyPr/>
          <a:lstStyle/>
          <a:p>
            <a:pPr lvl="0" defTabSz="957263">
              <a:defRPr/>
            </a:pPr>
            <a:r>
              <a:rPr lang="en-GB" sz="2800" dirty="0" smtClean="0">
                <a:solidFill>
                  <a:srgbClr val="003399"/>
                </a:solidFill>
                <a:sym typeface="Trebuchet MS" pitchFamily="34" charset="0"/>
              </a:rPr>
              <a:t>Solution, PMKI </a:t>
            </a:r>
            <a:r>
              <a:rPr lang="fr-BE" sz="2800" dirty="0">
                <a:solidFill>
                  <a:srgbClr val="003399"/>
                </a:solidFill>
                <a:sym typeface="Trebuchet MS" pitchFamily="34" charset="0"/>
              </a:rPr>
              <a:t>Architecture</a:t>
            </a:r>
            <a:endParaRPr lang="fr-FR" sz="2800" dirty="0">
              <a:solidFill>
                <a:srgbClr val="003399"/>
              </a:solidFill>
            </a:endParaRPr>
          </a:p>
        </p:txBody>
      </p:sp>
      <p:grpSp>
        <p:nvGrpSpPr>
          <p:cNvPr id="5" name="Group 4"/>
          <p:cNvGrpSpPr/>
          <p:nvPr/>
        </p:nvGrpSpPr>
        <p:grpSpPr>
          <a:xfrm>
            <a:off x="1287828" y="2029922"/>
            <a:ext cx="6590083" cy="4103508"/>
            <a:chOff x="1019968" y="115888"/>
            <a:chExt cx="7295356" cy="5751512"/>
          </a:xfrm>
        </p:grpSpPr>
        <p:grpSp>
          <p:nvGrpSpPr>
            <p:cNvPr id="6" name="Group 37"/>
            <p:cNvGrpSpPr>
              <a:grpSpLocks/>
            </p:cNvGrpSpPr>
            <p:nvPr/>
          </p:nvGrpSpPr>
          <p:grpSpPr bwMode="auto">
            <a:xfrm>
              <a:off x="1019968" y="115888"/>
              <a:ext cx="7295356" cy="5751512"/>
              <a:chOff x="1020340" y="116632"/>
              <a:chExt cx="7294576" cy="5751275"/>
            </a:xfrm>
          </p:grpSpPr>
          <p:sp>
            <p:nvSpPr>
              <p:cNvPr id="10" name="Rounded Rectangle 9"/>
              <p:cNvSpPr/>
              <p:nvPr/>
            </p:nvSpPr>
            <p:spPr>
              <a:xfrm>
                <a:off x="1475111" y="1280221"/>
                <a:ext cx="6408052" cy="1141366"/>
              </a:xfrm>
              <a:prstGeom prst="round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2" name="Rectangle 11"/>
              <p:cNvSpPr/>
              <p:nvPr/>
            </p:nvSpPr>
            <p:spPr>
              <a:xfrm>
                <a:off x="1020340" y="970673"/>
                <a:ext cx="7271560" cy="4897234"/>
              </a:xfrm>
              <a:prstGeom prst="rect">
                <a:avLst/>
              </a:prstGeom>
              <a:solidFill>
                <a:srgbClr val="4F81BD">
                  <a:lumMod val="20000"/>
                  <a:lumOff val="80000"/>
                </a:srgbClr>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13" name="Up-Down Arrow 12"/>
              <p:cNvSpPr/>
              <p:nvPr/>
            </p:nvSpPr>
            <p:spPr>
              <a:xfrm>
                <a:off x="4548182" y="543651"/>
                <a:ext cx="215877" cy="360348"/>
              </a:xfrm>
              <a:prstGeom prst="upDownArrow">
                <a:avLst/>
              </a:prstGeom>
              <a:solidFill>
                <a:srgbClr val="1F497D">
                  <a:lumMod val="20000"/>
                  <a:lumOff val="80000"/>
                </a:srgbClr>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14" name="Rectangle 13"/>
              <p:cNvSpPr/>
              <p:nvPr/>
            </p:nvSpPr>
            <p:spPr>
              <a:xfrm>
                <a:off x="1043357" y="116632"/>
                <a:ext cx="7271559" cy="360347"/>
              </a:xfrm>
              <a:prstGeom prst="rect">
                <a:avLst/>
              </a:prstGeom>
              <a:solidFill>
                <a:srgbClr val="99FF99"/>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a:ln>
                      <a:noFill/>
                    </a:ln>
                    <a:solidFill>
                      <a:prstClr val="black"/>
                    </a:solidFill>
                    <a:effectLst/>
                    <a:uLnTx/>
                    <a:uFillTx/>
                    <a:latin typeface="Calibri"/>
                    <a:ea typeface="+mn-ea"/>
                    <a:cs typeface="+mn-cs"/>
                  </a:rPr>
                  <a:t>Users</a:t>
                </a:r>
              </a:p>
            </p:txBody>
          </p:sp>
          <p:sp>
            <p:nvSpPr>
              <p:cNvPr id="15" name="Rectangle 14"/>
              <p:cNvSpPr/>
              <p:nvPr/>
            </p:nvSpPr>
            <p:spPr>
              <a:xfrm>
                <a:off x="1319552" y="2421587"/>
                <a:ext cx="6720756" cy="768318"/>
              </a:xfrm>
              <a:prstGeom prst="rect">
                <a:avLst/>
              </a:prstGeom>
              <a:solidFill>
                <a:srgbClr val="0066FF"/>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a:ln>
                      <a:noFill/>
                    </a:ln>
                    <a:solidFill>
                      <a:prstClr val="black"/>
                    </a:solidFill>
                    <a:effectLst/>
                    <a:uLnTx/>
                    <a:uFillTx/>
                    <a:latin typeface="Calibri"/>
                    <a:ea typeface="+mn-ea"/>
                    <a:cs typeface="+mn-cs"/>
                  </a:rPr>
                  <a:t>KNOWLEDGE BASE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BE" sz="1200" b="1" i="0" u="none" strike="noStrike" kern="0" cap="none" spc="0" normalizeH="0" baseline="0" noProof="0" dirty="0">
                    <a:ln>
                      <a:noFill/>
                    </a:ln>
                    <a:solidFill>
                      <a:prstClr val="black"/>
                    </a:solidFill>
                    <a:effectLst/>
                    <a:uLnTx/>
                    <a:uFillTx/>
                    <a:latin typeface="Calibri"/>
                    <a:ea typeface="+mn-ea"/>
                    <a:cs typeface="+mn-cs"/>
                  </a:rPr>
                  <a:t>Concepts, relations</a:t>
                </a:r>
                <a:endParaRPr kumimoji="0" lang="en-GB" sz="1200" b="1" i="0" u="none" strike="noStrike" kern="0" cap="none" spc="0" normalizeH="0" baseline="0" noProof="0" dirty="0">
                  <a:ln>
                    <a:noFill/>
                  </a:ln>
                  <a:solidFill>
                    <a:prstClr val="black"/>
                  </a:solidFill>
                  <a:effectLst/>
                  <a:uLnTx/>
                  <a:uFillTx/>
                  <a:latin typeface="Calibri"/>
                  <a:ea typeface="+mn-ea"/>
                  <a:cs typeface="+mn-cs"/>
                </a:endParaRPr>
              </a:p>
            </p:txBody>
          </p:sp>
        </p:grpSp>
        <p:sp>
          <p:nvSpPr>
            <p:cNvPr id="7" name="Rectangle 6"/>
            <p:cNvSpPr/>
            <p:nvPr/>
          </p:nvSpPr>
          <p:spPr bwMode="auto">
            <a:xfrm>
              <a:off x="1319213" y="1279525"/>
              <a:ext cx="6719887" cy="768350"/>
            </a:xfrm>
            <a:prstGeom prst="rect">
              <a:avLst/>
            </a:prstGeom>
            <a:solidFill>
              <a:srgbClr val="0066FF">
                <a:alpha val="50000"/>
              </a:srgbClr>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a:ln>
                    <a:noFill/>
                  </a:ln>
                  <a:solidFill>
                    <a:prstClr val="black"/>
                  </a:solidFill>
                  <a:effectLst/>
                  <a:uLnTx/>
                  <a:uFillTx/>
                  <a:latin typeface="Calibri"/>
                  <a:ea typeface="+mn-ea"/>
                  <a:cs typeface="+mn-cs"/>
                </a:rPr>
                <a:t>ACCESS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BE" sz="1200" b="1" i="0" u="none" strike="noStrike" kern="0" cap="none" spc="0" normalizeH="0" baseline="0" noProof="0" dirty="0">
                  <a:ln>
                    <a:noFill/>
                  </a:ln>
                  <a:solidFill>
                    <a:prstClr val="black"/>
                  </a:solidFill>
                  <a:effectLst/>
                  <a:uLnTx/>
                  <a:uFillTx/>
                  <a:latin typeface="Calibri"/>
                  <a:ea typeface="+mn-ea"/>
                  <a:cs typeface="+mn-cs"/>
                </a:rPr>
                <a:t>SPARQL </a:t>
              </a:r>
              <a:r>
                <a:rPr kumimoji="0" lang="fr-BE" sz="1200" b="1" i="0" u="none" strike="noStrike" kern="0" cap="none" spc="0" normalizeH="0" baseline="0" noProof="0" dirty="0" err="1">
                  <a:ln>
                    <a:noFill/>
                  </a:ln>
                  <a:solidFill>
                    <a:prstClr val="black"/>
                  </a:solidFill>
                  <a:effectLst/>
                  <a:uLnTx/>
                  <a:uFillTx/>
                  <a:latin typeface="Calibri"/>
                  <a:ea typeface="+mn-ea"/>
                  <a:cs typeface="+mn-cs"/>
                </a:rPr>
                <a:t>endpoint</a:t>
              </a:r>
              <a:r>
                <a:rPr kumimoji="0" lang="fr-BE" sz="1200" b="1" i="0" u="none" strike="noStrike" kern="0" cap="none" spc="0" normalizeH="0" baseline="0" noProof="0" dirty="0">
                  <a:ln>
                    <a:noFill/>
                  </a:ln>
                  <a:solidFill>
                    <a:prstClr val="black"/>
                  </a:solidFill>
                  <a:effectLst/>
                  <a:uLnTx/>
                  <a:uFillTx/>
                  <a:latin typeface="Calibri"/>
                  <a:ea typeface="+mn-ea"/>
                  <a:cs typeface="+mn-cs"/>
                </a:rPr>
                <a:t>, </a:t>
              </a:r>
              <a:r>
                <a:rPr kumimoji="0" lang="fr-BE" sz="1200" b="1" i="0" u="none" strike="noStrike" kern="0" cap="none" spc="0" normalizeH="0" baseline="0" noProof="0" dirty="0" err="1">
                  <a:ln>
                    <a:noFill/>
                  </a:ln>
                  <a:solidFill>
                    <a:prstClr val="black"/>
                  </a:solidFill>
                  <a:effectLst/>
                  <a:uLnTx/>
                  <a:uFillTx/>
                  <a:latin typeface="Calibri"/>
                  <a:ea typeface="+mn-ea"/>
                  <a:cs typeface="+mn-cs"/>
                </a:rPr>
                <a:t>RESTful</a:t>
              </a:r>
              <a:r>
                <a:rPr kumimoji="0" lang="fr-BE" sz="1200" b="1" i="0" u="none" strike="noStrike" kern="0" cap="none" spc="0" normalizeH="0" baseline="0" noProof="0" dirty="0">
                  <a:ln>
                    <a:noFill/>
                  </a:ln>
                  <a:solidFill>
                    <a:prstClr val="black"/>
                  </a:solidFill>
                  <a:effectLst/>
                  <a:uLnTx/>
                  <a:uFillTx/>
                  <a:latin typeface="Calibri"/>
                  <a:ea typeface="+mn-ea"/>
                  <a:cs typeface="+mn-cs"/>
                </a:rPr>
                <a:t> API</a:t>
              </a:r>
              <a:endParaRPr kumimoji="0" lang="en-GB" sz="1200" b="1" i="0" u="none" strike="noStrike" kern="0" cap="none" spc="0" normalizeH="0" baseline="0" noProof="0" dirty="0">
                <a:ln>
                  <a:noFill/>
                </a:ln>
                <a:solidFill>
                  <a:prstClr val="black"/>
                </a:solidFill>
                <a:effectLst/>
                <a:uLnTx/>
                <a:uFillTx/>
                <a:latin typeface="Calibri"/>
                <a:ea typeface="+mn-ea"/>
                <a:cs typeface="+mn-cs"/>
              </a:endParaRPr>
            </a:p>
          </p:txBody>
        </p:sp>
        <p:sp>
          <p:nvSpPr>
            <p:cNvPr id="8" name="Rectangle 7"/>
            <p:cNvSpPr/>
            <p:nvPr/>
          </p:nvSpPr>
          <p:spPr bwMode="auto">
            <a:xfrm>
              <a:off x="1319213" y="3573463"/>
              <a:ext cx="6719887" cy="768350"/>
            </a:xfrm>
            <a:prstGeom prst="rect">
              <a:avLst/>
            </a:prstGeom>
            <a:solidFill>
              <a:srgbClr val="0066FF">
                <a:alpha val="75000"/>
              </a:srgbClr>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a:ln>
                    <a:noFill/>
                  </a:ln>
                  <a:solidFill>
                    <a:prstClr val="black"/>
                  </a:solidFill>
                  <a:effectLst/>
                  <a:uLnTx/>
                  <a:uFillTx/>
                  <a:latin typeface="Calibri"/>
                  <a:ea typeface="+mn-ea"/>
                  <a:cs typeface="+mn-cs"/>
                </a:rPr>
                <a:t>KNOWLEDGE MODEL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BE" sz="1200" b="1" i="0" u="none" strike="noStrike" kern="0" cap="none" spc="0" normalizeH="0" baseline="0" noProof="0" dirty="0" err="1">
                  <a:ln>
                    <a:noFill/>
                  </a:ln>
                  <a:solidFill>
                    <a:prstClr val="black"/>
                  </a:solidFill>
                  <a:effectLst/>
                  <a:uLnTx/>
                  <a:uFillTx/>
                  <a:latin typeface="Calibri"/>
                  <a:ea typeface="+mn-ea"/>
                  <a:cs typeface="+mn-cs"/>
                </a:rPr>
                <a:t>C</a:t>
              </a:r>
              <a:r>
                <a:rPr kumimoji="0" lang="fr-BE" sz="1200" b="1" i="0" u="none" strike="noStrike" kern="0" cap="none" spc="0" normalizeH="0" baseline="0" noProof="0">
                  <a:ln>
                    <a:noFill/>
                  </a:ln>
                  <a:solidFill>
                    <a:prstClr val="black"/>
                  </a:solidFill>
                  <a:effectLst/>
                  <a:uLnTx/>
                  <a:uFillTx/>
                  <a:latin typeface="Calibri"/>
                  <a:ea typeface="+mn-ea"/>
                  <a:cs typeface="+mn-cs"/>
                </a:rPr>
                <a:t>ore</a:t>
              </a:r>
              <a:r>
                <a:rPr kumimoji="0" lang="fr-BE" sz="1200" b="1" i="0" u="none" strike="noStrike" kern="0" cap="none" spc="0" normalizeH="0" baseline="0" noProof="0" dirty="0">
                  <a:ln>
                    <a:noFill/>
                  </a:ln>
                  <a:solidFill>
                    <a:prstClr val="black"/>
                  </a:solidFill>
                  <a:effectLst/>
                  <a:uLnTx/>
                  <a:uFillTx/>
                  <a:latin typeface="Calibri"/>
                  <a:ea typeface="+mn-ea"/>
                  <a:cs typeface="+mn-cs"/>
                </a:rPr>
                <a:t> data model (</a:t>
              </a:r>
              <a:r>
                <a:rPr kumimoji="0" lang="fr-BE" sz="1200" b="1" i="0" u="none" strike="noStrike" kern="0" cap="none" spc="0" normalizeH="0" baseline="0" noProof="0" dirty="0" err="1">
                  <a:ln>
                    <a:noFill/>
                  </a:ln>
                  <a:solidFill>
                    <a:prstClr val="black"/>
                  </a:solidFill>
                  <a:effectLst/>
                  <a:uLnTx/>
                  <a:uFillTx/>
                  <a:latin typeface="Calibri"/>
                  <a:ea typeface="+mn-ea"/>
                  <a:cs typeface="+mn-cs"/>
                </a:rPr>
                <a:t>Ontolex-Lemon</a:t>
              </a:r>
              <a:r>
                <a:rPr kumimoji="0" lang="fr-BE" sz="1200" b="1" i="0" u="none" strike="noStrike" kern="0" cap="none" spc="0" normalizeH="0" baseline="0" noProof="0" dirty="0">
                  <a:ln>
                    <a:noFill/>
                  </a:ln>
                  <a:solidFill>
                    <a:prstClr val="black"/>
                  </a:solidFill>
                  <a:effectLst/>
                  <a:uLnTx/>
                  <a:uFillTx/>
                  <a:latin typeface="Calibri"/>
                  <a:ea typeface="+mn-ea"/>
                  <a:cs typeface="+mn-cs"/>
                </a:rPr>
                <a:t>)</a:t>
              </a:r>
              <a:endParaRPr kumimoji="0" lang="en-GB" sz="1200" b="1" i="0" u="none" strike="noStrike" kern="0" cap="none" spc="0" normalizeH="0" baseline="0" noProof="0" dirty="0">
                <a:ln>
                  <a:noFill/>
                </a:ln>
                <a:solidFill>
                  <a:prstClr val="black"/>
                </a:solidFill>
                <a:effectLst/>
                <a:uLnTx/>
                <a:uFillTx/>
                <a:latin typeface="Calibri"/>
                <a:ea typeface="+mn-ea"/>
                <a:cs typeface="+mn-cs"/>
              </a:endParaRPr>
            </a:p>
          </p:txBody>
        </p:sp>
        <p:sp>
          <p:nvSpPr>
            <p:cNvPr id="9" name="Rectangle 8"/>
            <p:cNvSpPr/>
            <p:nvPr/>
          </p:nvSpPr>
          <p:spPr bwMode="auto">
            <a:xfrm>
              <a:off x="1331913" y="4797423"/>
              <a:ext cx="6707187" cy="912796"/>
            </a:xfrm>
            <a:prstGeom prst="rect">
              <a:avLst/>
            </a:prstGeom>
            <a:solidFill>
              <a:srgbClr val="0066FF">
                <a:alpha val="50000"/>
              </a:srgbClr>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a:ln>
                    <a:noFill/>
                  </a:ln>
                  <a:solidFill>
                    <a:prstClr val="black"/>
                  </a:solidFill>
                  <a:effectLst/>
                  <a:uLnTx/>
                  <a:uFillTx/>
                  <a:latin typeface="Calibri"/>
                  <a:ea typeface="+mn-ea"/>
                  <a:cs typeface="+mn-cs"/>
                </a:rPr>
                <a:t>SERVICES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prstClr val="black"/>
                  </a:solidFill>
                  <a:effectLst/>
                  <a:uLnTx/>
                  <a:uFillTx/>
                  <a:latin typeface="Calibri"/>
                  <a:ea typeface="+mn-ea"/>
                  <a:cs typeface="+mn-cs"/>
                </a:rPr>
                <a:t>Ingestion, alignment, data and knowledge model management, </a:t>
              </a:r>
              <a:r>
                <a:rPr kumimoji="0" lang="en-GB" sz="1100" b="1" i="0" u="none" strike="noStrike" kern="0" cap="none" spc="0" normalizeH="0" baseline="0" noProof="0" dirty="0" smtClean="0">
                  <a:ln>
                    <a:noFill/>
                  </a:ln>
                  <a:solidFill>
                    <a:prstClr val="black"/>
                  </a:solidFill>
                  <a:effectLst/>
                  <a:uLnTx/>
                  <a:uFillTx/>
                  <a:latin typeface="Calibri"/>
                  <a:ea typeface="+mn-ea"/>
                  <a:cs typeface="+mn-cs"/>
                </a:rPr>
                <a:t>publishing, conversion, administration </a:t>
              </a:r>
              <a:r>
                <a:rPr kumimoji="0" lang="en-GB" sz="1100" b="1" i="0" u="none" strike="noStrike" kern="0" cap="none" spc="0" normalizeH="0" baseline="0" noProof="0" dirty="0">
                  <a:ln>
                    <a:noFill/>
                  </a:ln>
                  <a:solidFill>
                    <a:prstClr val="black"/>
                  </a:solidFill>
                  <a:effectLst/>
                  <a:uLnTx/>
                  <a:uFillTx/>
                  <a:latin typeface="Calibri"/>
                  <a:ea typeface="+mn-ea"/>
                  <a:cs typeface="+mn-cs"/>
                </a:rPr>
                <a:t>of the platform</a:t>
              </a:r>
              <a:endParaRPr kumimoji="0" lang="en-GB" sz="1100" b="0" i="0" u="none" strike="noStrike" kern="0" cap="none" spc="0" normalizeH="0" baseline="0" noProof="0" dirty="0">
                <a:ln>
                  <a:noFill/>
                </a:ln>
                <a:solidFill>
                  <a:prstClr val="black"/>
                </a:solidFill>
                <a:effectLst/>
                <a:uLnTx/>
                <a:uFillTx/>
                <a:latin typeface="Calibri"/>
                <a:ea typeface="+mn-ea"/>
                <a:cs typeface="+mn-cs"/>
              </a:endParaRPr>
            </a:p>
          </p:txBody>
        </p:sp>
      </p:gr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9824" y="920053"/>
            <a:ext cx="1514176" cy="1006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417532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Genèse">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AresNumber xmlns="http://schemas.microsoft.com/sharepoint/v3">
      <Url xsi:nil="true"/>
      <Description xsi:nil="true"/>
    </AresNumber>
    <Document_x0020_Description xmlns="http://schemas.microsoft.com/sharepoint/v3" xsi:nil="true"/>
    <Unit_Dir0_tax xmlns="http://schemas.microsoft.com/sharepoint/v3/fields">
      <Terms xmlns="http://schemas.microsoft.com/office/infopath/2007/PartnerControls"/>
    </Unit_Dir0_tax>
    <TaxCatchAll xmlns="f35f5637-fabd-4565-b1d5-90ce7b582d39"/>
  </documentManagement>
</p:properties>
</file>

<file path=customXml/item2.xml><?xml version="1.0" encoding="utf-8"?>
<?mso-contentType ?>
<customXsn xmlns="http://schemas.microsoft.com/office/2006/metadata/customXsn">
  <xsnLocation/>
  <cached>True</cached>
  <openByDefault>True</openByDefault>
  <xsnScope/>
</customXsn>
</file>

<file path=customXml/item3.xml><?xml version="1.0" encoding="utf-8"?>
<ct:contentTypeSchema xmlns:ct="http://schemas.microsoft.com/office/2006/metadata/contentType" xmlns:ma="http://schemas.microsoft.com/office/2006/metadata/properties/metaAttributes" ct:_="" ma:_="" ma:contentTypeName="OP Document" ma:contentTypeID="0x010100AAE994419BC24CED8BF9A98B0A371F990024A392D0B594FD48A1F165958A6700C6" ma:contentTypeVersion="59" ma:contentTypeDescription="Create in this document library a blank document" ma:contentTypeScope="" ma:versionID="22a2354cc4db6d29936483fc40fdb756">
  <xsd:schema xmlns:xsd="http://www.w3.org/2001/XMLSchema" xmlns:xs="http://www.w3.org/2001/XMLSchema" xmlns:p="http://schemas.microsoft.com/office/2006/metadata/properties" xmlns:ns1="http://schemas.microsoft.com/sharepoint/v3" xmlns:ns2="http://schemas.microsoft.com/sharepoint/v3/fields" xmlns:ns3="f35f5637-fabd-4565-b1d5-90ce7b582d39" targetNamespace="http://schemas.microsoft.com/office/2006/metadata/properties" ma:root="true" ma:fieldsID="ab08d1265b4113ae56d7bb55f08cdc92" ns1:_="" ns2:_="" ns3:_="">
    <xsd:import namespace="http://schemas.microsoft.com/sharepoint/v3"/>
    <xsd:import namespace="http://schemas.microsoft.com/sharepoint/v3/fields"/>
    <xsd:import namespace="f35f5637-fabd-4565-b1d5-90ce7b582d39"/>
    <xsd:element name="properties">
      <xsd:complexType>
        <xsd:sequence>
          <xsd:element name="documentManagement">
            <xsd:complexType>
              <xsd:all>
                <xsd:element ref="ns1:AresNumber" minOccurs="0"/>
                <xsd:element ref="ns1:Document_x0020_Description" minOccurs="0"/>
                <xsd:element ref="ns2:Unit_Dir0_tax" minOccurs="0"/>
                <xsd:element ref="ns3:TaxCatchAll" minOccurs="0"/>
                <xsd:element ref="ns3: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resNumber" ma:index="8" nillable="true" ma:displayName="Ares number" ma:description="The number of this document in ARES" ma:format="Hyperlink" ma:internalName="AresNumber">
      <xsd:complexType>
        <xsd:complexContent>
          <xsd:extension base="dms:URL">
            <xsd:sequence>
              <xsd:element name="Url" type="dms:ValidUrl" minOccurs="0" nillable="true"/>
              <xsd:element name="Description" type="xsd:string" nillable="true"/>
            </xsd:sequence>
          </xsd:extension>
        </xsd:complexContent>
      </xsd:complexType>
    </xsd:element>
    <xsd:element name="Document_x0020_Description" ma:index="9" nillable="true" ma:displayName="Doc. description" ma:description="A general description about the current document" ma:internalName="DocDescription">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Unit_Dir0_tax" ma:index="11" nillable="true" ma:taxonomy="true" ma:internalName="Unit_Dir0_tax" ma:taxonomyFieldName="Unit_Directorates_tax" ma:displayName="Unit and Directorates" ma:fieldId="{6b607fa4-dfae-4254-9f92-65a5b8fe44e9}" ma:sspId="c2ecfd70-f0a7-4227-9d3f-c0584232298e" ma:termSetId="7d1f3413-d8cf-4e24-8496-d417936084da" ma:anchorId="0b0c2009-ebf3-4690-9416-0db79d357c27"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35f5637-fabd-4565-b1d5-90ce7b582d39"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2eacf85c-e3b6-401c-a506-479ae45e5f57}" ma:internalName="TaxCatchAll" ma:showField="CatchAllData" ma:web="2865f8a0-18ba-4220-8bd2-4589d5be609a">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2eacf85c-e3b6-401c-a506-479ae45e5f57}" ma:internalName="TaxCatchAllLabel" ma:readOnly="true" ma:showField="CatchAllDataLabel" ma:web="2865f8a0-18ba-4220-8bd2-4589d5be609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c2ecfd70-f0a7-4227-9d3f-c0584232298e" ContentTypeId="0x010100AAE994419BC24CED8BF9A98B0A371F99" PreviousValue="false"/>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F105C4-7DA7-4ECA-8440-8F452318A63B}">
  <ds:schemaRefs>
    <ds:schemaRef ds:uri="http://www.w3.org/XML/1998/namespace"/>
    <ds:schemaRef ds:uri="http://schemas.microsoft.com/sharepoint/v3"/>
    <ds:schemaRef ds:uri="http://purl.org/dc/terms/"/>
    <ds:schemaRef ds:uri="http://purl.org/dc/dcmitype/"/>
    <ds:schemaRef ds:uri="http://schemas.microsoft.com/office/2006/documentManagement/types"/>
    <ds:schemaRef ds:uri="http://schemas.microsoft.com/office/infopath/2007/PartnerControls"/>
    <ds:schemaRef ds:uri="http://schemas.microsoft.com/sharepoint/v3/fields"/>
    <ds:schemaRef ds:uri="f35f5637-fabd-4565-b1d5-90ce7b582d39"/>
    <ds:schemaRef ds:uri="http://schemas.openxmlformats.org/package/2006/metadata/core-properties"/>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26C47AF9-DED0-4BC8-95BF-7BDDFB0CE97C}">
  <ds:schemaRefs>
    <ds:schemaRef ds:uri="http://schemas.microsoft.com/office/2006/metadata/customXsn"/>
  </ds:schemaRefs>
</ds:datastoreItem>
</file>

<file path=customXml/itemProps3.xml><?xml version="1.0" encoding="utf-8"?>
<ds:datastoreItem xmlns:ds="http://schemas.openxmlformats.org/officeDocument/2006/customXml" ds:itemID="{3136FD3C-85FD-4C76-87C3-137CDA966C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f35f5637-fabd-4565-b1d5-90ce7b582d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CC49DA32-58A0-4787-86E8-F03852EDD238}">
  <ds:schemaRefs>
    <ds:schemaRef ds:uri="Microsoft.SharePoint.Taxonomy.ContentTypeSync"/>
  </ds:schemaRefs>
</ds:datastoreItem>
</file>

<file path=customXml/itemProps5.xml><?xml version="1.0" encoding="utf-8"?>
<ds:datastoreItem xmlns:ds="http://schemas.openxmlformats.org/officeDocument/2006/customXml" ds:itemID="{54EE2932-047E-4EB1-82BB-DA585463451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31332</TotalTime>
  <Words>1961</Words>
  <Application>Microsoft Office PowerPoint</Application>
  <PresentationFormat>On-screen Show (4:3)</PresentationFormat>
  <Paragraphs>555</Paragraphs>
  <Slides>39</Slides>
  <Notes>4</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Default Design</vt:lpstr>
      <vt:lpstr>ISA2: 2016.16 - Public Multilingual Knowledge Management Infrastructure for the Digital Single Market(PMKI)</vt:lpstr>
      <vt:lpstr>Agenda</vt:lpstr>
      <vt:lpstr>PMKI organisation</vt:lpstr>
      <vt:lpstr>Context</vt:lpstr>
      <vt:lpstr>Objectives of the PMKI project</vt:lpstr>
      <vt:lpstr> Positioning of PMKI in the common architecture for the multilingual DSM promoted by the EU Language Technology industry</vt:lpstr>
      <vt:lpstr>Use-cases, overview</vt:lpstr>
      <vt:lpstr>Connection with computer-assisted translation (CAT) tool </vt:lpstr>
      <vt:lpstr>Solution, PMKI Architecture</vt:lpstr>
      <vt:lpstr>Access</vt:lpstr>
      <vt:lpstr>Knowledge Base</vt:lpstr>
      <vt:lpstr>Knowledge Model</vt:lpstr>
      <vt:lpstr>Back-offices Services</vt:lpstr>
      <vt:lpstr>Common approach for PMKI and VocBench </vt:lpstr>
      <vt:lpstr>Publishing and conversion services</vt:lpstr>
      <vt:lpstr>Current status: milestones</vt:lpstr>
      <vt:lpstr>PowerPoint Presentation</vt:lpstr>
      <vt:lpstr>Concepts equivalence</vt:lpstr>
      <vt:lpstr>Concept equivalence in PMKI</vt:lpstr>
      <vt:lpstr>Semantic Alignment formal characterization</vt:lpstr>
      <vt:lpstr>Semantic Alignment formal characterization</vt:lpstr>
      <vt:lpstr>Logical views of concepts in source (Q) and target (D)thesauri</vt:lpstr>
      <vt:lpstr>Thesaural concept semantics</vt:lpstr>
      <vt:lpstr>Semantic interoperability in PMKI</vt:lpstr>
      <vt:lpstr>The proposed Ranking Function (R)</vt:lpstr>
      <vt:lpstr>Criteria to create a Gold Standard</vt:lpstr>
      <vt:lpstr>Aligned datasets and first results</vt:lpstr>
      <vt:lpstr>Example 1 of alignment</vt:lpstr>
      <vt:lpstr>Example 2 of alignment</vt:lpstr>
      <vt:lpstr>Conclusions </vt:lpstr>
      <vt:lpstr>Thank you for your attention      Questions?</vt:lpstr>
      <vt:lpstr>PowerPoint Presentation</vt:lpstr>
      <vt:lpstr>Annexes</vt:lpstr>
      <vt:lpstr>Gold Standard</vt:lpstr>
      <vt:lpstr>Experimental Results</vt:lpstr>
      <vt:lpstr>Example 3 of alignment</vt:lpstr>
      <vt:lpstr>Example 4 of alignment</vt:lpstr>
      <vt:lpstr>Example 5 of alignment</vt:lpstr>
      <vt:lpstr>Example 6 of alignment</vt:lpstr>
    </vt:vector>
  </TitlesOfParts>
  <Company>European Commission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ISA</dc:subject>
  <dc:creator>Tipik</dc:creator>
  <cp:lastModifiedBy>HAJLAOUI Najeh (OP-EXT)</cp:lastModifiedBy>
  <cp:revision>510</cp:revision>
  <cp:lastPrinted>2019-05-28T12:55:02Z</cp:lastPrinted>
  <dcterms:created xsi:type="dcterms:W3CDTF">2016-09-12T13:27:07Z</dcterms:created>
  <dcterms:modified xsi:type="dcterms:W3CDTF">2019-06-03T16:17:09Z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0x010100AAE994419BC24CED8BF9A98B0A371F990024A392D0B594FD48A1F165958A6700C6</vt:lpwstr>
  </property>
  <property fmtid="{D5CDD505-2E9C-101B-9397-08002B2CF9AE}" pid="3" name="Unit_Directorates_tax">
    <vt:lpwstr/>
  </property>
</Properties>
</file>