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4056" r:id="rId2"/>
  </p:sldMasterIdLst>
  <p:notesMasterIdLst>
    <p:notesMasterId r:id="rId15"/>
  </p:notesMasterIdLst>
  <p:handoutMasterIdLst>
    <p:handoutMasterId r:id="rId16"/>
  </p:handoutMasterIdLst>
  <p:sldIdLst>
    <p:sldId id="488" r:id="rId3"/>
    <p:sldId id="586" r:id="rId4"/>
    <p:sldId id="587" r:id="rId5"/>
    <p:sldId id="588" r:id="rId6"/>
    <p:sldId id="589" r:id="rId7"/>
    <p:sldId id="590" r:id="rId8"/>
    <p:sldId id="592" r:id="rId9"/>
    <p:sldId id="593" r:id="rId10"/>
    <p:sldId id="594" r:id="rId11"/>
    <p:sldId id="595" r:id="rId12"/>
    <p:sldId id="591" r:id="rId13"/>
    <p:sldId id="585" r:id="rId14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D0BEC21-B476-43B0-9DBE-DA3CF4C1B0AD}">
          <p14:sldIdLst>
            <p14:sldId id="488"/>
            <p14:sldId id="586"/>
            <p14:sldId id="587"/>
            <p14:sldId id="588"/>
            <p14:sldId id="589"/>
            <p14:sldId id="590"/>
            <p14:sldId id="592"/>
            <p14:sldId id="593"/>
            <p14:sldId id="594"/>
            <p14:sldId id="595"/>
            <p14:sldId id="591"/>
            <p14:sldId id="585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ABOUDI Christine (OP)" initials="LC" lastIdx="17" clrIdx="0"/>
  <p:cmAuthor id="1" name="WANIART Anne (OP)" initials="WA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FF"/>
    <a:srgbClr val="333399"/>
    <a:srgbClr val="00CC00"/>
    <a:srgbClr val="FF9900"/>
    <a:srgbClr val="FF3300"/>
    <a:srgbClr val="545454"/>
    <a:srgbClr val="6699FF"/>
    <a:srgbClr val="339933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3" autoAdjust="0"/>
    <p:restoredTop sz="86433" autoAdjust="0"/>
  </p:normalViewPr>
  <p:slideViewPr>
    <p:cSldViewPr>
      <p:cViewPr>
        <p:scale>
          <a:sx n="100" d="100"/>
          <a:sy n="100" d="100"/>
        </p:scale>
        <p:origin x="-1944" y="-108"/>
      </p:cViewPr>
      <p:guideLst>
        <p:guide orient="horz" pos="2160"/>
        <p:guide pos="2880"/>
      </p:guideLst>
    </p:cSldViewPr>
  </p:slideViewPr>
  <p:outlineViewPr>
    <p:cViewPr>
      <p:scale>
        <a:sx n="66" d="100"/>
        <a:sy n="66" d="100"/>
      </p:scale>
      <p:origin x="516" y="18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2" d="100"/>
        <a:sy n="142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60" y="-102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Vocabularies available in VocBench</c:v>
                </c:pt>
              </c:strCache>
            </c:strRef>
          </c:tx>
          <c:invertIfNegative val="0"/>
          <c:cat>
            <c:numRef>
              <c:f>Sheet1!$A$2:$A$10</c:f>
              <c:numCache>
                <c:formatCode>dd\.mm\.yy;@</c:formatCode>
                <c:ptCount val="9"/>
                <c:pt idx="0">
                  <c:v>43252</c:v>
                </c:pt>
                <c:pt idx="1">
                  <c:v>43282</c:v>
                </c:pt>
                <c:pt idx="2">
                  <c:v>43313</c:v>
                </c:pt>
                <c:pt idx="3">
                  <c:v>43344</c:v>
                </c:pt>
                <c:pt idx="4">
                  <c:v>43374</c:v>
                </c:pt>
                <c:pt idx="5">
                  <c:v>43405</c:v>
                </c:pt>
                <c:pt idx="6">
                  <c:v>43435</c:v>
                </c:pt>
                <c:pt idx="7">
                  <c:v>43466</c:v>
                </c:pt>
                <c:pt idx="8">
                  <c:v>43497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8</c:v>
                </c:pt>
                <c:pt idx="4">
                  <c:v>10</c:v>
                </c:pt>
                <c:pt idx="5">
                  <c:v>15</c:v>
                </c:pt>
                <c:pt idx="6">
                  <c:v>37</c:v>
                </c:pt>
                <c:pt idx="7">
                  <c:v>45</c:v>
                </c:pt>
                <c:pt idx="8">
                  <c:v>47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Ongoing collaboration around EuroVoc and the authority tables</c:v>
                </c:pt>
              </c:strCache>
            </c:strRef>
          </c:tx>
          <c:invertIfNegative val="0"/>
          <c:cat>
            <c:numRef>
              <c:f>Sheet1!$A$2:$A$10</c:f>
              <c:numCache>
                <c:formatCode>dd\.mm\.yy;@</c:formatCode>
                <c:ptCount val="9"/>
                <c:pt idx="0">
                  <c:v>43252</c:v>
                </c:pt>
                <c:pt idx="1">
                  <c:v>43282</c:v>
                </c:pt>
                <c:pt idx="2">
                  <c:v>43313</c:v>
                </c:pt>
                <c:pt idx="3">
                  <c:v>43344</c:v>
                </c:pt>
                <c:pt idx="4">
                  <c:v>43374</c:v>
                </c:pt>
                <c:pt idx="5">
                  <c:v>43405</c:v>
                </c:pt>
                <c:pt idx="6">
                  <c:v>43435</c:v>
                </c:pt>
                <c:pt idx="7">
                  <c:v>43466</c:v>
                </c:pt>
                <c:pt idx="8">
                  <c:v>43497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5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Planned collaboration</c:v>
                </c:pt>
              </c:strCache>
            </c:strRef>
          </c:tx>
          <c:spPr>
            <a:solidFill>
              <a:srgbClr val="9999FF"/>
            </a:solidFill>
          </c:spPr>
          <c:invertIfNegative val="0"/>
          <c:cat>
            <c:numRef>
              <c:f>Sheet1!$A$2:$A$10</c:f>
              <c:numCache>
                <c:formatCode>dd\.mm\.yy;@</c:formatCode>
                <c:ptCount val="9"/>
                <c:pt idx="0">
                  <c:v>43252</c:v>
                </c:pt>
                <c:pt idx="1">
                  <c:v>43282</c:v>
                </c:pt>
                <c:pt idx="2">
                  <c:v>43313</c:v>
                </c:pt>
                <c:pt idx="3">
                  <c:v>43344</c:v>
                </c:pt>
                <c:pt idx="4">
                  <c:v>43374</c:v>
                </c:pt>
                <c:pt idx="5">
                  <c:v>43405</c:v>
                </c:pt>
                <c:pt idx="6">
                  <c:v>43435</c:v>
                </c:pt>
                <c:pt idx="7">
                  <c:v>43466</c:v>
                </c:pt>
                <c:pt idx="8">
                  <c:v>43497</c:v>
                </c:pt>
              </c:numCache>
            </c:numRef>
          </c:cat>
          <c:val>
            <c:numRef>
              <c:f>Sheet1!$D$2:$D$10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7</c:v>
                </c:pt>
                <c:pt idx="7">
                  <c:v>7</c:v>
                </c:pt>
                <c:pt idx="8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2160256"/>
        <c:axId val="82170240"/>
        <c:axId val="0"/>
      </c:bar3DChart>
      <c:dateAx>
        <c:axId val="82160256"/>
        <c:scaling>
          <c:orientation val="minMax"/>
        </c:scaling>
        <c:delete val="0"/>
        <c:axPos val="b"/>
        <c:numFmt formatCode="dd\.mm\.yy;@" sourceLinked="1"/>
        <c:majorTickMark val="out"/>
        <c:minorTickMark val="none"/>
        <c:tickLblPos val="nextTo"/>
        <c:crossAx val="82170240"/>
        <c:crosses val="autoZero"/>
        <c:auto val="1"/>
        <c:lblOffset val="100"/>
        <c:baseTimeUnit val="months"/>
      </c:dateAx>
      <c:valAx>
        <c:axId val="821702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21602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CDC9FD-D47D-4A37-A269-8677F30F4F2F}" type="doc">
      <dgm:prSet loTypeId="urn:microsoft.com/office/officeart/2009/3/layout/CircleRelationship" loCatId="relationship" qsTypeId="urn:microsoft.com/office/officeart/2005/8/quickstyle/simple2" qsCatId="simple" csTypeId="urn:microsoft.com/office/officeart/2005/8/colors/accent2_4" csCatId="accent2" phldr="1"/>
      <dgm:spPr/>
      <dgm:t>
        <a:bodyPr/>
        <a:lstStyle/>
        <a:p>
          <a:endParaRPr lang="fr-BE"/>
        </a:p>
      </dgm:t>
    </dgm:pt>
    <dgm:pt modelId="{D9280FB1-BEEB-46A7-8DDB-CD6621EE3C43}">
      <dgm:prSet phldrT="[Text]"/>
      <dgm:spPr/>
      <dgm:t>
        <a:bodyPr/>
        <a:lstStyle/>
        <a:p>
          <a:r>
            <a:rPr lang="en-GB" b="1" dirty="0" smtClean="0"/>
            <a:t>EU Vocabularies</a:t>
          </a:r>
          <a:endParaRPr lang="fr-BE" b="1" dirty="0"/>
        </a:p>
      </dgm:t>
    </dgm:pt>
    <dgm:pt modelId="{5DFDF034-1530-4986-B476-9445F51AF7FB}" type="parTrans" cxnId="{A609E7E3-D569-4A63-8445-F6AD502F1CEE}">
      <dgm:prSet/>
      <dgm:spPr/>
      <dgm:t>
        <a:bodyPr/>
        <a:lstStyle/>
        <a:p>
          <a:endParaRPr lang="fr-BE"/>
        </a:p>
      </dgm:t>
    </dgm:pt>
    <dgm:pt modelId="{516CEFA3-6239-43D5-9330-D529EC522F96}" type="sibTrans" cxnId="{A609E7E3-D569-4A63-8445-F6AD502F1CEE}">
      <dgm:prSet/>
      <dgm:spPr/>
      <dgm:t>
        <a:bodyPr/>
        <a:lstStyle/>
        <a:p>
          <a:endParaRPr lang="fr-BE"/>
        </a:p>
      </dgm:t>
    </dgm:pt>
    <dgm:pt modelId="{D96C15B0-C87C-428D-8E99-B9644B04FC39}">
      <dgm:prSet phldrT="[Text]"/>
      <dgm:spPr/>
      <dgm:t>
        <a:bodyPr/>
        <a:lstStyle/>
        <a:p>
          <a:r>
            <a:rPr lang="en-GB" b="1" dirty="0" smtClean="0"/>
            <a:t>SEMIC  </a:t>
          </a:r>
        </a:p>
        <a:p>
          <a:r>
            <a:rPr lang="en-GB" b="1" dirty="0" smtClean="0"/>
            <a:t>ISA</a:t>
          </a:r>
          <a:r>
            <a:rPr lang="en-GB" b="1" baseline="30000" dirty="0" smtClean="0"/>
            <a:t>2 </a:t>
          </a:r>
        </a:p>
        <a:p>
          <a:r>
            <a:rPr lang="en-GB" b="1" baseline="0" dirty="0" err="1" smtClean="0"/>
            <a:t>Joinup</a:t>
          </a:r>
          <a:endParaRPr lang="fr-BE" b="1" baseline="0" dirty="0"/>
        </a:p>
      </dgm:t>
    </dgm:pt>
    <dgm:pt modelId="{09AA4C29-9E64-4BE8-8265-22FEB9FA308D}" type="parTrans" cxnId="{7BF4F376-AFE7-4AE3-BBD2-37776B89D366}">
      <dgm:prSet/>
      <dgm:spPr/>
      <dgm:t>
        <a:bodyPr/>
        <a:lstStyle/>
        <a:p>
          <a:endParaRPr lang="fr-BE"/>
        </a:p>
      </dgm:t>
    </dgm:pt>
    <dgm:pt modelId="{85DB97D9-8729-421C-8FCA-DDFEFC8A0426}" type="sibTrans" cxnId="{7BF4F376-AFE7-4AE3-BBD2-37776B89D366}">
      <dgm:prSet/>
      <dgm:spPr/>
      <dgm:t>
        <a:bodyPr/>
        <a:lstStyle/>
        <a:p>
          <a:endParaRPr lang="fr-BE"/>
        </a:p>
      </dgm:t>
    </dgm:pt>
    <dgm:pt modelId="{EBC01246-1528-486A-A685-CDFA0EB1777A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accent6">
                  <a:lumMod val="75000"/>
                </a:schemeClr>
              </a:solidFill>
            </a:rPr>
            <a:t>IMSB</a:t>
          </a:r>
          <a:endParaRPr lang="fr-BE" sz="1400" b="1" dirty="0">
            <a:solidFill>
              <a:schemeClr val="accent6">
                <a:lumMod val="75000"/>
              </a:schemeClr>
            </a:solidFill>
          </a:endParaRPr>
        </a:p>
      </dgm:t>
    </dgm:pt>
    <dgm:pt modelId="{56118F0C-A128-46E9-B82F-4F394A1DA42C}" type="parTrans" cxnId="{2FDABC64-7BB9-4063-9F0C-298453814F9E}">
      <dgm:prSet/>
      <dgm:spPr/>
      <dgm:t>
        <a:bodyPr/>
        <a:lstStyle/>
        <a:p>
          <a:endParaRPr lang="fr-BE"/>
        </a:p>
      </dgm:t>
    </dgm:pt>
    <dgm:pt modelId="{152D4ECC-04D6-452E-A426-385D18E722AD}" type="sibTrans" cxnId="{2FDABC64-7BB9-4063-9F0C-298453814F9E}">
      <dgm:prSet/>
      <dgm:spPr/>
      <dgm:t>
        <a:bodyPr/>
        <a:lstStyle/>
        <a:p>
          <a:endParaRPr lang="fr-BE"/>
        </a:p>
      </dgm:t>
    </dgm:pt>
    <dgm:pt modelId="{DC967539-E123-465D-A64B-45FD86A24668}">
      <dgm:prSet phldrT="[Text]" custT="1"/>
      <dgm:spPr/>
      <dgm:t>
        <a:bodyPr/>
        <a:lstStyle/>
        <a:p>
          <a:r>
            <a:rPr lang="en-GB" sz="2300" b="1" baseline="30000" dirty="0" smtClean="0">
              <a:solidFill>
                <a:schemeClr val="accent6">
                  <a:lumMod val="75000"/>
                </a:schemeClr>
              </a:solidFill>
            </a:rPr>
            <a:t>International organisations</a:t>
          </a:r>
          <a:endParaRPr lang="fr-BE" sz="2300" b="1" baseline="30000" dirty="0">
            <a:solidFill>
              <a:schemeClr val="accent6">
                <a:lumMod val="75000"/>
              </a:schemeClr>
            </a:solidFill>
          </a:endParaRPr>
        </a:p>
      </dgm:t>
    </dgm:pt>
    <dgm:pt modelId="{13C768BB-8290-4E69-A4F0-04B00EB77DBA}" type="parTrans" cxnId="{D1D9A2C2-B3EE-4A5C-A050-514A40EDDB6F}">
      <dgm:prSet/>
      <dgm:spPr/>
      <dgm:t>
        <a:bodyPr/>
        <a:lstStyle/>
        <a:p>
          <a:endParaRPr lang="fr-BE"/>
        </a:p>
      </dgm:t>
    </dgm:pt>
    <dgm:pt modelId="{EC0B629F-8837-4977-8C3E-25A4AD5353D7}" type="sibTrans" cxnId="{D1D9A2C2-B3EE-4A5C-A050-514A40EDDB6F}">
      <dgm:prSet/>
      <dgm:spPr/>
      <dgm:t>
        <a:bodyPr/>
        <a:lstStyle/>
        <a:p>
          <a:endParaRPr lang="fr-BE"/>
        </a:p>
      </dgm:t>
    </dgm:pt>
    <dgm:pt modelId="{E1C210C1-06F4-4EFA-819E-BC5C520F00A5}">
      <dgm:prSet phldrT="[Text]" custT="1"/>
      <dgm:spPr/>
      <dgm:t>
        <a:bodyPr/>
        <a:lstStyle/>
        <a:p>
          <a:r>
            <a:rPr lang="en-GB" sz="2400" b="1" baseline="30000" dirty="0" smtClean="0"/>
            <a:t>OP teams &amp; projects</a:t>
          </a:r>
          <a:endParaRPr lang="fr-BE" sz="2400" b="1" baseline="30000" dirty="0"/>
        </a:p>
      </dgm:t>
    </dgm:pt>
    <dgm:pt modelId="{B26E1887-E8A6-41FF-A636-29F3218F10C8}" type="parTrans" cxnId="{DD218C91-6FC9-4E07-AFA5-A8BCB1DA88F4}">
      <dgm:prSet/>
      <dgm:spPr/>
      <dgm:t>
        <a:bodyPr/>
        <a:lstStyle/>
        <a:p>
          <a:endParaRPr lang="fr-BE"/>
        </a:p>
      </dgm:t>
    </dgm:pt>
    <dgm:pt modelId="{E43914A5-E9F4-4B09-BC0F-7371BA9BC695}" type="sibTrans" cxnId="{DD218C91-6FC9-4E07-AFA5-A8BCB1DA88F4}">
      <dgm:prSet/>
      <dgm:spPr/>
      <dgm:t>
        <a:bodyPr/>
        <a:lstStyle/>
        <a:p>
          <a:endParaRPr lang="fr-BE"/>
        </a:p>
      </dgm:t>
    </dgm:pt>
    <dgm:pt modelId="{5F0130FA-9388-4B95-9004-7109FBC5D516}">
      <dgm:prSet phldrT="[Text]" custT="1"/>
      <dgm:spPr/>
      <dgm:t>
        <a:bodyPr/>
        <a:lstStyle/>
        <a:p>
          <a:r>
            <a:rPr lang="en-GB" sz="2400" b="1" baseline="30000" dirty="0" smtClean="0"/>
            <a:t>N-Lex</a:t>
          </a:r>
          <a:endParaRPr lang="fr-BE" sz="2400" b="1" baseline="30000" dirty="0"/>
        </a:p>
      </dgm:t>
    </dgm:pt>
    <dgm:pt modelId="{00C98290-D0C3-485F-9775-EB7740C5599F}" type="sibTrans" cxnId="{0CEEB299-ADF4-48AA-A292-D76145817162}">
      <dgm:prSet/>
      <dgm:spPr/>
      <dgm:t>
        <a:bodyPr/>
        <a:lstStyle/>
        <a:p>
          <a:endParaRPr lang="fr-BE"/>
        </a:p>
      </dgm:t>
    </dgm:pt>
    <dgm:pt modelId="{B439595B-853F-43C5-89F1-1441A227907A}" type="parTrans" cxnId="{0CEEB299-ADF4-48AA-A292-D76145817162}">
      <dgm:prSet/>
      <dgm:spPr/>
      <dgm:t>
        <a:bodyPr/>
        <a:lstStyle/>
        <a:p>
          <a:endParaRPr lang="fr-BE"/>
        </a:p>
      </dgm:t>
    </dgm:pt>
    <dgm:pt modelId="{DB33F4C9-F965-4820-A8FA-9921D6869C79}">
      <dgm:prSet phldrT="[Text]" custT="1"/>
      <dgm:spPr/>
      <dgm:t>
        <a:bodyPr/>
        <a:lstStyle/>
        <a:p>
          <a:endParaRPr lang="fr-BE" sz="2400" baseline="30000" dirty="0"/>
        </a:p>
      </dgm:t>
    </dgm:pt>
    <dgm:pt modelId="{178F4788-0C8D-4A3C-B39C-A357C5FE5508}" type="parTrans" cxnId="{AE74CC36-1342-465C-ACC2-1826D3D98103}">
      <dgm:prSet/>
      <dgm:spPr/>
      <dgm:t>
        <a:bodyPr/>
        <a:lstStyle/>
        <a:p>
          <a:endParaRPr lang="fr-BE"/>
        </a:p>
      </dgm:t>
    </dgm:pt>
    <dgm:pt modelId="{7DD5979F-18BF-49B2-A410-918778CD559F}" type="sibTrans" cxnId="{AE74CC36-1342-465C-ACC2-1826D3D98103}">
      <dgm:prSet/>
      <dgm:spPr/>
      <dgm:t>
        <a:bodyPr/>
        <a:lstStyle/>
        <a:p>
          <a:endParaRPr lang="fr-BE"/>
        </a:p>
      </dgm:t>
    </dgm:pt>
    <dgm:pt modelId="{82417DDD-5029-4D0A-A7FB-BD9EC4577F47}" type="pres">
      <dgm:prSet presAssocID="{45CDC9FD-D47D-4A37-A269-8677F30F4F2F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GB"/>
        </a:p>
      </dgm:t>
    </dgm:pt>
    <dgm:pt modelId="{FFA5B225-4555-482B-8A95-566EB2FF45D6}" type="pres">
      <dgm:prSet presAssocID="{D9280FB1-BEEB-46A7-8DDB-CD6621EE3C43}" presName="Parent" presStyleLbl="node0" presStyleIdx="0" presStyleCnt="1" custScaleX="78950" custScaleY="78093" custLinFactNeighborX="1608" custLinFactNeighborY="1440">
        <dgm:presLayoutVars>
          <dgm:chMax val="5"/>
          <dgm:chPref val="5"/>
        </dgm:presLayoutVars>
      </dgm:prSet>
      <dgm:spPr/>
      <dgm:t>
        <a:bodyPr/>
        <a:lstStyle/>
        <a:p>
          <a:endParaRPr lang="fr-BE"/>
        </a:p>
      </dgm:t>
    </dgm:pt>
    <dgm:pt modelId="{C560AFB0-BE33-4B23-A47E-1B4EC4553BAE}" type="pres">
      <dgm:prSet presAssocID="{D9280FB1-BEEB-46A7-8DDB-CD6621EE3C43}" presName="Accent2" presStyleLbl="node1" presStyleIdx="0" presStyleCnt="19" custLinFactX="300000" custLinFactY="-100000" custLinFactNeighborX="314209" custLinFactNeighborY="-135503"/>
      <dgm:spPr/>
    </dgm:pt>
    <dgm:pt modelId="{9F4D65E4-6B7E-46AA-A279-2B78D654743F}" type="pres">
      <dgm:prSet presAssocID="{D9280FB1-BEEB-46A7-8DDB-CD6621EE3C43}" presName="Accent3" presStyleLbl="node1" presStyleIdx="1" presStyleCnt="19" custLinFactNeighborX="-92641" custLinFactNeighborY="82780"/>
      <dgm:spPr/>
    </dgm:pt>
    <dgm:pt modelId="{350A6974-B964-4485-846D-E05D5C8A6E5B}" type="pres">
      <dgm:prSet presAssocID="{D9280FB1-BEEB-46A7-8DDB-CD6621EE3C43}" presName="Accent4" presStyleLbl="node1" presStyleIdx="2" presStyleCnt="19" custLinFactX="141954" custLinFactNeighborX="200000" custLinFactNeighborY="96213"/>
      <dgm:spPr/>
    </dgm:pt>
    <dgm:pt modelId="{9748D4AB-3BBD-4209-9786-4F816515C5A8}" type="pres">
      <dgm:prSet presAssocID="{D9280FB1-BEEB-46A7-8DDB-CD6621EE3C43}" presName="Accent5" presStyleLbl="node1" presStyleIdx="3" presStyleCnt="19" custLinFactX="-39070" custLinFactNeighborX="-100000" custLinFactNeighborY="-35472"/>
      <dgm:spPr/>
    </dgm:pt>
    <dgm:pt modelId="{8B6C1842-2C21-47FC-99D7-1DF8CC2C65AA}" type="pres">
      <dgm:prSet presAssocID="{D9280FB1-BEEB-46A7-8DDB-CD6621EE3C43}" presName="Accent6" presStyleLbl="node1" presStyleIdx="4" presStyleCnt="19" custLinFactY="100000" custLinFactNeighborX="38921" custLinFactNeighborY="120128"/>
      <dgm:spPr/>
    </dgm:pt>
    <dgm:pt modelId="{7C9BBC4B-0DFA-4C12-81F8-CC1BC92E3028}" type="pres">
      <dgm:prSet presAssocID="{D96C15B0-C87C-428D-8E99-B9644B04FC39}" presName="Child1" presStyleLbl="node1" presStyleIdx="5" presStyleCnt="19" custScaleX="149510" custScaleY="147520" custLinFactNeighborX="-3909" custLinFactNeighborY="-83170">
        <dgm:presLayoutVars>
          <dgm:chMax val="0"/>
          <dgm:chPref val="0"/>
        </dgm:presLayoutVars>
      </dgm:prSet>
      <dgm:spPr/>
      <dgm:t>
        <a:bodyPr/>
        <a:lstStyle/>
        <a:p>
          <a:endParaRPr lang="fr-BE"/>
        </a:p>
      </dgm:t>
    </dgm:pt>
    <dgm:pt modelId="{10907A8F-495B-4C85-8B7E-44382AA24148}" type="pres">
      <dgm:prSet presAssocID="{D96C15B0-C87C-428D-8E99-B9644B04FC39}" presName="Accent7" presStyleCnt="0"/>
      <dgm:spPr/>
    </dgm:pt>
    <dgm:pt modelId="{5D5C7855-0BDF-4ED8-8D0E-D6767EE40705}" type="pres">
      <dgm:prSet presAssocID="{D96C15B0-C87C-428D-8E99-B9644B04FC39}" presName="AccentHold1" presStyleLbl="node1" presStyleIdx="6" presStyleCnt="19" custLinFactY="-17486" custLinFactNeighborX="-55066" custLinFactNeighborY="-100000"/>
      <dgm:spPr/>
    </dgm:pt>
    <dgm:pt modelId="{ADA0652F-5176-49FF-B3A6-08A0A44270F6}" type="pres">
      <dgm:prSet presAssocID="{D96C15B0-C87C-428D-8E99-B9644B04FC39}" presName="Accent8" presStyleCnt="0"/>
      <dgm:spPr/>
    </dgm:pt>
    <dgm:pt modelId="{781F8C88-824C-4651-8FBB-0AE3FD5D7FF7}" type="pres">
      <dgm:prSet presAssocID="{D96C15B0-C87C-428D-8E99-B9644B04FC39}" presName="AccentHold2" presStyleLbl="node1" presStyleIdx="7" presStyleCnt="19" custFlipVert="0" custScaleX="91476" custScaleY="76611" custLinFactY="19643" custLinFactNeighborX="-90488" custLinFactNeighborY="100000"/>
      <dgm:spPr>
        <a:prstGeom prst="ellipse">
          <a:avLst/>
        </a:prstGeom>
      </dgm:spPr>
      <dgm:extLst>
        <a:ext uri="{E40237B7-FDA0-4F09-8148-C483321AD2D9}">
          <dgm14:cNvPr xmlns:dgm14="http://schemas.microsoft.com/office/drawing/2010/diagram" id="0" name="" title="gjhgfjf"/>
        </a:ext>
      </dgm:extLst>
    </dgm:pt>
    <dgm:pt modelId="{A220B5A4-CDFE-4218-8F94-06882902B02E}" type="pres">
      <dgm:prSet presAssocID="{EBC01246-1528-486A-A685-CDFA0EB1777A}" presName="Child2" presStyleLbl="node1" presStyleIdx="8" presStyleCnt="19" custScaleX="109770" custScaleY="103561" custLinFactNeighborX="27169" custLinFactNeighborY="11383">
        <dgm:presLayoutVars>
          <dgm:chMax val="0"/>
          <dgm:chPref val="0"/>
        </dgm:presLayoutVars>
      </dgm:prSet>
      <dgm:spPr/>
      <dgm:t>
        <a:bodyPr/>
        <a:lstStyle/>
        <a:p>
          <a:endParaRPr lang="fr-BE"/>
        </a:p>
      </dgm:t>
    </dgm:pt>
    <dgm:pt modelId="{150BC2E5-A88C-47B7-8ACA-11D85AB0FE7A}" type="pres">
      <dgm:prSet presAssocID="{EBC01246-1528-486A-A685-CDFA0EB1777A}" presName="Accent9" presStyleCnt="0"/>
      <dgm:spPr/>
    </dgm:pt>
    <dgm:pt modelId="{A78BF8ED-DE27-4B7C-B937-D59C4846031C}" type="pres">
      <dgm:prSet presAssocID="{EBC01246-1528-486A-A685-CDFA0EB1777A}" presName="AccentHold1" presStyleLbl="node1" presStyleIdx="9" presStyleCnt="19" custLinFactX="45119" custLinFactNeighborX="100000" custLinFactNeighborY="77847"/>
      <dgm:spPr/>
    </dgm:pt>
    <dgm:pt modelId="{75BF07AA-6F9E-41D9-BD2D-F741EF59AE7C}" type="pres">
      <dgm:prSet presAssocID="{EBC01246-1528-486A-A685-CDFA0EB1777A}" presName="Accent10" presStyleCnt="0"/>
      <dgm:spPr/>
    </dgm:pt>
    <dgm:pt modelId="{BB0CB5E9-5D6F-4A0F-9016-A35080658251}" type="pres">
      <dgm:prSet presAssocID="{EBC01246-1528-486A-A685-CDFA0EB1777A}" presName="AccentHold2" presStyleLbl="node1" presStyleIdx="10" presStyleCnt="19" custLinFactX="94382" custLinFactY="-300000" custLinFactNeighborX="100000" custLinFactNeighborY="-373010"/>
      <dgm:spPr/>
    </dgm:pt>
    <dgm:pt modelId="{DE1668FC-BF32-4D94-99C9-B9DEE80699BA}" type="pres">
      <dgm:prSet presAssocID="{EBC01246-1528-486A-A685-CDFA0EB1777A}" presName="Accent11" presStyleCnt="0"/>
      <dgm:spPr/>
    </dgm:pt>
    <dgm:pt modelId="{B3BDA70B-06AA-4E42-8D6B-D5853162FC01}" type="pres">
      <dgm:prSet presAssocID="{EBC01246-1528-486A-A685-CDFA0EB1777A}" presName="AccentHold3" presStyleLbl="node1" presStyleIdx="11" presStyleCnt="19" custLinFactX="-600000" custLinFactY="-157883" custLinFactNeighborX="-605159" custLinFactNeighborY="-200000"/>
      <dgm:spPr/>
    </dgm:pt>
    <dgm:pt modelId="{311E2EC6-254C-47E6-A7DD-405502228DDF}" type="pres">
      <dgm:prSet presAssocID="{DC967539-E123-465D-A64B-45FD86A24668}" presName="Child3" presStyleLbl="node1" presStyleIdx="12" presStyleCnt="19" custScaleX="120796" custScaleY="115310" custLinFactNeighborX="-70100" custLinFactNeighborY="-20113">
        <dgm:presLayoutVars>
          <dgm:chMax val="0"/>
          <dgm:chPref val="0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fr-BE"/>
        </a:p>
      </dgm:t>
    </dgm:pt>
    <dgm:pt modelId="{B4A24C0D-D2E6-4FE6-8986-EF9ECA426D7B}" type="pres">
      <dgm:prSet presAssocID="{DC967539-E123-465D-A64B-45FD86A24668}" presName="Accent12" presStyleCnt="0"/>
      <dgm:spPr/>
    </dgm:pt>
    <dgm:pt modelId="{A3440CE2-9366-4E94-A035-5A36DEDFAEC6}" type="pres">
      <dgm:prSet presAssocID="{DC967539-E123-465D-A64B-45FD86A24668}" presName="AccentHold1" presStyleLbl="node1" presStyleIdx="13" presStyleCnt="19" custLinFactX="-152005" custLinFactY="-213635" custLinFactNeighborX="-200000" custLinFactNeighborY="-300000"/>
      <dgm:spPr/>
    </dgm:pt>
    <dgm:pt modelId="{6CAC32A8-F0A0-472B-B2B5-1300DE24517D}" type="pres">
      <dgm:prSet presAssocID="{E1C210C1-06F4-4EFA-819E-BC5C520F00A5}" presName="Child4" presStyleLbl="node1" presStyleIdx="14" presStyleCnt="19" custScaleX="90999" custScaleY="103724" custLinFactX="-29139" custLinFactY="-21056" custLinFactNeighborX="-100000" custLinFactNeighborY="-100000">
        <dgm:presLayoutVars>
          <dgm:chMax val="0"/>
          <dgm:chPref val="0"/>
        </dgm:presLayoutVars>
      </dgm:prSet>
      <dgm:spPr>
        <a:prstGeom prst="roundRect">
          <a:avLst/>
        </a:prstGeom>
      </dgm:spPr>
      <dgm:t>
        <a:bodyPr/>
        <a:lstStyle/>
        <a:p>
          <a:endParaRPr lang="fr-BE"/>
        </a:p>
      </dgm:t>
    </dgm:pt>
    <dgm:pt modelId="{5967D92C-0935-4A20-A6A2-619FC4DE199B}" type="pres">
      <dgm:prSet presAssocID="{E1C210C1-06F4-4EFA-819E-BC5C520F00A5}" presName="Accent13" presStyleCnt="0"/>
      <dgm:spPr/>
    </dgm:pt>
    <dgm:pt modelId="{D152C635-C30F-42A8-8F1D-E68A90852615}" type="pres">
      <dgm:prSet presAssocID="{E1C210C1-06F4-4EFA-819E-BC5C520F00A5}" presName="AccentHold1" presStyleLbl="node1" presStyleIdx="15" presStyleCnt="19" custLinFactX="-288412" custLinFactY="-200000" custLinFactNeighborX="-300000" custLinFactNeighborY="-285049"/>
      <dgm:spPr/>
    </dgm:pt>
    <dgm:pt modelId="{C396659D-252E-4ABE-8968-A16A4964C60C}" type="pres">
      <dgm:prSet presAssocID="{5F0130FA-9388-4B95-9004-7109FBC5D516}" presName="Child5" presStyleLbl="node1" presStyleIdx="16" presStyleCnt="19" custScaleX="110379" custScaleY="100981" custLinFactNeighborX="24980" custLinFactNeighborY="12166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AE26420E-FE08-49D1-B471-202CB4B7022A}" type="pres">
      <dgm:prSet presAssocID="{5F0130FA-9388-4B95-9004-7109FBC5D516}" presName="Accent15" presStyleCnt="0"/>
      <dgm:spPr/>
    </dgm:pt>
    <dgm:pt modelId="{459E0506-8DC0-4A43-8577-4C94DE1A6A0B}" type="pres">
      <dgm:prSet presAssocID="{5F0130FA-9388-4B95-9004-7109FBC5D516}" presName="AccentHold2" presStyleLbl="node1" presStyleIdx="17" presStyleCnt="19" custLinFactY="100000" custLinFactNeighborX="2937" custLinFactNeighborY="189605"/>
      <dgm:spPr/>
    </dgm:pt>
    <dgm:pt modelId="{D2B84251-084F-46AB-90F2-653A5A6EE97C}" type="pres">
      <dgm:prSet presAssocID="{5F0130FA-9388-4B95-9004-7109FBC5D516}" presName="Accent16" presStyleCnt="0"/>
      <dgm:spPr/>
    </dgm:pt>
    <dgm:pt modelId="{E5F45065-D19A-41D4-869A-2696A01DA6B4}" type="pres">
      <dgm:prSet presAssocID="{5F0130FA-9388-4B95-9004-7109FBC5D516}" presName="AccentHold3" presStyleLbl="node1" presStyleIdx="18" presStyleCnt="19" custLinFactX="4385" custLinFactY="195465" custLinFactNeighborX="100000" custLinFactNeighborY="200000"/>
      <dgm:spPr/>
    </dgm:pt>
  </dgm:ptLst>
  <dgm:cxnLst>
    <dgm:cxn modelId="{2FDABC64-7BB9-4063-9F0C-298453814F9E}" srcId="{D9280FB1-BEEB-46A7-8DDB-CD6621EE3C43}" destId="{EBC01246-1528-486A-A685-CDFA0EB1777A}" srcOrd="1" destOrd="0" parTransId="{56118F0C-A128-46E9-B82F-4F394A1DA42C}" sibTransId="{152D4ECC-04D6-452E-A426-385D18E722AD}"/>
    <dgm:cxn modelId="{45D0A40A-3AD2-4D08-9351-F6DDFAE62A9D}" type="presOf" srcId="{5F0130FA-9388-4B95-9004-7109FBC5D516}" destId="{C396659D-252E-4ABE-8968-A16A4964C60C}" srcOrd="0" destOrd="0" presId="urn:microsoft.com/office/officeart/2009/3/layout/CircleRelationship"/>
    <dgm:cxn modelId="{0CEEB299-ADF4-48AA-A292-D76145817162}" srcId="{D9280FB1-BEEB-46A7-8DDB-CD6621EE3C43}" destId="{5F0130FA-9388-4B95-9004-7109FBC5D516}" srcOrd="4" destOrd="0" parTransId="{B439595B-853F-43C5-89F1-1441A227907A}" sibTransId="{00C98290-D0C3-485F-9775-EB7740C5599F}"/>
    <dgm:cxn modelId="{AE74CC36-1342-465C-ACC2-1826D3D98103}" srcId="{D9280FB1-BEEB-46A7-8DDB-CD6621EE3C43}" destId="{DB33F4C9-F965-4820-A8FA-9921D6869C79}" srcOrd="5" destOrd="0" parTransId="{178F4788-0C8D-4A3C-B39C-A357C5FE5508}" sibTransId="{7DD5979F-18BF-49B2-A410-918778CD559F}"/>
    <dgm:cxn modelId="{7BF4F376-AFE7-4AE3-BBD2-37776B89D366}" srcId="{D9280FB1-BEEB-46A7-8DDB-CD6621EE3C43}" destId="{D96C15B0-C87C-428D-8E99-B9644B04FC39}" srcOrd="0" destOrd="0" parTransId="{09AA4C29-9E64-4BE8-8265-22FEB9FA308D}" sibTransId="{85DB97D9-8729-421C-8FCA-DDFEFC8A0426}"/>
    <dgm:cxn modelId="{AE3E95A3-4341-428C-950E-0B298E6C0199}" type="presOf" srcId="{EBC01246-1528-486A-A685-CDFA0EB1777A}" destId="{A220B5A4-CDFE-4218-8F94-06882902B02E}" srcOrd="0" destOrd="0" presId="urn:microsoft.com/office/officeart/2009/3/layout/CircleRelationship"/>
    <dgm:cxn modelId="{D1D9A2C2-B3EE-4A5C-A050-514A40EDDB6F}" srcId="{D9280FB1-BEEB-46A7-8DDB-CD6621EE3C43}" destId="{DC967539-E123-465D-A64B-45FD86A24668}" srcOrd="2" destOrd="0" parTransId="{13C768BB-8290-4E69-A4F0-04B00EB77DBA}" sibTransId="{EC0B629F-8837-4977-8C3E-25A4AD5353D7}"/>
    <dgm:cxn modelId="{50C8526C-F2DE-42A0-AC4F-69FC858AB33E}" type="presOf" srcId="{E1C210C1-06F4-4EFA-819E-BC5C520F00A5}" destId="{6CAC32A8-F0A0-472B-B2B5-1300DE24517D}" srcOrd="0" destOrd="0" presId="urn:microsoft.com/office/officeart/2009/3/layout/CircleRelationship"/>
    <dgm:cxn modelId="{A609E7E3-D569-4A63-8445-F6AD502F1CEE}" srcId="{45CDC9FD-D47D-4A37-A269-8677F30F4F2F}" destId="{D9280FB1-BEEB-46A7-8DDB-CD6621EE3C43}" srcOrd="0" destOrd="0" parTransId="{5DFDF034-1530-4986-B476-9445F51AF7FB}" sibTransId="{516CEFA3-6239-43D5-9330-D529EC522F96}"/>
    <dgm:cxn modelId="{3E6CD01F-907A-4C91-A28F-BE0B37559F2E}" type="presOf" srcId="{45CDC9FD-D47D-4A37-A269-8677F30F4F2F}" destId="{82417DDD-5029-4D0A-A7FB-BD9EC4577F47}" srcOrd="0" destOrd="0" presId="urn:microsoft.com/office/officeart/2009/3/layout/CircleRelationship"/>
    <dgm:cxn modelId="{9020E88C-63D1-4233-A2DA-8FDDD5BF81DB}" type="presOf" srcId="{DC967539-E123-465D-A64B-45FD86A24668}" destId="{311E2EC6-254C-47E6-A7DD-405502228DDF}" srcOrd="0" destOrd="0" presId="urn:microsoft.com/office/officeart/2009/3/layout/CircleRelationship"/>
    <dgm:cxn modelId="{8A921373-3030-4C91-BD77-79D1BBF6CDE1}" type="presOf" srcId="{D9280FB1-BEEB-46A7-8DDB-CD6621EE3C43}" destId="{FFA5B225-4555-482B-8A95-566EB2FF45D6}" srcOrd="0" destOrd="0" presId="urn:microsoft.com/office/officeart/2009/3/layout/CircleRelationship"/>
    <dgm:cxn modelId="{DD218C91-6FC9-4E07-AFA5-A8BCB1DA88F4}" srcId="{D9280FB1-BEEB-46A7-8DDB-CD6621EE3C43}" destId="{E1C210C1-06F4-4EFA-819E-BC5C520F00A5}" srcOrd="3" destOrd="0" parTransId="{B26E1887-E8A6-41FF-A636-29F3218F10C8}" sibTransId="{E43914A5-E9F4-4B09-BC0F-7371BA9BC695}"/>
    <dgm:cxn modelId="{469B4A00-0694-40FA-BBE4-530ED02E3CBE}" type="presOf" srcId="{D96C15B0-C87C-428D-8E99-B9644B04FC39}" destId="{7C9BBC4B-0DFA-4C12-81F8-CC1BC92E3028}" srcOrd="0" destOrd="0" presId="urn:microsoft.com/office/officeart/2009/3/layout/CircleRelationship"/>
    <dgm:cxn modelId="{135251BE-C181-46EF-8647-33D5DC426844}" type="presParOf" srcId="{82417DDD-5029-4D0A-A7FB-BD9EC4577F47}" destId="{FFA5B225-4555-482B-8A95-566EB2FF45D6}" srcOrd="0" destOrd="0" presId="urn:microsoft.com/office/officeart/2009/3/layout/CircleRelationship"/>
    <dgm:cxn modelId="{AD8429DA-356E-4329-B447-C9280D245E0B}" type="presParOf" srcId="{82417DDD-5029-4D0A-A7FB-BD9EC4577F47}" destId="{C560AFB0-BE33-4B23-A47E-1B4EC4553BAE}" srcOrd="1" destOrd="0" presId="urn:microsoft.com/office/officeart/2009/3/layout/CircleRelationship"/>
    <dgm:cxn modelId="{F36DC2CA-E7FF-4C1F-A667-0C718D6993DC}" type="presParOf" srcId="{82417DDD-5029-4D0A-A7FB-BD9EC4577F47}" destId="{9F4D65E4-6B7E-46AA-A279-2B78D654743F}" srcOrd="2" destOrd="0" presId="urn:microsoft.com/office/officeart/2009/3/layout/CircleRelationship"/>
    <dgm:cxn modelId="{AB9C6154-0E96-49F2-993E-36DB38B5DFDC}" type="presParOf" srcId="{82417DDD-5029-4D0A-A7FB-BD9EC4577F47}" destId="{350A6974-B964-4485-846D-E05D5C8A6E5B}" srcOrd="3" destOrd="0" presId="urn:microsoft.com/office/officeart/2009/3/layout/CircleRelationship"/>
    <dgm:cxn modelId="{06D183BC-134A-4962-AC79-5ACA9C9F3305}" type="presParOf" srcId="{82417DDD-5029-4D0A-A7FB-BD9EC4577F47}" destId="{9748D4AB-3BBD-4209-9786-4F816515C5A8}" srcOrd="4" destOrd="0" presId="urn:microsoft.com/office/officeart/2009/3/layout/CircleRelationship"/>
    <dgm:cxn modelId="{65AD01F3-E764-483A-A7B3-E425038C5943}" type="presParOf" srcId="{82417DDD-5029-4D0A-A7FB-BD9EC4577F47}" destId="{8B6C1842-2C21-47FC-99D7-1DF8CC2C65AA}" srcOrd="5" destOrd="0" presId="urn:microsoft.com/office/officeart/2009/3/layout/CircleRelationship"/>
    <dgm:cxn modelId="{4B4D03B5-EE79-4834-A7ED-10BB96D77951}" type="presParOf" srcId="{82417DDD-5029-4D0A-A7FB-BD9EC4577F47}" destId="{7C9BBC4B-0DFA-4C12-81F8-CC1BC92E3028}" srcOrd="6" destOrd="0" presId="urn:microsoft.com/office/officeart/2009/3/layout/CircleRelationship"/>
    <dgm:cxn modelId="{7621A605-FF24-43A3-A3A9-DA98242D1746}" type="presParOf" srcId="{82417DDD-5029-4D0A-A7FB-BD9EC4577F47}" destId="{10907A8F-495B-4C85-8B7E-44382AA24148}" srcOrd="7" destOrd="0" presId="urn:microsoft.com/office/officeart/2009/3/layout/CircleRelationship"/>
    <dgm:cxn modelId="{4B96ACAF-1643-4CE3-82C7-4BDAF1236198}" type="presParOf" srcId="{10907A8F-495B-4C85-8B7E-44382AA24148}" destId="{5D5C7855-0BDF-4ED8-8D0E-D6767EE40705}" srcOrd="0" destOrd="0" presId="urn:microsoft.com/office/officeart/2009/3/layout/CircleRelationship"/>
    <dgm:cxn modelId="{D0DFD094-FD04-4794-8E0E-C82330582367}" type="presParOf" srcId="{82417DDD-5029-4D0A-A7FB-BD9EC4577F47}" destId="{ADA0652F-5176-49FF-B3A6-08A0A44270F6}" srcOrd="8" destOrd="0" presId="urn:microsoft.com/office/officeart/2009/3/layout/CircleRelationship"/>
    <dgm:cxn modelId="{4212FDBD-4AC0-4478-B703-2A367763A098}" type="presParOf" srcId="{ADA0652F-5176-49FF-B3A6-08A0A44270F6}" destId="{781F8C88-824C-4651-8FBB-0AE3FD5D7FF7}" srcOrd="0" destOrd="0" presId="urn:microsoft.com/office/officeart/2009/3/layout/CircleRelationship"/>
    <dgm:cxn modelId="{FB6CF8BB-5322-4934-8341-CE7F93317EC3}" type="presParOf" srcId="{82417DDD-5029-4D0A-A7FB-BD9EC4577F47}" destId="{A220B5A4-CDFE-4218-8F94-06882902B02E}" srcOrd="9" destOrd="0" presId="urn:microsoft.com/office/officeart/2009/3/layout/CircleRelationship"/>
    <dgm:cxn modelId="{D86830E7-7865-466E-81BF-84EC7D71407C}" type="presParOf" srcId="{82417DDD-5029-4D0A-A7FB-BD9EC4577F47}" destId="{150BC2E5-A88C-47B7-8ACA-11D85AB0FE7A}" srcOrd="10" destOrd="0" presId="urn:microsoft.com/office/officeart/2009/3/layout/CircleRelationship"/>
    <dgm:cxn modelId="{7C13277A-3E50-43D9-BA42-0C63DA9E565E}" type="presParOf" srcId="{150BC2E5-A88C-47B7-8ACA-11D85AB0FE7A}" destId="{A78BF8ED-DE27-4B7C-B937-D59C4846031C}" srcOrd="0" destOrd="0" presId="urn:microsoft.com/office/officeart/2009/3/layout/CircleRelationship"/>
    <dgm:cxn modelId="{018476A6-5731-4819-8F59-4838110DA41F}" type="presParOf" srcId="{82417DDD-5029-4D0A-A7FB-BD9EC4577F47}" destId="{75BF07AA-6F9E-41D9-BD2D-F741EF59AE7C}" srcOrd="11" destOrd="0" presId="urn:microsoft.com/office/officeart/2009/3/layout/CircleRelationship"/>
    <dgm:cxn modelId="{A577100B-2FF4-4764-827A-8874A91957E5}" type="presParOf" srcId="{75BF07AA-6F9E-41D9-BD2D-F741EF59AE7C}" destId="{BB0CB5E9-5D6F-4A0F-9016-A35080658251}" srcOrd="0" destOrd="0" presId="urn:microsoft.com/office/officeart/2009/3/layout/CircleRelationship"/>
    <dgm:cxn modelId="{539B690F-0AD1-4360-BF7B-32A64BA4AC6E}" type="presParOf" srcId="{82417DDD-5029-4D0A-A7FB-BD9EC4577F47}" destId="{DE1668FC-BF32-4D94-99C9-B9DEE80699BA}" srcOrd="12" destOrd="0" presId="urn:microsoft.com/office/officeart/2009/3/layout/CircleRelationship"/>
    <dgm:cxn modelId="{CD07CEB3-DDD8-4AF7-AD2C-47743ADDA9E0}" type="presParOf" srcId="{DE1668FC-BF32-4D94-99C9-B9DEE80699BA}" destId="{B3BDA70B-06AA-4E42-8D6B-D5853162FC01}" srcOrd="0" destOrd="0" presId="urn:microsoft.com/office/officeart/2009/3/layout/CircleRelationship"/>
    <dgm:cxn modelId="{0BEE5191-985B-4270-ADFE-C856FDD5C0D7}" type="presParOf" srcId="{82417DDD-5029-4D0A-A7FB-BD9EC4577F47}" destId="{311E2EC6-254C-47E6-A7DD-405502228DDF}" srcOrd="13" destOrd="0" presId="urn:microsoft.com/office/officeart/2009/3/layout/CircleRelationship"/>
    <dgm:cxn modelId="{AFAB7EA9-A96D-497A-89D1-3AD51BEAD389}" type="presParOf" srcId="{82417DDD-5029-4D0A-A7FB-BD9EC4577F47}" destId="{B4A24C0D-D2E6-4FE6-8986-EF9ECA426D7B}" srcOrd="14" destOrd="0" presId="urn:microsoft.com/office/officeart/2009/3/layout/CircleRelationship"/>
    <dgm:cxn modelId="{85A3795A-3EC0-4681-94BB-1B3D0711F6DB}" type="presParOf" srcId="{B4A24C0D-D2E6-4FE6-8986-EF9ECA426D7B}" destId="{A3440CE2-9366-4E94-A035-5A36DEDFAEC6}" srcOrd="0" destOrd="0" presId="urn:microsoft.com/office/officeart/2009/3/layout/CircleRelationship"/>
    <dgm:cxn modelId="{15FF4DBB-5477-448C-9126-1A6B2EF5ED6E}" type="presParOf" srcId="{82417DDD-5029-4D0A-A7FB-BD9EC4577F47}" destId="{6CAC32A8-F0A0-472B-B2B5-1300DE24517D}" srcOrd="15" destOrd="0" presId="urn:microsoft.com/office/officeart/2009/3/layout/CircleRelationship"/>
    <dgm:cxn modelId="{C0F5E53F-8127-4CE7-A365-0397DE2C4C5C}" type="presParOf" srcId="{82417DDD-5029-4D0A-A7FB-BD9EC4577F47}" destId="{5967D92C-0935-4A20-A6A2-619FC4DE199B}" srcOrd="16" destOrd="0" presId="urn:microsoft.com/office/officeart/2009/3/layout/CircleRelationship"/>
    <dgm:cxn modelId="{24D600C2-D2B6-4553-AAA7-ED92A21E94FF}" type="presParOf" srcId="{5967D92C-0935-4A20-A6A2-619FC4DE199B}" destId="{D152C635-C30F-42A8-8F1D-E68A90852615}" srcOrd="0" destOrd="0" presId="urn:microsoft.com/office/officeart/2009/3/layout/CircleRelationship"/>
    <dgm:cxn modelId="{4CD19831-A3D8-4DB1-8E68-552A52D8D5A3}" type="presParOf" srcId="{82417DDD-5029-4D0A-A7FB-BD9EC4577F47}" destId="{C396659D-252E-4ABE-8968-A16A4964C60C}" srcOrd="17" destOrd="0" presId="urn:microsoft.com/office/officeart/2009/3/layout/CircleRelationship"/>
    <dgm:cxn modelId="{969750A8-4597-4B6C-A435-F14C67325184}" type="presParOf" srcId="{82417DDD-5029-4D0A-A7FB-BD9EC4577F47}" destId="{AE26420E-FE08-49D1-B471-202CB4B7022A}" srcOrd="18" destOrd="0" presId="urn:microsoft.com/office/officeart/2009/3/layout/CircleRelationship"/>
    <dgm:cxn modelId="{3D579C96-3F7F-4813-A4D6-420C598BA5E2}" type="presParOf" srcId="{AE26420E-FE08-49D1-B471-202CB4B7022A}" destId="{459E0506-8DC0-4A43-8577-4C94DE1A6A0B}" srcOrd="0" destOrd="0" presId="urn:microsoft.com/office/officeart/2009/3/layout/CircleRelationship"/>
    <dgm:cxn modelId="{D784F88B-AE9C-4110-A851-EE4847A04134}" type="presParOf" srcId="{82417DDD-5029-4D0A-A7FB-BD9EC4577F47}" destId="{D2B84251-084F-46AB-90F2-653A5A6EE97C}" srcOrd="19" destOrd="0" presId="urn:microsoft.com/office/officeart/2009/3/layout/CircleRelationship"/>
    <dgm:cxn modelId="{BCF240BC-56C9-4C86-A9E6-0E4BF13C9132}" type="presParOf" srcId="{D2B84251-084F-46AB-90F2-653A5A6EE97C}" destId="{E5F45065-D19A-41D4-869A-2696A01DA6B4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A5B225-4555-482B-8A95-566EB2FF45D6}">
      <dsp:nvSpPr>
        <dsp:cNvPr id="0" name=""/>
        <dsp:cNvSpPr/>
      </dsp:nvSpPr>
      <dsp:spPr>
        <a:xfrm>
          <a:off x="2418598" y="1433249"/>
          <a:ext cx="2449213" cy="2423043"/>
        </a:xfrm>
        <a:prstGeom prst="ellipse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EU Vocabularies</a:t>
          </a:r>
          <a:endParaRPr lang="fr-BE" sz="1800" b="1" kern="1200" dirty="0"/>
        </a:p>
      </dsp:txBody>
      <dsp:txXfrm>
        <a:off x="2777277" y="1788095"/>
        <a:ext cx="1731855" cy="1713351"/>
      </dsp:txXfrm>
    </dsp:sp>
    <dsp:sp modelId="{C560AFB0-BE33-4B23-A47E-1B4EC4553BAE}">
      <dsp:nvSpPr>
        <dsp:cNvPr id="0" name=""/>
        <dsp:cNvSpPr/>
      </dsp:nvSpPr>
      <dsp:spPr>
        <a:xfrm>
          <a:off x="4532162" y="3331915"/>
          <a:ext cx="250087" cy="250062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F4D65E4-6B7E-46AA-A279-2B78D654743F}">
      <dsp:nvSpPr>
        <dsp:cNvPr id="0" name=""/>
        <dsp:cNvSpPr/>
      </dsp:nvSpPr>
      <dsp:spPr>
        <a:xfrm>
          <a:off x="5112569" y="2514891"/>
          <a:ext cx="250087" cy="250062"/>
        </a:xfrm>
        <a:prstGeom prst="ellipse">
          <a:avLst/>
        </a:prstGeom>
        <a:solidFill>
          <a:schemeClr val="accent2">
            <a:shade val="50000"/>
            <a:hueOff val="0"/>
            <a:satOff val="-3424"/>
            <a:lumOff val="55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50A6974-B964-4485-846D-E05D5C8A6E5B}">
      <dsp:nvSpPr>
        <dsp:cNvPr id="0" name=""/>
        <dsp:cNvSpPr/>
      </dsp:nvSpPr>
      <dsp:spPr>
        <a:xfrm>
          <a:off x="5328593" y="4519309"/>
          <a:ext cx="344904" cy="345429"/>
        </a:xfrm>
        <a:prstGeom prst="ellipse">
          <a:avLst/>
        </a:prstGeom>
        <a:solidFill>
          <a:schemeClr val="accent2">
            <a:shade val="50000"/>
            <a:hueOff val="0"/>
            <a:satOff val="-6849"/>
            <a:lumOff val="1111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48D4AB-3BBD-4209-9786-4F816515C5A8}">
      <dsp:nvSpPr>
        <dsp:cNvPr id="0" name=""/>
        <dsp:cNvSpPr/>
      </dsp:nvSpPr>
      <dsp:spPr>
        <a:xfrm>
          <a:off x="2718303" y="1308762"/>
          <a:ext cx="250087" cy="250062"/>
        </a:xfrm>
        <a:prstGeom prst="ellipse">
          <a:avLst/>
        </a:prstGeom>
        <a:solidFill>
          <a:schemeClr val="accent2">
            <a:shade val="50000"/>
            <a:hueOff val="0"/>
            <a:satOff val="-10273"/>
            <a:lumOff val="1666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6C1842-2C21-47FC-99D7-1DF8CC2C65AA}">
      <dsp:nvSpPr>
        <dsp:cNvPr id="0" name=""/>
        <dsp:cNvSpPr/>
      </dsp:nvSpPr>
      <dsp:spPr>
        <a:xfrm>
          <a:off x="2376265" y="3378986"/>
          <a:ext cx="250087" cy="250062"/>
        </a:xfrm>
        <a:prstGeom prst="ellipse">
          <a:avLst/>
        </a:prstGeom>
        <a:solidFill>
          <a:schemeClr val="accent2">
            <a:shade val="50000"/>
            <a:hueOff val="0"/>
            <a:satOff val="-13698"/>
            <a:lumOff val="2222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C9BBC4B-0DFA-4C12-81F8-CC1BC92E3028}">
      <dsp:nvSpPr>
        <dsp:cNvPr id="0" name=""/>
        <dsp:cNvSpPr/>
      </dsp:nvSpPr>
      <dsp:spPr>
        <a:xfrm>
          <a:off x="710871" y="259899"/>
          <a:ext cx="1885704" cy="1860817"/>
        </a:xfrm>
        <a:prstGeom prst="ellipse">
          <a:avLst/>
        </a:prstGeom>
        <a:solidFill>
          <a:schemeClr val="accent2">
            <a:shade val="50000"/>
            <a:hueOff val="0"/>
            <a:satOff val="-17122"/>
            <a:lumOff val="2777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SEMIC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ISA</a:t>
          </a:r>
          <a:r>
            <a:rPr lang="en-GB" sz="1800" b="1" kern="1200" baseline="30000" dirty="0" smtClean="0"/>
            <a:t>2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baseline="0" dirty="0" err="1" smtClean="0"/>
            <a:t>Joinup</a:t>
          </a:r>
          <a:endParaRPr lang="fr-BE" sz="1800" b="1" kern="1200" baseline="0" dirty="0"/>
        </a:p>
      </dsp:txBody>
      <dsp:txXfrm>
        <a:off x="987026" y="532409"/>
        <a:ext cx="1333394" cy="1315797"/>
      </dsp:txXfrm>
    </dsp:sp>
    <dsp:sp modelId="{5D5C7855-0BDF-4ED8-8D0E-D6767EE40705}">
      <dsp:nvSpPr>
        <dsp:cNvPr id="0" name=""/>
        <dsp:cNvSpPr/>
      </dsp:nvSpPr>
      <dsp:spPr>
        <a:xfrm>
          <a:off x="3273897" y="1002722"/>
          <a:ext cx="344904" cy="345429"/>
        </a:xfrm>
        <a:prstGeom prst="ellipse">
          <a:avLst/>
        </a:prstGeom>
        <a:solidFill>
          <a:schemeClr val="accent2">
            <a:shade val="50000"/>
            <a:hueOff val="0"/>
            <a:satOff val="-20547"/>
            <a:lumOff val="3333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81F8C88-824C-4651-8FBB-0AE3FD5D7FF7}">
      <dsp:nvSpPr>
        <dsp:cNvPr id="0" name=""/>
        <dsp:cNvSpPr/>
      </dsp:nvSpPr>
      <dsp:spPr>
        <a:xfrm>
          <a:off x="653667" y="4058629"/>
          <a:ext cx="570470" cy="477875"/>
        </a:xfrm>
        <a:prstGeom prst="ellipse">
          <a:avLst/>
        </a:prstGeom>
        <a:solidFill>
          <a:schemeClr val="accent2">
            <a:shade val="50000"/>
            <a:hueOff val="0"/>
            <a:satOff val="-23971"/>
            <a:lumOff val="3888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220B5A4-CDFE-4218-8F94-06882902B02E}">
      <dsp:nvSpPr>
        <dsp:cNvPr id="0" name=""/>
        <dsp:cNvSpPr/>
      </dsp:nvSpPr>
      <dsp:spPr>
        <a:xfrm>
          <a:off x="5744310" y="1136566"/>
          <a:ext cx="1384481" cy="1306318"/>
        </a:xfrm>
        <a:prstGeom prst="ellipse">
          <a:avLst/>
        </a:prstGeom>
        <a:solidFill>
          <a:schemeClr val="accent2">
            <a:shade val="50000"/>
            <a:hueOff val="0"/>
            <a:satOff val="-27395"/>
            <a:lumOff val="444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accent6">
                  <a:lumMod val="75000"/>
                </a:schemeClr>
              </a:solidFill>
            </a:rPr>
            <a:t>IMSB</a:t>
          </a:r>
          <a:endParaRPr lang="fr-BE" sz="1400" b="1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5947063" y="1327872"/>
        <a:ext cx="978975" cy="923706"/>
      </dsp:txXfrm>
    </dsp:sp>
    <dsp:sp modelId="{A78BF8ED-DE27-4B7C-B937-D59C4846031C}">
      <dsp:nvSpPr>
        <dsp:cNvPr id="0" name=""/>
        <dsp:cNvSpPr/>
      </dsp:nvSpPr>
      <dsp:spPr>
        <a:xfrm>
          <a:off x="5400599" y="2154851"/>
          <a:ext cx="344904" cy="345429"/>
        </a:xfrm>
        <a:prstGeom prst="ellipse">
          <a:avLst/>
        </a:prstGeom>
        <a:solidFill>
          <a:schemeClr val="accent2">
            <a:shade val="50000"/>
            <a:hueOff val="0"/>
            <a:satOff val="-30820"/>
            <a:lumOff val="5000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B0CB5E9-5D6F-4A0F-9016-A35080658251}">
      <dsp:nvSpPr>
        <dsp:cNvPr id="0" name=""/>
        <dsp:cNvSpPr/>
      </dsp:nvSpPr>
      <dsp:spPr>
        <a:xfrm>
          <a:off x="1440161" y="2298866"/>
          <a:ext cx="250087" cy="250062"/>
        </a:xfrm>
        <a:prstGeom prst="ellipse">
          <a:avLst/>
        </a:prstGeom>
        <a:solidFill>
          <a:schemeClr val="accent2">
            <a:shade val="50000"/>
            <a:hueOff val="0"/>
            <a:satOff val="-30820"/>
            <a:lumOff val="5000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3BDA70B-06AA-4E42-8D6B-D5853162FC01}">
      <dsp:nvSpPr>
        <dsp:cNvPr id="0" name=""/>
        <dsp:cNvSpPr/>
      </dsp:nvSpPr>
      <dsp:spPr>
        <a:xfrm>
          <a:off x="432049" y="2730915"/>
          <a:ext cx="250087" cy="250062"/>
        </a:xfrm>
        <a:prstGeom prst="ellipse">
          <a:avLst/>
        </a:prstGeom>
        <a:solidFill>
          <a:schemeClr val="accent2">
            <a:shade val="50000"/>
            <a:hueOff val="0"/>
            <a:satOff val="-27395"/>
            <a:lumOff val="444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11E2EC6-254C-47E6-A7DD-405502228DDF}">
      <dsp:nvSpPr>
        <dsp:cNvPr id="0" name=""/>
        <dsp:cNvSpPr/>
      </dsp:nvSpPr>
      <dsp:spPr>
        <a:xfrm>
          <a:off x="5041048" y="2844763"/>
          <a:ext cx="1523547" cy="1454520"/>
        </a:xfrm>
        <a:prstGeom prst="flowChartAlternateProcess">
          <a:avLst/>
        </a:prstGeom>
        <a:solidFill>
          <a:schemeClr val="accent2">
            <a:shade val="50000"/>
            <a:hueOff val="0"/>
            <a:satOff val="-23971"/>
            <a:lumOff val="3888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b="1" kern="1200" baseline="30000" dirty="0" smtClean="0">
              <a:solidFill>
                <a:schemeClr val="accent6">
                  <a:lumMod val="75000"/>
                </a:schemeClr>
              </a:solidFill>
            </a:rPr>
            <a:t>International organisations</a:t>
          </a:r>
          <a:endParaRPr lang="fr-BE" sz="2300" b="1" kern="1200" baseline="30000" dirty="0">
            <a:solidFill>
              <a:schemeClr val="accent6">
                <a:lumMod val="75000"/>
              </a:schemeClr>
            </a:solidFill>
          </a:endParaRPr>
        </a:p>
      </dsp:txBody>
      <dsp:txXfrm>
        <a:off x="5112050" y="2915765"/>
        <a:ext cx="1381543" cy="1312516"/>
      </dsp:txXfrm>
    </dsp:sp>
    <dsp:sp modelId="{A3440CE2-9366-4E94-A035-5A36DEDFAEC6}">
      <dsp:nvSpPr>
        <dsp:cNvPr id="0" name=""/>
        <dsp:cNvSpPr/>
      </dsp:nvSpPr>
      <dsp:spPr>
        <a:xfrm>
          <a:off x="4820291" y="1866819"/>
          <a:ext cx="250087" cy="250062"/>
        </a:xfrm>
        <a:prstGeom prst="ellipse">
          <a:avLst/>
        </a:prstGeom>
        <a:solidFill>
          <a:schemeClr val="accent2">
            <a:shade val="50000"/>
            <a:hueOff val="0"/>
            <a:satOff val="-20547"/>
            <a:lumOff val="3333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CAC32A8-F0A0-472B-B2B5-1300DE24517D}">
      <dsp:nvSpPr>
        <dsp:cNvPr id="0" name=""/>
        <dsp:cNvSpPr/>
      </dsp:nvSpPr>
      <dsp:spPr>
        <a:xfrm>
          <a:off x="864096" y="2724077"/>
          <a:ext cx="1147731" cy="1308374"/>
        </a:xfrm>
        <a:prstGeom prst="roundRect">
          <a:avLst/>
        </a:prstGeom>
        <a:solidFill>
          <a:schemeClr val="accent2">
            <a:shade val="50000"/>
            <a:hueOff val="0"/>
            <a:satOff val="-17122"/>
            <a:lumOff val="2777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baseline="30000" dirty="0" smtClean="0"/>
            <a:t>OP teams &amp; projects</a:t>
          </a:r>
          <a:endParaRPr lang="fr-BE" sz="2400" b="1" kern="1200" baseline="30000" dirty="0"/>
        </a:p>
      </dsp:txBody>
      <dsp:txXfrm>
        <a:off x="920124" y="2780105"/>
        <a:ext cx="1035675" cy="1196318"/>
      </dsp:txXfrm>
    </dsp:sp>
    <dsp:sp modelId="{D152C635-C30F-42A8-8F1D-E68A90852615}">
      <dsp:nvSpPr>
        <dsp:cNvPr id="0" name=""/>
        <dsp:cNvSpPr/>
      </dsp:nvSpPr>
      <dsp:spPr>
        <a:xfrm>
          <a:off x="2090911" y="3018948"/>
          <a:ext cx="250087" cy="250062"/>
        </a:xfrm>
        <a:prstGeom prst="ellipse">
          <a:avLst/>
        </a:prstGeom>
        <a:solidFill>
          <a:schemeClr val="accent2">
            <a:shade val="50000"/>
            <a:hueOff val="0"/>
            <a:satOff val="-13698"/>
            <a:lumOff val="2222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396659D-252E-4ABE-8968-A16A4964C60C}">
      <dsp:nvSpPr>
        <dsp:cNvPr id="0" name=""/>
        <dsp:cNvSpPr/>
      </dsp:nvSpPr>
      <dsp:spPr>
        <a:xfrm>
          <a:off x="3888429" y="138624"/>
          <a:ext cx="1392162" cy="1273774"/>
        </a:xfrm>
        <a:prstGeom prst="ellipse">
          <a:avLst/>
        </a:prstGeom>
        <a:solidFill>
          <a:schemeClr val="accent2">
            <a:shade val="50000"/>
            <a:hueOff val="0"/>
            <a:satOff val="-10273"/>
            <a:lumOff val="1666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baseline="30000" dirty="0" smtClean="0"/>
            <a:t>N-Lex</a:t>
          </a:r>
          <a:endParaRPr lang="fr-BE" sz="2400" b="1" kern="1200" baseline="30000" dirty="0"/>
        </a:p>
      </dsp:txBody>
      <dsp:txXfrm>
        <a:off x="4092306" y="325164"/>
        <a:ext cx="984408" cy="900694"/>
      </dsp:txXfrm>
    </dsp:sp>
    <dsp:sp modelId="{459E0506-8DC0-4A43-8577-4C94DE1A6A0B}">
      <dsp:nvSpPr>
        <dsp:cNvPr id="0" name=""/>
        <dsp:cNvSpPr/>
      </dsp:nvSpPr>
      <dsp:spPr>
        <a:xfrm>
          <a:off x="2090912" y="2082844"/>
          <a:ext cx="250087" cy="250062"/>
        </a:xfrm>
        <a:prstGeom prst="ellipse">
          <a:avLst/>
        </a:prstGeom>
        <a:solidFill>
          <a:schemeClr val="accent2">
            <a:shade val="50000"/>
            <a:hueOff val="0"/>
            <a:satOff val="-6849"/>
            <a:lumOff val="1111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5F45065-D19A-41D4-869A-2696A01DA6B4}">
      <dsp:nvSpPr>
        <dsp:cNvPr id="0" name=""/>
        <dsp:cNvSpPr/>
      </dsp:nvSpPr>
      <dsp:spPr>
        <a:xfrm>
          <a:off x="5256584" y="1290756"/>
          <a:ext cx="250087" cy="250062"/>
        </a:xfrm>
        <a:prstGeom prst="ellipse">
          <a:avLst/>
        </a:prstGeom>
        <a:solidFill>
          <a:schemeClr val="accent2">
            <a:shade val="50000"/>
            <a:hueOff val="0"/>
            <a:satOff val="-3424"/>
            <a:lumOff val="55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300"/>
            </a:lvl1pPr>
          </a:lstStyle>
          <a:p>
            <a:fld id="{44EBAFB8-7C7A-4D4C-BEE8-8BFF44DF76EF}" type="datetime1">
              <a:rPr lang="en-GB" altLang="en-US"/>
              <a:pPr/>
              <a:t>05/06/2019</a:t>
            </a:fld>
            <a:endParaRPr lang="en-GB" altLang="en-US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b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300"/>
            </a:lvl1pPr>
          </a:lstStyle>
          <a:p>
            <a:fld id="{991609AF-0078-4FD0-92D1-4C153E943BA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93191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300"/>
            </a:lvl1pPr>
          </a:lstStyle>
          <a:p>
            <a:fld id="{115E0048-E9D2-438A-BF60-F96842021346}" type="datetime1">
              <a:rPr lang="en-GB" altLang="en-US"/>
              <a:pPr/>
              <a:t>05/06/2019</a:t>
            </a:fld>
            <a:endParaRPr lang="en-GB" alt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4012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b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300"/>
            </a:lvl1pPr>
          </a:lstStyle>
          <a:p>
            <a:fld id="{AB52E4CD-0F74-4A73-B2F3-A2882AA4D9B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4920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52E4CD-0F74-4A73-B2F3-A2882AA4D9B7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08850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lan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6350"/>
            <a:ext cx="9158288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765425" y="3295650"/>
            <a:ext cx="5830888" cy="1298575"/>
          </a:xfrm>
          <a:ln algn="ctr"/>
        </p:spPr>
        <p:txBody>
          <a:bodyPr/>
          <a:lstStyle>
            <a:lvl1pPr>
              <a:lnSpc>
                <a:spcPts val="3200"/>
              </a:lnSpc>
              <a:defRPr sz="3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65425" y="3789363"/>
            <a:ext cx="5838825" cy="1752600"/>
          </a:xfrm>
          <a:ln algn="ctr"/>
        </p:spPr>
        <p:txBody>
          <a:bodyPr/>
          <a:lstStyle>
            <a:lvl1pPr marL="0" indent="0">
              <a:lnSpc>
                <a:spcPts val="2000"/>
              </a:lnSpc>
              <a:buFont typeface="Wingdings" pitchFamily="2" charset="2"/>
              <a:buNone/>
              <a:defRPr>
                <a:solidFill>
                  <a:srgbClr val="36AADE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206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F928DB-F50F-4895-BA31-E37A2C7B7A7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7299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61038" y="765175"/>
            <a:ext cx="1763712" cy="5380038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765175"/>
            <a:ext cx="5140325" cy="53800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0E96CB-E049-4865-9C0A-F0CA2A8B5F2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91253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lan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6350"/>
            <a:ext cx="9158288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765425" y="3295650"/>
            <a:ext cx="5830888" cy="1298575"/>
          </a:xfrm>
        </p:spPr>
        <p:txBody>
          <a:bodyPr/>
          <a:lstStyle>
            <a:lvl1pPr>
              <a:lnSpc>
                <a:spcPts val="3200"/>
              </a:lnSpc>
              <a:defRPr sz="3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65425" y="3789363"/>
            <a:ext cx="5838825" cy="1752600"/>
          </a:xfrm>
        </p:spPr>
        <p:txBody>
          <a:bodyPr/>
          <a:lstStyle>
            <a:lvl1pPr marL="0" indent="0">
              <a:lnSpc>
                <a:spcPts val="2000"/>
              </a:lnSpc>
              <a:buFont typeface="Wingdings" charset="2"/>
              <a:buNone/>
              <a:defRPr>
                <a:solidFill>
                  <a:srgbClr val="36AADE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65729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4B95B-A33A-4C82-AB8E-05E6C96B87A1}" type="slidenum">
              <a:rPr lang="en-GB" smtClean="0"/>
              <a:pPr>
                <a:defRPr/>
              </a:pPr>
              <a:t>‹#›</a:t>
            </a:fld>
            <a:r>
              <a:rPr lang="en-GB" dirty="0">
                <a:solidFill>
                  <a:srgbClr val="333399"/>
                </a:solidFill>
              </a:rPr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14924527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B51BEF-28BA-48D0-B8B3-051941B31B37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2979542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619250"/>
            <a:ext cx="34337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89400" y="1619250"/>
            <a:ext cx="34353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D58AF5-C66B-41E5-A33C-0D81A9CA2E18}" type="slidenum">
              <a:rPr lang="en-GB"/>
              <a:pPr>
                <a:defRPr/>
              </a:pPr>
              <a:t>‹#›</a:t>
            </a:fld>
            <a:r>
              <a:rPr lang="en-GB" dirty="0">
                <a:solidFill>
                  <a:srgbClr val="333399"/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1664179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055C2A-CA3D-4D36-9917-36DD361052E5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1978600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5819767-8097-479C-95B9-DB6316517096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2228563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9483BE-33A4-452D-BFCD-3CBD85DF5385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17936313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0B7716-D06E-47E4-9606-DE7B01DABC67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3157556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FE8AA7-8A17-4ED8-BF1F-1E85D70B8D9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53727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927EB6-2378-4ACA-8859-7B83B4ABCAE6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3657167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E0B94E-BA5B-4428-82B7-61FD32B133DF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4294843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70563" y="744538"/>
            <a:ext cx="1754187" cy="5400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744538"/>
            <a:ext cx="51149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CF20B4-A023-4574-B2D4-1BFE6DFED379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6450167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744538"/>
            <a:ext cx="7021512" cy="7191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3238" y="1619250"/>
            <a:ext cx="7021512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3957638"/>
            <a:ext cx="7021512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9960A5-E1B2-4E9B-BFCC-6C6CF411FCB2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5771917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744538"/>
            <a:ext cx="7021512" cy="7191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619250"/>
            <a:ext cx="3433762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89400" y="1619250"/>
            <a:ext cx="343535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1D8D2D-064C-4479-A485-36C228B874BA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378199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9A8DE6-0BA6-4FDC-9EAE-3B5B87F8251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8447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03238" y="1619250"/>
            <a:ext cx="34337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89400" y="1619250"/>
            <a:ext cx="34353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D60D42-38BB-4FCB-9A36-BD1415BA7CC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5976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724C1E-0FC9-4C9B-A810-A950FBF7B86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15980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22204E-6C82-459F-AA5E-C744CA7BDD0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007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0E3A90-2E14-4204-98F8-104F56E9BA0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06644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D6A450-D247-43F0-B090-E96E1238342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6919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7F1704-8BE3-4224-B13C-8915101C75B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21559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master blan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88913"/>
            <a:ext cx="70215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981075"/>
            <a:ext cx="7021512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27988" y="6597650"/>
            <a:ext cx="97155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chemeClr val="accent2"/>
                </a:solidFill>
                <a:latin typeface="Trebuchet MS" pitchFamily="34" charset="0"/>
              </a:defRPr>
            </a:lvl1pPr>
          </a:lstStyle>
          <a:p>
            <a:fld id="{04F0443D-20C5-4279-A9E3-F7F55C6A86CD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2" name="Picture 9"/>
          <p:cNvSpPr>
            <a:spLocks noGrp="1" noChangeAspect="1" noChangeArrowheads="1"/>
          </p:cNvSpPr>
          <p:nvPr userDrawn="1"/>
        </p:nvSpPr>
        <p:spPr bwMode="auto">
          <a:xfrm>
            <a:off x="7991475" y="44450"/>
            <a:ext cx="11525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</a:defRPr>
      </a:lvl9pPr>
    </p:titleStyle>
    <p:bodyStyle>
      <a:lvl1pPr marL="228600" indent="-228600" algn="l" rtl="0" eaLnBrk="0" fontAlgn="base" hangingPunct="0">
        <a:spcBef>
          <a:spcPts val="600"/>
        </a:spcBef>
        <a:spcAft>
          <a:spcPct val="0"/>
        </a:spcAft>
        <a:buFont typeface="Wingdings" pitchFamily="2" charset="2"/>
        <a:buChar char="n"/>
        <a:tabLst>
          <a:tab pos="536575" algn="l"/>
        </a:tabLst>
        <a:defRPr sz="2000">
          <a:solidFill>
            <a:srgbClr val="00ADD6"/>
          </a:solidFill>
          <a:latin typeface="+mn-lt"/>
          <a:ea typeface="ＭＳ Ｐゴシック" charset="0"/>
          <a:cs typeface="+mn-cs"/>
        </a:defRPr>
      </a:lvl1pPr>
      <a:lvl2pPr marL="625475" indent="-217488" algn="l" rtl="0" eaLnBrk="0" fontAlgn="base" hangingPunct="0">
        <a:spcBef>
          <a:spcPts val="400"/>
        </a:spcBef>
        <a:spcAft>
          <a:spcPct val="0"/>
        </a:spcAft>
        <a:buFont typeface="Wingdings" pitchFamily="2" charset="2"/>
        <a:buChar char="§"/>
        <a:tabLst>
          <a:tab pos="536575" algn="l"/>
        </a:tabLst>
        <a:defRPr sz="2000">
          <a:solidFill>
            <a:srgbClr val="545454"/>
          </a:solidFill>
          <a:latin typeface="+mn-lt"/>
          <a:ea typeface="ＭＳ Ｐゴシック" charset="0"/>
        </a:defRPr>
      </a:lvl2pPr>
      <a:lvl3pPr marL="811213" indent="-174625" algn="l" rtl="0" eaLnBrk="0" fontAlgn="base" hangingPunct="0">
        <a:spcBef>
          <a:spcPts val="400"/>
        </a:spcBef>
        <a:spcAft>
          <a:spcPct val="0"/>
        </a:spcAft>
        <a:buChar char="•"/>
        <a:tabLst>
          <a:tab pos="536575" algn="l"/>
        </a:tabLst>
        <a:defRPr>
          <a:solidFill>
            <a:srgbClr val="969696"/>
          </a:solidFill>
          <a:latin typeface="+mn-lt"/>
          <a:ea typeface="ＭＳ Ｐゴシック" charset="0"/>
        </a:defRPr>
      </a:lvl3pPr>
      <a:lvl4pPr marL="1131888" indent="-141288" algn="l" rtl="0" eaLnBrk="0" fontAlgn="base" hangingPunct="0">
        <a:spcBef>
          <a:spcPts val="400"/>
        </a:spcBef>
        <a:spcAft>
          <a:spcPct val="0"/>
        </a:spcAft>
        <a:buChar char="–"/>
        <a:tabLst>
          <a:tab pos="536575" algn="l"/>
        </a:tabLst>
        <a:defRPr sz="1600">
          <a:solidFill>
            <a:srgbClr val="5F5F5F"/>
          </a:solidFill>
          <a:latin typeface="+mn-lt"/>
          <a:ea typeface="ＭＳ Ｐゴシック" charset="0"/>
        </a:defRPr>
      </a:lvl4pPr>
      <a:lvl5pPr marL="1474788" indent="-163513" algn="l" rtl="0" eaLnBrk="0" fontAlgn="base" hangingPunct="0">
        <a:spcBef>
          <a:spcPts val="300"/>
        </a:spcBef>
        <a:spcAft>
          <a:spcPct val="0"/>
        </a:spcAft>
        <a:buFont typeface="Wingdings" pitchFamily="2" charset="2"/>
        <a:buChar char="§"/>
        <a:tabLst>
          <a:tab pos="536575" algn="l"/>
        </a:tabLst>
        <a:defRPr sz="1400">
          <a:solidFill>
            <a:srgbClr val="5F5F5F"/>
          </a:solidFill>
          <a:latin typeface="+mn-lt"/>
          <a:ea typeface="ＭＳ Ｐゴシック" charset="0"/>
        </a:defRPr>
      </a:lvl5pPr>
      <a:lvl6pPr marL="2319338" indent="-163513" algn="l" rtl="0" fontAlgn="base">
        <a:spcBef>
          <a:spcPts val="300"/>
        </a:spcBef>
        <a:spcAft>
          <a:spcPct val="0"/>
        </a:spcAft>
        <a:buFont typeface="Wingdings" pitchFamily="2" charset="2"/>
        <a:buChar char="§"/>
        <a:defRPr sz="1400">
          <a:solidFill>
            <a:srgbClr val="5F5F5F"/>
          </a:solidFill>
          <a:latin typeface="+mn-lt"/>
        </a:defRPr>
      </a:lvl6pPr>
      <a:lvl7pPr marL="2776538" indent="-163513" algn="l" rtl="0" fontAlgn="base">
        <a:spcBef>
          <a:spcPts val="300"/>
        </a:spcBef>
        <a:spcAft>
          <a:spcPct val="0"/>
        </a:spcAft>
        <a:buFont typeface="Wingdings" pitchFamily="2" charset="2"/>
        <a:buChar char="§"/>
        <a:defRPr sz="1400">
          <a:solidFill>
            <a:srgbClr val="5F5F5F"/>
          </a:solidFill>
          <a:latin typeface="+mn-lt"/>
        </a:defRPr>
      </a:lvl7pPr>
      <a:lvl8pPr marL="3233738" indent="-163513" algn="l" rtl="0" fontAlgn="base">
        <a:spcBef>
          <a:spcPts val="300"/>
        </a:spcBef>
        <a:spcAft>
          <a:spcPct val="0"/>
        </a:spcAft>
        <a:buFont typeface="Wingdings" pitchFamily="2" charset="2"/>
        <a:buChar char="§"/>
        <a:defRPr sz="1400">
          <a:solidFill>
            <a:srgbClr val="5F5F5F"/>
          </a:solidFill>
          <a:latin typeface="+mn-lt"/>
        </a:defRPr>
      </a:lvl8pPr>
      <a:lvl9pPr marL="3690938" indent="-163513" algn="l" rtl="0" fontAlgn="base">
        <a:spcBef>
          <a:spcPts val="300"/>
        </a:spcBef>
        <a:spcAft>
          <a:spcPct val="0"/>
        </a:spcAft>
        <a:buFont typeface="Wingdings" pitchFamily="2" charset="2"/>
        <a:buChar char="§"/>
        <a:defRPr sz="1400">
          <a:solidFill>
            <a:srgbClr val="5F5F5F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ster blanc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744538"/>
            <a:ext cx="70215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619250"/>
            <a:ext cx="70215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0538" y="61801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rgbClr val="003399"/>
                </a:solidFill>
              </a:defRPr>
            </a:lvl1pPr>
          </a:lstStyle>
          <a:p>
            <a:pPr eaLnBrk="1" hangingPunct="1">
              <a:defRPr/>
            </a:pPr>
            <a:endParaRPr lang="en-GB">
              <a:latin typeface="Arial" charset="0"/>
              <a:ea typeface="ＭＳ Ｐゴシック" charset="-128"/>
            </a:endParaRP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740650" y="620713"/>
            <a:ext cx="115252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accent2"/>
                </a:solidFill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333399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40650" y="442913"/>
            <a:ext cx="97155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rgbClr val="00ADD6"/>
                </a:solidFill>
              </a:defRPr>
            </a:lvl1pPr>
          </a:lstStyle>
          <a:p>
            <a:pPr eaLnBrk="1" hangingPunct="1">
              <a:defRPr/>
            </a:pPr>
            <a:fld id="{E714E977-A6A7-4EA2-B9F7-4AA4D0F7D45F}" type="slidenum">
              <a:rPr lang="en-GB">
                <a:latin typeface="Arial" charset="0"/>
                <a:ea typeface="ＭＳ Ｐゴシック" charset="-128"/>
              </a:rPr>
              <a:pPr eaLnBrk="1" hangingPunct="1">
                <a:defRPr/>
              </a:pPr>
              <a:t>‹#›</a:t>
            </a:fld>
            <a:r>
              <a:rPr lang="en-GB" dirty="0">
                <a:solidFill>
                  <a:srgbClr val="333399"/>
                </a:solidFill>
                <a:latin typeface="Arial" charset="0"/>
                <a:ea typeface="ＭＳ Ｐゴシック" charset="-128"/>
              </a:rPr>
              <a:t>/12</a:t>
            </a:r>
          </a:p>
        </p:txBody>
      </p:sp>
    </p:spTree>
    <p:extLst>
      <p:ext uri="{BB962C8B-B14F-4D97-AF65-F5344CB8AC3E}">
        <p14:creationId xmlns:p14="http://schemas.microsoft.com/office/powerpoint/2010/main" val="2116094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  <p:sldLayoutId id="2147484068" r:id="rId12"/>
    <p:sldLayoutId id="2147484069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</a:defRPr>
      </a:lvl9pPr>
    </p:titleStyle>
    <p:bodyStyle>
      <a:lvl1pPr marL="228600" indent="-228600" algn="l" rtl="0" eaLnBrk="0" fontAlgn="base" hangingPunct="0">
        <a:spcBef>
          <a:spcPts val="600"/>
        </a:spcBef>
        <a:spcAft>
          <a:spcPct val="0"/>
        </a:spcAft>
        <a:buFont typeface="Wingdings" pitchFamily="2" charset="2"/>
        <a:buChar char="n"/>
        <a:defRPr>
          <a:solidFill>
            <a:srgbClr val="5F5F5F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17488" algn="l" rtl="0" eaLnBrk="0" fontAlgn="base" hangingPunct="0">
        <a:spcBef>
          <a:spcPts val="400"/>
        </a:spcBef>
        <a:spcAft>
          <a:spcPct val="0"/>
        </a:spcAft>
        <a:buFont typeface="Wingdings" pitchFamily="2" charset="2"/>
        <a:buChar char="§"/>
        <a:defRPr>
          <a:solidFill>
            <a:srgbClr val="5F5F5F"/>
          </a:solidFill>
          <a:latin typeface="+mn-lt"/>
          <a:ea typeface="ＭＳ Ｐゴシック" charset="-128"/>
        </a:defRPr>
      </a:lvl2pPr>
      <a:lvl3pPr marL="979488" indent="-174625" algn="l" rtl="0" eaLnBrk="0" fontAlgn="base" hangingPunct="0">
        <a:spcBef>
          <a:spcPts val="400"/>
        </a:spcBef>
        <a:spcAft>
          <a:spcPct val="0"/>
        </a:spcAft>
        <a:buChar char="•"/>
        <a:defRPr sz="1600">
          <a:solidFill>
            <a:srgbClr val="5F5F5F"/>
          </a:solidFill>
          <a:latin typeface="+mn-lt"/>
          <a:ea typeface="ＭＳ Ｐゴシック" charset="-128"/>
        </a:defRPr>
      </a:lvl3pPr>
      <a:lvl4pPr marL="1393825" indent="-141288" algn="l" rtl="0" eaLnBrk="0" fontAlgn="base" hangingPunct="0">
        <a:spcBef>
          <a:spcPts val="400"/>
        </a:spcBef>
        <a:spcAft>
          <a:spcPct val="0"/>
        </a:spcAft>
        <a:buChar char="–"/>
        <a:defRPr sz="1600">
          <a:solidFill>
            <a:srgbClr val="5F5F5F"/>
          </a:solidFill>
          <a:latin typeface="+mn-lt"/>
          <a:ea typeface="ＭＳ Ｐゴシック" charset="-128"/>
        </a:defRPr>
      </a:lvl4pPr>
      <a:lvl5pPr marL="1862138" indent="-163513" algn="l" rtl="0" eaLnBrk="0" fontAlgn="base" hangingPunct="0">
        <a:spcBef>
          <a:spcPts val="300"/>
        </a:spcBef>
        <a:spcAft>
          <a:spcPct val="0"/>
        </a:spcAft>
        <a:buFont typeface="Wingdings" pitchFamily="2" charset="2"/>
        <a:buChar char="§"/>
        <a:defRPr sz="1400">
          <a:solidFill>
            <a:srgbClr val="5F5F5F"/>
          </a:solidFill>
          <a:latin typeface="+mn-lt"/>
          <a:ea typeface="ＭＳ Ｐゴシック" charset="-128"/>
        </a:defRPr>
      </a:lvl5pPr>
      <a:lvl6pPr marL="2319338" indent="-163513" algn="l" rtl="0" fontAlgn="base">
        <a:spcBef>
          <a:spcPts val="300"/>
        </a:spcBef>
        <a:spcAft>
          <a:spcPct val="0"/>
        </a:spcAft>
        <a:buFont typeface="Wingdings" charset="2"/>
        <a:buChar char="§"/>
        <a:defRPr sz="1400">
          <a:solidFill>
            <a:srgbClr val="5F5F5F"/>
          </a:solidFill>
          <a:latin typeface="+mn-lt"/>
          <a:ea typeface="ＭＳ Ｐゴシック" charset="-128"/>
        </a:defRPr>
      </a:lvl6pPr>
      <a:lvl7pPr marL="2776538" indent="-163513" algn="l" rtl="0" fontAlgn="base">
        <a:spcBef>
          <a:spcPts val="300"/>
        </a:spcBef>
        <a:spcAft>
          <a:spcPct val="0"/>
        </a:spcAft>
        <a:buFont typeface="Wingdings" charset="2"/>
        <a:buChar char="§"/>
        <a:defRPr sz="1400">
          <a:solidFill>
            <a:srgbClr val="5F5F5F"/>
          </a:solidFill>
          <a:latin typeface="+mn-lt"/>
          <a:ea typeface="ＭＳ Ｐゴシック" charset="-128"/>
        </a:defRPr>
      </a:lvl7pPr>
      <a:lvl8pPr marL="3233738" indent="-163513" algn="l" rtl="0" fontAlgn="base">
        <a:spcBef>
          <a:spcPts val="300"/>
        </a:spcBef>
        <a:spcAft>
          <a:spcPct val="0"/>
        </a:spcAft>
        <a:buFont typeface="Wingdings" charset="2"/>
        <a:buChar char="§"/>
        <a:defRPr sz="1400">
          <a:solidFill>
            <a:srgbClr val="5F5F5F"/>
          </a:solidFill>
          <a:latin typeface="+mn-lt"/>
          <a:ea typeface="ＭＳ Ｐゴシック" charset="-128"/>
        </a:defRPr>
      </a:lvl8pPr>
      <a:lvl9pPr marL="3690938" indent="-163513" algn="l" rtl="0" fontAlgn="base">
        <a:spcBef>
          <a:spcPts val="300"/>
        </a:spcBef>
        <a:spcAft>
          <a:spcPct val="0"/>
        </a:spcAft>
        <a:buFont typeface="Wingdings" charset="2"/>
        <a:buChar char="§"/>
        <a:defRPr sz="1400">
          <a:solidFill>
            <a:srgbClr val="5F5F5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aniko.gerencser@publications.europa.eu" TargetMode="External"/><Relationship Id="rId2" Type="http://schemas.openxmlformats.org/officeDocument/2006/relationships/hyperlink" Target="mailto:denis.dechandon@publications.europa.e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lications.europa.eu/en/web/eu-vocabularie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publications.europa.eu/en/web/eu-vocabularies/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fpfis/wikis/pages/viewpage.action?spaceKey=IMSBVOCWS&amp;title=IMSB+-+Workshop+on+controlled+vocabularies+Home#OP-IMSBWorkshoponcontrolledvocabulariesHome--1106160711" TargetMode="External"/><Relationship Id="rId2" Type="http://schemas.openxmlformats.org/officeDocument/2006/relationships/hyperlink" Target="https://webgate.ec.europa.eu/fpfis/wikis/display/IMSBVOCWS/Networking+page+for+vocabulary+managers#OP-IMSBvocabularymanagers-259089797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fpfis/wikis/display/euvocab/N-Lex+vocabularies" TargetMode="External"/><Relationship Id="rId2" Type="http://schemas.openxmlformats.org/officeDocument/2006/relationships/hyperlink" Target="http://eur-lex.europa.eu/n-lex/index_en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europa.eu/vocbench/" TargetMode="External"/><Relationship Id="rId2" Type="http://schemas.openxmlformats.org/officeDocument/2006/relationships/hyperlink" Target="https://webgate.acceptance.ec.testa.eu/vocbench3/" TargetMode="Externa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ations.europa.eu/en/web/eu-vocabularies/home" TargetMode="External"/><Relationship Id="rId2" Type="http://schemas.openxmlformats.org/officeDocument/2006/relationships/hyperlink" Target="https://ec.europa.eu/isa2/news/vocbench-3-helps-managing-and-publishing-multilingual-controlled-vocabularies-open-and_en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data.europa.eu/euodp/home" TargetMode="External"/><Relationship Id="rId4" Type="http://schemas.openxmlformats.org/officeDocument/2006/relationships/hyperlink" Target="http://publications.europa.eu/webapi/rdf/sparq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75856" y="3212976"/>
            <a:ext cx="56166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333399"/>
                </a:solidFill>
                <a:latin typeface="+mj-lt"/>
              </a:rPr>
              <a:t>Vocabulary management at the Publications Office: </a:t>
            </a:r>
            <a:endParaRPr lang="en-US" sz="2400" dirty="0" smtClean="0">
              <a:solidFill>
                <a:srgbClr val="333399"/>
              </a:solidFill>
              <a:latin typeface="+mj-lt"/>
            </a:endParaRPr>
          </a:p>
          <a:p>
            <a:r>
              <a:rPr lang="en-US" sz="2400" dirty="0" err="1" smtClean="0">
                <a:solidFill>
                  <a:srgbClr val="333399"/>
                </a:solidFill>
                <a:latin typeface="+mj-lt"/>
              </a:rPr>
              <a:t>VocBench</a:t>
            </a:r>
            <a:r>
              <a:rPr lang="en-US" sz="2400" dirty="0" smtClean="0">
                <a:solidFill>
                  <a:srgbClr val="333399"/>
                </a:solidFill>
                <a:latin typeface="+mj-lt"/>
              </a:rPr>
              <a:t> </a:t>
            </a:r>
            <a:r>
              <a:rPr lang="en-US" sz="2400" dirty="0">
                <a:solidFill>
                  <a:srgbClr val="333399"/>
                </a:solidFill>
                <a:latin typeface="+mj-lt"/>
              </a:rPr>
              <a:t>and EU Vocabularies </a:t>
            </a:r>
            <a:r>
              <a:rPr lang="en-GB" altLang="en-US" sz="2800" kern="0" dirty="0" smtClean="0">
                <a:solidFill>
                  <a:srgbClr val="333399"/>
                </a:solidFill>
                <a:latin typeface="+mj-lt"/>
              </a:rPr>
              <a:t/>
            </a:r>
            <a:br>
              <a:rPr lang="en-GB" altLang="en-US" sz="2800" kern="0" dirty="0" smtClean="0">
                <a:solidFill>
                  <a:srgbClr val="333399"/>
                </a:solidFill>
                <a:latin typeface="+mj-lt"/>
              </a:rPr>
            </a:br>
            <a:r>
              <a:rPr lang="en-GB" altLang="en-US" sz="2400" kern="0" dirty="0" smtClean="0">
                <a:solidFill>
                  <a:srgbClr val="333399"/>
                </a:solidFill>
                <a:latin typeface="+mj-lt"/>
              </a:rPr>
              <a:t/>
            </a:r>
            <a:br>
              <a:rPr lang="en-GB" altLang="en-US" sz="2400" kern="0" dirty="0" smtClean="0">
                <a:solidFill>
                  <a:srgbClr val="333399"/>
                </a:solidFill>
                <a:latin typeface="+mj-lt"/>
              </a:rPr>
            </a:br>
            <a:r>
              <a:rPr lang="en-GB" altLang="en-US" sz="1200" dirty="0" smtClean="0">
                <a:solidFill>
                  <a:srgbClr val="00ADD6"/>
                </a:solidFill>
                <a:latin typeface="+mj-lt"/>
              </a:rPr>
              <a:t>Denis Dechandon, </a:t>
            </a:r>
            <a:r>
              <a:rPr lang="en-GB" altLang="en-US" sz="1200" dirty="0" err="1" smtClean="0">
                <a:solidFill>
                  <a:srgbClr val="00ADD6"/>
                </a:solidFill>
                <a:latin typeface="+mj-lt"/>
              </a:rPr>
              <a:t>Anikó</a:t>
            </a:r>
            <a:r>
              <a:rPr lang="en-GB" altLang="en-US" sz="1200" dirty="0" smtClean="0">
                <a:solidFill>
                  <a:srgbClr val="00ADD6"/>
                </a:solidFill>
                <a:latin typeface="+mj-lt"/>
              </a:rPr>
              <a:t> </a:t>
            </a:r>
            <a:r>
              <a:rPr lang="en-GB" altLang="en-US" sz="1200" dirty="0" err="1" smtClean="0">
                <a:solidFill>
                  <a:srgbClr val="00ADD6"/>
                </a:solidFill>
                <a:latin typeface="+mj-lt"/>
              </a:rPr>
              <a:t>Gerencsér</a:t>
            </a:r>
            <a:endParaRPr lang="en-GB" altLang="en-US" sz="1200" dirty="0" smtClean="0">
              <a:solidFill>
                <a:srgbClr val="00ADD6"/>
              </a:solidFill>
              <a:latin typeface="+mj-lt"/>
            </a:endParaRPr>
          </a:p>
          <a:p>
            <a:r>
              <a:rPr lang="en-GB" altLang="en-US" sz="1200" dirty="0" smtClean="0">
                <a:solidFill>
                  <a:srgbClr val="00ADD6"/>
                </a:solidFill>
                <a:latin typeface="+mj-lt"/>
              </a:rPr>
              <a:t>Publications </a:t>
            </a:r>
            <a:r>
              <a:rPr lang="en-GB" altLang="en-US" sz="1200" dirty="0">
                <a:solidFill>
                  <a:srgbClr val="00ADD6"/>
                </a:solidFill>
                <a:latin typeface="+mj-lt"/>
              </a:rPr>
              <a:t>Office of the European Union</a:t>
            </a:r>
            <a:br>
              <a:rPr lang="en-GB" altLang="en-US" sz="1200" dirty="0">
                <a:solidFill>
                  <a:srgbClr val="00ADD6"/>
                </a:solidFill>
                <a:latin typeface="+mj-lt"/>
              </a:rPr>
            </a:br>
            <a:r>
              <a:rPr lang="en-GB" altLang="en-US" sz="1200" i="1" dirty="0">
                <a:solidFill>
                  <a:srgbClr val="00ADD6"/>
                </a:solidFill>
              </a:rPr>
              <a:t>A.1 Unit </a:t>
            </a:r>
            <a:r>
              <a:rPr lang="en-GB" altLang="en-US" sz="1200" i="1" dirty="0" smtClean="0">
                <a:solidFill>
                  <a:srgbClr val="00ADD6"/>
                </a:solidFill>
              </a:rPr>
              <a:t>- </a:t>
            </a:r>
            <a:r>
              <a:rPr lang="de-DE" sz="1200" i="1" dirty="0" smtClean="0">
                <a:solidFill>
                  <a:srgbClr val="00ADD6"/>
                </a:solidFill>
              </a:rPr>
              <a:t>Standardisation</a:t>
            </a:r>
            <a:endParaRPr lang="en-GB" sz="1200" i="1" dirty="0">
              <a:solidFill>
                <a:srgbClr val="00ADD6"/>
              </a:solidFill>
              <a:latin typeface="+mj-lt"/>
            </a:endParaRPr>
          </a:p>
          <a:p>
            <a:r>
              <a:rPr lang="en-GB" altLang="en-US" sz="1200" i="1" dirty="0" smtClean="0">
                <a:solidFill>
                  <a:srgbClr val="00ADD6"/>
                </a:solidFill>
                <a:latin typeface="+mj-lt"/>
              </a:rPr>
              <a:t>A.1.002 </a:t>
            </a:r>
            <a:r>
              <a:rPr lang="en-GB" altLang="en-US" sz="1200" i="1" dirty="0">
                <a:solidFill>
                  <a:srgbClr val="00ADD6"/>
                </a:solidFill>
              </a:rPr>
              <a:t>Sector </a:t>
            </a:r>
            <a:r>
              <a:rPr lang="en-GB" altLang="en-US" sz="1200" i="1" dirty="0" smtClean="0">
                <a:solidFill>
                  <a:srgbClr val="00ADD6"/>
                </a:solidFill>
                <a:latin typeface="+mj-lt"/>
              </a:rPr>
              <a:t>- </a:t>
            </a:r>
            <a:r>
              <a:rPr lang="en-GB" altLang="en-US" sz="1200" i="1" dirty="0">
                <a:solidFill>
                  <a:srgbClr val="00ADD6"/>
                </a:solidFill>
                <a:latin typeface="+mj-lt"/>
              </a:rPr>
              <a:t>Metadata</a:t>
            </a:r>
          </a:p>
          <a:p>
            <a:endParaRPr lang="en-GB" altLang="en-US" sz="1200" i="1" dirty="0">
              <a:solidFill>
                <a:srgbClr val="00ADD6"/>
              </a:solidFill>
              <a:latin typeface="+mj-lt"/>
            </a:endParaRPr>
          </a:p>
          <a:p>
            <a:endParaRPr lang="de-DE" sz="1200" i="1" dirty="0" smtClean="0">
              <a:solidFill>
                <a:srgbClr val="00ADD6"/>
              </a:solidFill>
              <a:latin typeface="+mj-lt"/>
            </a:endParaRPr>
          </a:p>
          <a:p>
            <a:endParaRPr lang="de-DE" sz="1200" i="1" dirty="0">
              <a:solidFill>
                <a:srgbClr val="00ADD6"/>
              </a:solidFill>
              <a:latin typeface="+mj-lt"/>
            </a:endParaRPr>
          </a:p>
          <a:p>
            <a:r>
              <a:rPr lang="en-GB" altLang="en-US" sz="1200" kern="0" dirty="0" smtClean="0">
                <a:solidFill>
                  <a:srgbClr val="333399"/>
                </a:solidFill>
                <a:latin typeface="+mj-lt"/>
              </a:rPr>
              <a:t>Semantic Interoperability for the Multilingual Web, Workshop, 4-5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3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03238" y="1619250"/>
            <a:ext cx="7021512" cy="4525963"/>
          </a:xfrm>
        </p:spPr>
        <p:txBody>
          <a:bodyPr/>
          <a:lstStyle/>
          <a:p>
            <a:r>
              <a:rPr lang="en-GB" dirty="0" smtClean="0"/>
              <a:t>Avoiding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 </a:t>
            </a:r>
            <a:r>
              <a:rPr lang="en-GB" dirty="0"/>
              <a:t>proliferation of </a:t>
            </a:r>
            <a:r>
              <a:rPr lang="en-GB" dirty="0" smtClean="0"/>
              <a:t>vocabularies,</a:t>
            </a:r>
          </a:p>
          <a:p>
            <a:pPr lvl="1"/>
            <a:r>
              <a:rPr lang="en-GB" dirty="0" smtClean="0"/>
              <a:t>A duplication </a:t>
            </a:r>
            <a:r>
              <a:rPr lang="en-GB" dirty="0"/>
              <a:t>of </a:t>
            </a:r>
            <a:r>
              <a:rPr lang="en-GB" dirty="0" smtClean="0"/>
              <a:t>effort,</a:t>
            </a:r>
          </a:p>
          <a:p>
            <a:pPr lvl="1"/>
            <a:r>
              <a:rPr lang="en-GB" dirty="0" smtClean="0"/>
              <a:t>Problems affecting the exchange of </a:t>
            </a:r>
            <a:r>
              <a:rPr lang="en-GB" dirty="0"/>
              <a:t>data between systems and </a:t>
            </a:r>
            <a:r>
              <a:rPr lang="en-GB" dirty="0" smtClean="0"/>
              <a:t>services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Putting in place a solution enabling the:</a:t>
            </a:r>
          </a:p>
          <a:p>
            <a:pPr lvl="1"/>
            <a:r>
              <a:rPr lang="en-GB" dirty="0" smtClean="0"/>
              <a:t>Identification of </a:t>
            </a:r>
            <a:r>
              <a:rPr lang="en-GB" dirty="0"/>
              <a:t>the authoritative source of </a:t>
            </a:r>
            <a:r>
              <a:rPr lang="en-GB" dirty="0" smtClean="0"/>
              <a:t>data,</a:t>
            </a:r>
            <a:endParaRPr lang="en-GB" dirty="0"/>
          </a:p>
          <a:p>
            <a:pPr lvl="1"/>
            <a:r>
              <a:rPr lang="en-GB" dirty="0" smtClean="0"/>
              <a:t>Centralised maintenance of data,</a:t>
            </a:r>
            <a:endParaRPr lang="en-GB" dirty="0"/>
          </a:p>
          <a:p>
            <a:pPr lvl="1"/>
            <a:r>
              <a:rPr lang="en-GB" dirty="0" smtClean="0"/>
              <a:t>Automatic derivation of </a:t>
            </a:r>
            <a:r>
              <a:rPr lang="en-GB" dirty="0"/>
              <a:t>different formats from the single authoritative </a:t>
            </a:r>
            <a:r>
              <a:rPr lang="en-GB" dirty="0" smtClean="0"/>
              <a:t>source,</a:t>
            </a:r>
            <a:endParaRPr lang="en-GB" dirty="0"/>
          </a:p>
          <a:p>
            <a:pPr lvl="1"/>
            <a:r>
              <a:rPr lang="en-GB" dirty="0" smtClean="0"/>
              <a:t>Re-use of assets,</a:t>
            </a:r>
          </a:p>
          <a:p>
            <a:pPr lvl="1"/>
            <a:r>
              <a:rPr lang="en-GB" dirty="0" smtClean="0"/>
              <a:t>Provision of a </a:t>
            </a:r>
            <a:r>
              <a:rPr lang="en-GB" dirty="0"/>
              <a:t>human- and machine-readable access</a:t>
            </a:r>
            <a:endParaRPr lang="en-GB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40650" y="442913"/>
            <a:ext cx="971550" cy="177800"/>
          </a:xfrm>
        </p:spPr>
        <p:txBody>
          <a:bodyPr/>
          <a:lstStyle/>
          <a:p>
            <a:pPr>
              <a:defRPr/>
            </a:pPr>
            <a:fld id="{B194B95B-A33A-4C82-AB8E-05E6C96B87A1}" type="slidenum">
              <a:rPr lang="en-GB" smtClean="0"/>
              <a:pPr>
                <a:defRPr/>
              </a:pPr>
              <a:t>10</a:t>
            </a:fld>
            <a:r>
              <a:rPr lang="en-GB" dirty="0" smtClean="0">
                <a:solidFill>
                  <a:srgbClr val="333399"/>
                </a:solidFill>
              </a:rPr>
              <a:t>/12</a:t>
            </a:r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03238" y="332656"/>
            <a:ext cx="70215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9pPr>
          </a:lstStyle>
          <a:p>
            <a:r>
              <a:rPr lang="fr-BE" kern="0" dirty="0" smtClean="0"/>
              <a:t>Collaborative </a:t>
            </a:r>
            <a:r>
              <a:rPr lang="fr-BE" kern="0" dirty="0" err="1" smtClean="0"/>
              <a:t>work</a:t>
            </a:r>
            <a:r>
              <a:rPr lang="fr-BE" kern="0" dirty="0" smtClean="0"/>
              <a:t> – </a:t>
            </a:r>
            <a:r>
              <a:rPr lang="en-GB" dirty="0" smtClean="0"/>
              <a:t>Main objectives</a:t>
            </a:r>
            <a:endParaRPr lang="fr-BE" kern="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00311" y="1619275"/>
            <a:ext cx="70215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n"/>
              <a:defRPr>
                <a:solidFill>
                  <a:srgbClr val="5F5F5F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57200" indent="-217488" algn="l" rtl="0" eaLnBrk="0" fontAlgn="base" hangingPunct="0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5F5F5F"/>
                </a:solidFill>
                <a:latin typeface="+mn-lt"/>
                <a:ea typeface="ＭＳ Ｐゴシック" charset="-128"/>
              </a:defRPr>
            </a:lvl2pPr>
            <a:lvl3pPr marL="979488" indent="-174625" algn="l" rtl="0" eaLnBrk="0" fontAlgn="base" hangingPunct="0">
              <a:spcBef>
                <a:spcPts val="400"/>
              </a:spcBef>
              <a:spcAft>
                <a:spcPct val="0"/>
              </a:spcAft>
              <a:buChar char="•"/>
              <a:defRPr sz="1600">
                <a:solidFill>
                  <a:srgbClr val="5F5F5F"/>
                </a:solidFill>
                <a:latin typeface="+mn-lt"/>
                <a:ea typeface="ＭＳ Ｐゴシック" charset="-128"/>
              </a:defRPr>
            </a:lvl3pPr>
            <a:lvl4pPr marL="1393825" indent="-141288" algn="l" rtl="0" eaLnBrk="0" fontAlgn="base" hangingPunct="0">
              <a:spcBef>
                <a:spcPts val="400"/>
              </a:spcBef>
              <a:spcAft>
                <a:spcPct val="0"/>
              </a:spcAft>
              <a:buChar char="–"/>
              <a:defRPr sz="1600">
                <a:solidFill>
                  <a:srgbClr val="5F5F5F"/>
                </a:solidFill>
                <a:latin typeface="+mn-lt"/>
                <a:ea typeface="ＭＳ Ｐゴシック" charset="-128"/>
              </a:defRPr>
            </a:lvl4pPr>
            <a:lvl5pPr marL="1862138" indent="-163513" algn="l" rtl="0" eaLnBrk="0" fontAlgn="base" hangingPunct="0">
              <a:spcBef>
                <a:spcPts val="3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5pPr>
            <a:lvl6pPr marL="2319338" indent="-163513" algn="l" rtl="0" fontAlgn="base">
              <a:spcBef>
                <a:spcPts val="300"/>
              </a:spcBef>
              <a:spcAft>
                <a:spcPct val="0"/>
              </a:spcAft>
              <a:buFont typeface="Wingdings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6pPr>
            <a:lvl7pPr marL="2776538" indent="-163513" algn="l" rtl="0" fontAlgn="base">
              <a:spcBef>
                <a:spcPts val="300"/>
              </a:spcBef>
              <a:spcAft>
                <a:spcPct val="0"/>
              </a:spcAft>
              <a:buFont typeface="Wingdings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7pPr>
            <a:lvl8pPr marL="3233738" indent="-163513" algn="l" rtl="0" fontAlgn="base">
              <a:spcBef>
                <a:spcPts val="300"/>
              </a:spcBef>
              <a:spcAft>
                <a:spcPct val="0"/>
              </a:spcAft>
              <a:buFont typeface="Wingdings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8pPr>
            <a:lvl9pPr marL="3690938" indent="-163513" algn="l" rtl="0" fontAlgn="base">
              <a:spcBef>
                <a:spcPts val="300"/>
              </a:spcBef>
              <a:spcAft>
                <a:spcPct val="0"/>
              </a:spcAft>
              <a:buFont typeface="Wingdings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GB" kern="0" dirty="0" smtClean="0"/>
              <a:t>Putting in place a solution enabling the:</a:t>
            </a:r>
          </a:p>
          <a:p>
            <a:pPr lvl="1"/>
            <a:r>
              <a:rPr lang="en-GB" kern="0" dirty="0" smtClean="0"/>
              <a:t>Identification of the authoritative source of data,</a:t>
            </a:r>
          </a:p>
          <a:p>
            <a:pPr lvl="1"/>
            <a:r>
              <a:rPr lang="en-GB" kern="0" dirty="0" smtClean="0"/>
              <a:t>Centralised maintenance of data,</a:t>
            </a:r>
          </a:p>
          <a:p>
            <a:pPr lvl="1"/>
            <a:r>
              <a:rPr lang="en-GB" kern="0" dirty="0" smtClean="0"/>
              <a:t>Automatic derivation of different formats from the single authoritative source,</a:t>
            </a:r>
          </a:p>
          <a:p>
            <a:pPr lvl="1"/>
            <a:r>
              <a:rPr lang="en-GB" kern="0" dirty="0" smtClean="0"/>
              <a:t>Re-use of assets,</a:t>
            </a:r>
          </a:p>
          <a:p>
            <a:pPr lvl="1"/>
            <a:r>
              <a:rPr lang="en-GB" kern="0" dirty="0" smtClean="0"/>
              <a:t>Provision of a human- and machine-readable access</a:t>
            </a:r>
          </a:p>
          <a:p>
            <a:pPr lvl="1"/>
            <a:endParaRPr lang="fr-BE" kern="0" dirty="0"/>
          </a:p>
          <a:p>
            <a:r>
              <a:rPr lang="fr-BE" kern="0" dirty="0" smtClean="0"/>
              <a:t>To:</a:t>
            </a:r>
          </a:p>
          <a:p>
            <a:pPr lvl="1"/>
            <a:r>
              <a:rPr lang="fr-BE" kern="0" dirty="0" err="1" smtClean="0"/>
              <a:t>Streamline</a:t>
            </a:r>
            <a:r>
              <a:rPr lang="fr-BE" kern="0" dirty="0" smtClean="0"/>
              <a:t> efforts,</a:t>
            </a:r>
          </a:p>
          <a:p>
            <a:pPr lvl="1"/>
            <a:r>
              <a:rPr lang="fr-BE" kern="0" dirty="0" err="1" smtClean="0"/>
              <a:t>Build</a:t>
            </a:r>
            <a:r>
              <a:rPr lang="fr-BE" kern="0" dirty="0" smtClean="0"/>
              <a:t> on synergies,</a:t>
            </a:r>
          </a:p>
          <a:p>
            <a:pPr lvl="1"/>
            <a:r>
              <a:rPr lang="fr-BE" kern="0" dirty="0" err="1" smtClean="0"/>
              <a:t>Enhance</a:t>
            </a:r>
            <a:r>
              <a:rPr lang="fr-BE" kern="0" dirty="0" smtClean="0"/>
              <a:t> </a:t>
            </a:r>
            <a:r>
              <a:rPr lang="fr-BE" kern="0" dirty="0" err="1" smtClean="0"/>
              <a:t>interoperability</a:t>
            </a:r>
            <a:r>
              <a:rPr lang="fr-BE" kern="0" dirty="0" smtClean="0"/>
              <a:t>,</a:t>
            </a:r>
          </a:p>
          <a:p>
            <a:pPr lvl="1"/>
            <a:r>
              <a:rPr lang="fr-BE" kern="0" dirty="0" err="1" smtClean="0"/>
              <a:t>Improve</a:t>
            </a:r>
            <a:r>
              <a:rPr lang="fr-BE" kern="0" dirty="0" smtClean="0"/>
              <a:t> data </a:t>
            </a:r>
            <a:r>
              <a:rPr lang="fr-BE" kern="0" dirty="0" err="1" smtClean="0"/>
              <a:t>quality</a:t>
            </a:r>
            <a:r>
              <a:rPr lang="fr-BE" kern="0" dirty="0" smtClean="0"/>
              <a:t>,</a:t>
            </a:r>
            <a:endParaRPr lang="en-GB" kern="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00311" y="1620291"/>
            <a:ext cx="70215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n"/>
              <a:defRPr>
                <a:solidFill>
                  <a:srgbClr val="5F5F5F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57200" indent="-217488" algn="l" rtl="0" eaLnBrk="0" fontAlgn="base" hangingPunct="0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5F5F5F"/>
                </a:solidFill>
                <a:latin typeface="+mn-lt"/>
                <a:ea typeface="ＭＳ Ｐゴシック" charset="-128"/>
              </a:defRPr>
            </a:lvl2pPr>
            <a:lvl3pPr marL="979488" indent="-174625" algn="l" rtl="0" eaLnBrk="0" fontAlgn="base" hangingPunct="0">
              <a:spcBef>
                <a:spcPts val="400"/>
              </a:spcBef>
              <a:spcAft>
                <a:spcPct val="0"/>
              </a:spcAft>
              <a:buChar char="•"/>
              <a:defRPr sz="1600">
                <a:solidFill>
                  <a:srgbClr val="5F5F5F"/>
                </a:solidFill>
                <a:latin typeface="+mn-lt"/>
                <a:ea typeface="ＭＳ Ｐゴシック" charset="-128"/>
              </a:defRPr>
            </a:lvl3pPr>
            <a:lvl4pPr marL="1393825" indent="-141288" algn="l" rtl="0" eaLnBrk="0" fontAlgn="base" hangingPunct="0">
              <a:spcBef>
                <a:spcPts val="400"/>
              </a:spcBef>
              <a:spcAft>
                <a:spcPct val="0"/>
              </a:spcAft>
              <a:buChar char="–"/>
              <a:defRPr sz="1600">
                <a:solidFill>
                  <a:srgbClr val="5F5F5F"/>
                </a:solidFill>
                <a:latin typeface="+mn-lt"/>
                <a:ea typeface="ＭＳ Ｐゴシック" charset="-128"/>
              </a:defRPr>
            </a:lvl4pPr>
            <a:lvl5pPr marL="1862138" indent="-163513" algn="l" rtl="0" eaLnBrk="0" fontAlgn="base" hangingPunct="0">
              <a:spcBef>
                <a:spcPts val="3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5pPr>
            <a:lvl6pPr marL="2319338" indent="-163513" algn="l" rtl="0" fontAlgn="base">
              <a:spcBef>
                <a:spcPts val="300"/>
              </a:spcBef>
              <a:spcAft>
                <a:spcPct val="0"/>
              </a:spcAft>
              <a:buFont typeface="Wingdings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6pPr>
            <a:lvl7pPr marL="2776538" indent="-163513" algn="l" rtl="0" fontAlgn="base">
              <a:spcBef>
                <a:spcPts val="300"/>
              </a:spcBef>
              <a:spcAft>
                <a:spcPct val="0"/>
              </a:spcAft>
              <a:buFont typeface="Wingdings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7pPr>
            <a:lvl8pPr marL="3233738" indent="-163513" algn="l" rtl="0" fontAlgn="base">
              <a:spcBef>
                <a:spcPts val="300"/>
              </a:spcBef>
              <a:spcAft>
                <a:spcPct val="0"/>
              </a:spcAft>
              <a:buFont typeface="Wingdings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8pPr>
            <a:lvl9pPr marL="3690938" indent="-163513" algn="l" rtl="0" fontAlgn="base">
              <a:spcBef>
                <a:spcPts val="300"/>
              </a:spcBef>
              <a:spcAft>
                <a:spcPct val="0"/>
              </a:spcAft>
              <a:buFont typeface="Wingdings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GB" kern="0" dirty="0" smtClean="0"/>
              <a:t>Putting in place a solution enabling the:</a:t>
            </a:r>
          </a:p>
          <a:p>
            <a:pPr lvl="1"/>
            <a:r>
              <a:rPr lang="en-GB" kern="0" dirty="0" smtClean="0"/>
              <a:t>Identification of the authoritative source of data,</a:t>
            </a:r>
          </a:p>
          <a:p>
            <a:pPr lvl="2"/>
            <a:r>
              <a:rPr lang="fr-BE" b="1" kern="0" dirty="0">
                <a:solidFill>
                  <a:srgbClr val="0070C0"/>
                </a:solidFill>
              </a:rPr>
              <a:t>EU </a:t>
            </a:r>
            <a:r>
              <a:rPr lang="fr-BE" b="1" kern="0" dirty="0" err="1">
                <a:solidFill>
                  <a:srgbClr val="0070C0"/>
                </a:solidFill>
              </a:rPr>
              <a:t>Vocabularies</a:t>
            </a:r>
            <a:endParaRPr lang="en-GB" b="1" kern="0" dirty="0">
              <a:solidFill>
                <a:srgbClr val="0070C0"/>
              </a:solidFill>
            </a:endParaRPr>
          </a:p>
          <a:p>
            <a:pPr lvl="1"/>
            <a:r>
              <a:rPr lang="en-GB" kern="0" dirty="0" smtClean="0"/>
              <a:t>Centralised maintenance of data,</a:t>
            </a:r>
          </a:p>
          <a:p>
            <a:pPr lvl="2"/>
            <a:r>
              <a:rPr lang="fr-BE" b="1" kern="0" dirty="0" err="1">
                <a:solidFill>
                  <a:srgbClr val="0070C0"/>
                </a:solidFill>
              </a:rPr>
              <a:t>VocBench</a:t>
            </a:r>
            <a:endParaRPr lang="en-GB" b="1" kern="0" dirty="0">
              <a:solidFill>
                <a:srgbClr val="0070C0"/>
              </a:solidFill>
            </a:endParaRPr>
          </a:p>
          <a:p>
            <a:pPr lvl="1"/>
            <a:r>
              <a:rPr lang="en-GB" kern="0" dirty="0" smtClean="0"/>
              <a:t>Automatic derivation of different formats from the single authoritative source,</a:t>
            </a:r>
          </a:p>
          <a:p>
            <a:pPr lvl="2"/>
            <a:r>
              <a:rPr lang="fr-BE" b="1" kern="0" dirty="0">
                <a:solidFill>
                  <a:srgbClr val="0070C0"/>
                </a:solidFill>
              </a:rPr>
              <a:t>EU </a:t>
            </a:r>
            <a:r>
              <a:rPr lang="fr-BE" b="1" kern="0" dirty="0" err="1">
                <a:solidFill>
                  <a:srgbClr val="0070C0"/>
                </a:solidFill>
              </a:rPr>
              <a:t>Vocabularies</a:t>
            </a:r>
            <a:r>
              <a:rPr lang="fr-BE" b="1" kern="0" dirty="0">
                <a:solidFill>
                  <a:srgbClr val="0070C0"/>
                </a:solidFill>
              </a:rPr>
              <a:t> and </a:t>
            </a:r>
            <a:r>
              <a:rPr lang="fr-BE" b="1" kern="0" dirty="0" err="1">
                <a:solidFill>
                  <a:srgbClr val="0070C0"/>
                </a:solidFill>
              </a:rPr>
              <a:t>VocBench</a:t>
            </a:r>
            <a:endParaRPr lang="en-GB" b="1" kern="0" dirty="0">
              <a:solidFill>
                <a:srgbClr val="0070C0"/>
              </a:solidFill>
            </a:endParaRPr>
          </a:p>
          <a:p>
            <a:pPr lvl="1"/>
            <a:r>
              <a:rPr lang="en-GB" kern="0" dirty="0" smtClean="0"/>
              <a:t>Re-use of assets,</a:t>
            </a:r>
          </a:p>
          <a:p>
            <a:pPr lvl="2"/>
            <a:r>
              <a:rPr lang="fr-BE" b="1" kern="0" dirty="0">
                <a:solidFill>
                  <a:srgbClr val="0070C0"/>
                </a:solidFill>
              </a:rPr>
              <a:t>EU </a:t>
            </a:r>
            <a:r>
              <a:rPr lang="fr-BE" b="1" kern="0" dirty="0" err="1">
                <a:solidFill>
                  <a:srgbClr val="0070C0"/>
                </a:solidFill>
              </a:rPr>
              <a:t>Vocabularies</a:t>
            </a:r>
            <a:r>
              <a:rPr lang="fr-BE" b="1" kern="0" dirty="0">
                <a:solidFill>
                  <a:srgbClr val="0070C0"/>
                </a:solidFill>
              </a:rPr>
              <a:t> and the EU Open Data Portal</a:t>
            </a:r>
            <a:endParaRPr lang="en-GB" b="1" kern="0" dirty="0">
              <a:solidFill>
                <a:srgbClr val="0070C0"/>
              </a:solidFill>
            </a:endParaRPr>
          </a:p>
          <a:p>
            <a:pPr lvl="1"/>
            <a:r>
              <a:rPr lang="en-GB" kern="0" dirty="0" smtClean="0"/>
              <a:t>Provision of a human- and machine-readable access</a:t>
            </a:r>
          </a:p>
          <a:p>
            <a:pPr lvl="2"/>
            <a:r>
              <a:rPr lang="fr-BE" b="1" kern="0" dirty="0">
                <a:solidFill>
                  <a:srgbClr val="0070C0"/>
                </a:solidFill>
              </a:rPr>
              <a:t>EU </a:t>
            </a:r>
            <a:r>
              <a:rPr lang="fr-BE" b="1" kern="0" dirty="0" err="1">
                <a:solidFill>
                  <a:srgbClr val="0070C0"/>
                </a:solidFill>
              </a:rPr>
              <a:t>Vocabularies</a:t>
            </a:r>
            <a:r>
              <a:rPr lang="fr-BE" b="1" kern="0" dirty="0">
                <a:solidFill>
                  <a:srgbClr val="0070C0"/>
                </a:solidFill>
              </a:rPr>
              <a:t> and the EU Open Data </a:t>
            </a:r>
            <a:r>
              <a:rPr lang="fr-BE" b="1" kern="0" dirty="0" smtClean="0">
                <a:solidFill>
                  <a:srgbClr val="0070C0"/>
                </a:solidFill>
              </a:rPr>
              <a:t>Portal</a:t>
            </a:r>
            <a:endParaRPr lang="en-GB" b="1" kern="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29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5" grpId="1" uiExpand="1" build="p"/>
      <p:bldP spid="8" grpId="0"/>
      <p:bldP spid="8" grpId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4B95B-A33A-4C82-AB8E-05E6C96B87A1}" type="slidenum">
              <a:rPr lang="en-GB" smtClean="0"/>
              <a:pPr>
                <a:defRPr/>
              </a:pPr>
              <a:t>11</a:t>
            </a:fld>
            <a:r>
              <a:rPr lang="en-GB" dirty="0" smtClean="0">
                <a:solidFill>
                  <a:srgbClr val="333399"/>
                </a:solidFill>
              </a:rPr>
              <a:t>/12</a:t>
            </a:r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03238" y="332656"/>
            <a:ext cx="70215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9pPr>
          </a:lstStyle>
          <a:p>
            <a:r>
              <a:rPr lang="fr-BE" kern="0" dirty="0" smtClean="0"/>
              <a:t>Collaborative </a:t>
            </a:r>
            <a:r>
              <a:rPr lang="fr-BE" kern="0" dirty="0" err="1" smtClean="0"/>
              <a:t>work</a:t>
            </a:r>
            <a:r>
              <a:rPr lang="fr-BE" kern="0" dirty="0" smtClean="0"/>
              <a:t> </a:t>
            </a:r>
            <a:r>
              <a:rPr lang="fr-BE" kern="0" dirty="0"/>
              <a:t>– A </a:t>
            </a:r>
            <a:r>
              <a:rPr lang="fr-BE" kern="0" dirty="0" err="1"/>
              <a:t>broadened</a:t>
            </a:r>
            <a:r>
              <a:rPr lang="fr-BE" kern="0" dirty="0"/>
              <a:t> </a:t>
            </a:r>
            <a:r>
              <a:rPr lang="fr-BE" kern="0" dirty="0" smtClean="0"/>
              <a:t>horizon</a:t>
            </a:r>
            <a:endParaRPr lang="fr-BE" kern="0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698" y="1916832"/>
            <a:ext cx="2016720" cy="143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9552" y="1325666"/>
            <a:ext cx="46805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FAO </a:t>
            </a:r>
            <a:r>
              <a:rPr lang="fr-BE" sz="1400" dirty="0" smtClean="0"/>
              <a:t>(</a:t>
            </a:r>
            <a:r>
              <a:rPr lang="fr-BE" sz="1400" dirty="0" err="1" smtClean="0"/>
              <a:t>terminology</a:t>
            </a:r>
            <a:r>
              <a:rPr lang="fr-BE" sz="1400" dirty="0" smtClean="0"/>
              <a:t> </a:t>
            </a:r>
            <a:r>
              <a:rPr lang="fr-BE" sz="1400" dirty="0" err="1" smtClean="0"/>
              <a:t>assets</a:t>
            </a:r>
            <a:r>
              <a:rPr lang="fr-BE" sz="1400" dirty="0" smtClean="0"/>
              <a:t>, first contacts)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ILO </a:t>
            </a:r>
            <a:r>
              <a:rPr lang="fr-BE" sz="1400" dirty="0" smtClean="0"/>
              <a:t>(thesaurus and </a:t>
            </a:r>
            <a:r>
              <a:rPr lang="fr-BE" sz="1400" dirty="0" err="1" smtClean="0"/>
              <a:t>taxonomy</a:t>
            </a:r>
            <a:r>
              <a:rPr lang="fr-BE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OECD </a:t>
            </a:r>
            <a:r>
              <a:rPr lang="fr-BE" sz="1400" dirty="0" smtClean="0"/>
              <a:t>(taxonomies, first contacts)</a:t>
            </a:r>
            <a:endParaRPr lang="fr-B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UN </a:t>
            </a:r>
            <a:r>
              <a:rPr lang="fr-BE" sz="1400" dirty="0" smtClean="0"/>
              <a:t>(</a:t>
            </a:r>
            <a:r>
              <a:rPr lang="fr-BE" sz="1400" dirty="0" err="1" smtClean="0"/>
              <a:t>metadata</a:t>
            </a:r>
            <a:r>
              <a:rPr lang="fr-BE" sz="1400" dirty="0" smtClean="0"/>
              <a:t>)</a:t>
            </a:r>
            <a:endParaRPr lang="fr-B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WIPO </a:t>
            </a:r>
            <a:r>
              <a:rPr lang="fr-BE" sz="1400" dirty="0"/>
              <a:t>(</a:t>
            </a:r>
            <a:r>
              <a:rPr lang="fr-BE" sz="1400" dirty="0" err="1"/>
              <a:t>terminology</a:t>
            </a:r>
            <a:r>
              <a:rPr lang="fr-BE" sz="1400" dirty="0"/>
              <a:t> </a:t>
            </a:r>
            <a:r>
              <a:rPr lang="fr-BE" sz="1400" dirty="0" err="1"/>
              <a:t>assets</a:t>
            </a:r>
            <a:r>
              <a:rPr lang="fr-BE" sz="1400" dirty="0"/>
              <a:t>, first contacts)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World Bank </a:t>
            </a:r>
            <a:r>
              <a:rPr lang="fr-BE" sz="1400" dirty="0"/>
              <a:t>(</a:t>
            </a:r>
            <a:r>
              <a:rPr lang="fr-BE" sz="1400" dirty="0" err="1"/>
              <a:t>terminology</a:t>
            </a:r>
            <a:r>
              <a:rPr lang="fr-BE" sz="1400" dirty="0"/>
              <a:t> </a:t>
            </a:r>
            <a:r>
              <a:rPr lang="fr-BE" sz="1400" dirty="0" err="1"/>
              <a:t>assets</a:t>
            </a:r>
            <a:r>
              <a:rPr lang="fr-BE" sz="1400" dirty="0"/>
              <a:t>, first contacts)</a:t>
            </a:r>
            <a:endParaRPr lang="fr-B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WTO </a:t>
            </a:r>
            <a:r>
              <a:rPr lang="fr-BE" sz="1400" dirty="0" smtClean="0"/>
              <a:t>(</a:t>
            </a:r>
            <a:r>
              <a:rPr lang="fr-BE" sz="1400" dirty="0" err="1" smtClean="0"/>
              <a:t>terminology</a:t>
            </a:r>
            <a:r>
              <a:rPr lang="fr-BE" sz="1400" dirty="0" smtClean="0"/>
              <a:t> </a:t>
            </a:r>
            <a:r>
              <a:rPr lang="fr-BE" sz="1400" dirty="0" err="1" smtClean="0"/>
              <a:t>assets</a:t>
            </a:r>
            <a:r>
              <a:rPr lang="fr-BE" sz="1400" dirty="0" smtClean="0"/>
              <a:t>)</a:t>
            </a:r>
            <a:endParaRPr lang="en-GB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22" y="3789040"/>
            <a:ext cx="3581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6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35696" y="3275056"/>
            <a:ext cx="3888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4400" b="1" spc="300" dirty="0" err="1">
                <a:solidFill>
                  <a:schemeClr val="accent2"/>
                </a:solidFill>
                <a:latin typeface="+mj-lt"/>
                <a:cs typeface="ＭＳ Ｐゴシック" charset="0"/>
              </a:rPr>
              <a:t>Thank</a:t>
            </a:r>
            <a:r>
              <a:rPr lang="fr-BE" sz="4400" b="1" spc="300" dirty="0">
                <a:solidFill>
                  <a:schemeClr val="accent2"/>
                </a:solidFill>
                <a:latin typeface="+mj-lt"/>
                <a:cs typeface="ＭＳ Ｐゴシック" charset="0"/>
              </a:rPr>
              <a:t> </a:t>
            </a:r>
            <a:r>
              <a:rPr lang="fr-BE" sz="4400" b="1" spc="300" dirty="0" err="1" smtClean="0">
                <a:solidFill>
                  <a:schemeClr val="accent2"/>
                </a:solidFill>
                <a:latin typeface="+mj-lt"/>
                <a:cs typeface="ＭＳ Ｐゴシック" charset="0"/>
              </a:rPr>
              <a:t>you</a:t>
            </a:r>
            <a:r>
              <a:rPr lang="fr-BE" sz="4400" b="1" spc="300" dirty="0">
                <a:solidFill>
                  <a:schemeClr val="accent2"/>
                </a:solidFill>
                <a:latin typeface="+mj-lt"/>
                <a:cs typeface="ＭＳ Ｐゴシック" charset="0"/>
              </a:rPr>
              <a:t>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35696" y="4541058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solidFill>
                  <a:schemeClr val="accent2"/>
                </a:solidFill>
                <a:latin typeface="+mj-lt"/>
                <a:cs typeface="ＭＳ Ｐゴシック" charset="0"/>
              </a:rPr>
              <a:t>Do </a:t>
            </a:r>
            <a:r>
              <a:rPr lang="fr-BE" sz="2000" b="1" dirty="0" err="1">
                <a:solidFill>
                  <a:schemeClr val="accent2"/>
                </a:solidFill>
                <a:latin typeface="+mj-lt"/>
                <a:cs typeface="ＭＳ Ｐゴシック" charset="0"/>
              </a:rPr>
              <a:t>you</a:t>
            </a:r>
            <a:r>
              <a:rPr lang="fr-BE" sz="2000" b="1" dirty="0">
                <a:solidFill>
                  <a:schemeClr val="accent2"/>
                </a:solidFill>
                <a:latin typeface="+mj-lt"/>
                <a:cs typeface="ＭＳ Ｐゴシック" charset="0"/>
              </a:rPr>
              <a:t> have </a:t>
            </a:r>
            <a:r>
              <a:rPr lang="fr-BE" sz="2000" b="1" dirty="0" err="1">
                <a:solidFill>
                  <a:schemeClr val="accent2"/>
                </a:solidFill>
                <a:latin typeface="+mj-lt"/>
                <a:cs typeface="ＭＳ Ｐゴシック" charset="0"/>
              </a:rPr>
              <a:t>any</a:t>
            </a:r>
            <a:r>
              <a:rPr lang="fr-BE" sz="2000" b="1" dirty="0">
                <a:solidFill>
                  <a:schemeClr val="accent2"/>
                </a:solidFill>
                <a:latin typeface="+mj-lt"/>
                <a:cs typeface="ＭＳ Ｐゴシック" charset="0"/>
              </a:rPr>
              <a:t> questions?</a:t>
            </a:r>
          </a:p>
        </p:txBody>
      </p:sp>
      <p:sp>
        <p:nvSpPr>
          <p:cNvPr id="7" name="Rectangle 6"/>
          <p:cNvSpPr/>
          <p:nvPr/>
        </p:nvSpPr>
        <p:spPr>
          <a:xfrm>
            <a:off x="4860032" y="831706"/>
            <a:ext cx="384320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altLang="en-US" sz="1100" kern="0" dirty="0" smtClean="0">
                <a:solidFill>
                  <a:srgbClr val="333399"/>
                </a:solidFill>
              </a:rPr>
              <a:t>Denis Dechandon, </a:t>
            </a:r>
            <a:r>
              <a:rPr lang="en-GB" altLang="en-US" sz="1100" kern="0" dirty="0" err="1" smtClean="0">
                <a:solidFill>
                  <a:srgbClr val="333399"/>
                </a:solidFill>
              </a:rPr>
              <a:t>Anikó</a:t>
            </a:r>
            <a:r>
              <a:rPr lang="en-GB" altLang="en-US" sz="1100" kern="0" dirty="0" smtClean="0">
                <a:solidFill>
                  <a:srgbClr val="333399"/>
                </a:solidFill>
              </a:rPr>
              <a:t> </a:t>
            </a:r>
            <a:r>
              <a:rPr lang="en-GB" altLang="en-US" sz="1100" kern="0" dirty="0" err="1" smtClean="0">
                <a:solidFill>
                  <a:srgbClr val="333399"/>
                </a:solidFill>
              </a:rPr>
              <a:t>Gerencsér</a:t>
            </a:r>
            <a:endParaRPr lang="en-GB" altLang="en-US" sz="1100" kern="0" dirty="0">
              <a:solidFill>
                <a:srgbClr val="333399"/>
              </a:solidFill>
            </a:endParaRPr>
          </a:p>
          <a:p>
            <a:pPr algn="r"/>
            <a:endParaRPr lang="en-GB" altLang="en-US" sz="1100" kern="0" dirty="0">
              <a:solidFill>
                <a:srgbClr val="333399"/>
              </a:solidFill>
            </a:endParaRPr>
          </a:p>
          <a:p>
            <a:pPr algn="r"/>
            <a:r>
              <a:rPr lang="en-GB" altLang="en-US" sz="1100" kern="0" dirty="0">
                <a:solidFill>
                  <a:srgbClr val="333399"/>
                </a:solidFill>
              </a:rPr>
              <a:t>Publications Office of the European Union</a:t>
            </a:r>
            <a:br>
              <a:rPr lang="en-GB" altLang="en-US" sz="1100" kern="0" dirty="0">
                <a:solidFill>
                  <a:srgbClr val="333399"/>
                </a:solidFill>
              </a:rPr>
            </a:br>
            <a:r>
              <a:rPr lang="en-GB" altLang="en-US" sz="1100" i="1" kern="0" dirty="0">
                <a:solidFill>
                  <a:srgbClr val="333399"/>
                </a:solidFill>
              </a:rPr>
              <a:t>A.1 Unit </a:t>
            </a:r>
            <a:r>
              <a:rPr lang="en-GB" altLang="en-US" sz="1100" i="1" kern="0" dirty="0" smtClean="0">
                <a:solidFill>
                  <a:srgbClr val="333399"/>
                </a:solidFill>
              </a:rPr>
              <a:t>- </a:t>
            </a:r>
            <a:r>
              <a:rPr lang="de-DE" sz="1100" i="1" kern="0" dirty="0" smtClean="0">
                <a:solidFill>
                  <a:srgbClr val="333399"/>
                </a:solidFill>
              </a:rPr>
              <a:t>Standardisation</a:t>
            </a:r>
            <a:r>
              <a:rPr lang="en-GB" altLang="en-US" sz="1100" i="1" kern="0" dirty="0" smtClean="0">
                <a:solidFill>
                  <a:srgbClr val="333399"/>
                </a:solidFill>
              </a:rPr>
              <a:t>, </a:t>
            </a:r>
            <a:r>
              <a:rPr lang="en-GB" altLang="en-US" sz="1100" i="1" kern="0" dirty="0">
                <a:solidFill>
                  <a:srgbClr val="333399"/>
                </a:solidFill>
              </a:rPr>
              <a:t>A.1.002 Sector </a:t>
            </a:r>
            <a:r>
              <a:rPr lang="en-GB" altLang="en-US" sz="1100" i="1" kern="0" dirty="0" smtClean="0">
                <a:solidFill>
                  <a:srgbClr val="333399"/>
                </a:solidFill>
              </a:rPr>
              <a:t>- Metadata</a:t>
            </a:r>
            <a:endParaRPr lang="en-GB" altLang="en-US" sz="1100" i="1" kern="0" dirty="0">
              <a:solidFill>
                <a:srgbClr val="333399"/>
              </a:solidFill>
            </a:endParaRPr>
          </a:p>
          <a:p>
            <a:pPr algn="r"/>
            <a:endParaRPr lang="de-DE" sz="1100" i="1" kern="0" dirty="0">
              <a:solidFill>
                <a:srgbClr val="333399"/>
              </a:solidFill>
            </a:endParaRPr>
          </a:p>
          <a:p>
            <a:pPr algn="r"/>
            <a:r>
              <a:rPr lang="de-DE" sz="1100" i="1" kern="0" smtClean="0">
                <a:solidFill>
                  <a:srgbClr val="333399"/>
                </a:solidFill>
                <a:hlinkClick r:id="rId2"/>
              </a:rPr>
              <a:t>denis.dechandon@publications.europa.eu</a:t>
            </a:r>
            <a:endParaRPr lang="de-DE" sz="1100" i="1" kern="0" dirty="0" smtClean="0">
              <a:solidFill>
                <a:srgbClr val="333399"/>
              </a:solidFill>
            </a:endParaRPr>
          </a:p>
          <a:p>
            <a:pPr algn="r"/>
            <a:r>
              <a:rPr lang="de-DE" sz="1100" i="1" kern="0" dirty="0" smtClean="0">
                <a:solidFill>
                  <a:srgbClr val="333399"/>
                </a:solidFill>
                <a:hlinkClick r:id="rId3"/>
              </a:rPr>
              <a:t>aniko.gerencser@publications.europa.eu</a:t>
            </a:r>
            <a:endParaRPr lang="de-DE" sz="1100" i="1" kern="0" dirty="0">
              <a:solidFill>
                <a:srgbClr val="333399"/>
              </a:solidFill>
            </a:endParaRPr>
          </a:p>
          <a:p>
            <a:pPr algn="r"/>
            <a:endParaRPr lang="de-DE" sz="1100" i="1" kern="0" dirty="0">
              <a:solidFill>
                <a:srgbClr val="333399"/>
              </a:solidFill>
            </a:endParaRPr>
          </a:p>
          <a:p>
            <a:pPr algn="r"/>
            <a:r>
              <a:rPr lang="de-DE" sz="1100" i="1" kern="0" dirty="0" smtClean="0">
                <a:solidFill>
                  <a:srgbClr val="333399"/>
                </a:solidFill>
                <a:hlinkClick r:id="rId4"/>
              </a:rPr>
              <a:t>https://publications.europa.eu/en/web/eu-vocabularies/</a:t>
            </a:r>
            <a:r>
              <a:rPr lang="de-DE" sz="1100" i="1" kern="0" dirty="0" smtClean="0">
                <a:solidFill>
                  <a:srgbClr val="333399"/>
                </a:solidFill>
              </a:rPr>
              <a:t> </a:t>
            </a:r>
            <a:endParaRPr lang="de-DE" sz="1100" i="1" kern="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68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32656"/>
            <a:ext cx="7021512" cy="719137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331218"/>
            <a:ext cx="7021512" cy="4906094"/>
          </a:xfrm>
        </p:spPr>
        <p:txBody>
          <a:bodyPr/>
          <a:lstStyle/>
          <a:p>
            <a:r>
              <a:rPr lang="en-US" sz="2000" dirty="0" smtClean="0"/>
              <a:t>Presentation of EU Vocabularies</a:t>
            </a:r>
          </a:p>
          <a:p>
            <a:endParaRPr lang="en-US" sz="2000" dirty="0" smtClean="0"/>
          </a:p>
          <a:p>
            <a:r>
              <a:rPr lang="en-US" sz="2000" dirty="0" smtClean="0"/>
              <a:t>Collaborative work</a:t>
            </a:r>
          </a:p>
          <a:p>
            <a:endParaRPr lang="en-US" sz="2000" dirty="0" smtClean="0"/>
          </a:p>
          <a:p>
            <a:r>
              <a:rPr lang="en-GB" sz="2000" dirty="0" smtClean="0"/>
              <a:t>Synergies</a:t>
            </a:r>
          </a:p>
          <a:p>
            <a:endParaRPr lang="en-GB" sz="2000" dirty="0" smtClean="0"/>
          </a:p>
          <a:p>
            <a:r>
              <a:rPr lang="en-GB" sz="2000" dirty="0" smtClean="0"/>
              <a:t>Future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5 June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t>2</a:t>
            </a:fld>
            <a:r>
              <a:rPr lang="en-US" dirty="0" smtClean="0"/>
              <a:t>/12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22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6041379"/>
            <a:ext cx="7021512" cy="339949"/>
          </a:xfrm>
        </p:spPr>
        <p:txBody>
          <a:bodyPr/>
          <a:lstStyle/>
          <a:p>
            <a:r>
              <a:rPr lang="fr-BE" sz="1200" dirty="0">
                <a:hlinkClick r:id="rId2"/>
              </a:rPr>
              <a:t>https://publications.europa.eu/en/web/eu-vocabularies</a:t>
            </a:r>
            <a:r>
              <a:rPr lang="fr-BE" sz="1200" dirty="0" smtClean="0">
                <a:hlinkClick r:id="rId2"/>
              </a:rPr>
              <a:t>/</a:t>
            </a:r>
            <a:r>
              <a:rPr lang="fr-BE" sz="1200" dirty="0" smtClean="0"/>
              <a:t> </a:t>
            </a:r>
            <a:endParaRPr lang="fr-B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4B95B-A33A-4C82-AB8E-05E6C96B87A1}" type="slidenum">
              <a:rPr lang="en-GB" smtClean="0"/>
              <a:pPr>
                <a:defRPr/>
              </a:pPr>
              <a:t>3</a:t>
            </a:fld>
            <a:r>
              <a:rPr lang="en-GB" dirty="0" smtClean="0">
                <a:solidFill>
                  <a:srgbClr val="333399"/>
                </a:solidFill>
              </a:rPr>
              <a:t>/12</a:t>
            </a:r>
            <a:endParaRPr lang="en-GB" dirty="0">
              <a:solidFill>
                <a:srgbClr val="33339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7388131" cy="528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35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32656"/>
            <a:ext cx="7021512" cy="719137"/>
          </a:xfrm>
        </p:spPr>
        <p:txBody>
          <a:bodyPr/>
          <a:lstStyle/>
          <a:p>
            <a:r>
              <a:rPr lang="fr-BE" dirty="0" smtClean="0"/>
              <a:t>Collaborative </a:t>
            </a:r>
            <a:r>
              <a:rPr lang="fr-BE" dirty="0" err="1" smtClean="0"/>
              <a:t>work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4B95B-A33A-4C82-AB8E-05E6C96B87A1}" type="slidenum">
              <a:rPr lang="en-GB" smtClean="0"/>
              <a:pPr>
                <a:defRPr/>
              </a:pPr>
              <a:t>4</a:t>
            </a:fld>
            <a:r>
              <a:rPr lang="en-GB" dirty="0" smtClean="0">
                <a:solidFill>
                  <a:srgbClr val="333399"/>
                </a:solidFill>
              </a:rPr>
              <a:t>/12</a:t>
            </a:r>
            <a:endParaRPr lang="en-GB" dirty="0">
              <a:solidFill>
                <a:srgbClr val="333399"/>
              </a:solidFill>
            </a:endParaRPr>
          </a:p>
        </p:txBody>
      </p:sp>
      <p:graphicFrame>
        <p:nvGraphicFramePr>
          <p:cNvPr id="5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3376106"/>
              </p:ext>
            </p:extLst>
          </p:nvPr>
        </p:nvGraphicFramePr>
        <p:xfrm>
          <a:off x="539552" y="1052736"/>
          <a:ext cx="820891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78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Aim: </a:t>
            </a:r>
            <a:r>
              <a:rPr lang="en-US" dirty="0"/>
              <a:t>achieve interoperability between controlled vocabularies used at the </a:t>
            </a:r>
            <a:r>
              <a:rPr lang="en-US" dirty="0" smtClean="0"/>
              <a:t>European Commission</a:t>
            </a:r>
          </a:p>
          <a:p>
            <a:r>
              <a:rPr lang="en-US" dirty="0" smtClean="0"/>
              <a:t>Inventory of controlled vocabularies: ~700 vocabularies collected</a:t>
            </a:r>
          </a:p>
          <a:p>
            <a:r>
              <a:rPr lang="en-US" dirty="0"/>
              <a:t>Vocabularies </a:t>
            </a:r>
            <a:r>
              <a:rPr lang="en-US" dirty="0">
                <a:hlinkClick r:id="rId2"/>
              </a:rPr>
              <a:t>identified</a:t>
            </a:r>
            <a:r>
              <a:rPr lang="en-US" dirty="0"/>
              <a:t> for </a:t>
            </a:r>
            <a:r>
              <a:rPr lang="en-US" dirty="0" smtClean="0"/>
              <a:t>alignments: ~64</a:t>
            </a:r>
            <a:endParaRPr lang="en-US" sz="400" dirty="0"/>
          </a:p>
          <a:p>
            <a:r>
              <a:rPr lang="en-US" dirty="0"/>
              <a:t>Shared projects in VocBench3 and ongoing </a:t>
            </a:r>
            <a:r>
              <a:rPr lang="en-US" dirty="0" smtClean="0"/>
              <a:t>collaborations</a:t>
            </a:r>
          </a:p>
          <a:p>
            <a:pPr lvl="1"/>
            <a:r>
              <a:rPr lang="en-US" dirty="0" smtClean="0"/>
              <a:t>Training and support provided by OP</a:t>
            </a:r>
            <a:endParaRPr lang="en-US" dirty="0"/>
          </a:p>
          <a:p>
            <a:r>
              <a:rPr lang="en-US" dirty="0"/>
              <a:t>Publication </a:t>
            </a:r>
            <a:r>
              <a:rPr lang="en-US" dirty="0" smtClean="0"/>
              <a:t>platforms</a:t>
            </a:r>
            <a:endParaRPr lang="en-US" sz="400" dirty="0"/>
          </a:p>
          <a:p>
            <a:r>
              <a:rPr lang="en-US" dirty="0"/>
              <a:t>Networking </a:t>
            </a:r>
            <a:r>
              <a:rPr lang="en-US" dirty="0">
                <a:hlinkClick r:id="rId3"/>
              </a:rPr>
              <a:t>wiki</a:t>
            </a:r>
            <a:r>
              <a:rPr lang="en-US" dirty="0"/>
              <a:t> page of vocabulary managers</a:t>
            </a:r>
          </a:p>
          <a:p>
            <a:pPr lvl="1"/>
            <a:r>
              <a:rPr lang="en-US" dirty="0"/>
              <a:t>Knowledge base and supporting materials</a:t>
            </a:r>
          </a:p>
          <a:p>
            <a:pPr lvl="1"/>
            <a:r>
              <a:rPr lang="en-US" dirty="0"/>
              <a:t>Forum and </a:t>
            </a:r>
            <a:r>
              <a:rPr lang="en-US" dirty="0" smtClean="0"/>
              <a:t>discussions</a:t>
            </a:r>
            <a:endParaRPr lang="en-US" sz="400" dirty="0"/>
          </a:p>
          <a:p>
            <a:r>
              <a:rPr lang="en-US" dirty="0"/>
              <a:t>Clustering of </a:t>
            </a:r>
            <a:r>
              <a:rPr lang="en-US" dirty="0" smtClean="0"/>
              <a:t>vocabularies</a:t>
            </a:r>
          </a:p>
          <a:p>
            <a:r>
              <a:rPr lang="en-US" dirty="0" smtClean="0"/>
              <a:t>Workshops (2018-2019): representatives from 19 DGs</a:t>
            </a:r>
          </a:p>
          <a:p>
            <a:pPr lvl="1"/>
            <a:r>
              <a:rPr lang="en-US" dirty="0"/>
              <a:t>possible synergies, best practices, common formats and </a:t>
            </a:r>
            <a:r>
              <a:rPr lang="en-US" dirty="0" smtClean="0"/>
              <a:t>tools, training</a:t>
            </a:r>
          </a:p>
          <a:p>
            <a:endParaRPr lang="en-US" dirty="0"/>
          </a:p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4B95B-A33A-4C82-AB8E-05E6C96B87A1}" type="slidenum">
              <a:rPr lang="en-GB" smtClean="0"/>
              <a:pPr>
                <a:defRPr/>
              </a:pPr>
              <a:t>5</a:t>
            </a:fld>
            <a:r>
              <a:rPr lang="en-GB" dirty="0" smtClean="0">
                <a:solidFill>
                  <a:srgbClr val="333399"/>
                </a:solidFill>
              </a:rPr>
              <a:t>/12</a:t>
            </a:r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03238" y="332656"/>
            <a:ext cx="70215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9pPr>
          </a:lstStyle>
          <a:p>
            <a:r>
              <a:rPr lang="fr-BE" kern="0" dirty="0" smtClean="0"/>
              <a:t>Collaborative </a:t>
            </a:r>
            <a:r>
              <a:rPr lang="fr-BE" kern="0" dirty="0" err="1" smtClean="0"/>
              <a:t>work</a:t>
            </a:r>
            <a:r>
              <a:rPr lang="fr-BE" kern="0" dirty="0" smtClean="0"/>
              <a:t> – </a:t>
            </a:r>
            <a:r>
              <a:rPr lang="en-GB" dirty="0"/>
              <a:t>Inventory of controlled vocabularies</a:t>
            </a:r>
            <a:endParaRPr lang="fr-BE" kern="0" dirty="0"/>
          </a:p>
        </p:txBody>
      </p:sp>
      <p:sp>
        <p:nvSpPr>
          <p:cNvPr id="7" name="TextBox 6"/>
          <p:cNvSpPr txBox="1"/>
          <p:nvPr/>
        </p:nvSpPr>
        <p:spPr>
          <a:xfrm rot="20410548">
            <a:off x="1370111" y="2410372"/>
            <a:ext cx="7185041" cy="255454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BE" sz="3200" b="1" dirty="0" smtClean="0">
              <a:solidFill>
                <a:srgbClr val="FF0000"/>
              </a:solidFill>
            </a:endParaRPr>
          </a:p>
          <a:p>
            <a:pPr algn="ctr"/>
            <a:r>
              <a:rPr lang="fr-BE" sz="3200" b="1" dirty="0" err="1" smtClean="0">
                <a:solidFill>
                  <a:srgbClr val="FF0000"/>
                </a:solidFill>
              </a:rPr>
              <a:t>DGs</a:t>
            </a:r>
            <a:r>
              <a:rPr lang="fr-BE" sz="3200" b="1" dirty="0" smtClean="0">
                <a:solidFill>
                  <a:srgbClr val="FF0000"/>
                </a:solidFill>
              </a:rPr>
              <a:t> of the </a:t>
            </a:r>
            <a:r>
              <a:rPr lang="fr-BE" sz="3200" b="1" dirty="0" err="1" smtClean="0">
                <a:solidFill>
                  <a:srgbClr val="FF0000"/>
                </a:solidFill>
              </a:rPr>
              <a:t>European</a:t>
            </a:r>
            <a:r>
              <a:rPr lang="fr-BE" sz="3200" b="1" dirty="0" smtClean="0">
                <a:solidFill>
                  <a:srgbClr val="FF0000"/>
                </a:solidFill>
              </a:rPr>
              <a:t> Commission</a:t>
            </a:r>
          </a:p>
          <a:p>
            <a:pPr algn="ctr"/>
            <a:r>
              <a:rPr lang="fr-BE" sz="3200" b="1" dirty="0" smtClean="0">
                <a:solidFill>
                  <a:srgbClr val="FF0000"/>
                </a:solidFill>
              </a:rPr>
              <a:t>EU institutions</a:t>
            </a:r>
          </a:p>
          <a:p>
            <a:pPr algn="ctr"/>
            <a:r>
              <a:rPr lang="fr-BE" sz="3200" b="1" dirty="0" smtClean="0">
                <a:solidFill>
                  <a:srgbClr val="FF0000"/>
                </a:solidFill>
              </a:rPr>
              <a:t>EU </a:t>
            </a:r>
            <a:r>
              <a:rPr lang="fr-BE" sz="3200" b="1" dirty="0" err="1" smtClean="0">
                <a:solidFill>
                  <a:srgbClr val="FF0000"/>
                </a:solidFill>
              </a:rPr>
              <a:t>agencies</a:t>
            </a:r>
            <a:endParaRPr lang="fr-BE" sz="3200" b="1" dirty="0" smtClean="0">
              <a:solidFill>
                <a:srgbClr val="FF0000"/>
              </a:solidFill>
            </a:endParaRPr>
          </a:p>
          <a:p>
            <a:pPr algn="ctr"/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6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ingle </a:t>
            </a:r>
            <a:r>
              <a:rPr lang="en-US" dirty="0"/>
              <a:t>entry point to the national law databases on individual EU countries: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eur-lex.europa.eu/n-lex/index_en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Alignments</a:t>
            </a:r>
            <a:r>
              <a:rPr lang="en-US" dirty="0" smtClean="0"/>
              <a:t> between member state legislation and EU legislation:</a:t>
            </a:r>
          </a:p>
          <a:p>
            <a:pPr lvl="1"/>
            <a:r>
              <a:rPr lang="en-US" dirty="0" err="1" smtClean="0"/>
              <a:t>EuroVoc</a:t>
            </a:r>
            <a:r>
              <a:rPr lang="en-US" dirty="0" smtClean="0"/>
              <a:t> and national legislation (official journals)</a:t>
            </a:r>
          </a:p>
          <a:p>
            <a:pPr lvl="1"/>
            <a:r>
              <a:rPr lang="en-US" dirty="0" smtClean="0"/>
              <a:t>Ongoing alignments: Croatia, France, Luxembourg, Malta, Spain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4B95B-A33A-4C82-AB8E-05E6C96B87A1}" type="slidenum">
              <a:rPr lang="en-GB" smtClean="0"/>
              <a:pPr>
                <a:defRPr/>
              </a:pPr>
              <a:t>6</a:t>
            </a:fld>
            <a:r>
              <a:rPr lang="en-GB" dirty="0" smtClean="0">
                <a:solidFill>
                  <a:srgbClr val="333399"/>
                </a:solidFill>
              </a:rPr>
              <a:t>/12</a:t>
            </a:r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03238" y="332656"/>
            <a:ext cx="70215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9pPr>
          </a:lstStyle>
          <a:p>
            <a:r>
              <a:rPr lang="fr-BE" kern="0" dirty="0" smtClean="0"/>
              <a:t>Collaborative </a:t>
            </a:r>
            <a:r>
              <a:rPr lang="fr-BE" kern="0" dirty="0" err="1" smtClean="0"/>
              <a:t>work</a:t>
            </a:r>
            <a:r>
              <a:rPr lang="fr-BE" kern="0" dirty="0" smtClean="0"/>
              <a:t> – </a:t>
            </a:r>
            <a:r>
              <a:rPr lang="en-GB" dirty="0" smtClean="0"/>
              <a:t>N-Lex</a:t>
            </a:r>
            <a:endParaRPr lang="fr-BE" kern="0" dirty="0"/>
          </a:p>
        </p:txBody>
      </p:sp>
      <p:sp>
        <p:nvSpPr>
          <p:cNvPr id="7" name="TextBox 6"/>
          <p:cNvSpPr txBox="1"/>
          <p:nvPr/>
        </p:nvSpPr>
        <p:spPr>
          <a:xfrm rot="20410548">
            <a:off x="1370111" y="2902814"/>
            <a:ext cx="7185041" cy="156966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BE" sz="3200" b="1" dirty="0" smtClean="0">
              <a:solidFill>
                <a:srgbClr val="FF0000"/>
              </a:solidFill>
            </a:endParaRPr>
          </a:p>
          <a:p>
            <a:pPr algn="ctr"/>
            <a:r>
              <a:rPr lang="fr-BE" sz="3200" b="1" dirty="0" smtClean="0">
                <a:solidFill>
                  <a:srgbClr val="0070C0"/>
                </a:solidFill>
              </a:rPr>
              <a:t>20 EU </a:t>
            </a:r>
            <a:r>
              <a:rPr lang="fr-BE" sz="3200" b="1" dirty="0" err="1" smtClean="0">
                <a:solidFill>
                  <a:srgbClr val="0070C0"/>
                </a:solidFill>
              </a:rPr>
              <a:t>Member</a:t>
            </a:r>
            <a:r>
              <a:rPr lang="fr-BE" sz="3200" b="1" dirty="0" smtClean="0">
                <a:solidFill>
                  <a:srgbClr val="0070C0"/>
                </a:solidFill>
              </a:rPr>
              <a:t> States</a:t>
            </a:r>
          </a:p>
          <a:p>
            <a:pPr algn="ctr"/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72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340768"/>
            <a:ext cx="7021512" cy="4525963"/>
          </a:xfrm>
        </p:spPr>
        <p:txBody>
          <a:bodyPr/>
          <a:lstStyle/>
          <a:p>
            <a:r>
              <a:rPr lang="en-GB" dirty="0" smtClean="0">
                <a:hlinkClick r:id="rId2"/>
              </a:rPr>
              <a:t>Corporate access</a:t>
            </a:r>
            <a:r>
              <a:rPr lang="en-GB" dirty="0" smtClean="0"/>
              <a:t>: EU institutions</a:t>
            </a:r>
          </a:p>
          <a:p>
            <a:r>
              <a:rPr lang="en-GB" dirty="0" smtClean="0">
                <a:hlinkClick r:id="rId3"/>
              </a:rPr>
              <a:t>Web access</a:t>
            </a:r>
            <a:r>
              <a:rPr lang="en-GB" dirty="0" smtClean="0"/>
              <a:t>: open to the public </a:t>
            </a:r>
          </a:p>
          <a:p>
            <a:pPr marL="239712" lvl="1" indent="0">
              <a:buNone/>
            </a:pPr>
            <a:endParaRPr lang="en-GB" dirty="0"/>
          </a:p>
          <a:p>
            <a:pPr marL="239712" lvl="1" indent="0">
              <a:buNone/>
            </a:pP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4B95B-A33A-4C82-AB8E-05E6C96B87A1}" type="slidenum">
              <a:rPr lang="en-GB" smtClean="0"/>
              <a:pPr>
                <a:defRPr/>
              </a:pPr>
              <a:t>7</a:t>
            </a:fld>
            <a:r>
              <a:rPr lang="en-GB" dirty="0" smtClean="0">
                <a:solidFill>
                  <a:srgbClr val="333399"/>
                </a:solidFill>
              </a:rPr>
              <a:t>/12</a:t>
            </a:r>
            <a:endParaRPr lang="en-GB" dirty="0">
              <a:solidFill>
                <a:srgbClr val="333399"/>
              </a:solidFill>
            </a:endParaRPr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3012485"/>
              </p:ext>
            </p:extLst>
          </p:nvPr>
        </p:nvGraphicFramePr>
        <p:xfrm>
          <a:off x="251520" y="199839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503238" y="332656"/>
            <a:ext cx="70215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9pPr>
          </a:lstStyle>
          <a:p>
            <a:r>
              <a:rPr lang="en-GB" dirty="0" err="1"/>
              <a:t>VocBench</a:t>
            </a:r>
            <a:r>
              <a:rPr lang="en-GB" dirty="0"/>
              <a:t> 3: a collaborative tool to enhance synergies</a:t>
            </a:r>
            <a:endParaRPr lang="fr-BE" kern="0" dirty="0"/>
          </a:p>
        </p:txBody>
      </p:sp>
    </p:spTree>
    <p:extLst>
      <p:ext uri="{BB962C8B-B14F-4D97-AF65-F5344CB8AC3E}">
        <p14:creationId xmlns:p14="http://schemas.microsoft.com/office/powerpoint/2010/main" val="165762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03238" y="1619250"/>
            <a:ext cx="7021512" cy="4525963"/>
          </a:xfrm>
        </p:spPr>
        <p:txBody>
          <a:bodyPr/>
          <a:lstStyle/>
          <a:p>
            <a:r>
              <a:rPr lang="en-GB" dirty="0" smtClean="0"/>
              <a:t>Duplication </a:t>
            </a:r>
            <a:r>
              <a:rPr lang="en-GB" dirty="0"/>
              <a:t>of </a:t>
            </a:r>
            <a:r>
              <a:rPr lang="en-GB" dirty="0" smtClean="0"/>
              <a:t>content</a:t>
            </a:r>
          </a:p>
          <a:p>
            <a:endParaRPr lang="en-GB" dirty="0"/>
          </a:p>
          <a:p>
            <a:r>
              <a:rPr lang="en-GB" dirty="0" smtClean="0"/>
              <a:t>Use </a:t>
            </a:r>
            <a:r>
              <a:rPr lang="en-GB" dirty="0"/>
              <a:t>of proprietary formats (Excel) instead of open </a:t>
            </a:r>
            <a:r>
              <a:rPr lang="en-GB" dirty="0" smtClean="0"/>
              <a:t>formats</a:t>
            </a:r>
          </a:p>
          <a:p>
            <a:endParaRPr lang="en-GB" dirty="0"/>
          </a:p>
          <a:p>
            <a:r>
              <a:rPr lang="en-GB" dirty="0" smtClean="0"/>
              <a:t>Vocabularies </a:t>
            </a:r>
            <a:r>
              <a:rPr lang="en-GB" dirty="0"/>
              <a:t>stored locally and not available as open </a:t>
            </a:r>
            <a:r>
              <a:rPr lang="en-GB" dirty="0" smtClean="0"/>
              <a:t>data</a:t>
            </a:r>
          </a:p>
          <a:p>
            <a:endParaRPr lang="en-GB" dirty="0"/>
          </a:p>
          <a:p>
            <a:r>
              <a:rPr lang="en-GB" dirty="0" smtClean="0"/>
              <a:t>Little </a:t>
            </a:r>
            <a:r>
              <a:rPr lang="en-GB" dirty="0"/>
              <a:t>awareness and reuse of other </a:t>
            </a:r>
            <a:r>
              <a:rPr lang="en-GB" dirty="0" smtClean="0"/>
              <a:t>vocabularies</a:t>
            </a:r>
          </a:p>
          <a:p>
            <a:endParaRPr lang="en-GB" dirty="0"/>
          </a:p>
          <a:p>
            <a:r>
              <a:rPr lang="en-GB" dirty="0" smtClean="0"/>
              <a:t>Lack </a:t>
            </a:r>
            <a:r>
              <a:rPr lang="en-GB" dirty="0"/>
              <a:t>of specialist knowledge and use of </a:t>
            </a:r>
            <a:r>
              <a:rPr lang="en-GB" dirty="0" smtClean="0"/>
              <a:t>standards</a:t>
            </a:r>
          </a:p>
          <a:p>
            <a:endParaRPr lang="en-GB" dirty="0"/>
          </a:p>
          <a:p>
            <a:r>
              <a:rPr lang="en-GB" dirty="0" smtClean="0"/>
              <a:t>Need </a:t>
            </a:r>
            <a:r>
              <a:rPr lang="en-GB" dirty="0"/>
              <a:t>for advice and </a:t>
            </a:r>
            <a:r>
              <a:rPr lang="en-GB" dirty="0" smtClean="0"/>
              <a:t>guidance</a:t>
            </a:r>
          </a:p>
          <a:p>
            <a:endParaRPr lang="en-GB" dirty="0"/>
          </a:p>
          <a:p>
            <a:r>
              <a:rPr lang="en-GB" dirty="0" smtClean="0"/>
              <a:t>Need </a:t>
            </a:r>
            <a:r>
              <a:rPr lang="en-GB" dirty="0"/>
              <a:t>for specialist tools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40650" y="442913"/>
            <a:ext cx="971550" cy="177800"/>
          </a:xfrm>
        </p:spPr>
        <p:txBody>
          <a:bodyPr/>
          <a:lstStyle/>
          <a:p>
            <a:pPr>
              <a:defRPr/>
            </a:pPr>
            <a:fld id="{B194B95B-A33A-4C82-AB8E-05E6C96B87A1}" type="slidenum">
              <a:rPr lang="en-GB" smtClean="0"/>
              <a:pPr>
                <a:defRPr/>
              </a:pPr>
              <a:t>8</a:t>
            </a:fld>
            <a:r>
              <a:rPr lang="en-GB" dirty="0" smtClean="0">
                <a:solidFill>
                  <a:srgbClr val="333399"/>
                </a:solidFill>
              </a:rPr>
              <a:t>/12</a:t>
            </a:r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03238" y="332656"/>
            <a:ext cx="70215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9pPr>
          </a:lstStyle>
          <a:p>
            <a:r>
              <a:rPr lang="fr-BE" kern="0" dirty="0" smtClean="0"/>
              <a:t>Collaborative </a:t>
            </a:r>
            <a:r>
              <a:rPr lang="fr-BE" kern="0" dirty="0" err="1" smtClean="0"/>
              <a:t>work</a:t>
            </a:r>
            <a:r>
              <a:rPr lang="fr-BE" kern="0" dirty="0" smtClean="0"/>
              <a:t> – </a:t>
            </a:r>
            <a:r>
              <a:rPr lang="en-GB" dirty="0" smtClean="0"/>
              <a:t>Main observations</a:t>
            </a:r>
            <a:endParaRPr lang="fr-BE" kern="0" dirty="0"/>
          </a:p>
        </p:txBody>
      </p:sp>
    </p:spTree>
    <p:extLst>
      <p:ext uri="{BB962C8B-B14F-4D97-AF65-F5344CB8AC3E}">
        <p14:creationId xmlns:p14="http://schemas.microsoft.com/office/powerpoint/2010/main" val="119258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03238" y="1619250"/>
            <a:ext cx="7021512" cy="4525963"/>
          </a:xfrm>
        </p:spPr>
        <p:txBody>
          <a:bodyPr/>
          <a:lstStyle/>
          <a:p>
            <a:pPr lvl="0"/>
            <a:r>
              <a:rPr lang="en-GB" dirty="0"/>
              <a:t>Standard format developed specifically for multilingual controlled vocabularies (SKOS-AP-EU</a:t>
            </a:r>
            <a:r>
              <a:rPr lang="en-GB" dirty="0" smtClean="0"/>
              <a:t>)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Open source collaborative tool for the management of controlled vocabularies (</a:t>
            </a:r>
            <a:r>
              <a:rPr lang="en-GB" dirty="0" err="1">
                <a:hlinkClick r:id="rId2"/>
              </a:rPr>
              <a:t>VocBench</a:t>
            </a:r>
            <a:r>
              <a:rPr lang="en-GB" dirty="0" smtClean="0"/>
              <a:t>)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Dissemination platform for controlled vocabularies and reference data (</a:t>
            </a:r>
            <a:r>
              <a:rPr lang="en-GB" dirty="0">
                <a:hlinkClick r:id="rId3"/>
              </a:rPr>
              <a:t>EU Vocabularies website</a:t>
            </a:r>
            <a:r>
              <a:rPr lang="en-GB" dirty="0" smtClean="0"/>
              <a:t>)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Machine-readable access to controlled vocabularies (</a:t>
            </a:r>
            <a:r>
              <a:rPr lang="en-GB" dirty="0">
                <a:hlinkClick r:id="rId4"/>
              </a:rPr>
              <a:t>CELLAR</a:t>
            </a:r>
            <a:r>
              <a:rPr lang="en-GB" dirty="0" smtClean="0"/>
              <a:t>)</a:t>
            </a:r>
          </a:p>
          <a:p>
            <a:pPr lvl="0"/>
            <a:endParaRPr lang="en-GB" dirty="0"/>
          </a:p>
          <a:p>
            <a:r>
              <a:rPr lang="en-GB" dirty="0"/>
              <a:t>Synchronous publication as open data on the </a:t>
            </a:r>
            <a:r>
              <a:rPr lang="en-GB" dirty="0">
                <a:hlinkClick r:id="rId5"/>
              </a:rPr>
              <a:t>EU Open Data Portal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40650" y="442913"/>
            <a:ext cx="971550" cy="177800"/>
          </a:xfrm>
        </p:spPr>
        <p:txBody>
          <a:bodyPr/>
          <a:lstStyle/>
          <a:p>
            <a:pPr>
              <a:defRPr/>
            </a:pPr>
            <a:fld id="{B194B95B-A33A-4C82-AB8E-05E6C96B87A1}" type="slidenum">
              <a:rPr lang="en-GB" smtClean="0"/>
              <a:pPr>
                <a:defRPr/>
              </a:pPr>
              <a:t>9</a:t>
            </a:fld>
            <a:r>
              <a:rPr lang="en-GB" dirty="0" smtClean="0">
                <a:solidFill>
                  <a:srgbClr val="333399"/>
                </a:solidFill>
              </a:rPr>
              <a:t>/12</a:t>
            </a:r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503238" y="332656"/>
            <a:ext cx="70215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rebuchet MS" charset="0"/>
              </a:defRPr>
            </a:lvl9pPr>
          </a:lstStyle>
          <a:p>
            <a:r>
              <a:rPr lang="fr-BE" kern="0" dirty="0" smtClean="0"/>
              <a:t>Collaborative </a:t>
            </a:r>
            <a:r>
              <a:rPr lang="fr-BE" kern="0" dirty="0" err="1" smtClean="0"/>
              <a:t>work</a:t>
            </a:r>
            <a:r>
              <a:rPr lang="fr-BE" kern="0" dirty="0" smtClean="0"/>
              <a:t> – A </a:t>
            </a:r>
            <a:r>
              <a:rPr lang="en-GB" dirty="0" smtClean="0"/>
              <a:t>corporate solution for vocabulary management</a:t>
            </a:r>
            <a:endParaRPr lang="fr-BE" kern="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505470" y="1620291"/>
            <a:ext cx="70215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n"/>
              <a:defRPr>
                <a:solidFill>
                  <a:srgbClr val="5F5F5F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57200" indent="-217488" algn="l" rtl="0" eaLnBrk="0" fontAlgn="base" hangingPunct="0">
              <a:spcBef>
                <a:spcPts val="4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5F5F5F"/>
                </a:solidFill>
                <a:latin typeface="+mn-lt"/>
                <a:ea typeface="ＭＳ Ｐゴシック" charset="-128"/>
              </a:defRPr>
            </a:lvl2pPr>
            <a:lvl3pPr marL="979488" indent="-174625" algn="l" rtl="0" eaLnBrk="0" fontAlgn="base" hangingPunct="0">
              <a:spcBef>
                <a:spcPts val="400"/>
              </a:spcBef>
              <a:spcAft>
                <a:spcPct val="0"/>
              </a:spcAft>
              <a:buChar char="•"/>
              <a:defRPr sz="1600">
                <a:solidFill>
                  <a:srgbClr val="5F5F5F"/>
                </a:solidFill>
                <a:latin typeface="+mn-lt"/>
                <a:ea typeface="ＭＳ Ｐゴシック" charset="-128"/>
              </a:defRPr>
            </a:lvl3pPr>
            <a:lvl4pPr marL="1393825" indent="-141288" algn="l" rtl="0" eaLnBrk="0" fontAlgn="base" hangingPunct="0">
              <a:spcBef>
                <a:spcPts val="400"/>
              </a:spcBef>
              <a:spcAft>
                <a:spcPct val="0"/>
              </a:spcAft>
              <a:buChar char="–"/>
              <a:defRPr sz="1600">
                <a:solidFill>
                  <a:srgbClr val="5F5F5F"/>
                </a:solidFill>
                <a:latin typeface="+mn-lt"/>
                <a:ea typeface="ＭＳ Ｐゴシック" charset="-128"/>
              </a:defRPr>
            </a:lvl4pPr>
            <a:lvl5pPr marL="1862138" indent="-163513" algn="l" rtl="0" eaLnBrk="0" fontAlgn="base" hangingPunct="0">
              <a:spcBef>
                <a:spcPts val="3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5pPr>
            <a:lvl6pPr marL="2319338" indent="-163513" algn="l" rtl="0" fontAlgn="base">
              <a:spcBef>
                <a:spcPts val="300"/>
              </a:spcBef>
              <a:spcAft>
                <a:spcPct val="0"/>
              </a:spcAft>
              <a:buFont typeface="Wingdings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6pPr>
            <a:lvl7pPr marL="2776538" indent="-163513" algn="l" rtl="0" fontAlgn="base">
              <a:spcBef>
                <a:spcPts val="300"/>
              </a:spcBef>
              <a:spcAft>
                <a:spcPct val="0"/>
              </a:spcAft>
              <a:buFont typeface="Wingdings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7pPr>
            <a:lvl8pPr marL="3233738" indent="-163513" algn="l" rtl="0" fontAlgn="base">
              <a:spcBef>
                <a:spcPts val="300"/>
              </a:spcBef>
              <a:spcAft>
                <a:spcPct val="0"/>
              </a:spcAft>
              <a:buFont typeface="Wingdings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8pPr>
            <a:lvl9pPr marL="3690938" indent="-163513" algn="l" rtl="0" fontAlgn="base">
              <a:spcBef>
                <a:spcPts val="300"/>
              </a:spcBef>
              <a:spcAft>
                <a:spcPct val="0"/>
              </a:spcAft>
              <a:buFont typeface="Wingdings" charset="2"/>
              <a:buChar char="§"/>
              <a:defRPr sz="1400">
                <a:solidFill>
                  <a:srgbClr val="5F5F5F"/>
                </a:solidFill>
                <a:latin typeface="+mn-lt"/>
                <a:ea typeface="ＭＳ Ｐゴシック" charset="-128"/>
              </a:defRPr>
            </a:lvl9pPr>
          </a:lstStyle>
          <a:p>
            <a:pPr lvl="0"/>
            <a:r>
              <a:rPr lang="en-GB" dirty="0" smtClean="0"/>
              <a:t>Services </a:t>
            </a:r>
            <a:r>
              <a:rPr lang="en-GB" dirty="0"/>
              <a:t>can profit from the lessons learned and the expertise of the </a:t>
            </a:r>
            <a:r>
              <a:rPr lang="en-GB" dirty="0" smtClean="0"/>
              <a:t>OP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Use of a common format and a common tool improves </a:t>
            </a:r>
            <a:r>
              <a:rPr lang="en-GB" dirty="0" smtClean="0"/>
              <a:t>interoperability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Solution allows to move from locally managed vocabularies in Excel to 5-star linked open </a:t>
            </a:r>
            <a:r>
              <a:rPr lang="en-GB" dirty="0" smtClean="0"/>
              <a:t>data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One single point of access for reference data of the EU </a:t>
            </a:r>
            <a:r>
              <a:rPr lang="en-GB" dirty="0" smtClean="0"/>
              <a:t>institutions</a:t>
            </a:r>
          </a:p>
          <a:p>
            <a:pPr lvl="0"/>
            <a:endParaRPr lang="en-GB" dirty="0"/>
          </a:p>
          <a:p>
            <a:r>
              <a:rPr lang="en-GB" dirty="0"/>
              <a:t>Infrastructure provided and maintained by the OP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39435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8" grpId="1" uiExpand="1" build="p"/>
      <p:bldP spid="11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ptOPwhite">
  <a:themeElements>
    <a:clrScheme name="pptOPwhi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tOPwhi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ptOPwhi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OPwhi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OPwhi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OPwhi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OPwhi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OPwhi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OPwhi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OPwhi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OPwhi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OPwhi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OPwhi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OPwhi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3148</TotalTime>
  <Words>623</Words>
  <Application>Microsoft Office PowerPoint</Application>
  <PresentationFormat>On-screen Show (4:3)</PresentationFormat>
  <Paragraphs>158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Default Design</vt:lpstr>
      <vt:lpstr>pptOPwhite</vt:lpstr>
      <vt:lpstr>PowerPoint Presentation</vt:lpstr>
      <vt:lpstr>Overview</vt:lpstr>
      <vt:lpstr>PowerPoint Presentation</vt:lpstr>
      <vt:lpstr>Collaborative 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SI² specific meeting template</dc:title>
  <dc:creator>damancl</dc:creator>
  <cp:keywords>SI²; specific meeting</cp:keywords>
  <cp:lastModifiedBy>OPROOM481</cp:lastModifiedBy>
  <cp:revision>1263</cp:revision>
  <cp:lastPrinted>2018-04-05T08:55:33Z</cp:lastPrinted>
  <dcterms:created xsi:type="dcterms:W3CDTF">2009-05-14T12:57:09Z</dcterms:created>
  <dcterms:modified xsi:type="dcterms:W3CDTF">2019-06-05T06:55:29Z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Template">
    <vt:lpwstr>20</vt:lpwstr>
  </property>
  <property fmtid="{D5CDD505-2E9C-101B-9397-08002B2CF9AE}" pid="3" name="Doc. description">
    <vt:lpwstr/>
  </property>
  <property fmtid="{D5CDD505-2E9C-101B-9397-08002B2CF9AE}" pid="4" name="Doc. language">
    <vt:lpwstr>;#2. EN;#</vt:lpwstr>
  </property>
  <property fmtid="{D5CDD505-2E9C-101B-9397-08002B2CF9AE}" pid="5" name="ContentType">
    <vt:lpwstr>OPOCE Presentation</vt:lpwstr>
  </property>
  <property fmtid="{D5CDD505-2E9C-101B-9397-08002B2CF9AE}" pid="6" name="ares number">
    <vt:lpwstr/>
  </property>
  <property fmtid="{D5CDD505-2E9C-101B-9397-08002B2CF9AE}" pid="7" name="Unit_Dir">
    <vt:lpwstr>1</vt:lpwstr>
  </property>
  <property fmtid="{D5CDD505-2E9C-101B-9397-08002B2CF9AE}" pid="8" name="Meeting Date">
    <vt:lpwstr/>
  </property>
  <property fmtid="{D5CDD505-2E9C-101B-9397-08002B2CF9AE}" pid="9" name="Project name">
    <vt:lpwstr/>
  </property>
  <property fmtid="{D5CDD505-2E9C-101B-9397-08002B2CF9AE}" pid="10" name="Procedure number">
    <vt:lpwstr/>
  </property>
  <property fmtid="{D5CDD505-2E9C-101B-9397-08002B2CF9AE}" pid="11" name="URL">
    <vt:lpwstr/>
  </property>
  <property fmtid="{D5CDD505-2E9C-101B-9397-08002B2CF9AE}" pid="12" name="Presentation Date">
    <vt:lpwstr>2009-07-06T00:00:00Z</vt:lpwstr>
  </property>
  <property fmtid="{D5CDD505-2E9C-101B-9397-08002B2CF9AE}" pid="13" name="ContentTypeId">
    <vt:lpwstr>0x010100AF43E66C2DBC334C998DE0FB970439E10104009F61E5C2D43FBC4CA7ACBF381CE7E888</vt:lpwstr>
  </property>
</Properties>
</file>