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78" r:id="rId3"/>
    <p:sldMasterId id="2147483679" r:id="rId4"/>
    <p:sldMasterId id="214748368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5" Type="http://schemas.openxmlformats.org/officeDocument/2006/relationships/slideMaster" Target="slideMasters/slideMaster3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2" Type="http://schemas.openxmlformats.org/officeDocument/2006/relationships/slide" Target="slides/slide46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Google Shape;338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58a442745b_0_37:notes"/>
          <p:cNvSpPr/>
          <p:nvPr>
            <p:ph idx="2" type="sldImg"/>
          </p:nvPr>
        </p:nvSpPr>
        <p:spPr>
          <a:xfrm>
            <a:off x="1714763" y="685800"/>
            <a:ext cx="3429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7" name="Google Shape;447;g58a442745b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58a442745b_0_45:notes"/>
          <p:cNvSpPr/>
          <p:nvPr>
            <p:ph idx="2" type="sldImg"/>
          </p:nvPr>
        </p:nvSpPr>
        <p:spPr>
          <a:xfrm>
            <a:off x="1714763" y="685800"/>
            <a:ext cx="3429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58a442745b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g58a442745b_0_64:notes"/>
          <p:cNvSpPr/>
          <p:nvPr>
            <p:ph idx="2" type="sldImg"/>
          </p:nvPr>
        </p:nvSpPr>
        <p:spPr>
          <a:xfrm>
            <a:off x="1714763" y="685800"/>
            <a:ext cx="3429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6" name="Google Shape;476;g58a442745b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g58a442745b_0_83:notes"/>
          <p:cNvSpPr/>
          <p:nvPr>
            <p:ph idx="2" type="sldImg"/>
          </p:nvPr>
        </p:nvSpPr>
        <p:spPr>
          <a:xfrm>
            <a:off x="1714763" y="685800"/>
            <a:ext cx="3429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6" name="Google Shape;496;g58a442745b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g58a442745b_0_91:notes"/>
          <p:cNvSpPr/>
          <p:nvPr>
            <p:ph idx="2" type="sldImg"/>
          </p:nvPr>
        </p:nvSpPr>
        <p:spPr>
          <a:xfrm>
            <a:off x="1714763" y="685800"/>
            <a:ext cx="3429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5" name="Google Shape;505;g58a442745b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58a442745b_0_96:notes"/>
          <p:cNvSpPr/>
          <p:nvPr>
            <p:ph idx="2" type="sldImg"/>
          </p:nvPr>
        </p:nvSpPr>
        <p:spPr>
          <a:xfrm>
            <a:off x="1714763" y="685800"/>
            <a:ext cx="3429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58a442745b_0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g58a442745b_0_125:notes"/>
          <p:cNvSpPr/>
          <p:nvPr>
            <p:ph idx="2" type="sldImg"/>
          </p:nvPr>
        </p:nvSpPr>
        <p:spPr>
          <a:xfrm>
            <a:off x="1714763" y="685800"/>
            <a:ext cx="3429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1" name="Google Shape;541;g58a442745b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g58a442745b_0_131:notes"/>
          <p:cNvSpPr/>
          <p:nvPr>
            <p:ph idx="2" type="sldImg"/>
          </p:nvPr>
        </p:nvSpPr>
        <p:spPr>
          <a:xfrm>
            <a:off x="1714763" y="685800"/>
            <a:ext cx="3429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8" name="Google Shape;548;g58a442745b_0_1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g58a442745b_0_138:notes"/>
          <p:cNvSpPr/>
          <p:nvPr>
            <p:ph idx="2" type="sldImg"/>
          </p:nvPr>
        </p:nvSpPr>
        <p:spPr>
          <a:xfrm>
            <a:off x="1714763" y="685800"/>
            <a:ext cx="3429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6" name="Google Shape;556;g58a442745b_0_1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g58a442745b_0_148:notes"/>
          <p:cNvSpPr/>
          <p:nvPr>
            <p:ph idx="2" type="sldImg"/>
          </p:nvPr>
        </p:nvSpPr>
        <p:spPr>
          <a:xfrm>
            <a:off x="1714763" y="685800"/>
            <a:ext cx="3429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7" name="Google Shape;567;g58a442745b_0_1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585a595465_0_362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Google Shape;345;g585a595465_0_3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g585a595465_0_367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3" name="Google Shape;593;g585a595465_0_3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7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g585a595465_0_556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9" name="Google Shape;599;g585a595465_0_5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4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g585a595465_0_593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6" name="Google Shape;636;g585a595465_0_5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g585a595465_0_599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3" name="Google Shape;643;g585a595465_0_5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8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g5940bff964_0_0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0" name="Google Shape;650;g5940bff96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6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g585a595465_0_606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8" name="Google Shape;658;g585a595465_0_6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4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g585a595465_0_614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6" name="Google Shape;666;g585a595465_0_6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72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g585a595465_0_622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4" name="Google Shape;674;g585a595465_0_6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0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g585a595465_0_630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2" name="Google Shape;682;g585a595465_0_6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8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g585a595465_0_638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0" name="Google Shape;690;g585a595465_0_6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585a595465_0_17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585a595465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6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g585a595465_0_646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8" name="Google Shape;698;g585a595465_0_6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2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g585a595465_0_651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4" name="Google Shape;704;g585a595465_0_6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8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g585a595465_0_662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0" name="Google Shape;710;g585a595465_0_6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g585a595465_0_675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3" name="Google Shape;723;g585a595465_0_6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4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g585a595465_0_688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6" name="Google Shape;736;g585a595465_0_6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6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g585a595465_0_700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8" name="Google Shape;748;g585a595465_0_7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6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g585a595465_0_758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8" name="Google Shape;758;g585a595465_0_7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6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Google Shape;767;g585a595465_0_768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8" name="Google Shape;768;g585a595465_0_7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8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Google Shape;779;g585a595465_0_780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0" name="Google Shape;780;g585a595465_0_7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2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Google Shape;793;g585a595465_0_793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4" name="Google Shape;794;g585a595465_0_7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585a595465_0_25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585a595465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3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g585a595465_0_804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5" name="Google Shape;805;g585a595465_0_8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9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Google Shape;820;g585a595465_0_821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1" name="Google Shape;821;g585a595465_0_8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9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" name="Google Shape;830;g585a595465_0_831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1" name="Google Shape;831;g585a595465_0_8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35" name="Shape 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Google Shape;836;g58b0cf69a8_0_5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7" name="Google Shape;837;g58b0cf69a8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5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Google Shape;846;g58b0cf69a8_0_14:notes"/>
          <p:cNvSpPr/>
          <p:nvPr>
            <p:ph idx="2" type="sldImg"/>
          </p:nvPr>
        </p:nvSpPr>
        <p:spPr>
          <a:xfrm>
            <a:off x="1714763" y="685800"/>
            <a:ext cx="3429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7" name="Google Shape;847;g58b0cf69a8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0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Google Shape;881;g58b0cf69a8_0_48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2" name="Google Shape;882;g58b0cf69a8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7" name="Shape 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" name="Google Shape;888;g58b0cf69a8_0_58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9" name="Google Shape;889;g58b0cf69a8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585a595465_0_35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Google Shape;371;g585a595465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585a595465_0_218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" name="Google Shape;383;g585a595465_0_2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585a595465_0_227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Google Shape;393;g585a595465_0_2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58a442745b_0_5:notes"/>
          <p:cNvSpPr/>
          <p:nvPr>
            <p:ph idx="2" type="sldImg"/>
          </p:nvPr>
        </p:nvSpPr>
        <p:spPr>
          <a:xfrm>
            <a:off x="1714763" y="685800"/>
            <a:ext cx="3429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4" name="Google Shape;414;g58a442745b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58a442745b_0_10:notes"/>
          <p:cNvSpPr/>
          <p:nvPr>
            <p:ph idx="2" type="sldImg"/>
          </p:nvPr>
        </p:nvSpPr>
        <p:spPr>
          <a:xfrm>
            <a:off x="1714763" y="685800"/>
            <a:ext cx="3429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" name="Google Shape;419;g58a442745b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5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5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9.png"/></Relationships>
</file>

<file path=ppt/slideLayouts/_rels/slideLayout12.xml.rels><?xml version="1.0" encoding="UTF-8" standalone="yes"?><Relationships xmlns="http://schemas.openxmlformats.org/package/2006/relationships"><Relationship Id="rId11" Type="http://schemas.openxmlformats.org/officeDocument/2006/relationships/image" Target="../media/image21.png"/><Relationship Id="rId10" Type="http://schemas.openxmlformats.org/officeDocument/2006/relationships/image" Target="../media/image22.png"/><Relationship Id="rId13" Type="http://schemas.openxmlformats.org/officeDocument/2006/relationships/image" Target="../media/image24.png"/><Relationship Id="rId12" Type="http://schemas.openxmlformats.org/officeDocument/2006/relationships/image" Target="../media/image20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3.png"/><Relationship Id="rId3" Type="http://schemas.openxmlformats.org/officeDocument/2006/relationships/image" Target="../media/image18.png"/><Relationship Id="rId4" Type="http://schemas.openxmlformats.org/officeDocument/2006/relationships/image" Target="../media/image17.jpg"/><Relationship Id="rId9" Type="http://schemas.openxmlformats.org/officeDocument/2006/relationships/image" Target="../media/image10.png"/><Relationship Id="rId5" Type="http://schemas.openxmlformats.org/officeDocument/2006/relationships/image" Target="../media/image61.jpg"/><Relationship Id="rId6" Type="http://schemas.openxmlformats.org/officeDocument/2006/relationships/image" Target="../media/image14.png"/><Relationship Id="rId7" Type="http://schemas.openxmlformats.org/officeDocument/2006/relationships/image" Target="../media/image12.png"/><Relationship Id="rId8" Type="http://schemas.openxmlformats.org/officeDocument/2006/relationships/image" Target="../media/image65.png"/></Relationships>
</file>

<file path=ppt/slideLayouts/_rels/slideLayout13.xml.rels><?xml version="1.0" encoding="UTF-8" standalone="yes"?><Relationships xmlns="http://schemas.openxmlformats.org/package/2006/relationships"><Relationship Id="rId11" Type="http://schemas.openxmlformats.org/officeDocument/2006/relationships/image" Target="../media/image21.png"/><Relationship Id="rId10" Type="http://schemas.openxmlformats.org/officeDocument/2006/relationships/image" Target="../media/image22.png"/><Relationship Id="rId13" Type="http://schemas.openxmlformats.org/officeDocument/2006/relationships/image" Target="../media/image24.png"/><Relationship Id="rId12" Type="http://schemas.openxmlformats.org/officeDocument/2006/relationships/image" Target="../media/image20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8.png"/><Relationship Id="rId3" Type="http://schemas.openxmlformats.org/officeDocument/2006/relationships/image" Target="../media/image13.png"/><Relationship Id="rId4" Type="http://schemas.openxmlformats.org/officeDocument/2006/relationships/image" Target="../media/image17.jpg"/><Relationship Id="rId9" Type="http://schemas.openxmlformats.org/officeDocument/2006/relationships/image" Target="../media/image10.png"/><Relationship Id="rId5" Type="http://schemas.openxmlformats.org/officeDocument/2006/relationships/image" Target="../media/image61.jpg"/><Relationship Id="rId6" Type="http://schemas.openxmlformats.org/officeDocument/2006/relationships/image" Target="../media/image14.png"/><Relationship Id="rId7" Type="http://schemas.openxmlformats.org/officeDocument/2006/relationships/image" Target="../media/image12.png"/><Relationship Id="rId8" Type="http://schemas.openxmlformats.org/officeDocument/2006/relationships/image" Target="../media/image65.png"/></Relationships>
</file>

<file path=ppt/slideLayouts/_rels/slideLayout14.xml.rels><?xml version="1.0" encoding="UTF-8" standalone="yes"?><Relationships xmlns="http://schemas.openxmlformats.org/package/2006/relationships"><Relationship Id="rId11" Type="http://schemas.openxmlformats.org/officeDocument/2006/relationships/image" Target="../media/image21.png"/><Relationship Id="rId10" Type="http://schemas.openxmlformats.org/officeDocument/2006/relationships/image" Target="../media/image22.png"/><Relationship Id="rId13" Type="http://schemas.openxmlformats.org/officeDocument/2006/relationships/image" Target="../media/image24.png"/><Relationship Id="rId12" Type="http://schemas.openxmlformats.org/officeDocument/2006/relationships/image" Target="../media/image20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8.png"/><Relationship Id="rId3" Type="http://schemas.openxmlformats.org/officeDocument/2006/relationships/image" Target="../media/image13.png"/><Relationship Id="rId4" Type="http://schemas.openxmlformats.org/officeDocument/2006/relationships/image" Target="../media/image17.jpg"/><Relationship Id="rId9" Type="http://schemas.openxmlformats.org/officeDocument/2006/relationships/image" Target="../media/image10.png"/><Relationship Id="rId5" Type="http://schemas.openxmlformats.org/officeDocument/2006/relationships/image" Target="../media/image61.jpg"/><Relationship Id="rId6" Type="http://schemas.openxmlformats.org/officeDocument/2006/relationships/image" Target="../media/image14.png"/><Relationship Id="rId7" Type="http://schemas.openxmlformats.org/officeDocument/2006/relationships/image" Target="../media/image12.png"/><Relationship Id="rId8" Type="http://schemas.openxmlformats.org/officeDocument/2006/relationships/image" Target="../media/image65.png"/></Relationships>
</file>

<file path=ppt/slideLayouts/_rels/slideLayout15.xml.rels><?xml version="1.0" encoding="UTF-8" standalone="yes"?><Relationships xmlns="http://schemas.openxmlformats.org/package/2006/relationships"><Relationship Id="rId11" Type="http://schemas.openxmlformats.org/officeDocument/2006/relationships/image" Target="../media/image21.png"/><Relationship Id="rId10" Type="http://schemas.openxmlformats.org/officeDocument/2006/relationships/image" Target="../media/image22.png"/><Relationship Id="rId13" Type="http://schemas.openxmlformats.org/officeDocument/2006/relationships/image" Target="../media/image24.png"/><Relationship Id="rId12" Type="http://schemas.openxmlformats.org/officeDocument/2006/relationships/image" Target="../media/image20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4.png"/><Relationship Id="rId3" Type="http://schemas.openxmlformats.org/officeDocument/2006/relationships/image" Target="../media/image13.png"/><Relationship Id="rId4" Type="http://schemas.openxmlformats.org/officeDocument/2006/relationships/image" Target="../media/image17.jpg"/><Relationship Id="rId9" Type="http://schemas.openxmlformats.org/officeDocument/2006/relationships/image" Target="../media/image10.png"/><Relationship Id="rId5" Type="http://schemas.openxmlformats.org/officeDocument/2006/relationships/image" Target="../media/image61.jpg"/><Relationship Id="rId6" Type="http://schemas.openxmlformats.org/officeDocument/2006/relationships/image" Target="../media/image14.png"/><Relationship Id="rId7" Type="http://schemas.openxmlformats.org/officeDocument/2006/relationships/image" Target="../media/image12.png"/><Relationship Id="rId8" Type="http://schemas.openxmlformats.org/officeDocument/2006/relationships/image" Target="../media/image65.png"/></Relationships>
</file>

<file path=ppt/slideLayouts/_rels/slideLayout16.xml.rels><?xml version="1.0" encoding="UTF-8" standalone="yes"?><Relationships xmlns="http://schemas.openxmlformats.org/package/2006/relationships"><Relationship Id="rId11" Type="http://schemas.openxmlformats.org/officeDocument/2006/relationships/image" Target="../media/image21.png"/><Relationship Id="rId10" Type="http://schemas.openxmlformats.org/officeDocument/2006/relationships/image" Target="../media/image22.png"/><Relationship Id="rId13" Type="http://schemas.openxmlformats.org/officeDocument/2006/relationships/image" Target="../media/image24.png"/><Relationship Id="rId12" Type="http://schemas.openxmlformats.org/officeDocument/2006/relationships/image" Target="../media/image20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1.png"/><Relationship Id="rId3" Type="http://schemas.openxmlformats.org/officeDocument/2006/relationships/image" Target="../media/image13.png"/><Relationship Id="rId4" Type="http://schemas.openxmlformats.org/officeDocument/2006/relationships/image" Target="../media/image17.jpg"/><Relationship Id="rId9" Type="http://schemas.openxmlformats.org/officeDocument/2006/relationships/image" Target="../media/image10.png"/><Relationship Id="rId5" Type="http://schemas.openxmlformats.org/officeDocument/2006/relationships/image" Target="../media/image61.jpg"/><Relationship Id="rId6" Type="http://schemas.openxmlformats.org/officeDocument/2006/relationships/image" Target="../media/image14.png"/><Relationship Id="rId7" Type="http://schemas.openxmlformats.org/officeDocument/2006/relationships/image" Target="../media/image12.png"/><Relationship Id="rId8" Type="http://schemas.openxmlformats.org/officeDocument/2006/relationships/image" Target="../media/image65.png"/></Relationships>
</file>

<file path=ppt/slideLayouts/_rels/slideLayout17.xml.rels><?xml version="1.0" encoding="UTF-8" standalone="yes"?><Relationships xmlns="http://schemas.openxmlformats.org/package/2006/relationships"><Relationship Id="rId11" Type="http://schemas.openxmlformats.org/officeDocument/2006/relationships/image" Target="../media/image20.png"/><Relationship Id="rId10" Type="http://schemas.openxmlformats.org/officeDocument/2006/relationships/image" Target="../media/image21.png"/><Relationship Id="rId12" Type="http://schemas.openxmlformats.org/officeDocument/2006/relationships/image" Target="../media/image24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3.png"/><Relationship Id="rId3" Type="http://schemas.openxmlformats.org/officeDocument/2006/relationships/image" Target="../media/image17.jpg"/><Relationship Id="rId4" Type="http://schemas.openxmlformats.org/officeDocument/2006/relationships/image" Target="../media/image61.jpg"/><Relationship Id="rId9" Type="http://schemas.openxmlformats.org/officeDocument/2006/relationships/image" Target="../media/image22.png"/><Relationship Id="rId5" Type="http://schemas.openxmlformats.org/officeDocument/2006/relationships/image" Target="../media/image14.png"/><Relationship Id="rId6" Type="http://schemas.openxmlformats.org/officeDocument/2006/relationships/image" Target="../media/image12.png"/><Relationship Id="rId7" Type="http://schemas.openxmlformats.org/officeDocument/2006/relationships/image" Target="../media/image65.png"/><Relationship Id="rId8" Type="http://schemas.openxmlformats.org/officeDocument/2006/relationships/image" Target="../media/image10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9.png"/><Relationship Id="rId3" Type="http://schemas.openxmlformats.org/officeDocument/2006/relationships/image" Target="../media/image26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8.png"/><Relationship Id="rId3" Type="http://schemas.openxmlformats.org/officeDocument/2006/relationships/image" Target="../media/image26.jp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6.jpg"/><Relationship Id="rId3" Type="http://schemas.openxmlformats.org/officeDocument/2006/relationships/image" Target="../media/image27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8.png"/><Relationship Id="rId3" Type="http://schemas.openxmlformats.org/officeDocument/2006/relationships/image" Target="../media/image26.jp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8.png"/><Relationship Id="rId3" Type="http://schemas.openxmlformats.org/officeDocument/2006/relationships/image" Target="../media/image26.jp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6.jpg"/><Relationship Id="rId3" Type="http://schemas.openxmlformats.org/officeDocument/2006/relationships/image" Target="../media/image27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6.jpg"/><Relationship Id="rId3" Type="http://schemas.openxmlformats.org/officeDocument/2006/relationships/image" Target="../media/image27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6.jpg"/><Relationship Id="rId3" Type="http://schemas.openxmlformats.org/officeDocument/2006/relationships/image" Target="../media/image27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6.jpg"/><Relationship Id="rId3" Type="http://schemas.openxmlformats.org/officeDocument/2006/relationships/image" Target="../media/image27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6.jpg"/><Relationship Id="rId3" Type="http://schemas.openxmlformats.org/officeDocument/2006/relationships/image" Target="../media/image27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6.jpg"/><Relationship Id="rId3" Type="http://schemas.openxmlformats.org/officeDocument/2006/relationships/image" Target="../media/image27.png"/></Relationships>
</file>

<file path=ppt/slideLayouts/_rels/slideLayout3.xml.rels><?xml version="1.0" encoding="UTF-8" standalone="yes"?><Relationships xmlns="http://schemas.openxmlformats.org/package/2006/relationships"><Relationship Id="rId11" Type="http://schemas.openxmlformats.org/officeDocument/2006/relationships/image" Target="../media/image7.png"/><Relationship Id="rId10" Type="http://schemas.openxmlformats.org/officeDocument/2006/relationships/image" Target="../media/image9.png"/><Relationship Id="rId13" Type="http://schemas.openxmlformats.org/officeDocument/2006/relationships/image" Target="../media/image1.png"/><Relationship Id="rId1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5.png"/><Relationship Id="rId4" Type="http://schemas.openxmlformats.org/officeDocument/2006/relationships/image" Target="../media/image6.jpg"/><Relationship Id="rId9" Type="http://schemas.openxmlformats.org/officeDocument/2006/relationships/image" Target="../media/image4.png"/><Relationship Id="rId5" Type="http://schemas.openxmlformats.org/officeDocument/2006/relationships/image" Target="../media/image59.jpg"/><Relationship Id="rId6" Type="http://schemas.openxmlformats.org/officeDocument/2006/relationships/image" Target="../media/image8.png"/><Relationship Id="rId7" Type="http://schemas.openxmlformats.org/officeDocument/2006/relationships/image" Target="../media/image5.png"/><Relationship Id="rId8" Type="http://schemas.openxmlformats.org/officeDocument/2006/relationships/image" Target="../media/image49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6.jpg"/><Relationship Id="rId3" Type="http://schemas.openxmlformats.org/officeDocument/2006/relationships/image" Target="../media/image27.png"/></Relationships>
</file>

<file path=ppt/slideLayouts/_rels/slideLayout4.xml.rels><?xml version="1.0" encoding="UTF-8" standalone="yes"?><Relationships xmlns="http://schemas.openxmlformats.org/package/2006/relationships"><Relationship Id="rId11" Type="http://schemas.openxmlformats.org/officeDocument/2006/relationships/image" Target="../media/image11.png"/><Relationship Id="rId10" Type="http://schemas.openxmlformats.org/officeDocument/2006/relationships/image" Target="../media/image7.png"/><Relationship Id="rId13" Type="http://schemas.openxmlformats.org/officeDocument/2006/relationships/image" Target="../media/image9.png"/><Relationship Id="rId1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Relationship Id="rId3" Type="http://schemas.openxmlformats.org/officeDocument/2006/relationships/image" Target="../media/image3.png"/><Relationship Id="rId4" Type="http://schemas.openxmlformats.org/officeDocument/2006/relationships/image" Target="../media/image6.jpg"/><Relationship Id="rId9" Type="http://schemas.openxmlformats.org/officeDocument/2006/relationships/image" Target="../media/image4.png"/><Relationship Id="rId5" Type="http://schemas.openxmlformats.org/officeDocument/2006/relationships/image" Target="../media/image59.jpg"/><Relationship Id="rId6" Type="http://schemas.openxmlformats.org/officeDocument/2006/relationships/image" Target="../media/image8.png"/><Relationship Id="rId7" Type="http://schemas.openxmlformats.org/officeDocument/2006/relationships/image" Target="../media/image5.png"/><Relationship Id="rId8" Type="http://schemas.openxmlformats.org/officeDocument/2006/relationships/image" Target="../media/image49.png"/></Relationships>
</file>

<file path=ppt/slideLayouts/_rels/slideLayout5.xml.rels><?xml version="1.0" encoding="UTF-8" standalone="yes"?><Relationships xmlns="http://schemas.openxmlformats.org/package/2006/relationships"><Relationship Id="rId11" Type="http://schemas.openxmlformats.org/officeDocument/2006/relationships/image" Target="../media/image11.png"/><Relationship Id="rId10" Type="http://schemas.openxmlformats.org/officeDocument/2006/relationships/image" Target="../media/image7.png"/><Relationship Id="rId13" Type="http://schemas.openxmlformats.org/officeDocument/2006/relationships/image" Target="../media/image9.png"/><Relationship Id="rId1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Relationship Id="rId3" Type="http://schemas.openxmlformats.org/officeDocument/2006/relationships/image" Target="../media/image3.png"/><Relationship Id="rId4" Type="http://schemas.openxmlformats.org/officeDocument/2006/relationships/image" Target="../media/image6.jpg"/><Relationship Id="rId9" Type="http://schemas.openxmlformats.org/officeDocument/2006/relationships/image" Target="../media/image4.png"/><Relationship Id="rId5" Type="http://schemas.openxmlformats.org/officeDocument/2006/relationships/image" Target="../media/image59.jpg"/><Relationship Id="rId6" Type="http://schemas.openxmlformats.org/officeDocument/2006/relationships/image" Target="../media/image8.png"/><Relationship Id="rId7" Type="http://schemas.openxmlformats.org/officeDocument/2006/relationships/image" Target="../media/image5.png"/><Relationship Id="rId8" Type="http://schemas.openxmlformats.org/officeDocument/2006/relationships/image" Target="../media/image49.png"/></Relationships>
</file>

<file path=ppt/slideLayouts/_rels/slideLayout6.xml.rels><?xml version="1.0" encoding="UTF-8" standalone="yes"?><Relationships xmlns="http://schemas.openxmlformats.org/package/2006/relationships"><Relationship Id="rId11" Type="http://schemas.openxmlformats.org/officeDocument/2006/relationships/image" Target="../media/image11.png"/><Relationship Id="rId10" Type="http://schemas.openxmlformats.org/officeDocument/2006/relationships/image" Target="../media/image7.png"/><Relationship Id="rId13" Type="http://schemas.openxmlformats.org/officeDocument/2006/relationships/image" Target="../media/image9.png"/><Relationship Id="rId1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3.png"/><Relationship Id="rId3" Type="http://schemas.openxmlformats.org/officeDocument/2006/relationships/image" Target="../media/image3.png"/><Relationship Id="rId4" Type="http://schemas.openxmlformats.org/officeDocument/2006/relationships/image" Target="../media/image6.jpg"/><Relationship Id="rId9" Type="http://schemas.openxmlformats.org/officeDocument/2006/relationships/image" Target="../media/image4.png"/><Relationship Id="rId5" Type="http://schemas.openxmlformats.org/officeDocument/2006/relationships/image" Target="../media/image59.jpg"/><Relationship Id="rId6" Type="http://schemas.openxmlformats.org/officeDocument/2006/relationships/image" Target="../media/image8.png"/><Relationship Id="rId7" Type="http://schemas.openxmlformats.org/officeDocument/2006/relationships/image" Target="../media/image5.png"/><Relationship Id="rId8" Type="http://schemas.openxmlformats.org/officeDocument/2006/relationships/image" Target="../media/image49.png"/></Relationships>
</file>

<file path=ppt/slideLayouts/_rels/slideLayout7.xml.rels><?xml version="1.0" encoding="UTF-8" standalone="yes"?><Relationships xmlns="http://schemas.openxmlformats.org/package/2006/relationships"><Relationship Id="rId11" Type="http://schemas.openxmlformats.org/officeDocument/2006/relationships/image" Target="../media/image11.png"/><Relationship Id="rId10" Type="http://schemas.openxmlformats.org/officeDocument/2006/relationships/image" Target="../media/image7.png"/><Relationship Id="rId13" Type="http://schemas.openxmlformats.org/officeDocument/2006/relationships/image" Target="../media/image9.png"/><Relationship Id="rId1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Relationship Id="rId3" Type="http://schemas.openxmlformats.org/officeDocument/2006/relationships/image" Target="../media/image3.png"/><Relationship Id="rId4" Type="http://schemas.openxmlformats.org/officeDocument/2006/relationships/image" Target="../media/image6.jpg"/><Relationship Id="rId9" Type="http://schemas.openxmlformats.org/officeDocument/2006/relationships/image" Target="../media/image4.png"/><Relationship Id="rId5" Type="http://schemas.openxmlformats.org/officeDocument/2006/relationships/image" Target="../media/image59.jpg"/><Relationship Id="rId6" Type="http://schemas.openxmlformats.org/officeDocument/2006/relationships/image" Target="../media/image8.png"/><Relationship Id="rId7" Type="http://schemas.openxmlformats.org/officeDocument/2006/relationships/image" Target="../media/image5.png"/><Relationship Id="rId8" Type="http://schemas.openxmlformats.org/officeDocument/2006/relationships/image" Target="../media/image49.png"/></Relationships>
</file>

<file path=ppt/slideLayouts/_rels/slideLayout8.xml.rels><?xml version="1.0" encoding="UTF-8" standalone="yes"?><Relationships xmlns="http://schemas.openxmlformats.org/package/2006/relationships"><Relationship Id="rId11" Type="http://schemas.openxmlformats.org/officeDocument/2006/relationships/image" Target="../media/image1.png"/><Relationship Id="rId10" Type="http://schemas.openxmlformats.org/officeDocument/2006/relationships/image" Target="../media/image11.png"/><Relationship Id="rId1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6.jpg"/><Relationship Id="rId4" Type="http://schemas.openxmlformats.org/officeDocument/2006/relationships/image" Target="../media/image59.jpg"/><Relationship Id="rId9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5.png"/><Relationship Id="rId7" Type="http://schemas.openxmlformats.org/officeDocument/2006/relationships/image" Target="../media/image49.png"/><Relationship Id="rId8" Type="http://schemas.openxmlformats.org/officeDocument/2006/relationships/image" Target="../media/image4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5058400" y="654875"/>
            <a:ext cx="3792300" cy="208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sz="36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5159700" y="3370425"/>
            <a:ext cx="3732300" cy="7485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6CB4"/>
              </a:buClr>
              <a:buSzPts val="2400"/>
              <a:buFont typeface="Helvetica Neue"/>
              <a:buNone/>
              <a:defRPr sz="2400">
                <a:solidFill>
                  <a:srgbClr val="476CB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2"/>
          <p:cNvSpPr txBox="1"/>
          <p:nvPr>
            <p:ph type="ctrTitle"/>
          </p:nvPr>
        </p:nvSpPr>
        <p:spPr>
          <a:xfrm>
            <a:off x="5040200" y="433900"/>
            <a:ext cx="3792300" cy="18228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sz="36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26" name="Google Shape;126;p12"/>
          <p:cNvSpPr txBox="1"/>
          <p:nvPr>
            <p:ph idx="1" type="subTitle"/>
          </p:nvPr>
        </p:nvSpPr>
        <p:spPr>
          <a:xfrm>
            <a:off x="5159700" y="3370425"/>
            <a:ext cx="3732300" cy="748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6CB4"/>
              </a:buClr>
              <a:buSzPts val="2400"/>
              <a:buFont typeface="Helvetica Neue"/>
              <a:buNone/>
              <a:defRPr sz="2400">
                <a:solidFill>
                  <a:srgbClr val="476CB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/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Font typeface="Helvetica Neue"/>
              <a:buNone/>
              <a:defRPr b="1" sz="3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29" name="Google Shape;129;p13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 sz="1400"/>
            </a:lvl1pPr>
            <a:lvl2pPr lvl="1" rtl="0">
              <a:buNone/>
              <a:defRPr sz="1400"/>
            </a:lvl2pPr>
            <a:lvl3pPr lvl="2" rtl="0">
              <a:buNone/>
              <a:defRPr sz="1400"/>
            </a:lvl3pPr>
            <a:lvl4pPr lvl="3" rtl="0">
              <a:buNone/>
              <a:defRPr sz="1400"/>
            </a:lvl4pPr>
            <a:lvl5pPr lvl="4" rtl="0">
              <a:buNone/>
              <a:defRPr sz="1400"/>
            </a:lvl5pPr>
            <a:lvl6pPr lvl="5" rtl="0">
              <a:buNone/>
              <a:defRPr sz="1400"/>
            </a:lvl6pPr>
            <a:lvl7pPr lvl="6" rtl="0">
              <a:buNone/>
              <a:defRPr sz="1400"/>
            </a:lvl7pPr>
            <a:lvl8pPr lvl="7" rtl="0">
              <a:buNone/>
              <a:defRPr sz="1400"/>
            </a:lvl8pPr>
            <a:lvl9pPr lvl="8" rtl="0">
              <a:buNone/>
              <a:defRPr sz="14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30" name="Google Shape;130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104649" y="-941449"/>
            <a:ext cx="4189075" cy="4189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941125" y="6034040"/>
            <a:ext cx="1101156" cy="76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76200" y="200502"/>
            <a:ext cx="9144001" cy="1394047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14"/>
          <p:cNvSpPr txBox="1"/>
          <p:nvPr>
            <p:ph idx="1" type="body"/>
          </p:nvPr>
        </p:nvSpPr>
        <p:spPr>
          <a:xfrm>
            <a:off x="311700" y="1765288"/>
            <a:ext cx="8520600" cy="4326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●"/>
              <a:defRPr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Font typeface="Helvetica Neue"/>
              <a:buChar char="○"/>
              <a:defRPr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Font typeface="Helvetica Neue"/>
              <a:buChar char="■"/>
              <a:defRPr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Font typeface="Helvetica Neue"/>
              <a:buChar char="●"/>
              <a:defRPr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Font typeface="Helvetica Neue"/>
              <a:buChar char="○"/>
              <a:defRPr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Font typeface="Helvetica Neue"/>
              <a:buChar char="■"/>
              <a:defRPr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Font typeface="Helvetica Neue"/>
              <a:buChar char="●"/>
              <a:defRPr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Font typeface="Helvetica Neue"/>
              <a:buChar char="○"/>
              <a:defRPr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Font typeface="Helvetica Neue"/>
              <a:buChar char="■"/>
              <a:defRPr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35" name="Google Shape;135;p14"/>
          <p:cNvSpPr txBox="1"/>
          <p:nvPr>
            <p:ph idx="12" type="sldNum"/>
          </p:nvPr>
        </p:nvSpPr>
        <p:spPr>
          <a:xfrm>
            <a:off x="8595308" y="6462597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 sz="1400"/>
            </a:lvl1pPr>
            <a:lvl2pPr lvl="1" rtl="0">
              <a:buNone/>
              <a:defRPr sz="1400"/>
            </a:lvl2pPr>
            <a:lvl3pPr lvl="2" rtl="0">
              <a:buNone/>
              <a:defRPr sz="1400"/>
            </a:lvl3pPr>
            <a:lvl4pPr lvl="3" rtl="0">
              <a:buNone/>
              <a:defRPr sz="1400"/>
            </a:lvl4pPr>
            <a:lvl5pPr lvl="4" rtl="0">
              <a:buNone/>
              <a:defRPr sz="1400"/>
            </a:lvl5pPr>
            <a:lvl6pPr lvl="5" rtl="0">
              <a:buNone/>
              <a:defRPr sz="1400"/>
            </a:lvl6pPr>
            <a:lvl7pPr lvl="6" rtl="0">
              <a:buNone/>
              <a:defRPr sz="1400"/>
            </a:lvl7pPr>
            <a:lvl8pPr lvl="7" rtl="0">
              <a:buNone/>
              <a:defRPr sz="1400"/>
            </a:lvl8pPr>
            <a:lvl9pPr lvl="8" rtl="0">
              <a:buNone/>
              <a:defRPr sz="14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36" name="Google Shape;136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7175" y="6234420"/>
            <a:ext cx="845814" cy="2599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42993" y="6232457"/>
            <a:ext cx="845820" cy="263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788811" y="6232379"/>
            <a:ext cx="343188" cy="264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169455" y="6251214"/>
            <a:ext cx="583465" cy="2263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790383" y="6217625"/>
            <a:ext cx="477504" cy="2599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355935" y="6227243"/>
            <a:ext cx="583455" cy="2407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979392" y="6249620"/>
            <a:ext cx="845811" cy="1959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968220" y="6249619"/>
            <a:ext cx="693720" cy="1959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4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804970" y="6234420"/>
            <a:ext cx="923906" cy="2263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14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6873051" y="6234897"/>
            <a:ext cx="923899" cy="225442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14"/>
          <p:cNvSpPr txBox="1"/>
          <p:nvPr/>
        </p:nvSpPr>
        <p:spPr>
          <a:xfrm>
            <a:off x="97150" y="6534425"/>
            <a:ext cx="7699800" cy="24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latin typeface="Helvetica Neue"/>
                <a:ea typeface="Helvetica Neue"/>
                <a:cs typeface="Helvetica Neue"/>
                <a:sym typeface="Helvetica Neue"/>
              </a:rPr>
              <a:t>This project has received funding from the European Union's Horizon 2020 research and innovation programme under grant agreement No 825182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7" name="Google Shape;147;p14"/>
          <p:cNvSpPr txBox="1"/>
          <p:nvPr>
            <p:ph type="title"/>
          </p:nvPr>
        </p:nvSpPr>
        <p:spPr>
          <a:xfrm>
            <a:off x="331400" y="441850"/>
            <a:ext cx="7465500" cy="91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Helvetica Neue"/>
              <a:buNone/>
              <a:defRPr b="1">
                <a:solidFill>
                  <a:srgbClr val="F3F3F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76200" y="200502"/>
            <a:ext cx="9144001" cy="1394047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15"/>
          <p:cNvSpPr txBox="1"/>
          <p:nvPr>
            <p:ph idx="1" type="body"/>
          </p:nvPr>
        </p:nvSpPr>
        <p:spPr>
          <a:xfrm>
            <a:off x="311700" y="1786896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●"/>
              <a:defRPr sz="14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Font typeface="Helvetica Neue"/>
              <a:buChar char="○"/>
              <a:defRPr sz="12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Font typeface="Helvetica Neue"/>
              <a:buChar char="■"/>
              <a:defRPr sz="12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Font typeface="Helvetica Neue"/>
              <a:buChar char="●"/>
              <a:defRPr sz="12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Font typeface="Helvetica Neue"/>
              <a:buChar char="○"/>
              <a:defRPr sz="12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Font typeface="Helvetica Neue"/>
              <a:buChar char="■"/>
              <a:defRPr sz="12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Font typeface="Helvetica Neue"/>
              <a:buChar char="●"/>
              <a:defRPr sz="12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Font typeface="Helvetica Neue"/>
              <a:buChar char="○"/>
              <a:defRPr sz="12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Font typeface="Helvetica Neue"/>
              <a:buChar char="■"/>
              <a:defRPr sz="12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51" name="Google Shape;151;p15"/>
          <p:cNvSpPr txBox="1"/>
          <p:nvPr>
            <p:ph idx="2" type="body"/>
          </p:nvPr>
        </p:nvSpPr>
        <p:spPr>
          <a:xfrm>
            <a:off x="4832400" y="1786900"/>
            <a:ext cx="3999900" cy="4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●"/>
              <a:defRPr sz="14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Font typeface="Helvetica Neue"/>
              <a:buChar char="○"/>
              <a:defRPr sz="12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Font typeface="Helvetica Neue"/>
              <a:buChar char="■"/>
              <a:defRPr sz="12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Font typeface="Helvetica Neue"/>
              <a:buChar char="●"/>
              <a:defRPr sz="12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Font typeface="Helvetica Neue"/>
              <a:buChar char="○"/>
              <a:defRPr sz="12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Font typeface="Helvetica Neue"/>
              <a:buChar char="■"/>
              <a:defRPr sz="12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Font typeface="Helvetica Neue"/>
              <a:buChar char="●"/>
              <a:defRPr sz="12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Font typeface="Helvetica Neue"/>
              <a:buChar char="○"/>
              <a:defRPr sz="12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Font typeface="Helvetica Neue"/>
              <a:buChar char="■"/>
              <a:defRPr sz="12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pic>
        <p:nvPicPr>
          <p:cNvPr id="152" name="Google Shape;15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41125" y="6034040"/>
            <a:ext cx="1101156" cy="76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7175" y="6234420"/>
            <a:ext cx="845814" cy="2599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42993" y="6232457"/>
            <a:ext cx="845820" cy="263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788811" y="6232379"/>
            <a:ext cx="343188" cy="264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169455" y="6251214"/>
            <a:ext cx="583465" cy="2263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790383" y="6217625"/>
            <a:ext cx="477504" cy="2599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1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355935" y="6227243"/>
            <a:ext cx="583455" cy="2407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1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979392" y="6249620"/>
            <a:ext cx="845811" cy="1959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15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968220" y="6249619"/>
            <a:ext cx="693720" cy="1959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15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804970" y="6234420"/>
            <a:ext cx="923906" cy="2263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5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6873051" y="6234897"/>
            <a:ext cx="923899" cy="225442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15"/>
          <p:cNvSpPr txBox="1"/>
          <p:nvPr/>
        </p:nvSpPr>
        <p:spPr>
          <a:xfrm>
            <a:off x="97150" y="6534425"/>
            <a:ext cx="7699800" cy="24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latin typeface="Helvetica Neue"/>
                <a:ea typeface="Helvetica Neue"/>
                <a:cs typeface="Helvetica Neue"/>
                <a:sym typeface="Helvetica Neue"/>
              </a:rPr>
              <a:t>This project has received funding from the European Union's Horizon 2020 research and innovation programme under grant agreement No 825182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4" name="Google Shape;164;p15"/>
          <p:cNvSpPr txBox="1"/>
          <p:nvPr>
            <p:ph idx="12" type="sldNum"/>
          </p:nvPr>
        </p:nvSpPr>
        <p:spPr>
          <a:xfrm>
            <a:off x="8595308" y="6462597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 sz="1400"/>
            </a:lvl1pPr>
            <a:lvl2pPr lvl="1" rtl="0">
              <a:buNone/>
              <a:defRPr sz="1400"/>
            </a:lvl2pPr>
            <a:lvl3pPr lvl="2" rtl="0">
              <a:buNone/>
              <a:defRPr sz="1400"/>
            </a:lvl3pPr>
            <a:lvl4pPr lvl="3" rtl="0">
              <a:buNone/>
              <a:defRPr sz="1400"/>
            </a:lvl4pPr>
            <a:lvl5pPr lvl="4" rtl="0">
              <a:buNone/>
              <a:defRPr sz="1400"/>
            </a:lvl5pPr>
            <a:lvl6pPr lvl="5" rtl="0">
              <a:buNone/>
              <a:defRPr sz="1400"/>
            </a:lvl6pPr>
            <a:lvl7pPr lvl="6" rtl="0">
              <a:buNone/>
              <a:defRPr sz="1400"/>
            </a:lvl7pPr>
            <a:lvl8pPr lvl="7" rtl="0">
              <a:buNone/>
              <a:defRPr sz="1400"/>
            </a:lvl8pPr>
            <a:lvl9pPr lvl="8" rtl="0">
              <a:buNone/>
              <a:defRPr sz="14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65" name="Google Shape;165;p15"/>
          <p:cNvSpPr txBox="1"/>
          <p:nvPr>
            <p:ph type="title"/>
          </p:nvPr>
        </p:nvSpPr>
        <p:spPr>
          <a:xfrm>
            <a:off x="331400" y="441850"/>
            <a:ext cx="7465500" cy="91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Helvetica Neue"/>
              <a:buNone/>
              <a:defRPr b="1">
                <a:solidFill>
                  <a:srgbClr val="F3F3F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rêt-à-LLOD" type="titleOnly">
  <p:cSld name="TITLE_ONLY"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76200" y="200502"/>
            <a:ext cx="9144001" cy="13940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41125" y="6034040"/>
            <a:ext cx="1101156" cy="76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7175" y="6234420"/>
            <a:ext cx="845814" cy="2599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42993" y="6232457"/>
            <a:ext cx="845820" cy="263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788811" y="6232379"/>
            <a:ext cx="343188" cy="264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169455" y="6251214"/>
            <a:ext cx="583465" cy="2263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790383" y="6217625"/>
            <a:ext cx="477504" cy="2599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1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355935" y="6227243"/>
            <a:ext cx="583455" cy="2407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1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979392" y="6249620"/>
            <a:ext cx="845811" cy="1959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1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968220" y="6249619"/>
            <a:ext cx="693720" cy="1959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16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804970" y="6234420"/>
            <a:ext cx="923906" cy="2263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16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6873051" y="6234897"/>
            <a:ext cx="923899" cy="225442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16"/>
          <p:cNvSpPr txBox="1"/>
          <p:nvPr/>
        </p:nvSpPr>
        <p:spPr>
          <a:xfrm>
            <a:off x="97150" y="6534425"/>
            <a:ext cx="7699800" cy="24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latin typeface="Helvetica Neue"/>
                <a:ea typeface="Helvetica Neue"/>
                <a:cs typeface="Helvetica Neue"/>
                <a:sym typeface="Helvetica Neue"/>
              </a:rPr>
              <a:t>This project has received funding from the European Union's Horizon 2020 research and innovation programme under grant agreement No 825182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0" name="Google Shape;180;p16"/>
          <p:cNvSpPr txBox="1"/>
          <p:nvPr>
            <p:ph idx="12" type="sldNum"/>
          </p:nvPr>
        </p:nvSpPr>
        <p:spPr>
          <a:xfrm>
            <a:off x="8595308" y="6462597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 sz="1400"/>
            </a:lvl1pPr>
            <a:lvl2pPr lvl="1" rtl="0">
              <a:buNone/>
              <a:defRPr sz="1400"/>
            </a:lvl2pPr>
            <a:lvl3pPr lvl="2" rtl="0">
              <a:buNone/>
              <a:defRPr sz="1400"/>
            </a:lvl3pPr>
            <a:lvl4pPr lvl="3" rtl="0">
              <a:buNone/>
              <a:defRPr sz="1400"/>
            </a:lvl4pPr>
            <a:lvl5pPr lvl="4" rtl="0">
              <a:buNone/>
              <a:defRPr sz="1400"/>
            </a:lvl5pPr>
            <a:lvl6pPr lvl="5" rtl="0">
              <a:buNone/>
              <a:defRPr sz="1400"/>
            </a:lvl6pPr>
            <a:lvl7pPr lvl="6" rtl="0">
              <a:buNone/>
              <a:defRPr sz="1400"/>
            </a:lvl7pPr>
            <a:lvl8pPr lvl="7" rtl="0">
              <a:buNone/>
              <a:defRPr sz="1400"/>
            </a:lvl8pPr>
            <a:lvl9pPr lvl="8" rtl="0">
              <a:buNone/>
              <a:defRPr sz="14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81" name="Google Shape;181;p16"/>
          <p:cNvSpPr txBox="1"/>
          <p:nvPr>
            <p:ph type="title"/>
          </p:nvPr>
        </p:nvSpPr>
        <p:spPr>
          <a:xfrm>
            <a:off x="331400" y="441850"/>
            <a:ext cx="7465500" cy="91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Helvetica Neue"/>
              <a:buNone/>
              <a:defRPr b="1">
                <a:solidFill>
                  <a:srgbClr val="F3F3F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7"/>
          <p:cNvSpPr txBox="1"/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Font typeface="Helvetica Neue"/>
              <a:buNone/>
              <a:defRPr b="1" sz="4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pic>
        <p:nvPicPr>
          <p:cNvPr id="184" name="Google Shape;184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90523" y="-3307375"/>
            <a:ext cx="1151950" cy="9363899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17"/>
          <p:cNvSpPr txBox="1"/>
          <p:nvPr/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</a:t>
            </a:r>
            <a:endParaRPr/>
          </a:p>
        </p:txBody>
      </p:sp>
      <p:pic>
        <p:nvPicPr>
          <p:cNvPr id="186" name="Google Shape;18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41125" y="6034040"/>
            <a:ext cx="1101156" cy="76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17"/>
          <p:cNvSpPr txBox="1"/>
          <p:nvPr>
            <p:ph idx="12" type="sldNum"/>
          </p:nvPr>
        </p:nvSpPr>
        <p:spPr>
          <a:xfrm>
            <a:off x="8595308" y="6462597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 sz="1400"/>
            </a:lvl1pPr>
            <a:lvl2pPr lvl="1" rtl="0">
              <a:buNone/>
              <a:defRPr sz="1400"/>
            </a:lvl2pPr>
            <a:lvl3pPr lvl="2" rtl="0">
              <a:buNone/>
              <a:defRPr sz="1400"/>
            </a:lvl3pPr>
            <a:lvl4pPr lvl="3" rtl="0">
              <a:buNone/>
              <a:defRPr sz="1400"/>
            </a:lvl4pPr>
            <a:lvl5pPr lvl="4" rtl="0">
              <a:buNone/>
              <a:defRPr sz="1400"/>
            </a:lvl5pPr>
            <a:lvl6pPr lvl="5" rtl="0">
              <a:buNone/>
              <a:defRPr sz="1400"/>
            </a:lvl6pPr>
            <a:lvl7pPr lvl="6" rtl="0">
              <a:buNone/>
              <a:defRPr sz="1400"/>
            </a:lvl7pPr>
            <a:lvl8pPr lvl="7" rtl="0">
              <a:buNone/>
              <a:defRPr sz="1400"/>
            </a:lvl8pPr>
            <a:lvl9pPr lvl="8" rtl="0">
              <a:buNone/>
              <a:defRPr sz="14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88" name="Google Shape;188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7175" y="6234420"/>
            <a:ext cx="845814" cy="2599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42993" y="6232457"/>
            <a:ext cx="845820" cy="263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788811" y="6232379"/>
            <a:ext cx="343188" cy="264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169455" y="6251214"/>
            <a:ext cx="583465" cy="2263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790383" y="6217625"/>
            <a:ext cx="477504" cy="2599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1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355935" y="6227243"/>
            <a:ext cx="583455" cy="2407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1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979392" y="6249620"/>
            <a:ext cx="845811" cy="1959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17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968220" y="6249619"/>
            <a:ext cx="693720" cy="1959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17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804970" y="6234420"/>
            <a:ext cx="923906" cy="2263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17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6873051" y="6234897"/>
            <a:ext cx="923899" cy="225442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17"/>
          <p:cNvSpPr txBox="1"/>
          <p:nvPr/>
        </p:nvSpPr>
        <p:spPr>
          <a:xfrm>
            <a:off x="97150" y="6534425"/>
            <a:ext cx="7699800" cy="24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latin typeface="Helvetica Neue"/>
                <a:ea typeface="Helvetica Neue"/>
                <a:cs typeface="Helvetica Neue"/>
                <a:sym typeface="Helvetica Neue"/>
              </a:rPr>
              <a:t>This project has received funding from the European Union's Horizon 2020 research and innovation programme under grant agreement No 825182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8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18"/>
          <p:cNvSpPr txBox="1"/>
          <p:nvPr>
            <p:ph type="title"/>
          </p:nvPr>
        </p:nvSpPr>
        <p:spPr>
          <a:xfrm>
            <a:off x="265500" y="1263233"/>
            <a:ext cx="4045200" cy="19764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Font typeface="Helvetica Neue"/>
              <a:buNone/>
              <a:defRPr b="1" sz="42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202" name="Google Shape;202;p18"/>
          <p:cNvSpPr txBox="1"/>
          <p:nvPr>
            <p:ph idx="1" type="subTitle"/>
          </p:nvPr>
        </p:nvSpPr>
        <p:spPr>
          <a:xfrm>
            <a:off x="201050" y="4258558"/>
            <a:ext cx="4045200" cy="1646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Helvetica Neue"/>
              <a:buNone/>
              <a:defRPr sz="21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03" name="Google Shape;203;p18"/>
          <p:cNvSpPr txBox="1"/>
          <p:nvPr>
            <p:ph idx="2" type="body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●"/>
              <a:defRPr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Font typeface="Helvetica Neue"/>
              <a:buChar char="○"/>
              <a:defRPr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Font typeface="Helvetica Neue"/>
              <a:buChar char="■"/>
              <a:defRPr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Font typeface="Helvetica Neue"/>
              <a:buChar char="●"/>
              <a:defRPr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Font typeface="Helvetica Neue"/>
              <a:buChar char="○"/>
              <a:defRPr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Font typeface="Helvetica Neue"/>
              <a:buChar char="■"/>
              <a:defRPr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Font typeface="Helvetica Neue"/>
              <a:buChar char="●"/>
              <a:defRPr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Font typeface="Helvetica Neue"/>
              <a:buChar char="○"/>
              <a:defRPr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Font typeface="Helvetica Neue"/>
              <a:buChar char="■"/>
              <a:defRPr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pic>
        <p:nvPicPr>
          <p:cNvPr id="204" name="Google Shape;204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608525" y="3314376"/>
            <a:ext cx="8358475" cy="869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41125" y="6034040"/>
            <a:ext cx="1101156" cy="76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7175" y="6234420"/>
            <a:ext cx="845814" cy="2599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42993" y="6232457"/>
            <a:ext cx="845820" cy="263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788811" y="6232379"/>
            <a:ext cx="343188" cy="264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169455" y="6251214"/>
            <a:ext cx="583465" cy="2263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1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790383" y="6217625"/>
            <a:ext cx="477504" cy="2599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1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355935" y="6227243"/>
            <a:ext cx="583455" cy="2407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1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979392" y="6249620"/>
            <a:ext cx="845811" cy="1959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18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968220" y="6249619"/>
            <a:ext cx="693720" cy="1959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18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804970" y="6234420"/>
            <a:ext cx="923906" cy="2263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18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6873051" y="6234897"/>
            <a:ext cx="923899" cy="225442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18"/>
          <p:cNvSpPr txBox="1"/>
          <p:nvPr/>
        </p:nvSpPr>
        <p:spPr>
          <a:xfrm>
            <a:off x="97150" y="6534425"/>
            <a:ext cx="7699800" cy="24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latin typeface="Helvetica Neue"/>
                <a:ea typeface="Helvetica Neue"/>
                <a:cs typeface="Helvetica Neue"/>
                <a:sym typeface="Helvetica Neue"/>
              </a:rPr>
              <a:t>This project has received funding from the European Union's Horizon 2020 research and innovation programme under grant agreement No 825182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7" name="Google Shape;217;p18"/>
          <p:cNvSpPr txBox="1"/>
          <p:nvPr>
            <p:ph idx="12" type="sldNum"/>
          </p:nvPr>
        </p:nvSpPr>
        <p:spPr>
          <a:xfrm>
            <a:off x="8595308" y="6462597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 sz="1400"/>
            </a:lvl1pPr>
            <a:lvl2pPr lvl="1" rtl="0">
              <a:buNone/>
              <a:defRPr sz="1400"/>
            </a:lvl2pPr>
            <a:lvl3pPr lvl="2" rtl="0">
              <a:buNone/>
              <a:defRPr sz="1400"/>
            </a:lvl3pPr>
            <a:lvl4pPr lvl="3" rtl="0">
              <a:buNone/>
              <a:defRPr sz="1400"/>
            </a:lvl4pPr>
            <a:lvl5pPr lvl="4" rtl="0">
              <a:buNone/>
              <a:defRPr sz="1400"/>
            </a:lvl5pPr>
            <a:lvl6pPr lvl="5" rtl="0">
              <a:buNone/>
              <a:defRPr sz="1400"/>
            </a:lvl6pPr>
            <a:lvl7pPr lvl="6" rtl="0">
              <a:buNone/>
              <a:defRPr sz="1400"/>
            </a:lvl7pPr>
            <a:lvl8pPr lvl="7" rtl="0">
              <a:buNone/>
              <a:defRPr sz="1400"/>
            </a:lvl8pPr>
            <a:lvl9pPr lvl="8" rtl="0">
              <a:buNone/>
              <a:defRPr sz="14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9"/>
          <p:cNvSpPr txBox="1"/>
          <p:nvPr>
            <p:ph idx="1" type="body"/>
          </p:nvPr>
        </p:nvSpPr>
        <p:spPr>
          <a:xfrm>
            <a:off x="330125" y="2777892"/>
            <a:ext cx="5998800" cy="80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/>
        </p:txBody>
      </p:sp>
      <p:pic>
        <p:nvPicPr>
          <p:cNvPr id="220" name="Google Shape;220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941125" y="6034040"/>
            <a:ext cx="1101156" cy="76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175" y="6234420"/>
            <a:ext cx="845814" cy="2599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42993" y="6232457"/>
            <a:ext cx="845820" cy="263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88811" y="6232379"/>
            <a:ext cx="343188" cy="264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169455" y="6251214"/>
            <a:ext cx="583465" cy="2263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790383" y="6217625"/>
            <a:ext cx="477504" cy="2599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1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355935" y="6227243"/>
            <a:ext cx="583455" cy="2407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1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979392" y="6249620"/>
            <a:ext cx="845811" cy="1959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1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968220" y="6249619"/>
            <a:ext cx="693720" cy="1959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19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804970" y="6234420"/>
            <a:ext cx="923906" cy="2263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19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6873051" y="6234897"/>
            <a:ext cx="923899" cy="225442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19"/>
          <p:cNvSpPr txBox="1"/>
          <p:nvPr/>
        </p:nvSpPr>
        <p:spPr>
          <a:xfrm>
            <a:off x="97150" y="6534425"/>
            <a:ext cx="7699800" cy="24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latin typeface="Helvetica Neue"/>
                <a:ea typeface="Helvetica Neue"/>
                <a:cs typeface="Helvetica Neue"/>
                <a:sym typeface="Helvetica Neue"/>
              </a:rPr>
              <a:t>This project has received funding from the European Union's Horizon 2020 research and innovation programme under grant agreement No 825182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2" name="Google Shape;232;p19"/>
          <p:cNvSpPr txBox="1"/>
          <p:nvPr>
            <p:ph idx="12" type="sldNum"/>
          </p:nvPr>
        </p:nvSpPr>
        <p:spPr>
          <a:xfrm>
            <a:off x="8595308" y="6462597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 sz="1400"/>
            </a:lvl1pPr>
            <a:lvl2pPr lvl="1" rtl="0">
              <a:buNone/>
              <a:defRPr sz="1400"/>
            </a:lvl2pPr>
            <a:lvl3pPr lvl="2" rtl="0">
              <a:buNone/>
              <a:defRPr sz="1400"/>
            </a:lvl3pPr>
            <a:lvl4pPr lvl="3" rtl="0">
              <a:buNone/>
              <a:defRPr sz="1400"/>
            </a:lvl4pPr>
            <a:lvl5pPr lvl="4" rtl="0">
              <a:buNone/>
              <a:defRPr sz="1400"/>
            </a:lvl5pPr>
            <a:lvl6pPr lvl="5" rtl="0">
              <a:buNone/>
              <a:defRPr sz="1400"/>
            </a:lvl6pPr>
            <a:lvl7pPr lvl="6" rtl="0">
              <a:buNone/>
              <a:defRPr sz="1400"/>
            </a:lvl7pPr>
            <a:lvl8pPr lvl="7" rtl="0">
              <a:buNone/>
              <a:defRPr sz="1400"/>
            </a:lvl8pPr>
            <a:lvl9pPr lvl="8" rtl="0">
              <a:buNone/>
              <a:defRPr sz="14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0"/>
          <p:cNvSpPr txBox="1"/>
          <p:nvPr>
            <p:ph idx="12" type="sldNum"/>
          </p:nvPr>
        </p:nvSpPr>
        <p:spPr>
          <a:xfrm>
            <a:off x="8595308" y="6462597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 sz="1400"/>
            </a:lvl1pPr>
            <a:lvl2pPr lvl="1" rtl="0">
              <a:buNone/>
              <a:defRPr sz="1400"/>
            </a:lvl2pPr>
            <a:lvl3pPr lvl="2" rtl="0">
              <a:buNone/>
              <a:defRPr sz="1400"/>
            </a:lvl3pPr>
            <a:lvl4pPr lvl="3" rtl="0">
              <a:buNone/>
              <a:defRPr sz="1400"/>
            </a:lvl4pPr>
            <a:lvl5pPr lvl="4" rtl="0">
              <a:buNone/>
              <a:defRPr sz="1400"/>
            </a:lvl5pPr>
            <a:lvl6pPr lvl="5" rtl="0">
              <a:buNone/>
              <a:defRPr sz="1400"/>
            </a:lvl6pPr>
            <a:lvl7pPr lvl="6" rtl="0">
              <a:buNone/>
              <a:defRPr sz="1400"/>
            </a:lvl7pPr>
            <a:lvl8pPr lvl="7" rtl="0">
              <a:buNone/>
              <a:defRPr sz="1400"/>
            </a:lvl8pPr>
            <a:lvl9pPr lvl="8" rtl="0">
              <a:buNone/>
              <a:defRPr sz="14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 White" type="title">
  <p:cSld name="TITLE">
    <p:bg>
      <p:bgPr>
        <a:blipFill>
          <a:blip r:embed="rId2">
            <a:alphaModFix amt="17000"/>
          </a:blip>
          <a:stretch>
            <a:fillRect/>
          </a:stretch>
        </a:blipFill>
      </p:bgPr>
    </p:bg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2"/>
          <p:cNvSpPr txBox="1"/>
          <p:nvPr>
            <p:ph type="ctrTitle"/>
          </p:nvPr>
        </p:nvSpPr>
        <p:spPr>
          <a:xfrm>
            <a:off x="3209827" y="1810533"/>
            <a:ext cx="56772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88D"/>
              </a:buClr>
              <a:buSzPts val="6000"/>
              <a:buFont typeface="Calibri"/>
              <a:buNone/>
              <a:defRPr b="0" i="0" sz="6000" u="none" cap="none" strike="noStrike">
                <a:solidFill>
                  <a:srgbClr val="00488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43" name="Google Shape;243;p22"/>
          <p:cNvSpPr txBox="1"/>
          <p:nvPr>
            <p:ph idx="1" type="subTitle"/>
          </p:nvPr>
        </p:nvSpPr>
        <p:spPr>
          <a:xfrm>
            <a:off x="3202757" y="4271352"/>
            <a:ext cx="56772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488D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488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488D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488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488D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488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488D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488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488D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488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4" name="Google Shape;244;p22"/>
          <p:cNvSpPr txBox="1"/>
          <p:nvPr/>
        </p:nvSpPr>
        <p:spPr>
          <a:xfrm>
            <a:off x="3408609" y="6563111"/>
            <a:ext cx="56139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project has received funding from the European Union’s Horizon 2020 research and innovation programme under grant agreement No 731015.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5" name="Google Shape;245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98449" y="6566690"/>
            <a:ext cx="216073" cy="1441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/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Font typeface="Helvetica Neue"/>
              <a:buNone/>
              <a:defRPr b="1" sz="3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4" name="Google Shape;14;p3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 sz="1400"/>
            </a:lvl1pPr>
            <a:lvl2pPr lvl="1">
              <a:buNone/>
              <a:defRPr sz="1400"/>
            </a:lvl2pPr>
            <a:lvl3pPr lvl="2">
              <a:buNone/>
              <a:defRPr sz="1400"/>
            </a:lvl3pPr>
            <a:lvl4pPr lvl="3">
              <a:buNone/>
              <a:defRPr sz="1400"/>
            </a:lvl4pPr>
            <a:lvl5pPr lvl="4">
              <a:buNone/>
              <a:defRPr sz="1400"/>
            </a:lvl5pPr>
            <a:lvl6pPr lvl="5">
              <a:buNone/>
              <a:defRPr sz="1400"/>
            </a:lvl6pPr>
            <a:lvl7pPr lvl="6">
              <a:buNone/>
              <a:defRPr sz="1400"/>
            </a:lvl7pPr>
            <a:lvl8pPr lvl="7">
              <a:buNone/>
              <a:defRPr sz="1400"/>
            </a:lvl8pPr>
            <a:lvl9pPr lvl="8">
              <a:buNone/>
              <a:defRPr sz="14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5" name="Google Shape;15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104649" y="-941449"/>
            <a:ext cx="4189075" cy="4189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 Blue White">
  <p:cSld name="Title Slide Blue Whit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3"/>
          <p:cNvSpPr txBox="1"/>
          <p:nvPr/>
        </p:nvSpPr>
        <p:spPr>
          <a:xfrm>
            <a:off x="3388465" y="6559793"/>
            <a:ext cx="56139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project has received funding from the European Union’s Horizon 2020 research and innovation programme under grant agreement No 731015.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8" name="Google Shape;248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78304" y="6563372"/>
            <a:ext cx="216073" cy="144109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23"/>
          <p:cNvSpPr txBox="1"/>
          <p:nvPr>
            <p:ph type="ctrTitle"/>
          </p:nvPr>
        </p:nvSpPr>
        <p:spPr>
          <a:xfrm>
            <a:off x="3154679" y="1905802"/>
            <a:ext cx="5731800" cy="1849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b="0" i="0" sz="6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50" name="Google Shape;250;p23"/>
          <p:cNvSpPr txBox="1"/>
          <p:nvPr>
            <p:ph idx="1" type="body"/>
          </p:nvPr>
        </p:nvSpPr>
        <p:spPr>
          <a:xfrm>
            <a:off x="3154678" y="3829067"/>
            <a:ext cx="57318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4"/>
          <p:cNvSpPr txBox="1"/>
          <p:nvPr>
            <p:ph type="title"/>
          </p:nvPr>
        </p:nvSpPr>
        <p:spPr>
          <a:xfrm>
            <a:off x="628650" y="841961"/>
            <a:ext cx="7886700" cy="84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88D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488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53" name="Google Shape;253;p24"/>
          <p:cNvSpPr txBox="1"/>
          <p:nvPr>
            <p:ph idx="1" type="body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488D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488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488D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488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488D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488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488D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488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488D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488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4" name="Google Shape;254;p24"/>
          <p:cNvSpPr txBox="1"/>
          <p:nvPr>
            <p:ph idx="10" type="dt"/>
          </p:nvPr>
        </p:nvSpPr>
        <p:spPr>
          <a:xfrm>
            <a:off x="628650" y="6211975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0488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5" name="Google Shape;255;p24"/>
          <p:cNvSpPr txBox="1"/>
          <p:nvPr>
            <p:ph idx="11" type="ftr"/>
          </p:nvPr>
        </p:nvSpPr>
        <p:spPr>
          <a:xfrm>
            <a:off x="3028950" y="6211975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0488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6" name="Google Shape;256;p24"/>
          <p:cNvSpPr txBox="1"/>
          <p:nvPr>
            <p:ph idx="12" type="sldNum"/>
          </p:nvPr>
        </p:nvSpPr>
        <p:spPr>
          <a:xfrm>
            <a:off x="6457950" y="6211975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00488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00488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00488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00488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00488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00488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00488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00488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00488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57" name="Google Shape;257;p24"/>
          <p:cNvSpPr txBox="1"/>
          <p:nvPr/>
        </p:nvSpPr>
        <p:spPr>
          <a:xfrm>
            <a:off x="864731" y="6572152"/>
            <a:ext cx="53244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project has received funding from the European Union’s Horizon 2020 research and innovation programme under grant agreement No 731015.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8" name="Google Shape;258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27078" y="6591881"/>
            <a:ext cx="216073" cy="1441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93693" y="10513"/>
            <a:ext cx="2012920" cy="647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 Transparent Blue White">
  <p:cSld name="Title Slide Transparent Blue White">
    <p:bg>
      <p:bgPr>
        <a:blipFill>
          <a:blip r:embed="rId2">
            <a:alphaModFix amt="20000"/>
          </a:blip>
          <a:stretch>
            <a:fillRect/>
          </a:stretch>
        </a:blipFill>
      </p:bgPr>
    </p:bg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5"/>
          <p:cNvSpPr txBox="1"/>
          <p:nvPr/>
        </p:nvSpPr>
        <p:spPr>
          <a:xfrm>
            <a:off x="3388465" y="6559793"/>
            <a:ext cx="56139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project has received funding from the European Union’s Horizon 2020 research and innovation programme under grant agreement No 731015.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2" name="Google Shape;262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78304" y="6563372"/>
            <a:ext cx="216073" cy="144109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25"/>
          <p:cNvSpPr txBox="1"/>
          <p:nvPr>
            <p:ph type="ctrTitle"/>
          </p:nvPr>
        </p:nvSpPr>
        <p:spPr>
          <a:xfrm>
            <a:off x="3154679" y="1905802"/>
            <a:ext cx="5731800" cy="1849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b="0" i="0" sz="6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64" name="Google Shape;264;p25"/>
          <p:cNvSpPr txBox="1"/>
          <p:nvPr>
            <p:ph idx="1" type="body"/>
          </p:nvPr>
        </p:nvSpPr>
        <p:spPr>
          <a:xfrm>
            <a:off x="3154678" y="3829067"/>
            <a:ext cx="57318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 Translparent Blue">
  <p:cSld name="Title Slide Translparent Blue">
    <p:bg>
      <p:bgPr>
        <a:blipFill>
          <a:blip r:embed="rId2">
            <a:alphaModFix amt="20000"/>
          </a:blip>
          <a:stretch>
            <a:fillRect/>
          </a:stretch>
        </a:blipFill>
      </p:bgPr>
    </p:bg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6"/>
          <p:cNvSpPr txBox="1"/>
          <p:nvPr/>
        </p:nvSpPr>
        <p:spPr>
          <a:xfrm>
            <a:off x="3402752" y="6559793"/>
            <a:ext cx="56139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project has received funding from the European Union’s Horizon 2020 research and innovation programme under grant agreement No 731015.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7" name="Google Shape;267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92592" y="6563372"/>
            <a:ext cx="216073" cy="144109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26"/>
          <p:cNvSpPr txBox="1"/>
          <p:nvPr>
            <p:ph type="ctrTitle"/>
          </p:nvPr>
        </p:nvSpPr>
        <p:spPr>
          <a:xfrm>
            <a:off x="3154679" y="1905802"/>
            <a:ext cx="5731800" cy="1849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88D"/>
              </a:buClr>
              <a:buSzPts val="6000"/>
              <a:buFont typeface="Calibri"/>
              <a:buNone/>
              <a:defRPr b="0" i="0" sz="6000" u="none" cap="none" strike="noStrike">
                <a:solidFill>
                  <a:srgbClr val="00488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69" name="Google Shape;269;p26"/>
          <p:cNvSpPr txBox="1"/>
          <p:nvPr>
            <p:ph idx="1" type="body"/>
          </p:nvPr>
        </p:nvSpPr>
        <p:spPr>
          <a:xfrm>
            <a:off x="3154678" y="3829067"/>
            <a:ext cx="57318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488D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488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7"/>
          <p:cNvSpPr txBox="1"/>
          <p:nvPr>
            <p:ph type="title"/>
          </p:nvPr>
        </p:nvSpPr>
        <p:spPr>
          <a:xfrm>
            <a:off x="623888" y="1709738"/>
            <a:ext cx="7886700" cy="2852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88D"/>
              </a:buClr>
              <a:buSzPts val="6000"/>
              <a:buFont typeface="Calibri"/>
              <a:buNone/>
              <a:defRPr b="0" i="0" sz="6000" u="none" cap="none" strike="noStrike">
                <a:solidFill>
                  <a:srgbClr val="00488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72" name="Google Shape;272;p27"/>
          <p:cNvSpPr txBox="1"/>
          <p:nvPr>
            <p:ph idx="1" type="body"/>
          </p:nvPr>
        </p:nvSpPr>
        <p:spPr>
          <a:xfrm>
            <a:off x="623888" y="4589463"/>
            <a:ext cx="78867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488D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488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3" name="Google Shape;273;p27"/>
          <p:cNvSpPr txBox="1"/>
          <p:nvPr>
            <p:ph idx="10" type="dt"/>
          </p:nvPr>
        </p:nvSpPr>
        <p:spPr>
          <a:xfrm>
            <a:off x="628650" y="6202345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0488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4" name="Google Shape;274;p27"/>
          <p:cNvSpPr txBox="1"/>
          <p:nvPr>
            <p:ph idx="11" type="ftr"/>
          </p:nvPr>
        </p:nvSpPr>
        <p:spPr>
          <a:xfrm>
            <a:off x="3028950" y="6202345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0488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5" name="Google Shape;275;p27"/>
          <p:cNvSpPr txBox="1"/>
          <p:nvPr>
            <p:ph idx="12" type="sldNum"/>
          </p:nvPr>
        </p:nvSpPr>
        <p:spPr>
          <a:xfrm>
            <a:off x="6457950" y="6202345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00488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00488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00488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00488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00488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00488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00488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00488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00488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76" name="Google Shape;276;p27"/>
          <p:cNvSpPr txBox="1"/>
          <p:nvPr/>
        </p:nvSpPr>
        <p:spPr>
          <a:xfrm>
            <a:off x="864731" y="6572152"/>
            <a:ext cx="53244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project has received funding from the European Union’s Horizon 2020 research and innovation programme under grant agreement No 731015.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7" name="Google Shape;277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27078" y="6591881"/>
            <a:ext cx="216073" cy="1441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93693" y="10513"/>
            <a:ext cx="2012920" cy="647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8"/>
          <p:cNvSpPr txBox="1"/>
          <p:nvPr>
            <p:ph type="title"/>
          </p:nvPr>
        </p:nvSpPr>
        <p:spPr>
          <a:xfrm>
            <a:off x="628650" y="841961"/>
            <a:ext cx="7886700" cy="84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88D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488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81" name="Google Shape;281;p28"/>
          <p:cNvSpPr txBox="1"/>
          <p:nvPr>
            <p:ph idx="1" type="body"/>
          </p:nvPr>
        </p:nvSpPr>
        <p:spPr>
          <a:xfrm>
            <a:off x="628650" y="1825625"/>
            <a:ext cx="38862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488D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488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488D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488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488D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488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488D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488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488D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488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2" name="Google Shape;282;p28"/>
          <p:cNvSpPr txBox="1"/>
          <p:nvPr>
            <p:ph idx="2" type="body"/>
          </p:nvPr>
        </p:nvSpPr>
        <p:spPr>
          <a:xfrm>
            <a:off x="4629150" y="1825625"/>
            <a:ext cx="38862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488D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488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488D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488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488D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488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488D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488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488D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488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3" name="Google Shape;283;p28"/>
          <p:cNvSpPr txBox="1"/>
          <p:nvPr>
            <p:ph idx="10" type="dt"/>
          </p:nvPr>
        </p:nvSpPr>
        <p:spPr>
          <a:xfrm>
            <a:off x="628650" y="6211975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0488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4" name="Google Shape;284;p28"/>
          <p:cNvSpPr txBox="1"/>
          <p:nvPr>
            <p:ph idx="11" type="ftr"/>
          </p:nvPr>
        </p:nvSpPr>
        <p:spPr>
          <a:xfrm>
            <a:off x="3028950" y="6211975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0488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5" name="Google Shape;285;p28"/>
          <p:cNvSpPr txBox="1"/>
          <p:nvPr>
            <p:ph idx="12" type="sldNum"/>
          </p:nvPr>
        </p:nvSpPr>
        <p:spPr>
          <a:xfrm>
            <a:off x="6457950" y="6211975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00488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00488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00488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00488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00488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00488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00488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00488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00488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86" name="Google Shape;286;p28"/>
          <p:cNvSpPr txBox="1"/>
          <p:nvPr/>
        </p:nvSpPr>
        <p:spPr>
          <a:xfrm>
            <a:off x="864731" y="6572152"/>
            <a:ext cx="53244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project has received funding from the European Union’s Horizon 2020 research and innovation programme under grant agreement No 731015.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7" name="Google Shape;287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27078" y="6591881"/>
            <a:ext cx="216073" cy="1441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93693" y="10513"/>
            <a:ext cx="2012920" cy="647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9"/>
          <p:cNvSpPr txBox="1"/>
          <p:nvPr>
            <p:ph type="title"/>
          </p:nvPr>
        </p:nvSpPr>
        <p:spPr>
          <a:xfrm>
            <a:off x="629841" y="830834"/>
            <a:ext cx="7886700" cy="85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88D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488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91" name="Google Shape;291;p29"/>
          <p:cNvSpPr txBox="1"/>
          <p:nvPr>
            <p:ph idx="1" type="body"/>
          </p:nvPr>
        </p:nvSpPr>
        <p:spPr>
          <a:xfrm>
            <a:off x="629841" y="1681163"/>
            <a:ext cx="38685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488D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488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488D"/>
              </a:buClr>
              <a:buSzPts val="2000"/>
              <a:buFont typeface="Arial"/>
              <a:buNone/>
              <a:defRPr b="1" i="0" sz="2000" u="none" cap="none" strike="noStrike">
                <a:solidFill>
                  <a:srgbClr val="00488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488D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00488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488D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488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488D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488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2" name="Google Shape;292;p29"/>
          <p:cNvSpPr txBox="1"/>
          <p:nvPr>
            <p:ph idx="2" type="body"/>
          </p:nvPr>
        </p:nvSpPr>
        <p:spPr>
          <a:xfrm>
            <a:off x="629841" y="2505075"/>
            <a:ext cx="38685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488D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488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488D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488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488D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488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488D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488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488D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488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3" name="Google Shape;293;p29"/>
          <p:cNvSpPr txBox="1"/>
          <p:nvPr>
            <p:ph idx="3" type="body"/>
          </p:nvPr>
        </p:nvSpPr>
        <p:spPr>
          <a:xfrm>
            <a:off x="4629150" y="1681163"/>
            <a:ext cx="38874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488D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488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488D"/>
              </a:buClr>
              <a:buSzPts val="2000"/>
              <a:buFont typeface="Arial"/>
              <a:buNone/>
              <a:defRPr b="1" i="0" sz="2000" u="none" cap="none" strike="noStrike">
                <a:solidFill>
                  <a:srgbClr val="00488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488D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00488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488D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488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488D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488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4" name="Google Shape;294;p29"/>
          <p:cNvSpPr txBox="1"/>
          <p:nvPr>
            <p:ph idx="4" type="body"/>
          </p:nvPr>
        </p:nvSpPr>
        <p:spPr>
          <a:xfrm>
            <a:off x="4629150" y="2505075"/>
            <a:ext cx="38874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488D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488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488D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488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488D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488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488D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488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488D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488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5" name="Google Shape;295;p29"/>
          <p:cNvSpPr txBox="1"/>
          <p:nvPr>
            <p:ph idx="10" type="dt"/>
          </p:nvPr>
        </p:nvSpPr>
        <p:spPr>
          <a:xfrm>
            <a:off x="628650" y="6211975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0488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6" name="Google Shape;296;p29"/>
          <p:cNvSpPr txBox="1"/>
          <p:nvPr>
            <p:ph idx="11" type="ftr"/>
          </p:nvPr>
        </p:nvSpPr>
        <p:spPr>
          <a:xfrm>
            <a:off x="3028950" y="6211975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0488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7" name="Google Shape;297;p29"/>
          <p:cNvSpPr txBox="1"/>
          <p:nvPr>
            <p:ph idx="12" type="sldNum"/>
          </p:nvPr>
        </p:nvSpPr>
        <p:spPr>
          <a:xfrm>
            <a:off x="6457950" y="6211975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00488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00488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00488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00488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00488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00488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00488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00488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00488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8" name="Google Shape;298;p29"/>
          <p:cNvSpPr txBox="1"/>
          <p:nvPr/>
        </p:nvSpPr>
        <p:spPr>
          <a:xfrm>
            <a:off x="864731" y="6572152"/>
            <a:ext cx="53244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project has received funding from the European Union’s Horizon 2020 research and innovation programme under grant agreement No 731015.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9" name="Google Shape;299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27078" y="6591881"/>
            <a:ext cx="216073" cy="14410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93693" y="10513"/>
            <a:ext cx="2012920" cy="647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30"/>
          <p:cNvSpPr txBox="1"/>
          <p:nvPr>
            <p:ph type="title"/>
          </p:nvPr>
        </p:nvSpPr>
        <p:spPr>
          <a:xfrm>
            <a:off x="628650" y="841961"/>
            <a:ext cx="7886700" cy="84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88D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488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03" name="Google Shape;303;p30"/>
          <p:cNvSpPr txBox="1"/>
          <p:nvPr>
            <p:ph idx="10" type="dt"/>
          </p:nvPr>
        </p:nvSpPr>
        <p:spPr>
          <a:xfrm>
            <a:off x="628650" y="6211974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0488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4" name="Google Shape;304;p30"/>
          <p:cNvSpPr txBox="1"/>
          <p:nvPr>
            <p:ph idx="11" type="ftr"/>
          </p:nvPr>
        </p:nvSpPr>
        <p:spPr>
          <a:xfrm>
            <a:off x="3028950" y="6211974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0488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5" name="Google Shape;305;p30"/>
          <p:cNvSpPr txBox="1"/>
          <p:nvPr>
            <p:ph idx="12" type="sldNum"/>
          </p:nvPr>
        </p:nvSpPr>
        <p:spPr>
          <a:xfrm>
            <a:off x="6457950" y="6211974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00488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00488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00488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00488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00488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00488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00488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00488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00488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06" name="Google Shape;306;p30"/>
          <p:cNvSpPr txBox="1"/>
          <p:nvPr/>
        </p:nvSpPr>
        <p:spPr>
          <a:xfrm>
            <a:off x="864731" y="6572152"/>
            <a:ext cx="53244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project has received funding from the European Union’s Horizon 2020 research and innovation programme under grant agreement No 731015.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7" name="Google Shape;307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27078" y="6591881"/>
            <a:ext cx="216073" cy="14410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93693" y="10513"/>
            <a:ext cx="2012920" cy="647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31"/>
          <p:cNvSpPr txBox="1"/>
          <p:nvPr>
            <p:ph idx="10" type="dt"/>
          </p:nvPr>
        </p:nvSpPr>
        <p:spPr>
          <a:xfrm>
            <a:off x="628650" y="6211975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0488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1" name="Google Shape;311;p31"/>
          <p:cNvSpPr txBox="1"/>
          <p:nvPr>
            <p:ph idx="11" type="ftr"/>
          </p:nvPr>
        </p:nvSpPr>
        <p:spPr>
          <a:xfrm>
            <a:off x="3028950" y="6211975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0488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2" name="Google Shape;312;p31"/>
          <p:cNvSpPr txBox="1"/>
          <p:nvPr>
            <p:ph idx="12" type="sldNum"/>
          </p:nvPr>
        </p:nvSpPr>
        <p:spPr>
          <a:xfrm>
            <a:off x="6457950" y="6211975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00488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00488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00488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00488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00488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00488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00488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00488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00488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13" name="Google Shape;313;p31"/>
          <p:cNvSpPr txBox="1"/>
          <p:nvPr/>
        </p:nvSpPr>
        <p:spPr>
          <a:xfrm>
            <a:off x="864731" y="6572152"/>
            <a:ext cx="53244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project has received funding from the European Union’s Horizon 2020 research and innovation programme under grant agreement No 731015.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4" name="Google Shape;314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27078" y="6591881"/>
            <a:ext cx="216073" cy="14410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93693" y="10513"/>
            <a:ext cx="2012920" cy="647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32"/>
          <p:cNvSpPr txBox="1"/>
          <p:nvPr>
            <p:ph type="title"/>
          </p:nvPr>
        </p:nvSpPr>
        <p:spPr>
          <a:xfrm>
            <a:off x="629841" y="457200"/>
            <a:ext cx="29490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88D"/>
              </a:buClr>
              <a:buSzPts val="3200"/>
              <a:buFont typeface="Calibri"/>
              <a:buNone/>
              <a:defRPr b="0" i="0" sz="3200" u="none" cap="none" strike="noStrike">
                <a:solidFill>
                  <a:srgbClr val="00488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18" name="Google Shape;318;p32"/>
          <p:cNvSpPr txBox="1"/>
          <p:nvPr>
            <p:ph idx="1" type="body"/>
          </p:nvPr>
        </p:nvSpPr>
        <p:spPr>
          <a:xfrm>
            <a:off x="3887391" y="987425"/>
            <a:ext cx="4629300" cy="48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488D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488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488D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488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488D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488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488D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488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488D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488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9" name="Google Shape;319;p32"/>
          <p:cNvSpPr txBox="1"/>
          <p:nvPr>
            <p:ph idx="2" type="body"/>
          </p:nvPr>
        </p:nvSpPr>
        <p:spPr>
          <a:xfrm>
            <a:off x="629841" y="2057400"/>
            <a:ext cx="29490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488D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488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488D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488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488D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488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488D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488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488D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488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0" name="Google Shape;320;p32"/>
          <p:cNvSpPr txBox="1"/>
          <p:nvPr>
            <p:ph idx="10" type="dt"/>
          </p:nvPr>
        </p:nvSpPr>
        <p:spPr>
          <a:xfrm>
            <a:off x="628650" y="6221595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0488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1" name="Google Shape;321;p32"/>
          <p:cNvSpPr txBox="1"/>
          <p:nvPr>
            <p:ph idx="11" type="ftr"/>
          </p:nvPr>
        </p:nvSpPr>
        <p:spPr>
          <a:xfrm>
            <a:off x="3028950" y="6221595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0488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2" name="Google Shape;322;p32"/>
          <p:cNvSpPr txBox="1"/>
          <p:nvPr>
            <p:ph idx="12" type="sldNum"/>
          </p:nvPr>
        </p:nvSpPr>
        <p:spPr>
          <a:xfrm>
            <a:off x="6457950" y="6221595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00488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00488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00488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00488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00488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00488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00488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00488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00488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23" name="Google Shape;323;p32"/>
          <p:cNvSpPr txBox="1"/>
          <p:nvPr/>
        </p:nvSpPr>
        <p:spPr>
          <a:xfrm>
            <a:off x="864731" y="6572152"/>
            <a:ext cx="53244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project has received funding from the European Union’s Horizon 2020 research and innovation programme under grant agreement No 731015.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4" name="Google Shape;324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27078" y="6591881"/>
            <a:ext cx="216073" cy="14410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93693" y="10513"/>
            <a:ext cx="2012920" cy="647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941125" y="6034040"/>
            <a:ext cx="1101156" cy="76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76200" y="200502"/>
            <a:ext cx="9144001" cy="1394047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11700" y="1765288"/>
            <a:ext cx="8520600" cy="4326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●"/>
              <a:defRPr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Font typeface="Helvetica Neue"/>
              <a:buChar char="○"/>
              <a:defRPr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Font typeface="Helvetica Neue"/>
              <a:buChar char="■"/>
              <a:defRPr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Font typeface="Helvetica Neue"/>
              <a:buChar char="●"/>
              <a:defRPr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Font typeface="Helvetica Neue"/>
              <a:buChar char="○"/>
              <a:defRPr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Font typeface="Helvetica Neue"/>
              <a:buChar char="■"/>
              <a:defRPr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Font typeface="Helvetica Neue"/>
              <a:buChar char="●"/>
              <a:defRPr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Font typeface="Helvetica Neue"/>
              <a:buChar char="○"/>
              <a:defRPr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Font typeface="Helvetica Neue"/>
              <a:buChar char="■"/>
              <a:defRPr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595308" y="6462597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 sz="1400"/>
            </a:lvl1pPr>
            <a:lvl2pPr lvl="1">
              <a:buNone/>
              <a:defRPr sz="1400"/>
            </a:lvl2pPr>
            <a:lvl3pPr lvl="2">
              <a:buNone/>
              <a:defRPr sz="1400"/>
            </a:lvl3pPr>
            <a:lvl4pPr lvl="3">
              <a:buNone/>
              <a:defRPr sz="1400"/>
            </a:lvl4pPr>
            <a:lvl5pPr lvl="4">
              <a:buNone/>
              <a:defRPr sz="1400"/>
            </a:lvl5pPr>
            <a:lvl6pPr lvl="5">
              <a:buNone/>
              <a:defRPr sz="1400"/>
            </a:lvl6pPr>
            <a:lvl7pPr lvl="6">
              <a:buNone/>
              <a:defRPr sz="1400"/>
            </a:lvl7pPr>
            <a:lvl8pPr lvl="7">
              <a:buNone/>
              <a:defRPr sz="1400"/>
            </a:lvl8pPr>
            <a:lvl9pPr lvl="8">
              <a:buNone/>
              <a:defRPr sz="14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1" name="Google Shape;21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7175" y="6234420"/>
            <a:ext cx="845814" cy="2599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42993" y="6232457"/>
            <a:ext cx="845820" cy="263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788811" y="6232379"/>
            <a:ext cx="343188" cy="264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169455" y="6251214"/>
            <a:ext cx="583465" cy="2263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790383" y="6217625"/>
            <a:ext cx="477504" cy="2599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355935" y="6227243"/>
            <a:ext cx="583455" cy="2407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7;p4"/>
          <p:cNvPicPr preferRelativeResize="0"/>
          <p:nvPr/>
        </p:nvPicPr>
        <p:blipFill rotWithShape="1">
          <a:blip r:embed="rId10">
            <a:alphaModFix/>
          </a:blip>
          <a:srcRect b="-19019" l="0" r="0" t="0"/>
          <a:stretch/>
        </p:blipFill>
        <p:spPr>
          <a:xfrm>
            <a:off x="4131525" y="6189525"/>
            <a:ext cx="693725" cy="308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968220" y="6249619"/>
            <a:ext cx="693720" cy="1959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4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804970" y="6234420"/>
            <a:ext cx="923906" cy="22639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4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6873051" y="6234897"/>
            <a:ext cx="923899" cy="225442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4"/>
          <p:cNvSpPr txBox="1"/>
          <p:nvPr/>
        </p:nvSpPr>
        <p:spPr>
          <a:xfrm>
            <a:off x="97150" y="6534425"/>
            <a:ext cx="7699800" cy="24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latin typeface="Helvetica Neue"/>
                <a:ea typeface="Helvetica Neue"/>
                <a:cs typeface="Helvetica Neue"/>
                <a:sym typeface="Helvetica Neue"/>
              </a:rPr>
              <a:t>This project has received funding from the European Union's Horizon 2020 research and innovation programme under grant agreement No 825182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2" name="Google Shape;32;p4"/>
          <p:cNvSpPr txBox="1"/>
          <p:nvPr>
            <p:ph type="title"/>
          </p:nvPr>
        </p:nvSpPr>
        <p:spPr>
          <a:xfrm>
            <a:off x="331400" y="441850"/>
            <a:ext cx="7465500" cy="91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Helvetica Neue"/>
              <a:buNone/>
              <a:defRPr b="1">
                <a:solidFill>
                  <a:srgbClr val="F3F3F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33"/>
          <p:cNvSpPr txBox="1"/>
          <p:nvPr>
            <p:ph type="title"/>
          </p:nvPr>
        </p:nvSpPr>
        <p:spPr>
          <a:xfrm>
            <a:off x="629841" y="457200"/>
            <a:ext cx="29490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88D"/>
              </a:buClr>
              <a:buSzPts val="3200"/>
              <a:buFont typeface="Calibri"/>
              <a:buNone/>
              <a:defRPr b="0" i="0" sz="3200" u="none" cap="none" strike="noStrike">
                <a:solidFill>
                  <a:srgbClr val="00488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28" name="Google Shape;328;p33"/>
          <p:cNvSpPr/>
          <p:nvPr>
            <p:ph idx="2" type="pic"/>
          </p:nvPr>
        </p:nvSpPr>
        <p:spPr>
          <a:xfrm>
            <a:off x="3887391" y="987425"/>
            <a:ext cx="4629300" cy="48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488D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488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488D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488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488D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488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488D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488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488D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488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9" name="Google Shape;329;p33"/>
          <p:cNvSpPr txBox="1"/>
          <p:nvPr>
            <p:ph idx="1" type="body"/>
          </p:nvPr>
        </p:nvSpPr>
        <p:spPr>
          <a:xfrm>
            <a:off x="629841" y="2057400"/>
            <a:ext cx="29490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488D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488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488D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488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488D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488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488D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488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488D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488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0" name="Google Shape;330;p33"/>
          <p:cNvSpPr txBox="1"/>
          <p:nvPr>
            <p:ph idx="10" type="dt"/>
          </p:nvPr>
        </p:nvSpPr>
        <p:spPr>
          <a:xfrm>
            <a:off x="628650" y="6211975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0488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1" name="Google Shape;331;p33"/>
          <p:cNvSpPr txBox="1"/>
          <p:nvPr>
            <p:ph idx="11" type="ftr"/>
          </p:nvPr>
        </p:nvSpPr>
        <p:spPr>
          <a:xfrm>
            <a:off x="3028950" y="6211975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0488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2" name="Google Shape;332;p33"/>
          <p:cNvSpPr txBox="1"/>
          <p:nvPr>
            <p:ph idx="12" type="sldNum"/>
          </p:nvPr>
        </p:nvSpPr>
        <p:spPr>
          <a:xfrm>
            <a:off x="6457950" y="6211975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00488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00488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00488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00488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00488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00488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00488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00488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00488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33" name="Google Shape;333;p33"/>
          <p:cNvSpPr txBox="1"/>
          <p:nvPr/>
        </p:nvSpPr>
        <p:spPr>
          <a:xfrm>
            <a:off x="864731" y="6572152"/>
            <a:ext cx="53244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project has received funding from the European Union’s Horizon 2020 research and innovation programme under grant agreement No 731015.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4" name="Google Shape;334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27078" y="6591881"/>
            <a:ext cx="216073" cy="14410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93693" y="10513"/>
            <a:ext cx="2012920" cy="647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76200" y="200502"/>
            <a:ext cx="9144001" cy="1394047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5"/>
          <p:cNvSpPr txBox="1"/>
          <p:nvPr>
            <p:ph idx="1" type="body"/>
          </p:nvPr>
        </p:nvSpPr>
        <p:spPr>
          <a:xfrm>
            <a:off x="311700" y="1786896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●"/>
              <a:defRPr sz="14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Font typeface="Helvetica Neue"/>
              <a:buChar char="○"/>
              <a:defRPr sz="12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Font typeface="Helvetica Neue"/>
              <a:buChar char="■"/>
              <a:defRPr sz="12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Font typeface="Helvetica Neue"/>
              <a:buChar char="●"/>
              <a:defRPr sz="12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Font typeface="Helvetica Neue"/>
              <a:buChar char="○"/>
              <a:defRPr sz="12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Font typeface="Helvetica Neue"/>
              <a:buChar char="■"/>
              <a:defRPr sz="12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Font typeface="Helvetica Neue"/>
              <a:buChar char="●"/>
              <a:defRPr sz="12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Font typeface="Helvetica Neue"/>
              <a:buChar char="○"/>
              <a:defRPr sz="12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Font typeface="Helvetica Neue"/>
              <a:buChar char="■"/>
              <a:defRPr sz="12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36" name="Google Shape;36;p5"/>
          <p:cNvSpPr txBox="1"/>
          <p:nvPr>
            <p:ph idx="2" type="body"/>
          </p:nvPr>
        </p:nvSpPr>
        <p:spPr>
          <a:xfrm>
            <a:off x="4832400" y="1786900"/>
            <a:ext cx="3999900" cy="4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●"/>
              <a:defRPr sz="14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Font typeface="Helvetica Neue"/>
              <a:buChar char="○"/>
              <a:defRPr sz="12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Font typeface="Helvetica Neue"/>
              <a:buChar char="■"/>
              <a:defRPr sz="12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Font typeface="Helvetica Neue"/>
              <a:buChar char="●"/>
              <a:defRPr sz="12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Font typeface="Helvetica Neue"/>
              <a:buChar char="○"/>
              <a:defRPr sz="12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Font typeface="Helvetica Neue"/>
              <a:buChar char="■"/>
              <a:defRPr sz="12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Font typeface="Helvetica Neue"/>
              <a:buChar char="●"/>
              <a:defRPr sz="12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Font typeface="Helvetica Neue"/>
              <a:buChar char="○"/>
              <a:defRPr sz="12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Font typeface="Helvetica Neue"/>
              <a:buChar char="■"/>
              <a:defRPr sz="12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pic>
        <p:nvPicPr>
          <p:cNvPr id="37" name="Google Shape;37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41125" y="6034040"/>
            <a:ext cx="1101156" cy="76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7175" y="6234420"/>
            <a:ext cx="845814" cy="259993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9;p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42993" y="6232457"/>
            <a:ext cx="845820" cy="263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788811" y="6232379"/>
            <a:ext cx="343188" cy="264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169455" y="6251214"/>
            <a:ext cx="583465" cy="226398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790383" y="6217625"/>
            <a:ext cx="477504" cy="259987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355935" y="6227243"/>
            <a:ext cx="583455" cy="2407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p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968220" y="6249619"/>
            <a:ext cx="693720" cy="19599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5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804970" y="6234420"/>
            <a:ext cx="923906" cy="226391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5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6873051" y="6234897"/>
            <a:ext cx="923899" cy="225442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5"/>
          <p:cNvSpPr txBox="1"/>
          <p:nvPr/>
        </p:nvSpPr>
        <p:spPr>
          <a:xfrm>
            <a:off x="97150" y="6534425"/>
            <a:ext cx="7699800" cy="24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latin typeface="Helvetica Neue"/>
                <a:ea typeface="Helvetica Neue"/>
                <a:cs typeface="Helvetica Neue"/>
                <a:sym typeface="Helvetica Neue"/>
              </a:rPr>
              <a:t>This project has received funding from the European Union's Horizon 2020 research and innovation programme under grant agreement No 825182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8" name="Google Shape;48;p5"/>
          <p:cNvSpPr txBox="1"/>
          <p:nvPr>
            <p:ph idx="12" type="sldNum"/>
          </p:nvPr>
        </p:nvSpPr>
        <p:spPr>
          <a:xfrm>
            <a:off x="8595308" y="6462597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 sz="1400"/>
            </a:lvl1pPr>
            <a:lvl2pPr lvl="1" rtl="0">
              <a:buNone/>
              <a:defRPr sz="1400"/>
            </a:lvl2pPr>
            <a:lvl3pPr lvl="2" rtl="0">
              <a:buNone/>
              <a:defRPr sz="1400"/>
            </a:lvl3pPr>
            <a:lvl4pPr lvl="3" rtl="0">
              <a:buNone/>
              <a:defRPr sz="1400"/>
            </a:lvl4pPr>
            <a:lvl5pPr lvl="4" rtl="0">
              <a:buNone/>
              <a:defRPr sz="1400"/>
            </a:lvl5pPr>
            <a:lvl6pPr lvl="5" rtl="0">
              <a:buNone/>
              <a:defRPr sz="1400"/>
            </a:lvl6pPr>
            <a:lvl7pPr lvl="6" rtl="0">
              <a:buNone/>
              <a:defRPr sz="1400"/>
            </a:lvl7pPr>
            <a:lvl8pPr lvl="7" rtl="0">
              <a:buNone/>
              <a:defRPr sz="1400"/>
            </a:lvl8pPr>
            <a:lvl9pPr lvl="8" rtl="0">
              <a:buNone/>
              <a:defRPr sz="14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9" name="Google Shape;49;p5"/>
          <p:cNvSpPr txBox="1"/>
          <p:nvPr>
            <p:ph type="title"/>
          </p:nvPr>
        </p:nvSpPr>
        <p:spPr>
          <a:xfrm>
            <a:off x="331400" y="441850"/>
            <a:ext cx="7465500" cy="91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Helvetica Neue"/>
              <a:buNone/>
              <a:defRPr b="1">
                <a:solidFill>
                  <a:srgbClr val="F3F3F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50" name="Google Shape;50;p5"/>
          <p:cNvPicPr preferRelativeResize="0"/>
          <p:nvPr/>
        </p:nvPicPr>
        <p:blipFill rotWithShape="1">
          <a:blip r:embed="rId13">
            <a:alphaModFix/>
          </a:blip>
          <a:srcRect b="-19019" l="0" r="0" t="0"/>
          <a:stretch/>
        </p:blipFill>
        <p:spPr>
          <a:xfrm>
            <a:off x="4131525" y="6189525"/>
            <a:ext cx="693725" cy="3086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rêt-à-LLOD" type="titleOnly">
  <p:cSld name="TITLE_ONLY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76200" y="200502"/>
            <a:ext cx="9144001" cy="13940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41125" y="6034040"/>
            <a:ext cx="1101156" cy="76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7175" y="6234420"/>
            <a:ext cx="845814" cy="2599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42993" y="6232457"/>
            <a:ext cx="845820" cy="263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788811" y="6232379"/>
            <a:ext cx="343188" cy="264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169455" y="6251214"/>
            <a:ext cx="583465" cy="226398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790383" y="6217625"/>
            <a:ext cx="477504" cy="259987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355935" y="6227243"/>
            <a:ext cx="583455" cy="2407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968220" y="6249619"/>
            <a:ext cx="693720" cy="19599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804970" y="6234420"/>
            <a:ext cx="923906" cy="226391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6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6873051" y="6234897"/>
            <a:ext cx="923899" cy="225442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6"/>
          <p:cNvSpPr txBox="1"/>
          <p:nvPr/>
        </p:nvSpPr>
        <p:spPr>
          <a:xfrm>
            <a:off x="97150" y="6534425"/>
            <a:ext cx="7699800" cy="24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latin typeface="Helvetica Neue"/>
                <a:ea typeface="Helvetica Neue"/>
                <a:cs typeface="Helvetica Neue"/>
                <a:sym typeface="Helvetica Neue"/>
              </a:rPr>
              <a:t>This project has received funding from the European Union's Horizon 2020 research and innovation programme under grant agreement No 825182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4" name="Google Shape;64;p6"/>
          <p:cNvSpPr txBox="1"/>
          <p:nvPr>
            <p:ph idx="12" type="sldNum"/>
          </p:nvPr>
        </p:nvSpPr>
        <p:spPr>
          <a:xfrm>
            <a:off x="8595308" y="6462597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 sz="1400"/>
            </a:lvl1pPr>
            <a:lvl2pPr lvl="1" rtl="0">
              <a:buNone/>
              <a:defRPr sz="1400"/>
            </a:lvl2pPr>
            <a:lvl3pPr lvl="2" rtl="0">
              <a:buNone/>
              <a:defRPr sz="1400"/>
            </a:lvl3pPr>
            <a:lvl4pPr lvl="3" rtl="0">
              <a:buNone/>
              <a:defRPr sz="1400"/>
            </a:lvl4pPr>
            <a:lvl5pPr lvl="4" rtl="0">
              <a:buNone/>
              <a:defRPr sz="1400"/>
            </a:lvl5pPr>
            <a:lvl6pPr lvl="5" rtl="0">
              <a:buNone/>
              <a:defRPr sz="1400"/>
            </a:lvl6pPr>
            <a:lvl7pPr lvl="6" rtl="0">
              <a:buNone/>
              <a:defRPr sz="1400"/>
            </a:lvl7pPr>
            <a:lvl8pPr lvl="7" rtl="0">
              <a:buNone/>
              <a:defRPr sz="1400"/>
            </a:lvl8pPr>
            <a:lvl9pPr lvl="8" rtl="0">
              <a:buNone/>
              <a:defRPr sz="14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5" name="Google Shape;65;p6"/>
          <p:cNvSpPr txBox="1"/>
          <p:nvPr>
            <p:ph type="title"/>
          </p:nvPr>
        </p:nvSpPr>
        <p:spPr>
          <a:xfrm>
            <a:off x="331400" y="441850"/>
            <a:ext cx="7465500" cy="91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Helvetica Neue"/>
              <a:buNone/>
              <a:defRPr b="1">
                <a:solidFill>
                  <a:srgbClr val="F3F3F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66" name="Google Shape;66;p6"/>
          <p:cNvPicPr preferRelativeResize="0"/>
          <p:nvPr/>
        </p:nvPicPr>
        <p:blipFill rotWithShape="1">
          <a:blip r:embed="rId13">
            <a:alphaModFix/>
          </a:blip>
          <a:srcRect b="-19019" l="0" r="0" t="0"/>
          <a:stretch/>
        </p:blipFill>
        <p:spPr>
          <a:xfrm>
            <a:off x="4131525" y="6189525"/>
            <a:ext cx="693725" cy="3086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7"/>
          <p:cNvSpPr txBox="1"/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Font typeface="Helvetica Neue"/>
              <a:buNone/>
              <a:defRPr b="1" sz="4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pic>
        <p:nvPicPr>
          <p:cNvPr id="69" name="Google Shape;69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90523" y="-3307375"/>
            <a:ext cx="1151950" cy="9363899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7"/>
          <p:cNvSpPr txBox="1"/>
          <p:nvPr/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</a:t>
            </a:r>
            <a:endParaRPr/>
          </a:p>
        </p:txBody>
      </p:sp>
      <p:pic>
        <p:nvPicPr>
          <p:cNvPr id="71" name="Google Shape;71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41125" y="6034040"/>
            <a:ext cx="1101156" cy="76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7"/>
          <p:cNvSpPr txBox="1"/>
          <p:nvPr>
            <p:ph idx="12" type="sldNum"/>
          </p:nvPr>
        </p:nvSpPr>
        <p:spPr>
          <a:xfrm>
            <a:off x="8595308" y="6462597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 sz="1400"/>
            </a:lvl1pPr>
            <a:lvl2pPr lvl="1" rtl="0">
              <a:buNone/>
              <a:defRPr sz="1400"/>
            </a:lvl2pPr>
            <a:lvl3pPr lvl="2" rtl="0">
              <a:buNone/>
              <a:defRPr sz="1400"/>
            </a:lvl3pPr>
            <a:lvl4pPr lvl="3" rtl="0">
              <a:buNone/>
              <a:defRPr sz="1400"/>
            </a:lvl4pPr>
            <a:lvl5pPr lvl="4" rtl="0">
              <a:buNone/>
              <a:defRPr sz="1400"/>
            </a:lvl5pPr>
            <a:lvl6pPr lvl="5" rtl="0">
              <a:buNone/>
              <a:defRPr sz="1400"/>
            </a:lvl6pPr>
            <a:lvl7pPr lvl="6" rtl="0">
              <a:buNone/>
              <a:defRPr sz="1400"/>
            </a:lvl7pPr>
            <a:lvl8pPr lvl="7" rtl="0">
              <a:buNone/>
              <a:defRPr sz="1400"/>
            </a:lvl8pPr>
            <a:lvl9pPr lvl="8" rtl="0">
              <a:buNone/>
              <a:defRPr sz="14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73" name="Google Shape;73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7175" y="6234420"/>
            <a:ext cx="845814" cy="259993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42993" y="6232457"/>
            <a:ext cx="845820" cy="263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788811" y="6232379"/>
            <a:ext cx="343188" cy="264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169455" y="6251214"/>
            <a:ext cx="583465" cy="226398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790383" y="6217625"/>
            <a:ext cx="477504" cy="259987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355935" y="6227243"/>
            <a:ext cx="583455" cy="2407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968220" y="6249619"/>
            <a:ext cx="693720" cy="195993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7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804970" y="6234420"/>
            <a:ext cx="923906" cy="226391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7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6873051" y="6234897"/>
            <a:ext cx="923899" cy="225442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7"/>
          <p:cNvSpPr txBox="1"/>
          <p:nvPr/>
        </p:nvSpPr>
        <p:spPr>
          <a:xfrm>
            <a:off x="97150" y="6534425"/>
            <a:ext cx="7699800" cy="24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latin typeface="Helvetica Neue"/>
                <a:ea typeface="Helvetica Neue"/>
                <a:cs typeface="Helvetica Neue"/>
                <a:sym typeface="Helvetica Neue"/>
              </a:rPr>
              <a:t>This project has received funding from the European Union's Horizon 2020 research and innovation programme under grant agreement No 825182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83" name="Google Shape;83;p7"/>
          <p:cNvPicPr preferRelativeResize="0"/>
          <p:nvPr/>
        </p:nvPicPr>
        <p:blipFill rotWithShape="1">
          <a:blip r:embed="rId13">
            <a:alphaModFix/>
          </a:blip>
          <a:srcRect b="-19019" l="0" r="0" t="0"/>
          <a:stretch/>
        </p:blipFill>
        <p:spPr>
          <a:xfrm>
            <a:off x="4131525" y="6189525"/>
            <a:ext cx="693725" cy="3086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8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8"/>
          <p:cNvSpPr txBox="1"/>
          <p:nvPr>
            <p:ph type="title"/>
          </p:nvPr>
        </p:nvSpPr>
        <p:spPr>
          <a:xfrm>
            <a:off x="265500" y="1263233"/>
            <a:ext cx="4045200" cy="19764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Font typeface="Helvetica Neue"/>
              <a:buNone/>
              <a:defRPr b="1" sz="42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7" name="Google Shape;87;p8"/>
          <p:cNvSpPr txBox="1"/>
          <p:nvPr>
            <p:ph idx="1" type="subTitle"/>
          </p:nvPr>
        </p:nvSpPr>
        <p:spPr>
          <a:xfrm>
            <a:off x="201050" y="4258558"/>
            <a:ext cx="4045200" cy="1646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Helvetica Neue"/>
              <a:buNone/>
              <a:defRPr sz="21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8" name="Google Shape;88;p8"/>
          <p:cNvSpPr txBox="1"/>
          <p:nvPr>
            <p:ph idx="2" type="body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●"/>
              <a:defRPr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Font typeface="Helvetica Neue"/>
              <a:buChar char="○"/>
              <a:defRPr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Font typeface="Helvetica Neue"/>
              <a:buChar char="■"/>
              <a:defRPr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Font typeface="Helvetica Neue"/>
              <a:buChar char="●"/>
              <a:defRPr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Font typeface="Helvetica Neue"/>
              <a:buChar char="○"/>
              <a:defRPr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Font typeface="Helvetica Neue"/>
              <a:buChar char="■"/>
              <a:defRPr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Font typeface="Helvetica Neue"/>
              <a:buChar char="●"/>
              <a:defRPr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Font typeface="Helvetica Neue"/>
              <a:buChar char="○"/>
              <a:defRPr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Font typeface="Helvetica Neue"/>
              <a:buChar char="■"/>
              <a:defRPr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pic>
        <p:nvPicPr>
          <p:cNvPr id="89" name="Google Shape;89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608525" y="3314376"/>
            <a:ext cx="8358475" cy="869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41125" y="6034040"/>
            <a:ext cx="1101156" cy="76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7175" y="6234420"/>
            <a:ext cx="845814" cy="259993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42993" y="6232457"/>
            <a:ext cx="845820" cy="263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788811" y="6232379"/>
            <a:ext cx="343188" cy="264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169455" y="6251214"/>
            <a:ext cx="583465" cy="226398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790383" y="6217625"/>
            <a:ext cx="477504" cy="259987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355935" y="6227243"/>
            <a:ext cx="583455" cy="2407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968220" y="6249619"/>
            <a:ext cx="693720" cy="195993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8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804970" y="6234420"/>
            <a:ext cx="923906" cy="226391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8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6873051" y="6234897"/>
            <a:ext cx="923899" cy="225442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8"/>
          <p:cNvSpPr txBox="1"/>
          <p:nvPr/>
        </p:nvSpPr>
        <p:spPr>
          <a:xfrm>
            <a:off x="97150" y="6534425"/>
            <a:ext cx="7699800" cy="24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latin typeface="Helvetica Neue"/>
                <a:ea typeface="Helvetica Neue"/>
                <a:cs typeface="Helvetica Neue"/>
                <a:sym typeface="Helvetica Neue"/>
              </a:rPr>
              <a:t>This project has received funding from the European Union's Horizon 2020 research and innovation programme under grant agreement No 825182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1" name="Google Shape;101;p8"/>
          <p:cNvSpPr txBox="1"/>
          <p:nvPr>
            <p:ph idx="12" type="sldNum"/>
          </p:nvPr>
        </p:nvSpPr>
        <p:spPr>
          <a:xfrm>
            <a:off x="8595308" y="6462597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 sz="1400"/>
            </a:lvl1pPr>
            <a:lvl2pPr lvl="1" rtl="0">
              <a:buNone/>
              <a:defRPr sz="1400"/>
            </a:lvl2pPr>
            <a:lvl3pPr lvl="2" rtl="0">
              <a:buNone/>
              <a:defRPr sz="1400"/>
            </a:lvl3pPr>
            <a:lvl4pPr lvl="3" rtl="0">
              <a:buNone/>
              <a:defRPr sz="1400"/>
            </a:lvl4pPr>
            <a:lvl5pPr lvl="4" rtl="0">
              <a:buNone/>
              <a:defRPr sz="1400"/>
            </a:lvl5pPr>
            <a:lvl6pPr lvl="5" rtl="0">
              <a:buNone/>
              <a:defRPr sz="1400"/>
            </a:lvl6pPr>
            <a:lvl7pPr lvl="6" rtl="0">
              <a:buNone/>
              <a:defRPr sz="1400"/>
            </a:lvl7pPr>
            <a:lvl8pPr lvl="7" rtl="0">
              <a:buNone/>
              <a:defRPr sz="1400"/>
            </a:lvl8pPr>
            <a:lvl9pPr lvl="8" rtl="0">
              <a:buNone/>
              <a:defRPr sz="14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02" name="Google Shape;102;p8"/>
          <p:cNvPicPr preferRelativeResize="0"/>
          <p:nvPr/>
        </p:nvPicPr>
        <p:blipFill rotWithShape="1">
          <a:blip r:embed="rId13">
            <a:alphaModFix/>
          </a:blip>
          <a:srcRect b="-19019" l="0" r="0" t="0"/>
          <a:stretch/>
        </p:blipFill>
        <p:spPr>
          <a:xfrm>
            <a:off x="4131525" y="6189525"/>
            <a:ext cx="693725" cy="3086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9"/>
          <p:cNvSpPr txBox="1"/>
          <p:nvPr>
            <p:ph idx="1" type="body"/>
          </p:nvPr>
        </p:nvSpPr>
        <p:spPr>
          <a:xfrm>
            <a:off x="330125" y="2777892"/>
            <a:ext cx="5998800" cy="80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/>
        </p:txBody>
      </p:sp>
      <p:pic>
        <p:nvPicPr>
          <p:cNvPr id="105" name="Google Shape;105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941125" y="6034040"/>
            <a:ext cx="1101156" cy="76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175" y="6234420"/>
            <a:ext cx="845814" cy="2599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42993" y="6232457"/>
            <a:ext cx="845820" cy="263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88811" y="6232379"/>
            <a:ext cx="343188" cy="264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169455" y="6251214"/>
            <a:ext cx="583465" cy="2263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790383" y="6217625"/>
            <a:ext cx="477504" cy="2599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355935" y="6227243"/>
            <a:ext cx="583455" cy="2407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968220" y="6249619"/>
            <a:ext cx="693720" cy="1959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804970" y="6234420"/>
            <a:ext cx="923906" cy="2263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9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873051" y="6234897"/>
            <a:ext cx="923899" cy="225442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9"/>
          <p:cNvSpPr txBox="1"/>
          <p:nvPr/>
        </p:nvSpPr>
        <p:spPr>
          <a:xfrm>
            <a:off x="97150" y="6534425"/>
            <a:ext cx="7699800" cy="24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latin typeface="Helvetica Neue"/>
                <a:ea typeface="Helvetica Neue"/>
                <a:cs typeface="Helvetica Neue"/>
                <a:sym typeface="Helvetica Neue"/>
              </a:rPr>
              <a:t>This project has received funding from the European Union's Horizon 2020 research and innovation programme under grant agreement No 825182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6" name="Google Shape;116;p9"/>
          <p:cNvSpPr txBox="1"/>
          <p:nvPr>
            <p:ph idx="12" type="sldNum"/>
          </p:nvPr>
        </p:nvSpPr>
        <p:spPr>
          <a:xfrm>
            <a:off x="8595308" y="6462597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 sz="1400"/>
            </a:lvl1pPr>
            <a:lvl2pPr lvl="1" rtl="0">
              <a:buNone/>
              <a:defRPr sz="1400"/>
            </a:lvl2pPr>
            <a:lvl3pPr lvl="2" rtl="0">
              <a:buNone/>
              <a:defRPr sz="1400"/>
            </a:lvl3pPr>
            <a:lvl4pPr lvl="3" rtl="0">
              <a:buNone/>
              <a:defRPr sz="1400"/>
            </a:lvl4pPr>
            <a:lvl5pPr lvl="4" rtl="0">
              <a:buNone/>
              <a:defRPr sz="1400"/>
            </a:lvl5pPr>
            <a:lvl6pPr lvl="5" rtl="0">
              <a:buNone/>
              <a:defRPr sz="1400"/>
            </a:lvl6pPr>
            <a:lvl7pPr lvl="6" rtl="0">
              <a:buNone/>
              <a:defRPr sz="1400"/>
            </a:lvl7pPr>
            <a:lvl8pPr lvl="7" rtl="0">
              <a:buNone/>
              <a:defRPr sz="1400"/>
            </a:lvl8pPr>
            <a:lvl9pPr lvl="8" rtl="0">
              <a:buNone/>
              <a:defRPr sz="14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17" name="Google Shape;117;p9"/>
          <p:cNvPicPr preferRelativeResize="0"/>
          <p:nvPr/>
        </p:nvPicPr>
        <p:blipFill rotWithShape="1">
          <a:blip r:embed="rId12">
            <a:alphaModFix/>
          </a:blip>
          <a:srcRect b="-19019" l="0" r="0" t="0"/>
          <a:stretch/>
        </p:blipFill>
        <p:spPr>
          <a:xfrm>
            <a:off x="4131525" y="6189525"/>
            <a:ext cx="693725" cy="3086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0"/>
          <p:cNvSpPr txBox="1"/>
          <p:nvPr>
            <p:ph idx="12" type="sldNum"/>
          </p:nvPr>
        </p:nvSpPr>
        <p:spPr>
          <a:xfrm>
            <a:off x="8595308" y="6462597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 sz="1400"/>
            </a:lvl1pPr>
            <a:lvl2pPr lvl="1" rtl="0">
              <a:buNone/>
              <a:defRPr sz="1400"/>
            </a:lvl2pPr>
            <a:lvl3pPr lvl="2" rtl="0">
              <a:buNone/>
              <a:defRPr sz="1400"/>
            </a:lvl3pPr>
            <a:lvl4pPr lvl="3" rtl="0">
              <a:buNone/>
              <a:defRPr sz="1400"/>
            </a:lvl4pPr>
            <a:lvl5pPr lvl="4" rtl="0">
              <a:buNone/>
              <a:defRPr sz="1400"/>
            </a:lvl5pPr>
            <a:lvl6pPr lvl="5" rtl="0">
              <a:buNone/>
              <a:defRPr sz="1400"/>
            </a:lvl6pPr>
            <a:lvl7pPr lvl="6" rtl="0">
              <a:buNone/>
              <a:defRPr sz="1400"/>
            </a:lvl7pPr>
            <a:lvl8pPr lvl="7" rtl="0">
              <a:buNone/>
              <a:defRPr sz="1400"/>
            </a:lvl8pPr>
            <a:lvl9pPr lvl="8" rtl="0">
              <a:buNone/>
              <a:defRPr sz="14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0" Type="http://schemas.openxmlformats.org/officeDocument/2006/relationships/theme" Target="../theme/theme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0" Type="http://schemas.openxmlformats.org/officeDocument/2006/relationships/theme" Target="../theme/theme4.xml"/><Relationship Id="rId1" Type="http://schemas.openxmlformats.org/officeDocument/2006/relationships/slideLayout" Target="../slideLayouts/slideLayout10.xml"/><Relationship Id="rId2" Type="http://schemas.openxmlformats.org/officeDocument/2006/relationships/slideLayout" Target="../slideLayouts/slideLayout11.xml"/><Relationship Id="rId3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8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1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22" name="Google Shape;122;p11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3" name="Google Shape;123;p1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1"/>
          <p:cNvSpPr txBox="1"/>
          <p:nvPr>
            <p:ph type="title"/>
          </p:nvPr>
        </p:nvSpPr>
        <p:spPr>
          <a:xfrm>
            <a:off x="628650" y="841961"/>
            <a:ext cx="7886700" cy="84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88D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488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37" name="Google Shape;237;p21"/>
          <p:cNvSpPr txBox="1"/>
          <p:nvPr>
            <p:ph idx="1" type="body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488D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488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488D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488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488D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488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488D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488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488D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488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8" name="Google Shape;238;p21"/>
          <p:cNvSpPr txBox="1"/>
          <p:nvPr>
            <p:ph idx="10" type="dt"/>
          </p:nvPr>
        </p:nvSpPr>
        <p:spPr>
          <a:xfrm>
            <a:off x="6286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488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9" name="Google Shape;239;p21"/>
          <p:cNvSpPr txBox="1"/>
          <p:nvPr>
            <p:ph idx="11" type="ftr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488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0" name="Google Shape;240;p21"/>
          <p:cNvSpPr txBox="1"/>
          <p:nvPr>
            <p:ph idx="12" type="sldNum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00488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00488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00488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00488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00488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00488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00488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00488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00488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0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6.jpg"/><Relationship Id="rId4" Type="http://schemas.openxmlformats.org/officeDocument/2006/relationships/image" Target="../media/image6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2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6.jpg"/><Relationship Id="rId4" Type="http://schemas.openxmlformats.org/officeDocument/2006/relationships/image" Target="../media/image42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0.png"/><Relationship Id="rId4" Type="http://schemas.openxmlformats.org/officeDocument/2006/relationships/image" Target="../media/image39.png"/><Relationship Id="rId5" Type="http://schemas.openxmlformats.org/officeDocument/2006/relationships/image" Target="../media/image4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Relationship Id="rId3" Type="http://schemas.openxmlformats.org/officeDocument/2006/relationships/hyperlink" Target="http://www.w3.org/ns/lemon/ontolex" TargetMode="External"/><Relationship Id="rId4" Type="http://schemas.openxmlformats.org/officeDocument/2006/relationships/hyperlink" Target="http://www.w3.org/ns/lemon/synsem" TargetMode="External"/><Relationship Id="rId5" Type="http://schemas.openxmlformats.org/officeDocument/2006/relationships/hyperlink" Target="http://www.w3.org/ns/lemon/decomp" TargetMode="External"/><Relationship Id="rId6" Type="http://schemas.openxmlformats.org/officeDocument/2006/relationships/hyperlink" Target="http://www.w3.org/ns/lemon/vartrans" TargetMode="External"/><Relationship Id="rId7" Type="http://schemas.openxmlformats.org/officeDocument/2006/relationships/hyperlink" Target="http://www.w3.org/ns/lemon/lime" TargetMode="Externa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://www.w3.org/community/ontolex" TargetMode="External"/><Relationship Id="rId4" Type="http://schemas.openxmlformats.org/officeDocument/2006/relationships/image" Target="../media/image43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47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46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48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53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50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54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2.xml"/><Relationship Id="rId3" Type="http://schemas.openxmlformats.org/officeDocument/2006/relationships/hyperlink" Target="http://www.w3.org/ns/lemon/ontolex#" TargetMode="External"/><Relationship Id="rId4" Type="http://schemas.openxmlformats.org/officeDocument/2006/relationships/hyperlink" Target="http://www.w3.org/2004/02/skos/core#" TargetMode="Externa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3.xml"/><Relationship Id="rId3" Type="http://schemas.openxmlformats.org/officeDocument/2006/relationships/hyperlink" Target="http://www.w3.org/ns/lemon/ontolex#" TargetMode="External"/><Relationship Id="rId4" Type="http://schemas.openxmlformats.org/officeDocument/2006/relationships/hyperlink" Target="http://www.w3.org/2004/02/skos/core#" TargetMode="External"/><Relationship Id="rId5" Type="http://schemas.openxmlformats.org/officeDocument/2006/relationships/hyperlink" Target="http://www.lexinfo.net/ontology/2.0/lexinfo#" TargetMode="Externa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4.xml"/><Relationship Id="rId3" Type="http://schemas.openxmlformats.org/officeDocument/2006/relationships/hyperlink" Target="http://www.w3.org/ns/lemon/ontolex#" TargetMode="External"/><Relationship Id="rId4" Type="http://schemas.openxmlformats.org/officeDocument/2006/relationships/hyperlink" Target="http://dbpedia.org/resource/" TargetMode="External"/><Relationship Id="rId5" Type="http://schemas.openxmlformats.org/officeDocument/2006/relationships/hyperlink" Target="http://dbpedia.org/ontology/" TargetMode="External"/><Relationship Id="rId6" Type="http://schemas.openxmlformats.org/officeDocument/2006/relationships/image" Target="../media/image58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62.jp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52.jpg"/><Relationship Id="rId4" Type="http://schemas.openxmlformats.org/officeDocument/2006/relationships/image" Target="../media/image55.png"/><Relationship Id="rId5" Type="http://schemas.openxmlformats.org/officeDocument/2006/relationships/image" Target="../media/image60.jp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5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2.jpg"/><Relationship Id="rId4" Type="http://schemas.openxmlformats.org/officeDocument/2006/relationships/image" Target="../media/image37.png"/><Relationship Id="rId5" Type="http://schemas.openxmlformats.org/officeDocument/2006/relationships/image" Target="../media/image67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64.jp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63.jp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30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5.png"/><Relationship Id="rId4" Type="http://schemas.openxmlformats.org/officeDocument/2006/relationships/image" Target="../media/image57.png"/><Relationship Id="rId5" Type="http://schemas.openxmlformats.org/officeDocument/2006/relationships/image" Target="../media/image33.png"/><Relationship Id="rId6" Type="http://schemas.openxmlformats.org/officeDocument/2006/relationships/image" Target="../media/image5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6.jpg"/><Relationship Id="rId4" Type="http://schemas.openxmlformats.org/officeDocument/2006/relationships/image" Target="../media/image66.png"/><Relationship Id="rId5" Type="http://schemas.openxmlformats.org/officeDocument/2006/relationships/image" Target="../media/image4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34"/>
          <p:cNvSpPr txBox="1"/>
          <p:nvPr>
            <p:ph type="ctrTitle"/>
          </p:nvPr>
        </p:nvSpPr>
        <p:spPr>
          <a:xfrm>
            <a:off x="5058400" y="654875"/>
            <a:ext cx="3792300" cy="208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OntoLex-Lemon and the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Prêt-à-LLOD &amp; ELEXIS Projects</a:t>
            </a:r>
            <a:endParaRPr/>
          </a:p>
        </p:txBody>
      </p:sp>
      <p:sp>
        <p:nvSpPr>
          <p:cNvPr id="341" name="Google Shape;341;p34"/>
          <p:cNvSpPr txBox="1"/>
          <p:nvPr>
            <p:ph idx="1" type="subTitle"/>
          </p:nvPr>
        </p:nvSpPr>
        <p:spPr>
          <a:xfrm>
            <a:off x="5159700" y="3370425"/>
            <a:ext cx="3732300" cy="748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John P. McCrae</a:t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DSI/Insight, NUI Galway</a:t>
            </a:r>
            <a:endParaRPr/>
          </a:p>
        </p:txBody>
      </p:sp>
      <p:pic>
        <p:nvPicPr>
          <p:cNvPr id="342" name="Google Shape;342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5150" y="2241525"/>
            <a:ext cx="3090100" cy="995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43"/>
          <p:cNvSpPr txBox="1"/>
          <p:nvPr>
            <p:ph type="title"/>
          </p:nvPr>
        </p:nvSpPr>
        <p:spPr>
          <a:xfrm>
            <a:off x="628650" y="841950"/>
            <a:ext cx="5868900" cy="848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Lexicographic Data and Workflow</a:t>
            </a:r>
            <a:endParaRPr/>
          </a:p>
        </p:txBody>
      </p:sp>
      <p:sp>
        <p:nvSpPr>
          <p:cNvPr id="450" name="Google Shape;450;p43"/>
          <p:cNvSpPr txBox="1"/>
          <p:nvPr>
            <p:ph idx="1" type="body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3600"/>
              <a:t>Objectives:</a:t>
            </a:r>
            <a:endParaRPr sz="3600"/>
          </a:p>
          <a:p>
            <a:pPr indent="-457200" lvl="0" marL="457200" rtl="0" algn="l">
              <a:spcBef>
                <a:spcPts val="1000"/>
              </a:spcBef>
              <a:spcAft>
                <a:spcPts val="0"/>
              </a:spcAft>
              <a:buSzPts val="3600"/>
              <a:buChar char="•"/>
            </a:pPr>
            <a:r>
              <a:rPr lang="en-GB" sz="3600"/>
              <a:t>Support needs of lexicographic community</a:t>
            </a:r>
            <a:endParaRPr sz="3600"/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SzPts val="3600"/>
              <a:buChar char="•"/>
            </a:pPr>
            <a:r>
              <a:rPr lang="en-GB" sz="3600"/>
              <a:t>Robust guidelines and best practices for workflows in lexicography</a:t>
            </a:r>
            <a:endParaRPr sz="3600"/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SzPts val="3600"/>
              <a:buChar char="•"/>
            </a:pPr>
            <a:r>
              <a:rPr lang="en-GB" sz="3600"/>
              <a:t>New methods for retro-digitisation of lexicographic content</a:t>
            </a:r>
            <a:endParaRPr sz="36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</p:txBody>
      </p:sp>
      <p:pic>
        <p:nvPicPr>
          <p:cNvPr id="451" name="Google Shape;451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91371" y="639325"/>
            <a:ext cx="789916" cy="805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2" name="Google Shape;452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82975" y="1692266"/>
            <a:ext cx="569932" cy="830208"/>
          </a:xfrm>
          <a:prstGeom prst="rect">
            <a:avLst/>
          </a:prstGeom>
          <a:noFill/>
          <a:ln>
            <a:noFill/>
          </a:ln>
        </p:spPr>
      </p:pic>
      <p:sp>
        <p:nvSpPr>
          <p:cNvPr id="453" name="Google Shape;453;p43"/>
          <p:cNvSpPr/>
          <p:nvPr/>
        </p:nvSpPr>
        <p:spPr>
          <a:xfrm rot="5400000">
            <a:off x="7854166" y="555536"/>
            <a:ext cx="796200" cy="1263000"/>
          </a:xfrm>
          <a:prstGeom prst="bentArrow">
            <a:avLst>
              <a:gd fmla="val 25000" name="adj1"/>
              <a:gd fmla="val 25000" name="adj2"/>
              <a:gd fmla="val 25000" name="adj3"/>
              <a:gd fmla="val 43750" name="adj4"/>
            </a:avLst>
          </a:prstGeom>
          <a:solidFill>
            <a:srgbClr val="FFFFE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44"/>
          <p:cNvSpPr txBox="1"/>
          <p:nvPr>
            <p:ph type="title"/>
          </p:nvPr>
        </p:nvSpPr>
        <p:spPr>
          <a:xfrm>
            <a:off x="628650" y="841961"/>
            <a:ext cx="7886700" cy="848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Interoperability and Linked (Open) Data</a:t>
            </a:r>
            <a:endParaRPr/>
          </a:p>
        </p:txBody>
      </p:sp>
      <p:sp>
        <p:nvSpPr>
          <p:cNvPr id="459" name="Google Shape;459;p44"/>
          <p:cNvSpPr txBox="1"/>
          <p:nvPr>
            <p:ph idx="1" type="body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3600"/>
              <a:t>Objectives:</a:t>
            </a:r>
            <a:endParaRPr sz="3600"/>
          </a:p>
          <a:p>
            <a:pPr indent="-457200" lvl="0" marL="457200" rtl="0" algn="l">
              <a:spcBef>
                <a:spcPts val="1000"/>
              </a:spcBef>
              <a:spcAft>
                <a:spcPts val="0"/>
              </a:spcAft>
              <a:buSzPts val="3600"/>
              <a:buChar char="•"/>
            </a:pPr>
            <a:r>
              <a:rPr lang="en-GB" sz="3600"/>
              <a:t>Interoperability of existing lexical resources</a:t>
            </a:r>
            <a:endParaRPr sz="3600"/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SzPts val="3600"/>
              <a:buChar char="•"/>
            </a:pPr>
            <a:r>
              <a:rPr lang="en-GB" sz="3600"/>
              <a:t>Establish cross-lingual links between dictionaries</a:t>
            </a:r>
            <a:endParaRPr sz="3600"/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SzPts val="3600"/>
              <a:buChar char="•"/>
            </a:pPr>
            <a:r>
              <a:rPr lang="en-GB" sz="3600"/>
              <a:t>Validate the quality of dictionaries</a:t>
            </a:r>
            <a:endParaRPr sz="3600"/>
          </a:p>
        </p:txBody>
      </p:sp>
      <p:pic>
        <p:nvPicPr>
          <p:cNvPr id="460" name="Google Shape;460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76195" y="922155"/>
            <a:ext cx="399637" cy="6423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61" name="Google Shape;461;p44"/>
          <p:cNvGrpSpPr/>
          <p:nvPr/>
        </p:nvGrpSpPr>
        <p:grpSpPr>
          <a:xfrm>
            <a:off x="6971834" y="1830322"/>
            <a:ext cx="995387" cy="626861"/>
            <a:chOff x="9295779" y="1830322"/>
            <a:chExt cx="1327183" cy="626861"/>
          </a:xfrm>
        </p:grpSpPr>
        <p:sp>
          <p:nvSpPr>
            <p:cNvPr id="462" name="Google Shape;462;p44"/>
            <p:cNvSpPr/>
            <p:nvPr/>
          </p:nvSpPr>
          <p:spPr>
            <a:xfrm>
              <a:off x="9863964" y="2042346"/>
              <a:ext cx="343200" cy="188100"/>
            </a:xfrm>
            <a:prstGeom prst="ellipse">
              <a:avLst/>
            </a:prstGeom>
            <a:solidFill>
              <a:schemeClr val="accent6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3" name="Google Shape;463;p44"/>
            <p:cNvSpPr/>
            <p:nvPr/>
          </p:nvSpPr>
          <p:spPr>
            <a:xfrm>
              <a:off x="10279761" y="1830322"/>
              <a:ext cx="343200" cy="188100"/>
            </a:xfrm>
            <a:prstGeom prst="ellipse">
              <a:avLst/>
            </a:prstGeom>
            <a:solidFill>
              <a:schemeClr val="accent6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4" name="Google Shape;464;p44"/>
            <p:cNvSpPr/>
            <p:nvPr/>
          </p:nvSpPr>
          <p:spPr>
            <a:xfrm>
              <a:off x="9341258" y="1830322"/>
              <a:ext cx="456600" cy="188100"/>
            </a:xfrm>
            <a:prstGeom prst="ellipse">
              <a:avLst/>
            </a:prstGeom>
            <a:solidFill>
              <a:schemeClr val="accent6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5" name="Google Shape;465;p44"/>
            <p:cNvSpPr/>
            <p:nvPr/>
          </p:nvSpPr>
          <p:spPr>
            <a:xfrm>
              <a:off x="9295779" y="2206497"/>
              <a:ext cx="456600" cy="188100"/>
            </a:xfrm>
            <a:prstGeom prst="ellipse">
              <a:avLst/>
            </a:prstGeom>
            <a:solidFill>
              <a:schemeClr val="accent6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6" name="Google Shape;466;p44"/>
            <p:cNvSpPr/>
            <p:nvPr/>
          </p:nvSpPr>
          <p:spPr>
            <a:xfrm>
              <a:off x="10243509" y="2269083"/>
              <a:ext cx="343200" cy="188100"/>
            </a:xfrm>
            <a:prstGeom prst="ellipse">
              <a:avLst/>
            </a:prstGeom>
            <a:solidFill>
              <a:schemeClr val="accent6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00"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67" name="Google Shape;467;p44"/>
            <p:cNvCxnSpPr>
              <a:stCxn id="462" idx="2"/>
              <a:endCxn id="464" idx="5"/>
            </p:cNvCxnSpPr>
            <p:nvPr/>
          </p:nvCxnSpPr>
          <p:spPr>
            <a:xfrm rot="10800000">
              <a:off x="9731064" y="1990896"/>
              <a:ext cx="132900" cy="1455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68" name="Google Shape;468;p44"/>
            <p:cNvCxnSpPr>
              <a:stCxn id="464" idx="4"/>
              <a:endCxn id="465" idx="0"/>
            </p:cNvCxnSpPr>
            <p:nvPr/>
          </p:nvCxnSpPr>
          <p:spPr>
            <a:xfrm flipH="1">
              <a:off x="9523958" y="2018422"/>
              <a:ext cx="45600" cy="1881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69" name="Google Shape;469;p44"/>
            <p:cNvCxnSpPr>
              <a:stCxn id="465" idx="6"/>
              <a:endCxn id="462" idx="2"/>
            </p:cNvCxnSpPr>
            <p:nvPr/>
          </p:nvCxnSpPr>
          <p:spPr>
            <a:xfrm flipH="1" rot="10800000">
              <a:off x="9752379" y="2136447"/>
              <a:ext cx="111600" cy="1641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70" name="Google Shape;470;p44"/>
            <p:cNvCxnSpPr>
              <a:stCxn id="462" idx="7"/>
              <a:endCxn id="463" idx="3"/>
            </p:cNvCxnSpPr>
            <p:nvPr/>
          </p:nvCxnSpPr>
          <p:spPr>
            <a:xfrm flipH="1" rot="10800000">
              <a:off x="10156903" y="1990993"/>
              <a:ext cx="173100" cy="789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71" name="Google Shape;471;p44"/>
            <p:cNvCxnSpPr>
              <a:stCxn id="462" idx="5"/>
              <a:endCxn id="466" idx="2"/>
            </p:cNvCxnSpPr>
            <p:nvPr/>
          </p:nvCxnSpPr>
          <p:spPr>
            <a:xfrm>
              <a:off x="10156903" y="2202899"/>
              <a:ext cx="86700" cy="1602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72" name="Google Shape;472;p44"/>
            <p:cNvCxnSpPr>
              <a:stCxn id="463" idx="4"/>
              <a:endCxn id="466" idx="0"/>
            </p:cNvCxnSpPr>
            <p:nvPr/>
          </p:nvCxnSpPr>
          <p:spPr>
            <a:xfrm flipH="1">
              <a:off x="10415061" y="2018422"/>
              <a:ext cx="36300" cy="2508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473" name="Google Shape;473;p44"/>
          <p:cNvSpPr/>
          <p:nvPr/>
        </p:nvSpPr>
        <p:spPr>
          <a:xfrm rot="10800000">
            <a:off x="8051929" y="1784772"/>
            <a:ext cx="792300" cy="647100"/>
          </a:xfrm>
          <a:prstGeom prst="bentArrow">
            <a:avLst>
              <a:gd fmla="val 25000" name="adj1"/>
              <a:gd fmla="val 25000" name="adj2"/>
              <a:gd fmla="val 25000" name="adj3"/>
              <a:gd fmla="val 43750" name="adj4"/>
            </a:avLst>
          </a:prstGeom>
          <a:solidFill>
            <a:srgbClr val="FFFFE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45"/>
          <p:cNvSpPr txBox="1"/>
          <p:nvPr>
            <p:ph type="title"/>
          </p:nvPr>
        </p:nvSpPr>
        <p:spPr>
          <a:xfrm>
            <a:off x="628650" y="841950"/>
            <a:ext cx="5091000" cy="848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Lexicographic Data for NLP</a:t>
            </a:r>
            <a:endParaRPr/>
          </a:p>
        </p:txBody>
      </p:sp>
      <p:sp>
        <p:nvSpPr>
          <p:cNvPr id="479" name="Google Shape;479;p45"/>
          <p:cNvSpPr txBox="1"/>
          <p:nvPr>
            <p:ph idx="1" type="body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3600"/>
              <a:t>Objectives:</a:t>
            </a:r>
            <a:endParaRPr sz="3600"/>
          </a:p>
          <a:p>
            <a:pPr indent="-457200" lvl="0" marL="457200" rtl="0" algn="l">
              <a:spcBef>
                <a:spcPts val="1000"/>
              </a:spcBef>
              <a:spcAft>
                <a:spcPts val="0"/>
              </a:spcAft>
              <a:buSzPts val="3600"/>
              <a:buChar char="•"/>
            </a:pPr>
            <a:r>
              <a:rPr lang="en-GB" sz="3600"/>
              <a:t>Show impact of quality lexicographic data on NLP</a:t>
            </a:r>
            <a:endParaRPr sz="3600"/>
          </a:p>
          <a:p>
            <a:pPr indent="-457200" lvl="1" marL="914400" rtl="0" algn="l">
              <a:spcBef>
                <a:spcPts val="0"/>
              </a:spcBef>
              <a:spcAft>
                <a:spcPts val="0"/>
              </a:spcAft>
              <a:buSzPts val="3600"/>
              <a:buChar char="•"/>
            </a:pPr>
            <a:r>
              <a:rPr lang="en-GB" sz="3600"/>
              <a:t>Word Sense Disambiguation</a:t>
            </a:r>
            <a:endParaRPr sz="3600"/>
          </a:p>
          <a:p>
            <a:pPr indent="-457200" lvl="1" marL="914400" rtl="0" algn="l">
              <a:spcBef>
                <a:spcPts val="0"/>
              </a:spcBef>
              <a:spcAft>
                <a:spcPts val="0"/>
              </a:spcAft>
              <a:buSzPts val="3600"/>
              <a:buChar char="•"/>
            </a:pPr>
            <a:r>
              <a:rPr lang="en-GB" sz="3600"/>
              <a:t>Entity Linking</a:t>
            </a:r>
            <a:endParaRPr sz="3600"/>
          </a:p>
          <a:p>
            <a:pPr indent="-457200" lvl="1" marL="914400" rtl="0" algn="l">
              <a:spcBef>
                <a:spcPts val="0"/>
              </a:spcBef>
              <a:spcAft>
                <a:spcPts val="0"/>
              </a:spcAft>
              <a:buSzPts val="3600"/>
              <a:buChar char="•"/>
            </a:pPr>
            <a:r>
              <a:rPr lang="en-GB" sz="3600"/>
              <a:t>Semantic Parsing</a:t>
            </a:r>
            <a:endParaRPr sz="3600"/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SzPts val="3600"/>
              <a:buChar char="•"/>
            </a:pPr>
            <a:r>
              <a:rPr lang="en-GB" sz="3600"/>
              <a:t>Address “knowledge acquisition bottleneck” in AI</a:t>
            </a:r>
            <a:endParaRPr sz="3600"/>
          </a:p>
        </p:txBody>
      </p:sp>
      <p:sp>
        <p:nvSpPr>
          <p:cNvPr id="480" name="Google Shape;480;p45"/>
          <p:cNvSpPr/>
          <p:nvPr/>
        </p:nvSpPr>
        <p:spPr>
          <a:xfrm rot="-5400000">
            <a:off x="6312030" y="1129424"/>
            <a:ext cx="747600" cy="796200"/>
          </a:xfrm>
          <a:prstGeom prst="bentArrow">
            <a:avLst>
              <a:gd fmla="val 25000" name="adj1"/>
              <a:gd fmla="val 25000" name="adj2"/>
              <a:gd fmla="val 25000" name="adj3"/>
              <a:gd fmla="val 43750" name="adj4"/>
            </a:avLst>
          </a:prstGeom>
          <a:solidFill>
            <a:srgbClr val="FFFFE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81" name="Google Shape;481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42131" y="275549"/>
            <a:ext cx="904845" cy="60322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82" name="Google Shape;482;p45"/>
          <p:cNvGrpSpPr/>
          <p:nvPr/>
        </p:nvGrpSpPr>
        <p:grpSpPr>
          <a:xfrm>
            <a:off x="7273128" y="1485822"/>
            <a:ext cx="995387" cy="626861"/>
            <a:chOff x="9295779" y="1830322"/>
            <a:chExt cx="1327183" cy="626861"/>
          </a:xfrm>
        </p:grpSpPr>
        <p:sp>
          <p:nvSpPr>
            <p:cNvPr id="483" name="Google Shape;483;p45"/>
            <p:cNvSpPr/>
            <p:nvPr/>
          </p:nvSpPr>
          <p:spPr>
            <a:xfrm>
              <a:off x="9863964" y="2042346"/>
              <a:ext cx="343200" cy="188100"/>
            </a:xfrm>
            <a:prstGeom prst="ellipse">
              <a:avLst/>
            </a:prstGeom>
            <a:solidFill>
              <a:schemeClr val="accent6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4" name="Google Shape;484;p45"/>
            <p:cNvSpPr/>
            <p:nvPr/>
          </p:nvSpPr>
          <p:spPr>
            <a:xfrm>
              <a:off x="10279761" y="1830322"/>
              <a:ext cx="343200" cy="188100"/>
            </a:xfrm>
            <a:prstGeom prst="ellipse">
              <a:avLst/>
            </a:prstGeom>
            <a:solidFill>
              <a:schemeClr val="accent6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5" name="Google Shape;485;p45"/>
            <p:cNvSpPr/>
            <p:nvPr/>
          </p:nvSpPr>
          <p:spPr>
            <a:xfrm>
              <a:off x="9341258" y="1830322"/>
              <a:ext cx="456600" cy="188100"/>
            </a:xfrm>
            <a:prstGeom prst="ellipse">
              <a:avLst/>
            </a:prstGeom>
            <a:solidFill>
              <a:schemeClr val="accent6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6" name="Google Shape;486;p45"/>
            <p:cNvSpPr/>
            <p:nvPr/>
          </p:nvSpPr>
          <p:spPr>
            <a:xfrm>
              <a:off x="9295779" y="2206497"/>
              <a:ext cx="456600" cy="188100"/>
            </a:xfrm>
            <a:prstGeom prst="ellipse">
              <a:avLst/>
            </a:prstGeom>
            <a:solidFill>
              <a:schemeClr val="accent6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" name="Google Shape;487;p45"/>
            <p:cNvSpPr/>
            <p:nvPr/>
          </p:nvSpPr>
          <p:spPr>
            <a:xfrm>
              <a:off x="10243509" y="2269083"/>
              <a:ext cx="343200" cy="188100"/>
            </a:xfrm>
            <a:prstGeom prst="ellipse">
              <a:avLst/>
            </a:prstGeom>
            <a:solidFill>
              <a:schemeClr val="accent6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00"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88" name="Google Shape;488;p45"/>
            <p:cNvCxnSpPr>
              <a:stCxn id="483" idx="2"/>
              <a:endCxn id="485" idx="5"/>
            </p:cNvCxnSpPr>
            <p:nvPr/>
          </p:nvCxnSpPr>
          <p:spPr>
            <a:xfrm rot="10800000">
              <a:off x="9731064" y="1990896"/>
              <a:ext cx="132900" cy="1455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89" name="Google Shape;489;p45"/>
            <p:cNvCxnSpPr>
              <a:stCxn id="485" idx="4"/>
              <a:endCxn id="486" idx="0"/>
            </p:cNvCxnSpPr>
            <p:nvPr/>
          </p:nvCxnSpPr>
          <p:spPr>
            <a:xfrm flipH="1">
              <a:off x="9523958" y="2018422"/>
              <a:ext cx="45600" cy="1881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90" name="Google Shape;490;p45"/>
            <p:cNvCxnSpPr>
              <a:stCxn id="486" idx="6"/>
              <a:endCxn id="483" idx="2"/>
            </p:cNvCxnSpPr>
            <p:nvPr/>
          </p:nvCxnSpPr>
          <p:spPr>
            <a:xfrm flipH="1" rot="10800000">
              <a:off x="9752379" y="2136447"/>
              <a:ext cx="111600" cy="1641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91" name="Google Shape;491;p45"/>
            <p:cNvCxnSpPr>
              <a:stCxn id="483" idx="7"/>
              <a:endCxn id="484" idx="3"/>
            </p:cNvCxnSpPr>
            <p:nvPr/>
          </p:nvCxnSpPr>
          <p:spPr>
            <a:xfrm flipH="1" rot="10800000">
              <a:off x="10156903" y="1990993"/>
              <a:ext cx="173100" cy="789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92" name="Google Shape;492;p45"/>
            <p:cNvCxnSpPr>
              <a:stCxn id="483" idx="5"/>
              <a:endCxn id="487" idx="2"/>
            </p:cNvCxnSpPr>
            <p:nvPr/>
          </p:nvCxnSpPr>
          <p:spPr>
            <a:xfrm>
              <a:off x="10156903" y="2202899"/>
              <a:ext cx="86700" cy="1602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93" name="Google Shape;493;p45"/>
            <p:cNvCxnSpPr>
              <a:stCxn id="484" idx="4"/>
              <a:endCxn id="487" idx="0"/>
            </p:cNvCxnSpPr>
            <p:nvPr/>
          </p:nvCxnSpPr>
          <p:spPr>
            <a:xfrm flipH="1">
              <a:off x="10415061" y="2018422"/>
              <a:ext cx="36300" cy="2508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46"/>
          <p:cNvSpPr txBox="1"/>
          <p:nvPr>
            <p:ph type="title"/>
          </p:nvPr>
        </p:nvSpPr>
        <p:spPr>
          <a:xfrm>
            <a:off x="628650" y="841961"/>
            <a:ext cx="7886700" cy="848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NLP for Lexicography</a:t>
            </a:r>
            <a:endParaRPr/>
          </a:p>
        </p:txBody>
      </p:sp>
      <p:sp>
        <p:nvSpPr>
          <p:cNvPr id="499" name="Google Shape;499;p46"/>
          <p:cNvSpPr txBox="1"/>
          <p:nvPr>
            <p:ph idx="1" type="body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3600"/>
              <a:t>Objectives:</a:t>
            </a:r>
            <a:endParaRPr sz="3600"/>
          </a:p>
          <a:p>
            <a:pPr indent="-457200" lvl="0" marL="457200" rtl="0" algn="l">
              <a:spcBef>
                <a:spcPts val="1000"/>
              </a:spcBef>
              <a:spcAft>
                <a:spcPts val="0"/>
              </a:spcAft>
              <a:buSzPts val="3600"/>
              <a:buChar char="•"/>
            </a:pPr>
            <a:r>
              <a:rPr lang="en-GB" sz="3600"/>
              <a:t>Automatic acquisition of lexicographic data</a:t>
            </a:r>
            <a:endParaRPr sz="3600"/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SzPts val="3600"/>
              <a:buChar char="•"/>
            </a:pPr>
            <a:r>
              <a:rPr lang="en-GB" sz="3600"/>
              <a:t>Crowdsourcing and gamification</a:t>
            </a:r>
            <a:endParaRPr sz="3600"/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SzPts val="3600"/>
              <a:buChar char="•"/>
            </a:pPr>
            <a:r>
              <a:rPr lang="en-GB" sz="3600"/>
              <a:t>Enrich dictionaries with multi-modal data</a:t>
            </a:r>
            <a:endParaRPr sz="3600"/>
          </a:p>
        </p:txBody>
      </p:sp>
      <p:pic>
        <p:nvPicPr>
          <p:cNvPr id="500" name="Google Shape;500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26094" y="309575"/>
            <a:ext cx="657974" cy="619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501" name="Google Shape;501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24056" y="1344869"/>
            <a:ext cx="987930" cy="658620"/>
          </a:xfrm>
          <a:prstGeom prst="rect">
            <a:avLst/>
          </a:prstGeom>
          <a:noFill/>
          <a:ln>
            <a:noFill/>
          </a:ln>
        </p:spPr>
      </p:pic>
      <p:sp>
        <p:nvSpPr>
          <p:cNvPr id="502" name="Google Shape;502;p46"/>
          <p:cNvSpPr/>
          <p:nvPr/>
        </p:nvSpPr>
        <p:spPr>
          <a:xfrm>
            <a:off x="6607638" y="336761"/>
            <a:ext cx="1052100" cy="857400"/>
          </a:xfrm>
          <a:prstGeom prst="bentArrow">
            <a:avLst>
              <a:gd fmla="val 25000" name="adj1"/>
              <a:gd fmla="val 25000" name="adj2"/>
              <a:gd fmla="val 25000" name="adj3"/>
              <a:gd fmla="val 43750" name="adj4"/>
            </a:avLst>
          </a:prstGeom>
          <a:solidFill>
            <a:srgbClr val="FFFFE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47"/>
          <p:cNvSpPr txBox="1"/>
          <p:nvPr>
            <p:ph type="ctrTitle"/>
          </p:nvPr>
        </p:nvSpPr>
        <p:spPr>
          <a:xfrm>
            <a:off x="3154679" y="1905802"/>
            <a:ext cx="5731800" cy="18498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ELEXIS Technologies</a:t>
            </a:r>
            <a:endParaRPr/>
          </a:p>
        </p:txBody>
      </p:sp>
      <p:sp>
        <p:nvSpPr>
          <p:cNvPr id="508" name="Google Shape;508;p47"/>
          <p:cNvSpPr txBox="1"/>
          <p:nvPr>
            <p:ph idx="1" type="body"/>
          </p:nvPr>
        </p:nvSpPr>
        <p:spPr>
          <a:xfrm>
            <a:off x="3154678" y="3829067"/>
            <a:ext cx="5731800" cy="1500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48"/>
          <p:cNvSpPr txBox="1"/>
          <p:nvPr>
            <p:ph type="title"/>
          </p:nvPr>
        </p:nvSpPr>
        <p:spPr>
          <a:xfrm>
            <a:off x="628650" y="273161"/>
            <a:ext cx="7886700" cy="848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 ELEXIS Infrastructure</a:t>
            </a:r>
            <a:endParaRPr/>
          </a:p>
        </p:txBody>
      </p:sp>
      <p:sp>
        <p:nvSpPr>
          <p:cNvPr id="514" name="Google Shape;514;p48"/>
          <p:cNvSpPr/>
          <p:nvPr/>
        </p:nvSpPr>
        <p:spPr>
          <a:xfrm>
            <a:off x="5552906" y="2892850"/>
            <a:ext cx="1429200" cy="754500"/>
          </a:xfrm>
          <a:prstGeom prst="roundRect">
            <a:avLst>
              <a:gd fmla="val 16667" name="adj"/>
            </a:avLst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Dictionary Matrix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5" name="Google Shape;515;p48"/>
          <p:cNvSpPr/>
          <p:nvPr/>
        </p:nvSpPr>
        <p:spPr>
          <a:xfrm>
            <a:off x="5552906" y="1406250"/>
            <a:ext cx="1429200" cy="754500"/>
          </a:xfrm>
          <a:prstGeom prst="roundRect">
            <a:avLst>
              <a:gd fmla="val 16667" name="adj"/>
            </a:avLst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Linking Tool (Naisc)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6" name="Google Shape;516;p48"/>
          <p:cNvSpPr/>
          <p:nvPr/>
        </p:nvSpPr>
        <p:spPr>
          <a:xfrm>
            <a:off x="7282444" y="3682025"/>
            <a:ext cx="1429200" cy="754500"/>
          </a:xfrm>
          <a:prstGeom prst="roundRect">
            <a:avLst>
              <a:gd fmla="val 16667" name="adj"/>
            </a:avLst>
          </a:prstGeom>
          <a:solidFill>
            <a:schemeClr val="accent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NLP Tools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7" name="Google Shape;517;p48"/>
          <p:cNvSpPr/>
          <p:nvPr/>
        </p:nvSpPr>
        <p:spPr>
          <a:xfrm>
            <a:off x="4650075" y="4471325"/>
            <a:ext cx="1429200" cy="754500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Sketch Engine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8" name="Google Shape;518;p48"/>
          <p:cNvSpPr/>
          <p:nvPr/>
        </p:nvSpPr>
        <p:spPr>
          <a:xfrm>
            <a:off x="4509675" y="5690975"/>
            <a:ext cx="1710000" cy="754500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Dictionary Authoring (Lexonomy)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9" name="Google Shape;519;p48"/>
          <p:cNvSpPr/>
          <p:nvPr/>
        </p:nvSpPr>
        <p:spPr>
          <a:xfrm>
            <a:off x="1853944" y="3716825"/>
            <a:ext cx="1429200" cy="754500"/>
          </a:xfrm>
          <a:prstGeom prst="roundRect">
            <a:avLst>
              <a:gd fmla="val 16667" name="adj"/>
            </a:avLst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TEI-Lex0 / OntoLex-Lemon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Dictionaries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0" name="Google Shape;520;p48"/>
          <p:cNvSpPr/>
          <p:nvPr/>
        </p:nvSpPr>
        <p:spPr>
          <a:xfrm>
            <a:off x="3688219" y="2930188"/>
            <a:ext cx="1280100" cy="679800"/>
          </a:xfrm>
          <a:prstGeom prst="parallelogram">
            <a:avLst>
              <a:gd fmla="val 25000" name="adj"/>
            </a:avLst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REST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Interface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1" name="Google Shape;521;p48"/>
          <p:cNvSpPr/>
          <p:nvPr/>
        </p:nvSpPr>
        <p:spPr>
          <a:xfrm>
            <a:off x="315769" y="2716350"/>
            <a:ext cx="1429200" cy="754500"/>
          </a:xfrm>
          <a:prstGeom prst="roundRect">
            <a:avLst>
              <a:gd fmla="val 16667" name="adj"/>
            </a:avLst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Retro-digitisation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2" name="Google Shape;522;p48"/>
          <p:cNvSpPr txBox="1"/>
          <p:nvPr/>
        </p:nvSpPr>
        <p:spPr>
          <a:xfrm>
            <a:off x="2052525" y="1493850"/>
            <a:ext cx="1392000" cy="97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latin typeface="Calibri"/>
                <a:ea typeface="Calibri"/>
                <a:cs typeface="Calibri"/>
                <a:sym typeface="Calibri"/>
              </a:rPr>
              <a:t>Observers’</a:t>
            </a:r>
            <a:endParaRPr sz="19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latin typeface="Calibri"/>
                <a:ea typeface="Calibri"/>
                <a:cs typeface="Calibri"/>
                <a:sym typeface="Calibri"/>
              </a:rPr>
              <a:t>Dictionaries</a:t>
            </a:r>
            <a:endParaRPr sz="19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23" name="Google Shape;523;p48"/>
          <p:cNvCxnSpPr>
            <a:stCxn id="521" idx="2"/>
            <a:endCxn id="519" idx="1"/>
          </p:cNvCxnSpPr>
          <p:nvPr/>
        </p:nvCxnSpPr>
        <p:spPr>
          <a:xfrm flipH="1" rot="-5400000">
            <a:off x="1130569" y="3370650"/>
            <a:ext cx="623100" cy="823500"/>
          </a:xfrm>
          <a:prstGeom prst="bentConnector2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24" name="Google Shape;524;p48"/>
          <p:cNvCxnSpPr>
            <a:stCxn id="522" idx="2"/>
            <a:endCxn id="519" idx="0"/>
          </p:cNvCxnSpPr>
          <p:nvPr/>
        </p:nvCxnSpPr>
        <p:spPr>
          <a:xfrm rot="5400000">
            <a:off x="2035275" y="3003600"/>
            <a:ext cx="1246500" cy="180000"/>
          </a:xfrm>
          <a:prstGeom prst="curvedConnector3">
            <a:avLst>
              <a:gd fmla="val 49999" name="adj1"/>
            </a:avLst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25" name="Google Shape;525;p48"/>
          <p:cNvCxnSpPr>
            <a:stCxn id="522" idx="2"/>
            <a:endCxn id="520" idx="5"/>
          </p:cNvCxnSpPr>
          <p:nvPr/>
        </p:nvCxnSpPr>
        <p:spPr>
          <a:xfrm flipH="1" rot="-5400000">
            <a:off x="2861025" y="2357850"/>
            <a:ext cx="799800" cy="1024800"/>
          </a:xfrm>
          <a:prstGeom prst="curvedConnector2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26" name="Google Shape;526;p48"/>
          <p:cNvCxnSpPr>
            <a:stCxn id="520" idx="2"/>
            <a:endCxn id="514" idx="1"/>
          </p:cNvCxnSpPr>
          <p:nvPr/>
        </p:nvCxnSpPr>
        <p:spPr>
          <a:xfrm>
            <a:off x="4883344" y="3270088"/>
            <a:ext cx="669600" cy="600"/>
          </a:xfrm>
          <a:prstGeom prst="bentConnector3">
            <a:avLst>
              <a:gd fmla="val 54911" name="adj1"/>
            </a:avLst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27" name="Google Shape;527;p48"/>
          <p:cNvCxnSpPr>
            <a:stCxn id="514" idx="3"/>
            <a:endCxn id="516" idx="0"/>
          </p:cNvCxnSpPr>
          <p:nvPr/>
        </p:nvCxnSpPr>
        <p:spPr>
          <a:xfrm>
            <a:off x="6982106" y="3270100"/>
            <a:ext cx="1014900" cy="411900"/>
          </a:xfrm>
          <a:prstGeom prst="bentConnector2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28" name="Google Shape;528;p48"/>
          <p:cNvCxnSpPr>
            <a:stCxn id="516" idx="2"/>
            <a:endCxn id="517" idx="3"/>
          </p:cNvCxnSpPr>
          <p:nvPr/>
        </p:nvCxnSpPr>
        <p:spPr>
          <a:xfrm rot="5400000">
            <a:off x="6831994" y="3683675"/>
            <a:ext cx="412200" cy="1917900"/>
          </a:xfrm>
          <a:prstGeom prst="bentConnector2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29" name="Google Shape;529;p48"/>
          <p:cNvCxnSpPr>
            <a:stCxn id="517" idx="2"/>
            <a:endCxn id="518" idx="0"/>
          </p:cNvCxnSpPr>
          <p:nvPr/>
        </p:nvCxnSpPr>
        <p:spPr>
          <a:xfrm>
            <a:off x="5364675" y="5225825"/>
            <a:ext cx="0" cy="4653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30" name="Google Shape;530;p48"/>
          <p:cNvCxnSpPr>
            <a:stCxn id="518" idx="1"/>
            <a:endCxn id="519" idx="2"/>
          </p:cNvCxnSpPr>
          <p:nvPr/>
        </p:nvCxnSpPr>
        <p:spPr>
          <a:xfrm rot="10800000">
            <a:off x="2568675" y="4471325"/>
            <a:ext cx="1941000" cy="1596900"/>
          </a:xfrm>
          <a:prstGeom prst="bentConnector2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31" name="Google Shape;531;p48"/>
          <p:cNvCxnSpPr>
            <a:stCxn id="519" idx="3"/>
            <a:endCxn id="520" idx="3"/>
          </p:cNvCxnSpPr>
          <p:nvPr/>
        </p:nvCxnSpPr>
        <p:spPr>
          <a:xfrm flipH="1" rot="10800000">
            <a:off x="3283144" y="3609875"/>
            <a:ext cx="960300" cy="484200"/>
          </a:xfrm>
          <a:prstGeom prst="curvedConnector2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32" name="Google Shape;532;p48"/>
          <p:cNvCxnSpPr>
            <a:stCxn id="515" idx="2"/>
            <a:endCxn id="514" idx="0"/>
          </p:cNvCxnSpPr>
          <p:nvPr/>
        </p:nvCxnSpPr>
        <p:spPr>
          <a:xfrm flipH="1" rot="-5400000">
            <a:off x="5901806" y="2526450"/>
            <a:ext cx="732000" cy="600"/>
          </a:xfrm>
          <a:prstGeom prst="curvedConnector3">
            <a:avLst>
              <a:gd fmla="val 50007" name="adj1"/>
            </a:avLst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533" name="Google Shape;533;p48"/>
          <p:cNvCxnSpPr>
            <a:stCxn id="517" idx="0"/>
            <a:endCxn id="514" idx="2"/>
          </p:cNvCxnSpPr>
          <p:nvPr/>
        </p:nvCxnSpPr>
        <p:spPr>
          <a:xfrm rot="-5400000">
            <a:off x="5403975" y="3607925"/>
            <a:ext cx="824100" cy="902700"/>
          </a:xfrm>
          <a:prstGeom prst="curvedConnector3">
            <a:avLst>
              <a:gd fmla="val 49992" name="adj1"/>
            </a:avLst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534" name="Google Shape;534;p48"/>
          <p:cNvSpPr/>
          <p:nvPr/>
        </p:nvSpPr>
        <p:spPr>
          <a:xfrm>
            <a:off x="7282444" y="5690975"/>
            <a:ext cx="1429200" cy="754500"/>
          </a:xfrm>
          <a:prstGeom prst="roundRect">
            <a:avLst>
              <a:gd fmla="val 16667" name="adj"/>
            </a:avLst>
          </a:prstGeom>
          <a:solidFill>
            <a:schemeClr val="accent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Crowdsourcing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35" name="Google Shape;535;p48"/>
          <p:cNvCxnSpPr>
            <a:stCxn id="534" idx="1"/>
            <a:endCxn id="518" idx="3"/>
          </p:cNvCxnSpPr>
          <p:nvPr/>
        </p:nvCxnSpPr>
        <p:spPr>
          <a:xfrm rot="10800000">
            <a:off x="6219544" y="6068225"/>
            <a:ext cx="10629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536" name="Google Shape;536;p48"/>
          <p:cNvSpPr/>
          <p:nvPr/>
        </p:nvSpPr>
        <p:spPr>
          <a:xfrm>
            <a:off x="3645750" y="1406250"/>
            <a:ext cx="1473600" cy="754500"/>
          </a:xfrm>
          <a:prstGeom prst="roundRect">
            <a:avLst>
              <a:gd fmla="val 16667" name="adj"/>
            </a:avLst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Continuous Quality Evaluation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37" name="Google Shape;537;p48"/>
          <p:cNvCxnSpPr>
            <a:stCxn id="520" idx="1"/>
            <a:endCxn id="536" idx="2"/>
          </p:cNvCxnSpPr>
          <p:nvPr/>
        </p:nvCxnSpPr>
        <p:spPr>
          <a:xfrm rot="10800000">
            <a:off x="4382644" y="2160688"/>
            <a:ext cx="30600" cy="7695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38" name="Google Shape;538;p48"/>
          <p:cNvCxnSpPr>
            <a:stCxn id="522" idx="1"/>
            <a:endCxn id="521" idx="0"/>
          </p:cNvCxnSpPr>
          <p:nvPr/>
        </p:nvCxnSpPr>
        <p:spPr>
          <a:xfrm flipH="1">
            <a:off x="1030425" y="1982100"/>
            <a:ext cx="1022100" cy="734400"/>
          </a:xfrm>
          <a:prstGeom prst="curvedConnector2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49"/>
          <p:cNvSpPr txBox="1"/>
          <p:nvPr>
            <p:ph type="title"/>
          </p:nvPr>
        </p:nvSpPr>
        <p:spPr>
          <a:xfrm>
            <a:off x="628650" y="841961"/>
            <a:ext cx="7886700" cy="848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Sketch Engine</a:t>
            </a:r>
            <a:endParaRPr/>
          </a:p>
        </p:txBody>
      </p:sp>
      <p:pic>
        <p:nvPicPr>
          <p:cNvPr id="544" name="Google Shape;544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3134" y="1690650"/>
            <a:ext cx="6246318" cy="3489150"/>
          </a:xfrm>
          <a:prstGeom prst="rect">
            <a:avLst/>
          </a:prstGeom>
          <a:noFill/>
          <a:ln>
            <a:noFill/>
          </a:ln>
        </p:spPr>
      </p:pic>
      <p:sp>
        <p:nvSpPr>
          <p:cNvPr id="545" name="Google Shape;545;p49"/>
          <p:cNvSpPr/>
          <p:nvPr/>
        </p:nvSpPr>
        <p:spPr>
          <a:xfrm>
            <a:off x="6431231" y="4912750"/>
            <a:ext cx="2329800" cy="1716900"/>
          </a:xfrm>
          <a:prstGeom prst="roundRect">
            <a:avLst>
              <a:gd fmla="val 16667" name="adj"/>
            </a:avLst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Lato"/>
                <a:ea typeface="Lato"/>
                <a:cs typeface="Lato"/>
                <a:sym typeface="Lato"/>
              </a:rPr>
              <a:t>Free to academic users in the EU until 2022 - thanks to ELEXIS</a:t>
            </a:r>
            <a:endParaRPr sz="18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50"/>
          <p:cNvSpPr txBox="1"/>
          <p:nvPr>
            <p:ph type="title"/>
          </p:nvPr>
        </p:nvSpPr>
        <p:spPr>
          <a:xfrm>
            <a:off x="628650" y="841961"/>
            <a:ext cx="7886700" cy="848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Lexonomy</a:t>
            </a:r>
            <a:endParaRPr/>
          </a:p>
        </p:txBody>
      </p:sp>
      <p:pic>
        <p:nvPicPr>
          <p:cNvPr id="551" name="Google Shape;551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02688" y="1737075"/>
            <a:ext cx="6093638" cy="3455774"/>
          </a:xfrm>
          <a:prstGeom prst="rect">
            <a:avLst/>
          </a:prstGeom>
          <a:noFill/>
          <a:ln>
            <a:noFill/>
          </a:ln>
        </p:spPr>
      </p:pic>
      <p:sp>
        <p:nvSpPr>
          <p:cNvPr id="552" name="Google Shape;552;p50"/>
          <p:cNvSpPr/>
          <p:nvPr/>
        </p:nvSpPr>
        <p:spPr>
          <a:xfrm>
            <a:off x="275419" y="2560600"/>
            <a:ext cx="2337300" cy="1587900"/>
          </a:xfrm>
          <a:prstGeom prst="roundRect">
            <a:avLst>
              <a:gd fmla="val 16667" name="adj"/>
            </a:avLst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Lato"/>
                <a:ea typeface="Lato"/>
                <a:cs typeface="Lato"/>
                <a:sym typeface="Lato"/>
              </a:rPr>
              <a:t>Integrated development environment for lexicography</a:t>
            </a:r>
            <a:endParaRPr sz="18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53" name="Google Shape;553;p50"/>
          <p:cNvSpPr/>
          <p:nvPr/>
        </p:nvSpPr>
        <p:spPr>
          <a:xfrm>
            <a:off x="2234700" y="3821000"/>
            <a:ext cx="2337300" cy="1587900"/>
          </a:xfrm>
          <a:prstGeom prst="roundRect">
            <a:avLst>
              <a:gd fmla="val 16667" name="adj"/>
            </a:avLst>
          </a:prstGeom>
          <a:solidFill>
            <a:schemeClr val="accent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Also free and integrated with Sketch Engine and other ELEXIS tools</a:t>
            </a:r>
            <a:endParaRPr sz="18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51"/>
          <p:cNvSpPr txBox="1"/>
          <p:nvPr>
            <p:ph type="title"/>
          </p:nvPr>
        </p:nvSpPr>
        <p:spPr>
          <a:xfrm>
            <a:off x="628650" y="841961"/>
            <a:ext cx="7886700" cy="848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 Dictionary Matrix</a:t>
            </a:r>
            <a:endParaRPr/>
          </a:p>
        </p:txBody>
      </p:sp>
      <p:sp>
        <p:nvSpPr>
          <p:cNvPr id="559" name="Google Shape;559;p51"/>
          <p:cNvSpPr txBox="1"/>
          <p:nvPr/>
        </p:nvSpPr>
        <p:spPr>
          <a:xfrm>
            <a:off x="750675" y="2011050"/>
            <a:ext cx="771600" cy="5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Calibri"/>
                <a:ea typeface="Calibri"/>
                <a:cs typeface="Calibri"/>
                <a:sym typeface="Calibri"/>
              </a:rPr>
              <a:t>Search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0" name="Google Shape;560;p51"/>
          <p:cNvSpPr/>
          <p:nvPr/>
        </p:nvSpPr>
        <p:spPr>
          <a:xfrm>
            <a:off x="1480500" y="1955550"/>
            <a:ext cx="6909000" cy="5652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latin typeface="Roboto Mono"/>
                <a:ea typeface="Roboto Mono"/>
                <a:cs typeface="Roboto Mono"/>
                <a:sym typeface="Roboto Mono"/>
              </a:rPr>
              <a:t>Bank</a:t>
            </a:r>
            <a:endParaRPr sz="3600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561" name="Google Shape;561;p51"/>
          <p:cNvSpPr txBox="1"/>
          <p:nvPr/>
        </p:nvSpPr>
        <p:spPr>
          <a:xfrm>
            <a:off x="743719" y="2706125"/>
            <a:ext cx="7771800" cy="36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latin typeface="Calibri"/>
                <a:ea typeface="Calibri"/>
                <a:cs typeface="Calibri"/>
                <a:sym typeface="Calibri"/>
              </a:rPr>
              <a:t>Search Results</a:t>
            </a:r>
            <a:endParaRPr b="1" sz="3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Calibri"/>
                <a:ea typeface="Calibri"/>
                <a:cs typeface="Calibri"/>
                <a:sym typeface="Calibri"/>
              </a:rPr>
              <a:t>Bank (English Noun)</a:t>
            </a:r>
            <a:endParaRPr i="1"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Calibri"/>
              <a:buAutoNum type="arabicPeriod"/>
            </a:pPr>
            <a:r>
              <a:rPr i="1" lang="en-GB" sz="2400">
                <a:latin typeface="Calibri"/>
                <a:ea typeface="Calibri"/>
                <a:cs typeface="Calibri"/>
                <a:sym typeface="Calibri"/>
              </a:rPr>
              <a:t>“The land alongside or sloping down to a river or lake.” </a:t>
            </a:r>
            <a:r>
              <a:rPr lang="en-GB" sz="2400">
                <a:latin typeface="Calibri"/>
                <a:ea typeface="Calibri"/>
                <a:cs typeface="Calibri"/>
                <a:sym typeface="Calibri"/>
              </a:rPr>
              <a:t>- From </a:t>
            </a:r>
            <a:r>
              <a:rPr lang="en-GB" sz="2400" u="sng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      Oxford Dictionaries</a:t>
            </a:r>
            <a:br>
              <a:rPr lang="en-GB" sz="2400">
                <a:latin typeface="Calibri"/>
                <a:ea typeface="Calibri"/>
                <a:cs typeface="Calibri"/>
                <a:sym typeface="Calibri"/>
              </a:rPr>
            </a:br>
            <a:r>
              <a:rPr i="1" lang="en-GB" sz="2400">
                <a:latin typeface="Calibri"/>
                <a:ea typeface="Calibri"/>
                <a:cs typeface="Calibri"/>
                <a:sym typeface="Calibri"/>
              </a:rPr>
              <a:t>“sloping land (especially the slope beside a body of water);” </a:t>
            </a:r>
            <a:r>
              <a:rPr lang="en-GB" sz="2400">
                <a:latin typeface="Calibri"/>
                <a:ea typeface="Calibri"/>
                <a:cs typeface="Calibri"/>
                <a:sym typeface="Calibri"/>
              </a:rPr>
              <a:t>- </a:t>
            </a:r>
            <a:br>
              <a:rPr lang="en-GB" sz="2400">
                <a:latin typeface="Calibri"/>
                <a:ea typeface="Calibri"/>
                <a:cs typeface="Calibri"/>
                <a:sym typeface="Calibri"/>
              </a:rPr>
            </a:br>
            <a:r>
              <a:rPr lang="en-GB" sz="2400">
                <a:latin typeface="Calibri"/>
                <a:ea typeface="Calibri"/>
                <a:cs typeface="Calibri"/>
                <a:sym typeface="Calibri"/>
              </a:rPr>
              <a:t>From </a:t>
            </a:r>
            <a:r>
              <a:rPr lang="en-GB" sz="2400" u="sng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     Princeton WordNet</a:t>
            </a:r>
            <a:endParaRPr sz="2400" u="sng">
              <a:solidFill>
                <a:schemeClr val="accent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Calibri"/>
              <a:buAutoNum type="arabicPeriod"/>
            </a:pPr>
            <a:r>
              <a:rPr i="1" lang="en-GB" sz="2400">
                <a:latin typeface="Calibri"/>
                <a:ea typeface="Calibri"/>
                <a:cs typeface="Calibri"/>
                <a:sym typeface="Calibri"/>
              </a:rPr>
              <a:t>“A bank is a financial institution that accepts deposits from the public and creates credit” </a:t>
            </a:r>
            <a:r>
              <a:rPr lang="en-GB" sz="2400">
                <a:latin typeface="Calibri"/>
                <a:ea typeface="Calibri"/>
                <a:cs typeface="Calibri"/>
                <a:sym typeface="Calibri"/>
              </a:rPr>
              <a:t>- From </a:t>
            </a:r>
            <a:r>
              <a:rPr lang="en-GB" sz="2400" u="sng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     Wikipedia</a:t>
            </a:r>
            <a:endParaRPr sz="2400" u="sng">
              <a:solidFill>
                <a:schemeClr val="accent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62" name="Google Shape;562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96313" y="4039325"/>
            <a:ext cx="205781" cy="205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563" name="Google Shape;563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96322" y="5109259"/>
            <a:ext cx="205780" cy="229548"/>
          </a:xfrm>
          <a:prstGeom prst="rect">
            <a:avLst/>
          </a:prstGeom>
          <a:noFill/>
          <a:ln>
            <a:noFill/>
          </a:ln>
        </p:spPr>
      </p:pic>
      <p:pic>
        <p:nvPicPr>
          <p:cNvPr id="564" name="Google Shape;564;p5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26844" y="5874400"/>
            <a:ext cx="167989" cy="2057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52"/>
          <p:cNvSpPr txBox="1"/>
          <p:nvPr>
            <p:ph type="title"/>
          </p:nvPr>
        </p:nvSpPr>
        <p:spPr>
          <a:xfrm>
            <a:off x="628650" y="841961"/>
            <a:ext cx="7886700" cy="848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Naisc</a:t>
            </a:r>
            <a:endParaRPr/>
          </a:p>
        </p:txBody>
      </p:sp>
      <p:sp>
        <p:nvSpPr>
          <p:cNvPr id="570" name="Google Shape;570;p52"/>
          <p:cNvSpPr/>
          <p:nvPr/>
        </p:nvSpPr>
        <p:spPr>
          <a:xfrm>
            <a:off x="3482288" y="2947100"/>
            <a:ext cx="1939200" cy="1445700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Naisc</a:t>
            </a:r>
            <a:endParaRPr sz="4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1" name="Google Shape;571;p52"/>
          <p:cNvSpPr/>
          <p:nvPr/>
        </p:nvSpPr>
        <p:spPr>
          <a:xfrm>
            <a:off x="771525" y="2066725"/>
            <a:ext cx="1292700" cy="1269600"/>
          </a:xfrm>
          <a:prstGeom prst="foldedCorner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Calibri"/>
                <a:ea typeface="Calibri"/>
                <a:cs typeface="Calibri"/>
                <a:sym typeface="Calibri"/>
              </a:rPr>
              <a:t>Dictionary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2" name="Google Shape;572;p52"/>
          <p:cNvSpPr/>
          <p:nvPr/>
        </p:nvSpPr>
        <p:spPr>
          <a:xfrm>
            <a:off x="771525" y="4239450"/>
            <a:ext cx="1292700" cy="1269600"/>
          </a:xfrm>
          <a:prstGeom prst="foldedCorner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Calibri"/>
                <a:ea typeface="Calibri"/>
                <a:cs typeface="Calibri"/>
                <a:sym typeface="Calibri"/>
              </a:rPr>
              <a:t>Dictionary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3" name="Google Shape;573;p52"/>
          <p:cNvSpPr/>
          <p:nvPr/>
        </p:nvSpPr>
        <p:spPr>
          <a:xfrm rot="1890685">
            <a:off x="2425031" y="2611368"/>
            <a:ext cx="925826" cy="815912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B008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4" name="Google Shape;574;p52"/>
          <p:cNvSpPr/>
          <p:nvPr/>
        </p:nvSpPr>
        <p:spPr>
          <a:xfrm rot="-1889153">
            <a:off x="2425033" y="4079621"/>
            <a:ext cx="925925" cy="816098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B008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75" name="Google Shape;575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04463" y="4954076"/>
            <a:ext cx="769899" cy="1084274"/>
          </a:xfrm>
          <a:prstGeom prst="rect">
            <a:avLst/>
          </a:prstGeom>
          <a:noFill/>
          <a:ln>
            <a:noFill/>
          </a:ln>
        </p:spPr>
      </p:pic>
      <p:sp>
        <p:nvSpPr>
          <p:cNvPr id="576" name="Google Shape;576;p52"/>
          <p:cNvSpPr/>
          <p:nvPr/>
        </p:nvSpPr>
        <p:spPr>
          <a:xfrm rot="-1187">
            <a:off x="5556624" y="3245438"/>
            <a:ext cx="868800" cy="8490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B008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7" name="Google Shape;577;p52"/>
          <p:cNvSpPr/>
          <p:nvPr/>
        </p:nvSpPr>
        <p:spPr>
          <a:xfrm>
            <a:off x="6693506" y="2615000"/>
            <a:ext cx="639600" cy="537600"/>
          </a:xfrm>
          <a:prstGeom prst="ellipse">
            <a:avLst/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8" name="Google Shape;578;p52"/>
          <p:cNvSpPr/>
          <p:nvPr/>
        </p:nvSpPr>
        <p:spPr>
          <a:xfrm>
            <a:off x="6693506" y="3554825"/>
            <a:ext cx="639600" cy="537600"/>
          </a:xfrm>
          <a:prstGeom prst="ellipse">
            <a:avLst/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9" name="Google Shape;579;p52"/>
          <p:cNvSpPr/>
          <p:nvPr/>
        </p:nvSpPr>
        <p:spPr>
          <a:xfrm>
            <a:off x="6693506" y="4494650"/>
            <a:ext cx="639600" cy="537600"/>
          </a:xfrm>
          <a:prstGeom prst="ellipse">
            <a:avLst/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0" name="Google Shape;580;p52"/>
          <p:cNvSpPr/>
          <p:nvPr/>
        </p:nvSpPr>
        <p:spPr>
          <a:xfrm>
            <a:off x="7954669" y="2090700"/>
            <a:ext cx="639600" cy="537600"/>
          </a:xfrm>
          <a:prstGeom prst="ellipse">
            <a:avLst/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1" name="Google Shape;581;p52"/>
          <p:cNvSpPr/>
          <p:nvPr/>
        </p:nvSpPr>
        <p:spPr>
          <a:xfrm>
            <a:off x="7954669" y="2906613"/>
            <a:ext cx="639600" cy="537600"/>
          </a:xfrm>
          <a:prstGeom prst="ellipse">
            <a:avLst/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2" name="Google Shape;582;p52"/>
          <p:cNvSpPr/>
          <p:nvPr/>
        </p:nvSpPr>
        <p:spPr>
          <a:xfrm>
            <a:off x="7954669" y="3762775"/>
            <a:ext cx="639600" cy="537600"/>
          </a:xfrm>
          <a:prstGeom prst="ellipse">
            <a:avLst/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3" name="Google Shape;583;p52"/>
          <p:cNvSpPr/>
          <p:nvPr/>
        </p:nvSpPr>
        <p:spPr>
          <a:xfrm>
            <a:off x="7954669" y="4711600"/>
            <a:ext cx="639600" cy="537600"/>
          </a:xfrm>
          <a:prstGeom prst="ellipse">
            <a:avLst/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84" name="Google Shape;584;p52"/>
          <p:cNvCxnSpPr>
            <a:stCxn id="577" idx="6"/>
            <a:endCxn id="580" idx="2"/>
          </p:cNvCxnSpPr>
          <p:nvPr/>
        </p:nvCxnSpPr>
        <p:spPr>
          <a:xfrm flipH="1" rot="10800000">
            <a:off x="7333106" y="2359400"/>
            <a:ext cx="621600" cy="524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85" name="Google Shape;585;p52"/>
          <p:cNvCxnSpPr>
            <a:stCxn id="577" idx="6"/>
            <a:endCxn id="581" idx="2"/>
          </p:cNvCxnSpPr>
          <p:nvPr/>
        </p:nvCxnSpPr>
        <p:spPr>
          <a:xfrm>
            <a:off x="7333106" y="2883800"/>
            <a:ext cx="621600" cy="291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86" name="Google Shape;586;p52"/>
          <p:cNvCxnSpPr>
            <a:stCxn id="578" idx="6"/>
            <a:endCxn id="581" idx="2"/>
          </p:cNvCxnSpPr>
          <p:nvPr/>
        </p:nvCxnSpPr>
        <p:spPr>
          <a:xfrm flipH="1" rot="10800000">
            <a:off x="7333106" y="3175325"/>
            <a:ext cx="621600" cy="648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87" name="Google Shape;587;p52"/>
          <p:cNvCxnSpPr>
            <a:stCxn id="578" idx="6"/>
            <a:endCxn id="582" idx="2"/>
          </p:cNvCxnSpPr>
          <p:nvPr/>
        </p:nvCxnSpPr>
        <p:spPr>
          <a:xfrm>
            <a:off x="7333106" y="3823625"/>
            <a:ext cx="621600" cy="207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88" name="Google Shape;588;p52"/>
          <p:cNvCxnSpPr>
            <a:stCxn id="579" idx="6"/>
            <a:endCxn id="583" idx="2"/>
          </p:cNvCxnSpPr>
          <p:nvPr/>
        </p:nvCxnSpPr>
        <p:spPr>
          <a:xfrm>
            <a:off x="7333106" y="4763450"/>
            <a:ext cx="621600" cy="216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89" name="Google Shape;589;p52"/>
          <p:cNvCxnSpPr>
            <a:stCxn id="578" idx="6"/>
            <a:endCxn id="583" idx="2"/>
          </p:cNvCxnSpPr>
          <p:nvPr/>
        </p:nvCxnSpPr>
        <p:spPr>
          <a:xfrm>
            <a:off x="7333106" y="3823625"/>
            <a:ext cx="621600" cy="1156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90" name="Google Shape;590;p52"/>
          <p:cNvSpPr txBox="1"/>
          <p:nvPr/>
        </p:nvSpPr>
        <p:spPr>
          <a:xfrm>
            <a:off x="6781088" y="5509050"/>
            <a:ext cx="1734300" cy="5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Calibri"/>
                <a:ea typeface="Calibri"/>
                <a:cs typeface="Calibri"/>
                <a:sym typeface="Calibri"/>
              </a:rPr>
              <a:t>Links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2400">
                <a:latin typeface="Calibri"/>
                <a:ea typeface="Calibri"/>
                <a:cs typeface="Calibri"/>
                <a:sym typeface="Calibri"/>
              </a:rPr>
              <a:t>(‘naisc’ in Irish)</a:t>
            </a:r>
            <a:endParaRPr i="1" sz="24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35"/>
          <p:cNvSpPr txBox="1"/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 Prêt-à-LLOD Project</a:t>
            </a:r>
            <a:endParaRPr/>
          </a:p>
        </p:txBody>
      </p:sp>
      <p:sp>
        <p:nvSpPr>
          <p:cNvPr id="348" name="Google Shape;348;p35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53"/>
          <p:cNvSpPr txBox="1"/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 OntoLex-Lemon Model</a:t>
            </a:r>
            <a:endParaRPr/>
          </a:p>
        </p:txBody>
      </p:sp>
      <p:sp>
        <p:nvSpPr>
          <p:cNvPr id="596" name="Google Shape;596;p53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0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54"/>
          <p:cNvSpPr txBox="1"/>
          <p:nvPr>
            <p:ph idx="12" type="sldNum"/>
          </p:nvPr>
        </p:nvSpPr>
        <p:spPr>
          <a:xfrm>
            <a:off x="8595308" y="6462597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02" name="Google Shape;602;p54"/>
          <p:cNvSpPr txBox="1"/>
          <p:nvPr>
            <p:ph type="title"/>
          </p:nvPr>
        </p:nvSpPr>
        <p:spPr>
          <a:xfrm>
            <a:off x="331400" y="441850"/>
            <a:ext cx="7465500" cy="91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History of the Model</a:t>
            </a:r>
            <a:endParaRPr/>
          </a:p>
        </p:txBody>
      </p:sp>
      <p:cxnSp>
        <p:nvCxnSpPr>
          <p:cNvPr id="603" name="Google Shape;603;p54"/>
          <p:cNvCxnSpPr/>
          <p:nvPr/>
        </p:nvCxnSpPr>
        <p:spPr>
          <a:xfrm flipH="1" rot="10800000">
            <a:off x="805492" y="3649306"/>
            <a:ext cx="7789800" cy="15300"/>
          </a:xfrm>
          <a:prstGeom prst="straightConnector1">
            <a:avLst/>
          </a:prstGeom>
          <a:noFill/>
          <a:ln cap="flat" cmpd="sng" w="76200">
            <a:solidFill>
              <a:srgbClr val="006B94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604" name="Google Shape;604;p54"/>
          <p:cNvSpPr/>
          <p:nvPr/>
        </p:nvSpPr>
        <p:spPr>
          <a:xfrm>
            <a:off x="805492" y="3591686"/>
            <a:ext cx="161400" cy="145800"/>
          </a:xfrm>
          <a:prstGeom prst="ellipse">
            <a:avLst/>
          </a:prstGeom>
          <a:solidFill>
            <a:srgbClr val="006B94"/>
          </a:solidFill>
          <a:ln cap="flat" cmpd="sng" w="9525">
            <a:solidFill>
              <a:srgbClr val="006B9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5" name="Google Shape;605;p54"/>
          <p:cNvSpPr/>
          <p:nvPr/>
        </p:nvSpPr>
        <p:spPr>
          <a:xfrm>
            <a:off x="1395045" y="3591686"/>
            <a:ext cx="161400" cy="145800"/>
          </a:xfrm>
          <a:prstGeom prst="ellipse">
            <a:avLst/>
          </a:prstGeom>
          <a:solidFill>
            <a:srgbClr val="006B94"/>
          </a:solidFill>
          <a:ln cap="flat" cmpd="sng" w="9525">
            <a:solidFill>
              <a:srgbClr val="006B9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6" name="Google Shape;606;p54"/>
          <p:cNvSpPr/>
          <p:nvPr/>
        </p:nvSpPr>
        <p:spPr>
          <a:xfrm>
            <a:off x="1958774" y="3591686"/>
            <a:ext cx="161400" cy="145800"/>
          </a:xfrm>
          <a:prstGeom prst="ellipse">
            <a:avLst/>
          </a:prstGeom>
          <a:solidFill>
            <a:srgbClr val="006B94"/>
          </a:solidFill>
          <a:ln cap="flat" cmpd="sng" w="9525">
            <a:solidFill>
              <a:srgbClr val="006B9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7" name="Google Shape;607;p54"/>
          <p:cNvSpPr/>
          <p:nvPr/>
        </p:nvSpPr>
        <p:spPr>
          <a:xfrm>
            <a:off x="2715104" y="3591686"/>
            <a:ext cx="161400" cy="145800"/>
          </a:xfrm>
          <a:prstGeom prst="ellipse">
            <a:avLst/>
          </a:prstGeom>
          <a:solidFill>
            <a:srgbClr val="006B94"/>
          </a:solidFill>
          <a:ln cap="flat" cmpd="sng" w="9525">
            <a:solidFill>
              <a:srgbClr val="006B9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8" name="Google Shape;608;p54"/>
          <p:cNvSpPr/>
          <p:nvPr/>
        </p:nvSpPr>
        <p:spPr>
          <a:xfrm>
            <a:off x="3490285" y="3591686"/>
            <a:ext cx="161400" cy="145800"/>
          </a:xfrm>
          <a:prstGeom prst="ellipse">
            <a:avLst/>
          </a:prstGeom>
          <a:solidFill>
            <a:srgbClr val="006B94"/>
          </a:solidFill>
          <a:ln cap="flat" cmpd="sng" w="9525">
            <a:solidFill>
              <a:srgbClr val="006B9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9" name="Google Shape;609;p54"/>
          <p:cNvSpPr/>
          <p:nvPr/>
        </p:nvSpPr>
        <p:spPr>
          <a:xfrm>
            <a:off x="7102691" y="3591686"/>
            <a:ext cx="161400" cy="145800"/>
          </a:xfrm>
          <a:prstGeom prst="ellipse">
            <a:avLst/>
          </a:prstGeom>
          <a:solidFill>
            <a:srgbClr val="006B94"/>
          </a:solidFill>
          <a:ln cap="flat" cmpd="sng" w="9525">
            <a:solidFill>
              <a:srgbClr val="006B9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0" name="Google Shape;610;p54"/>
          <p:cNvSpPr/>
          <p:nvPr/>
        </p:nvSpPr>
        <p:spPr>
          <a:xfrm>
            <a:off x="4127461" y="3591686"/>
            <a:ext cx="161400" cy="145800"/>
          </a:xfrm>
          <a:prstGeom prst="ellipse">
            <a:avLst/>
          </a:prstGeom>
          <a:solidFill>
            <a:srgbClr val="006B94"/>
          </a:solidFill>
          <a:ln cap="flat" cmpd="sng" w="9525">
            <a:solidFill>
              <a:srgbClr val="006B9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1" name="Google Shape;611;p54"/>
          <p:cNvSpPr/>
          <p:nvPr/>
        </p:nvSpPr>
        <p:spPr>
          <a:xfrm>
            <a:off x="5339067" y="3591686"/>
            <a:ext cx="161400" cy="145800"/>
          </a:xfrm>
          <a:prstGeom prst="ellipse">
            <a:avLst/>
          </a:prstGeom>
          <a:solidFill>
            <a:srgbClr val="006B94"/>
          </a:solidFill>
          <a:ln cap="flat" cmpd="sng" w="9525">
            <a:solidFill>
              <a:srgbClr val="006B9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2" name="Google Shape;612;p54"/>
          <p:cNvSpPr/>
          <p:nvPr/>
        </p:nvSpPr>
        <p:spPr>
          <a:xfrm>
            <a:off x="6606079" y="3591686"/>
            <a:ext cx="161400" cy="145800"/>
          </a:xfrm>
          <a:prstGeom prst="ellipse">
            <a:avLst/>
          </a:prstGeom>
          <a:solidFill>
            <a:srgbClr val="006B94"/>
          </a:solidFill>
          <a:ln cap="flat" cmpd="sng" w="9525">
            <a:solidFill>
              <a:srgbClr val="006B9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3" name="Google Shape;613;p54"/>
          <p:cNvSpPr/>
          <p:nvPr/>
        </p:nvSpPr>
        <p:spPr>
          <a:xfrm>
            <a:off x="4779055" y="3591686"/>
            <a:ext cx="161400" cy="145800"/>
          </a:xfrm>
          <a:prstGeom prst="ellipse">
            <a:avLst/>
          </a:prstGeom>
          <a:solidFill>
            <a:srgbClr val="006B94"/>
          </a:solidFill>
          <a:ln cap="flat" cmpd="sng" w="9525">
            <a:solidFill>
              <a:srgbClr val="006B9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4" name="Google Shape;614;p54"/>
          <p:cNvSpPr txBox="1"/>
          <p:nvPr/>
        </p:nvSpPr>
        <p:spPr>
          <a:xfrm>
            <a:off x="184850" y="1961663"/>
            <a:ext cx="1402500" cy="5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alibri"/>
                <a:ea typeface="Calibri"/>
                <a:cs typeface="Calibri"/>
                <a:sym typeface="Calibri"/>
              </a:rPr>
              <a:t>LingInfo (Buitelaar, 2006)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15" name="Google Shape;615;p54"/>
          <p:cNvCxnSpPr>
            <a:stCxn id="614" idx="2"/>
            <a:endCxn id="604" idx="0"/>
          </p:cNvCxnSpPr>
          <p:nvPr/>
        </p:nvCxnSpPr>
        <p:spPr>
          <a:xfrm>
            <a:off x="886100" y="2483363"/>
            <a:ext cx="0" cy="1108200"/>
          </a:xfrm>
          <a:prstGeom prst="straightConnector1">
            <a:avLst/>
          </a:prstGeom>
          <a:noFill/>
          <a:ln cap="flat" cmpd="sng" w="28575">
            <a:solidFill>
              <a:srgbClr val="006B9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16" name="Google Shape;616;p54"/>
          <p:cNvSpPr txBox="1"/>
          <p:nvPr/>
        </p:nvSpPr>
        <p:spPr>
          <a:xfrm>
            <a:off x="774403" y="4982897"/>
            <a:ext cx="1402500" cy="5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alibri"/>
                <a:ea typeface="Calibri"/>
                <a:cs typeface="Calibri"/>
                <a:sym typeface="Calibri"/>
              </a:rPr>
              <a:t>LexOnto (Cimiano, 2007)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17" name="Google Shape;617;p54"/>
          <p:cNvCxnSpPr>
            <a:stCxn id="605" idx="4"/>
            <a:endCxn id="616" idx="0"/>
          </p:cNvCxnSpPr>
          <p:nvPr/>
        </p:nvCxnSpPr>
        <p:spPr>
          <a:xfrm>
            <a:off x="1475745" y="3737486"/>
            <a:ext cx="0" cy="1245300"/>
          </a:xfrm>
          <a:prstGeom prst="straightConnector1">
            <a:avLst/>
          </a:prstGeom>
          <a:noFill/>
          <a:ln cap="flat" cmpd="sng" w="28575">
            <a:solidFill>
              <a:srgbClr val="006B9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18" name="Google Shape;618;p54"/>
          <p:cNvSpPr txBox="1"/>
          <p:nvPr/>
        </p:nvSpPr>
        <p:spPr>
          <a:xfrm>
            <a:off x="935625" y="2483363"/>
            <a:ext cx="2207700" cy="8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alibri"/>
                <a:ea typeface="Calibri"/>
                <a:cs typeface="Calibri"/>
                <a:sym typeface="Calibri"/>
              </a:rPr>
              <a:t>Linguistic Information Repository (Montiel-Ponsoda, 2008)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19" name="Google Shape;619;p54"/>
          <p:cNvCxnSpPr>
            <a:stCxn id="618" idx="2"/>
            <a:endCxn id="606" idx="4"/>
          </p:cNvCxnSpPr>
          <p:nvPr/>
        </p:nvCxnSpPr>
        <p:spPr>
          <a:xfrm>
            <a:off x="2039475" y="3311063"/>
            <a:ext cx="0" cy="426300"/>
          </a:xfrm>
          <a:prstGeom prst="straightConnector1">
            <a:avLst/>
          </a:prstGeom>
          <a:noFill/>
          <a:ln cap="flat" cmpd="sng" w="28575">
            <a:solidFill>
              <a:srgbClr val="006B9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20" name="Google Shape;620;p54"/>
          <p:cNvSpPr txBox="1"/>
          <p:nvPr/>
        </p:nvSpPr>
        <p:spPr>
          <a:xfrm>
            <a:off x="3067930" y="4391911"/>
            <a:ext cx="1005900" cy="5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alibri"/>
                <a:ea typeface="Calibri"/>
                <a:cs typeface="Calibri"/>
                <a:sym typeface="Calibri"/>
              </a:rPr>
              <a:t>LexInfo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alibri"/>
                <a:ea typeface="Calibri"/>
                <a:cs typeface="Calibri"/>
                <a:sym typeface="Calibri"/>
              </a:rPr>
              <a:t>(2010)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21" name="Google Shape;621;p54"/>
          <p:cNvCxnSpPr>
            <a:stCxn id="620" idx="0"/>
            <a:endCxn id="608" idx="4"/>
          </p:cNvCxnSpPr>
          <p:nvPr/>
        </p:nvCxnSpPr>
        <p:spPr>
          <a:xfrm rot="10800000">
            <a:off x="3570880" y="3737611"/>
            <a:ext cx="0" cy="654300"/>
          </a:xfrm>
          <a:prstGeom prst="straightConnector1">
            <a:avLst/>
          </a:prstGeom>
          <a:noFill/>
          <a:ln cap="flat" cmpd="sng" w="28575">
            <a:solidFill>
              <a:srgbClr val="006B9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22" name="Google Shape;622;p54"/>
          <p:cNvSpPr txBox="1"/>
          <p:nvPr/>
        </p:nvSpPr>
        <p:spPr>
          <a:xfrm>
            <a:off x="3705106" y="2000018"/>
            <a:ext cx="1005900" cy="7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alibri"/>
                <a:ea typeface="Calibri"/>
                <a:cs typeface="Calibri"/>
                <a:sym typeface="Calibri"/>
              </a:rPr>
              <a:t>Monnet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alibri"/>
                <a:ea typeface="Calibri"/>
                <a:cs typeface="Calibri"/>
                <a:sym typeface="Calibri"/>
              </a:rPr>
              <a:t>Lemon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alibri"/>
                <a:ea typeface="Calibri"/>
                <a:cs typeface="Calibri"/>
                <a:sym typeface="Calibri"/>
              </a:rPr>
              <a:t>(2011)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23" name="Google Shape;623;p54"/>
          <p:cNvCxnSpPr>
            <a:stCxn id="622" idx="2"/>
            <a:endCxn id="610" idx="0"/>
          </p:cNvCxnSpPr>
          <p:nvPr/>
        </p:nvCxnSpPr>
        <p:spPr>
          <a:xfrm>
            <a:off x="4208056" y="2721518"/>
            <a:ext cx="0" cy="870300"/>
          </a:xfrm>
          <a:prstGeom prst="straightConnector1">
            <a:avLst/>
          </a:prstGeom>
          <a:noFill/>
          <a:ln cap="flat" cmpd="sng" w="28575">
            <a:solidFill>
              <a:srgbClr val="006B9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24" name="Google Shape;624;p54"/>
          <p:cNvSpPr txBox="1"/>
          <p:nvPr/>
        </p:nvSpPr>
        <p:spPr>
          <a:xfrm>
            <a:off x="4356711" y="4982897"/>
            <a:ext cx="1005900" cy="7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alibri"/>
                <a:ea typeface="Calibri"/>
                <a:cs typeface="Calibri"/>
                <a:sym typeface="Calibri"/>
              </a:rPr>
              <a:t>OntoLex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alibri"/>
                <a:ea typeface="Calibri"/>
                <a:cs typeface="Calibri"/>
                <a:sym typeface="Calibri"/>
              </a:rPr>
              <a:t>CG Founded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alibri"/>
                <a:ea typeface="Calibri"/>
                <a:cs typeface="Calibri"/>
                <a:sym typeface="Calibri"/>
              </a:rPr>
              <a:t>(2012)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25" name="Google Shape;625;p54"/>
          <p:cNvCxnSpPr>
            <a:stCxn id="613" idx="4"/>
            <a:endCxn id="624" idx="0"/>
          </p:cNvCxnSpPr>
          <p:nvPr/>
        </p:nvCxnSpPr>
        <p:spPr>
          <a:xfrm>
            <a:off x="4859755" y="3737486"/>
            <a:ext cx="0" cy="1245300"/>
          </a:xfrm>
          <a:prstGeom prst="straightConnector1">
            <a:avLst/>
          </a:prstGeom>
          <a:noFill/>
          <a:ln cap="flat" cmpd="sng" w="28575">
            <a:solidFill>
              <a:srgbClr val="006B9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26" name="Google Shape;626;p54"/>
          <p:cNvSpPr txBox="1"/>
          <p:nvPr/>
        </p:nvSpPr>
        <p:spPr>
          <a:xfrm>
            <a:off x="5595867" y="2453526"/>
            <a:ext cx="1005900" cy="7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alibri"/>
                <a:ea typeface="Calibri"/>
                <a:cs typeface="Calibri"/>
                <a:sym typeface="Calibri"/>
              </a:rPr>
              <a:t>OntoLex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alibri"/>
                <a:ea typeface="Calibri"/>
                <a:cs typeface="Calibri"/>
                <a:sym typeface="Calibri"/>
              </a:rPr>
              <a:t>Use Cases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alibri"/>
                <a:ea typeface="Calibri"/>
                <a:cs typeface="Calibri"/>
                <a:sym typeface="Calibri"/>
              </a:rPr>
              <a:t>(2014)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7" name="Google Shape;627;p54"/>
          <p:cNvSpPr/>
          <p:nvPr/>
        </p:nvSpPr>
        <p:spPr>
          <a:xfrm>
            <a:off x="6018211" y="3591686"/>
            <a:ext cx="161400" cy="145800"/>
          </a:xfrm>
          <a:prstGeom prst="ellipse">
            <a:avLst/>
          </a:prstGeom>
          <a:solidFill>
            <a:srgbClr val="006B94"/>
          </a:solidFill>
          <a:ln cap="flat" cmpd="sng" w="9525">
            <a:solidFill>
              <a:srgbClr val="006B9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28" name="Google Shape;628;p54"/>
          <p:cNvCxnSpPr>
            <a:stCxn id="626" idx="2"/>
            <a:endCxn id="627" idx="0"/>
          </p:cNvCxnSpPr>
          <p:nvPr/>
        </p:nvCxnSpPr>
        <p:spPr>
          <a:xfrm>
            <a:off x="6098817" y="3175026"/>
            <a:ext cx="0" cy="416700"/>
          </a:xfrm>
          <a:prstGeom prst="straightConnector1">
            <a:avLst/>
          </a:prstGeom>
          <a:noFill/>
          <a:ln cap="flat" cmpd="sng" w="28575">
            <a:solidFill>
              <a:srgbClr val="006B9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29" name="Google Shape;629;p54"/>
          <p:cNvSpPr txBox="1"/>
          <p:nvPr/>
        </p:nvSpPr>
        <p:spPr>
          <a:xfrm>
            <a:off x="6511975" y="4523288"/>
            <a:ext cx="1329000" cy="7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alibri"/>
                <a:ea typeface="Calibri"/>
                <a:cs typeface="Calibri"/>
                <a:sym typeface="Calibri"/>
              </a:rPr>
              <a:t>OntoLex Lemon Final Specification (2016)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30" name="Google Shape;630;p54"/>
          <p:cNvCxnSpPr>
            <a:stCxn id="609" idx="4"/>
            <a:endCxn id="629" idx="0"/>
          </p:cNvCxnSpPr>
          <p:nvPr/>
        </p:nvCxnSpPr>
        <p:spPr>
          <a:xfrm flipH="1">
            <a:off x="7176491" y="3737486"/>
            <a:ext cx="6900" cy="785700"/>
          </a:xfrm>
          <a:prstGeom prst="straightConnector1">
            <a:avLst/>
          </a:prstGeom>
          <a:noFill/>
          <a:ln cap="flat" cmpd="sng" w="28575">
            <a:solidFill>
              <a:srgbClr val="006B9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31" name="Google Shape;631;p54"/>
          <p:cNvSpPr txBox="1"/>
          <p:nvPr/>
        </p:nvSpPr>
        <p:spPr>
          <a:xfrm>
            <a:off x="7059175" y="2453538"/>
            <a:ext cx="1402500" cy="7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alibri"/>
                <a:ea typeface="Calibri"/>
                <a:cs typeface="Calibri"/>
                <a:sym typeface="Calibri"/>
              </a:rPr>
              <a:t>Lexicography Module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alibri"/>
                <a:ea typeface="Calibri"/>
                <a:cs typeface="Calibri"/>
                <a:sym typeface="Calibri"/>
              </a:rPr>
              <a:t>(2019)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2" name="Google Shape;632;p54"/>
          <p:cNvSpPr/>
          <p:nvPr/>
        </p:nvSpPr>
        <p:spPr>
          <a:xfrm>
            <a:off x="7679722" y="3591675"/>
            <a:ext cx="161400" cy="145800"/>
          </a:xfrm>
          <a:prstGeom prst="ellipse">
            <a:avLst/>
          </a:prstGeom>
          <a:solidFill>
            <a:srgbClr val="006B94"/>
          </a:solidFill>
          <a:ln cap="flat" cmpd="sng" w="9525">
            <a:solidFill>
              <a:srgbClr val="006B9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33" name="Google Shape;633;p54"/>
          <p:cNvCxnSpPr>
            <a:stCxn id="631" idx="2"/>
            <a:endCxn id="632" idx="0"/>
          </p:cNvCxnSpPr>
          <p:nvPr/>
        </p:nvCxnSpPr>
        <p:spPr>
          <a:xfrm>
            <a:off x="7760425" y="3175038"/>
            <a:ext cx="0" cy="416700"/>
          </a:xfrm>
          <a:prstGeom prst="straightConnector1">
            <a:avLst/>
          </a:prstGeom>
          <a:noFill/>
          <a:ln cap="flat" cmpd="sng" w="28575">
            <a:solidFill>
              <a:srgbClr val="006B94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37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p55"/>
          <p:cNvSpPr txBox="1"/>
          <p:nvPr>
            <p:ph idx="1" type="body"/>
          </p:nvPr>
        </p:nvSpPr>
        <p:spPr>
          <a:xfrm>
            <a:off x="311700" y="1765288"/>
            <a:ext cx="8520600" cy="432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15900" lvl="0" marL="3429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Ontolex Community Group’s primary result is the Lexicon Model for Ontologies (Lemon), which consists of the following modules:</a:t>
            </a:r>
            <a:endParaRPr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•"/>
            </a:pPr>
            <a:r>
              <a:rPr lang="en-GB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(OntoLex) Core</a:t>
            </a:r>
            <a:endParaRPr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–"/>
            </a:pPr>
            <a:r>
              <a:rPr lang="en-GB" sz="2000" u="sng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http://www.w3.org/ns/lemon/ontolex</a:t>
            </a:r>
            <a:r>
              <a:rPr lang="en-GB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•"/>
            </a:pPr>
            <a:r>
              <a:rPr lang="en-GB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Syntax and Semantics</a:t>
            </a:r>
            <a:endParaRPr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–"/>
            </a:pPr>
            <a:r>
              <a:rPr lang="en-GB" sz="2000" u="sng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http://www.w3.org/ns/lemon/synsem</a:t>
            </a:r>
            <a:endParaRPr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•"/>
            </a:pPr>
            <a:r>
              <a:rPr lang="en-GB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Decomposition</a:t>
            </a:r>
            <a:endParaRPr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–"/>
            </a:pPr>
            <a:r>
              <a:rPr lang="en-GB" sz="2000" u="sng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http://www.w3.org/ns/lemon/decomp</a:t>
            </a:r>
            <a:r>
              <a:rPr lang="en-GB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•"/>
            </a:pPr>
            <a:r>
              <a:rPr lang="en-GB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Variation and Translation</a:t>
            </a:r>
            <a:endParaRPr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–"/>
            </a:pPr>
            <a:r>
              <a:rPr lang="en-GB" sz="2000" u="sng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http://www.w3.org/ns/lemon/vartrans</a:t>
            </a:r>
            <a:r>
              <a:rPr lang="en-GB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•"/>
            </a:pPr>
            <a:r>
              <a:rPr lang="en-GB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Metadata (Lime)</a:t>
            </a:r>
            <a:endParaRPr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–"/>
            </a:pPr>
            <a:r>
              <a:rPr lang="en-GB" sz="2000" u="sng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http://www.w3.org/ns/lemon/lime</a:t>
            </a:r>
            <a:r>
              <a:rPr lang="en-GB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9" name="Google Shape;639;p55"/>
          <p:cNvSpPr txBox="1"/>
          <p:nvPr>
            <p:ph idx="12" type="sldNum"/>
          </p:nvPr>
        </p:nvSpPr>
        <p:spPr>
          <a:xfrm>
            <a:off x="8595308" y="6462597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40" name="Google Shape;640;p55"/>
          <p:cNvSpPr txBox="1"/>
          <p:nvPr>
            <p:ph type="title"/>
          </p:nvPr>
        </p:nvSpPr>
        <p:spPr>
          <a:xfrm>
            <a:off x="331400" y="441850"/>
            <a:ext cx="7465500" cy="91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OntoLex or Lemon?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44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56"/>
          <p:cNvSpPr txBox="1"/>
          <p:nvPr>
            <p:ph idx="1" type="body"/>
          </p:nvPr>
        </p:nvSpPr>
        <p:spPr>
          <a:xfrm>
            <a:off x="311700" y="1765288"/>
            <a:ext cx="8520600" cy="432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600"/>
              <a:t>R1. OWL and RDF</a:t>
            </a:r>
            <a:endParaRPr sz="3600"/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600"/>
              <a:t>R2. Multilinguality</a:t>
            </a:r>
            <a:endParaRPr sz="3600"/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600"/>
              <a:t>R3. Semantics by Reference</a:t>
            </a:r>
            <a:endParaRPr sz="3600"/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600"/>
              <a:t>R4. Openness</a:t>
            </a:r>
            <a:endParaRPr sz="3600"/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600"/>
              <a:t>R5. Reuse relevant standards</a:t>
            </a:r>
            <a:endParaRPr sz="3600"/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600"/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3600"/>
          </a:p>
        </p:txBody>
      </p:sp>
      <p:sp>
        <p:nvSpPr>
          <p:cNvPr id="646" name="Google Shape;646;p56"/>
          <p:cNvSpPr txBox="1"/>
          <p:nvPr>
            <p:ph idx="12" type="sldNum"/>
          </p:nvPr>
        </p:nvSpPr>
        <p:spPr>
          <a:xfrm>
            <a:off x="8595308" y="6462597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47" name="Google Shape;647;p56"/>
          <p:cNvSpPr txBox="1"/>
          <p:nvPr>
            <p:ph type="title"/>
          </p:nvPr>
        </p:nvSpPr>
        <p:spPr>
          <a:xfrm>
            <a:off x="331400" y="441850"/>
            <a:ext cx="7465500" cy="91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Requirements on the Model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p57"/>
          <p:cNvSpPr txBox="1"/>
          <p:nvPr>
            <p:ph idx="12" type="sldNum"/>
          </p:nvPr>
        </p:nvSpPr>
        <p:spPr>
          <a:xfrm>
            <a:off x="8595308" y="6462597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53" name="Google Shape;653;p57"/>
          <p:cNvSpPr txBox="1"/>
          <p:nvPr>
            <p:ph type="title"/>
          </p:nvPr>
        </p:nvSpPr>
        <p:spPr>
          <a:xfrm>
            <a:off x="331400" y="441850"/>
            <a:ext cx="7465500" cy="91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Community Group - Please Join!</a:t>
            </a:r>
            <a:endParaRPr/>
          </a:p>
        </p:txBody>
      </p:sp>
      <p:sp>
        <p:nvSpPr>
          <p:cNvPr id="654" name="Google Shape;654;p57"/>
          <p:cNvSpPr txBox="1"/>
          <p:nvPr/>
        </p:nvSpPr>
        <p:spPr>
          <a:xfrm>
            <a:off x="220888" y="1946250"/>
            <a:ext cx="8229600" cy="10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 u="sng">
                <a:solidFill>
                  <a:srgbClr val="3D5BA9"/>
                </a:solidFill>
                <a:latin typeface="Roboto Mono"/>
                <a:ea typeface="Roboto Mono"/>
                <a:cs typeface="Roboto Mono"/>
                <a:sym typeface="Roboto Mono"/>
                <a:hlinkClick r:id="rId3"/>
              </a:rPr>
              <a:t>http://www.w3.org/community/ontolex</a:t>
            </a:r>
            <a:r>
              <a:rPr b="1" lang="en-GB" sz="3000">
                <a:solidFill>
                  <a:srgbClr val="0095BF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endParaRPr b="1" sz="3000">
              <a:solidFill>
                <a:srgbClr val="0095B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descr="cgbg-logo.png" id="655" name="Google Shape;655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13413" y="2259900"/>
            <a:ext cx="3609700" cy="360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spTree>
      <p:nvGrpSpPr>
        <p:cNvPr id="659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p58"/>
          <p:cNvSpPr txBox="1"/>
          <p:nvPr>
            <p:ph idx="1" type="body"/>
          </p:nvPr>
        </p:nvSpPr>
        <p:spPr>
          <a:xfrm>
            <a:off x="311700" y="1765300"/>
            <a:ext cx="4329300" cy="432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GB" sz="2400"/>
              <a:t>RDF models are labelled directed graphs</a:t>
            </a:r>
            <a:endParaRPr sz="2400"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GB" sz="2400"/>
              <a:t>Representation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GB" sz="2400"/>
              <a:t>Each entry has a URI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GB" sz="2400"/>
              <a:t>Reuse of lexicon data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GB" sz="2400"/>
              <a:t>Reasoning</a:t>
            </a:r>
            <a:endParaRPr sz="2400"/>
          </a:p>
        </p:txBody>
      </p:sp>
      <p:sp>
        <p:nvSpPr>
          <p:cNvPr id="661" name="Google Shape;661;p58"/>
          <p:cNvSpPr txBox="1"/>
          <p:nvPr>
            <p:ph idx="12" type="sldNum"/>
          </p:nvPr>
        </p:nvSpPr>
        <p:spPr>
          <a:xfrm>
            <a:off x="8595308" y="6462597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62" name="Google Shape;662;p58"/>
          <p:cNvSpPr txBox="1"/>
          <p:nvPr>
            <p:ph type="title"/>
          </p:nvPr>
        </p:nvSpPr>
        <p:spPr>
          <a:xfrm>
            <a:off x="331400" y="441850"/>
            <a:ext cx="7465500" cy="91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RDF and OWL</a:t>
            </a:r>
            <a:endParaRPr/>
          </a:p>
        </p:txBody>
      </p:sp>
      <p:pic>
        <p:nvPicPr>
          <p:cNvPr descr="rdf.png" id="663" name="Google Shape;663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4275" y="1537200"/>
            <a:ext cx="4258200" cy="46486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spTree>
      <p:nvGrpSpPr>
        <p:cNvPr id="667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p59"/>
          <p:cNvSpPr txBox="1"/>
          <p:nvPr>
            <p:ph idx="1" type="body"/>
          </p:nvPr>
        </p:nvSpPr>
        <p:spPr>
          <a:xfrm>
            <a:off x="311700" y="1765300"/>
            <a:ext cx="4319100" cy="432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GB" sz="2400"/>
              <a:t>Support any language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GB" sz="2400"/>
              <a:t>Do not make language-specific assumptions</a:t>
            </a:r>
            <a:endParaRPr sz="2400"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GB" sz="2400"/>
              <a:t>Part-of-speech values</a:t>
            </a:r>
            <a:endParaRPr sz="2400"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GB" sz="2400"/>
              <a:t>Gender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GB" sz="2400"/>
              <a:t>Translation and variation </a:t>
            </a:r>
            <a:endParaRPr sz="2400"/>
          </a:p>
        </p:txBody>
      </p:sp>
      <p:sp>
        <p:nvSpPr>
          <p:cNvPr id="669" name="Google Shape;669;p59"/>
          <p:cNvSpPr txBox="1"/>
          <p:nvPr>
            <p:ph idx="12" type="sldNum"/>
          </p:nvPr>
        </p:nvSpPr>
        <p:spPr>
          <a:xfrm>
            <a:off x="8595308" y="6462597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70" name="Google Shape;670;p59"/>
          <p:cNvSpPr txBox="1"/>
          <p:nvPr>
            <p:ph type="title"/>
          </p:nvPr>
        </p:nvSpPr>
        <p:spPr>
          <a:xfrm>
            <a:off x="331400" y="441850"/>
            <a:ext cx="7465500" cy="91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Multilinguality</a:t>
            </a:r>
            <a:endParaRPr/>
          </a:p>
        </p:txBody>
      </p:sp>
      <p:pic>
        <p:nvPicPr>
          <p:cNvPr descr="1405091200_97980.jpg" id="671" name="Google Shape;671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4450" y="1785475"/>
            <a:ext cx="3333750" cy="428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spTree>
      <p:nvGrpSpPr>
        <p:cNvPr id="675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p60"/>
          <p:cNvSpPr txBox="1"/>
          <p:nvPr>
            <p:ph idx="1" type="body"/>
          </p:nvPr>
        </p:nvSpPr>
        <p:spPr>
          <a:xfrm>
            <a:off x="311700" y="1765300"/>
            <a:ext cx="4277700" cy="432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GB" sz="2400"/>
              <a:t>Meaning of a word given by reference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GB" sz="2400"/>
              <a:t>Reference captures semantic information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GB" sz="2400"/>
              <a:t>Disambiguation is performed relative to the ontology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GB" sz="2400"/>
              <a:t>No (traditional) word senses</a:t>
            </a:r>
            <a:endParaRPr sz="2400"/>
          </a:p>
        </p:txBody>
      </p:sp>
      <p:sp>
        <p:nvSpPr>
          <p:cNvPr id="677" name="Google Shape;677;p60"/>
          <p:cNvSpPr txBox="1"/>
          <p:nvPr>
            <p:ph idx="12" type="sldNum"/>
          </p:nvPr>
        </p:nvSpPr>
        <p:spPr>
          <a:xfrm>
            <a:off x="8595308" y="6462597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78" name="Google Shape;678;p60"/>
          <p:cNvSpPr txBox="1"/>
          <p:nvPr>
            <p:ph type="title"/>
          </p:nvPr>
        </p:nvSpPr>
        <p:spPr>
          <a:xfrm>
            <a:off x="331400" y="441850"/>
            <a:ext cx="7465500" cy="91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Semantics by Reference</a:t>
            </a:r>
            <a:endParaRPr/>
          </a:p>
        </p:txBody>
      </p:sp>
      <p:pic>
        <p:nvPicPr>
          <p:cNvPr descr="relation.png" id="679" name="Google Shape;679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18200" y="2132400"/>
            <a:ext cx="3893700" cy="3551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spTree>
      <p:nvGrpSpPr>
        <p:cNvPr id="683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p61"/>
          <p:cNvSpPr txBox="1"/>
          <p:nvPr>
            <p:ph idx="1" type="body"/>
          </p:nvPr>
        </p:nvSpPr>
        <p:spPr>
          <a:xfrm>
            <a:off x="311700" y="1765300"/>
            <a:ext cx="4277700" cy="432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GB" sz="2400"/>
              <a:t>Extensible with new models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GB" sz="2400"/>
              <a:t>No unnecessary choices of linguistic categories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GB" sz="2400"/>
              <a:t>No payment or restrictions in using the model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GB" sz="2400"/>
              <a:t>All discussion is public</a:t>
            </a:r>
            <a:endParaRPr sz="2400"/>
          </a:p>
        </p:txBody>
      </p:sp>
      <p:sp>
        <p:nvSpPr>
          <p:cNvPr id="685" name="Google Shape;685;p61"/>
          <p:cNvSpPr txBox="1"/>
          <p:nvPr>
            <p:ph idx="12" type="sldNum"/>
          </p:nvPr>
        </p:nvSpPr>
        <p:spPr>
          <a:xfrm>
            <a:off x="8595308" y="6462597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86" name="Google Shape;686;p61"/>
          <p:cNvSpPr txBox="1"/>
          <p:nvPr>
            <p:ph type="title"/>
          </p:nvPr>
        </p:nvSpPr>
        <p:spPr>
          <a:xfrm>
            <a:off x="331400" y="441850"/>
            <a:ext cx="7465500" cy="91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Openness</a:t>
            </a:r>
            <a:endParaRPr/>
          </a:p>
        </p:txBody>
      </p:sp>
      <p:pic>
        <p:nvPicPr>
          <p:cNvPr descr="open_prison_lock_by_stonehd.jpg" id="687" name="Google Shape;687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70550" y="1901638"/>
            <a:ext cx="3007326" cy="4009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spTree>
      <p:nvGrpSpPr>
        <p:cNvPr id="69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p62"/>
          <p:cNvSpPr txBox="1"/>
          <p:nvPr>
            <p:ph idx="1" type="body"/>
          </p:nvPr>
        </p:nvSpPr>
        <p:spPr>
          <a:xfrm>
            <a:off x="311700" y="1765300"/>
            <a:ext cx="4225800" cy="432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Reuse as many standards as possible</a:t>
            </a:r>
            <a:endParaRPr sz="2400"/>
          </a:p>
          <a:p>
            <a:pPr indent="-381000" lvl="0" marL="457200" rtl="0" algn="l">
              <a:spcBef>
                <a:spcPts val="1600"/>
              </a:spcBef>
              <a:spcAft>
                <a:spcPts val="0"/>
              </a:spcAft>
              <a:buSzPts val="2400"/>
              <a:buChar char="●"/>
            </a:pPr>
            <a:r>
              <a:rPr lang="en-GB" sz="2400"/>
              <a:t>OWL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GB" sz="2400"/>
              <a:t>RDF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GB" sz="2400"/>
              <a:t>SKOS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GB" sz="2400"/>
              <a:t>Dublin Core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GB" sz="2400"/>
              <a:t>LMF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GB" sz="2400"/>
              <a:t>TMF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GB" sz="2400"/>
              <a:t>TEI</a:t>
            </a:r>
            <a:endParaRPr sz="2400"/>
          </a:p>
        </p:txBody>
      </p:sp>
      <p:sp>
        <p:nvSpPr>
          <p:cNvPr id="693" name="Google Shape;693;p62"/>
          <p:cNvSpPr txBox="1"/>
          <p:nvPr>
            <p:ph idx="12" type="sldNum"/>
          </p:nvPr>
        </p:nvSpPr>
        <p:spPr>
          <a:xfrm>
            <a:off x="8595308" y="6462597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94" name="Google Shape;694;p62"/>
          <p:cNvSpPr txBox="1"/>
          <p:nvPr>
            <p:ph type="title"/>
          </p:nvPr>
        </p:nvSpPr>
        <p:spPr>
          <a:xfrm>
            <a:off x="331400" y="441850"/>
            <a:ext cx="7465500" cy="91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Reuse standards</a:t>
            </a:r>
            <a:endParaRPr/>
          </a:p>
        </p:txBody>
      </p:sp>
      <p:pic>
        <p:nvPicPr>
          <p:cNvPr id="695" name="Google Shape;695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87875" y="2486387"/>
            <a:ext cx="4258201" cy="28402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36"/>
          <p:cNvSpPr txBox="1"/>
          <p:nvPr>
            <p:ph type="title"/>
          </p:nvPr>
        </p:nvSpPr>
        <p:spPr>
          <a:xfrm>
            <a:off x="311700" y="426777"/>
            <a:ext cx="8520600" cy="93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Objective 1 - Multilingual cross-sectoral data access</a:t>
            </a:r>
            <a:endParaRPr/>
          </a:p>
        </p:txBody>
      </p:sp>
      <p:sp>
        <p:nvSpPr>
          <p:cNvPr id="354" name="Google Shape;354;p36"/>
          <p:cNvSpPr txBox="1"/>
          <p:nvPr>
            <p:ph idx="12" type="sldNum"/>
          </p:nvPr>
        </p:nvSpPr>
        <p:spPr>
          <a:xfrm>
            <a:off x="8595308" y="6462597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55" name="Google Shape;355;p36"/>
          <p:cNvSpPr/>
          <p:nvPr/>
        </p:nvSpPr>
        <p:spPr>
          <a:xfrm>
            <a:off x="1173700" y="1846350"/>
            <a:ext cx="6498000" cy="1225800"/>
          </a:xfrm>
          <a:prstGeom prst="roundRect">
            <a:avLst>
              <a:gd fmla="val 16667" name="adj"/>
            </a:avLst>
          </a:prstGeom>
          <a:solidFill>
            <a:srgbClr val="FAA53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Data discovery tools aggregated from multiple sources</a:t>
            </a:r>
            <a:endParaRPr b="1" sz="24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56" name="Google Shape;356;p36"/>
          <p:cNvSpPr/>
          <p:nvPr/>
        </p:nvSpPr>
        <p:spPr>
          <a:xfrm>
            <a:off x="1173731" y="4878075"/>
            <a:ext cx="6686700" cy="1003500"/>
          </a:xfrm>
          <a:prstGeom prst="roundRect">
            <a:avLst>
              <a:gd fmla="val 16667" name="adj"/>
            </a:avLst>
          </a:prstGeom>
          <a:solidFill>
            <a:srgbClr val="8D6C66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Deduce probable licenses from complex pipelines</a:t>
            </a:r>
            <a:endParaRPr b="1" sz="24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57" name="Google Shape;357;p36"/>
          <p:cNvSpPr/>
          <p:nvPr/>
        </p:nvSpPr>
        <p:spPr>
          <a:xfrm>
            <a:off x="3542850" y="3381800"/>
            <a:ext cx="1905900" cy="1225800"/>
          </a:xfrm>
          <a:prstGeom prst="roundRect">
            <a:avLst>
              <a:gd fmla="val 16667" name="adj"/>
            </a:avLst>
          </a:prstGeom>
          <a:solidFill>
            <a:srgbClr val="F17693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Digital Single Market</a:t>
            </a:r>
            <a:endParaRPr b="1" sz="24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99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p63"/>
          <p:cNvSpPr txBox="1"/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 (very) brief introduction to OntoLex-Lemon</a:t>
            </a:r>
            <a:endParaRPr/>
          </a:p>
        </p:txBody>
      </p:sp>
      <p:sp>
        <p:nvSpPr>
          <p:cNvPr id="701" name="Google Shape;701;p63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05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p64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descr="Lemon_OntoLex_Core.png" id="707" name="Google Shape;707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3275" y="854300"/>
            <a:ext cx="8757450" cy="5567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p65"/>
          <p:cNvSpPr txBox="1"/>
          <p:nvPr>
            <p:ph idx="12" type="sldNum"/>
          </p:nvPr>
        </p:nvSpPr>
        <p:spPr>
          <a:xfrm>
            <a:off x="8595308" y="6462597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13" name="Google Shape;713;p65"/>
          <p:cNvSpPr txBox="1"/>
          <p:nvPr>
            <p:ph type="title"/>
          </p:nvPr>
        </p:nvSpPr>
        <p:spPr>
          <a:xfrm>
            <a:off x="331400" y="441850"/>
            <a:ext cx="7465500" cy="91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Simple Entry</a:t>
            </a:r>
            <a:endParaRPr/>
          </a:p>
        </p:txBody>
      </p:sp>
      <p:sp>
        <p:nvSpPr>
          <p:cNvPr id="714" name="Google Shape;714;p65"/>
          <p:cNvSpPr txBox="1"/>
          <p:nvPr/>
        </p:nvSpPr>
        <p:spPr>
          <a:xfrm>
            <a:off x="362500" y="2263150"/>
            <a:ext cx="8259000" cy="242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9BBB59"/>
                </a:solidFill>
                <a:latin typeface="Roboto Mono"/>
                <a:ea typeface="Roboto Mono"/>
                <a:cs typeface="Roboto Mono"/>
                <a:sym typeface="Roboto Mono"/>
              </a:rPr>
              <a:t>@prefix</a:t>
            </a:r>
            <a:r>
              <a:rPr lang="en-GB" sz="1800">
                <a:latin typeface="Roboto Mono"/>
                <a:ea typeface="Roboto Mono"/>
                <a:cs typeface="Roboto Mono"/>
                <a:sym typeface="Roboto Mono"/>
              </a:rPr>
              <a:t> ontolex: &lt;</a:t>
            </a:r>
            <a:r>
              <a:rPr lang="en-GB" sz="1800" u="sng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  <a:hlinkClick r:id="rId3"/>
              </a:rPr>
              <a:t>http://www.w3.org/ns/lemon/ontolex#</a:t>
            </a:r>
            <a:r>
              <a:rPr lang="en-GB" sz="1800">
                <a:latin typeface="Roboto Mono"/>
                <a:ea typeface="Roboto Mono"/>
                <a:cs typeface="Roboto Mono"/>
                <a:sym typeface="Roboto Mono"/>
              </a:rPr>
              <a:t>&gt; .</a:t>
            </a:r>
            <a:endParaRPr sz="18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9BBB59"/>
                </a:solidFill>
                <a:latin typeface="Roboto Mono"/>
                <a:ea typeface="Roboto Mono"/>
                <a:cs typeface="Roboto Mono"/>
                <a:sym typeface="Roboto Mono"/>
              </a:rPr>
              <a:t>@prefix</a:t>
            </a:r>
            <a:r>
              <a:rPr lang="en-GB" sz="1800">
                <a:latin typeface="Roboto Mono"/>
                <a:ea typeface="Roboto Mono"/>
                <a:cs typeface="Roboto Mono"/>
                <a:sym typeface="Roboto Mono"/>
              </a:rPr>
              <a:t> skos: &lt;</a:t>
            </a:r>
            <a:r>
              <a:rPr lang="en-GB" sz="1800" u="sng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  <a:hlinkClick r:id="rId4"/>
              </a:rPr>
              <a:t>http://www.w3.org/2004/02/skos/core#</a:t>
            </a:r>
            <a:r>
              <a:rPr lang="en-GB" sz="1800">
                <a:latin typeface="Roboto Mono"/>
                <a:ea typeface="Roboto Mono"/>
                <a:cs typeface="Roboto Mono"/>
                <a:sym typeface="Roboto Mono"/>
              </a:rPr>
              <a:t>&gt; .</a:t>
            </a:r>
            <a:endParaRPr sz="18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C0504D"/>
                </a:solidFill>
                <a:latin typeface="Roboto Mono"/>
                <a:ea typeface="Roboto Mono"/>
                <a:cs typeface="Roboto Mono"/>
                <a:sym typeface="Roboto Mono"/>
              </a:rPr>
              <a:t>&lt;#cat&gt;</a:t>
            </a:r>
            <a:r>
              <a:rPr lang="en-GB" sz="1800">
                <a:latin typeface="Roboto Mono"/>
                <a:ea typeface="Roboto Mono"/>
                <a:cs typeface="Roboto Mono"/>
                <a:sym typeface="Roboto Mono"/>
              </a:rPr>
              <a:t> a </a:t>
            </a:r>
            <a:r>
              <a:rPr lang="en-GB" sz="18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ontolex:</a:t>
            </a:r>
            <a:r>
              <a:rPr lang="en-GB" sz="1800">
                <a:latin typeface="Roboto Mono"/>
                <a:ea typeface="Roboto Mono"/>
                <a:cs typeface="Roboto Mono"/>
                <a:sym typeface="Roboto Mono"/>
              </a:rPr>
              <a:t>Word ;</a:t>
            </a:r>
            <a:endParaRPr sz="18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Roboto Mono"/>
                <a:ea typeface="Roboto Mono"/>
                <a:cs typeface="Roboto Mono"/>
                <a:sym typeface="Roboto Mono"/>
              </a:rPr>
              <a:t>  </a:t>
            </a:r>
            <a:r>
              <a:rPr lang="en-GB" sz="18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ontolex:</a:t>
            </a:r>
            <a:r>
              <a:rPr lang="en-GB" sz="1800">
                <a:latin typeface="Roboto Mono"/>
                <a:ea typeface="Roboto Mono"/>
                <a:cs typeface="Roboto Mono"/>
                <a:sym typeface="Roboto Mono"/>
              </a:rPr>
              <a:t>canonicalForm [</a:t>
            </a:r>
            <a:endParaRPr sz="18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Roboto Mono"/>
                <a:ea typeface="Roboto Mono"/>
                <a:cs typeface="Roboto Mono"/>
                <a:sym typeface="Roboto Mono"/>
              </a:rPr>
              <a:t>     </a:t>
            </a:r>
            <a:r>
              <a:rPr lang="en-GB" sz="18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ontolex:</a:t>
            </a:r>
            <a:r>
              <a:rPr lang="en-GB" sz="1800">
                <a:latin typeface="Roboto Mono"/>
                <a:ea typeface="Roboto Mono"/>
                <a:cs typeface="Roboto Mono"/>
                <a:sym typeface="Roboto Mono"/>
              </a:rPr>
              <a:t>writtenRep </a:t>
            </a:r>
            <a:r>
              <a:rPr lang="en-GB" sz="1800">
                <a:solidFill>
                  <a:srgbClr val="4BACC6"/>
                </a:solidFill>
                <a:latin typeface="Roboto Mono"/>
                <a:ea typeface="Roboto Mono"/>
                <a:cs typeface="Roboto Mono"/>
                <a:sym typeface="Roboto Mono"/>
              </a:rPr>
              <a:t>“cat”@en </a:t>
            </a:r>
            <a:r>
              <a:rPr lang="en-GB" sz="1800">
                <a:latin typeface="Roboto Mono"/>
                <a:ea typeface="Roboto Mono"/>
                <a:cs typeface="Roboto Mono"/>
                <a:sym typeface="Roboto Mono"/>
              </a:rPr>
              <a:t>] ;</a:t>
            </a:r>
            <a:endParaRPr sz="18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Roboto Mono"/>
                <a:ea typeface="Roboto Mono"/>
                <a:cs typeface="Roboto Mono"/>
                <a:sym typeface="Roboto Mono"/>
              </a:rPr>
              <a:t>  </a:t>
            </a:r>
            <a:r>
              <a:rPr lang="en-GB" sz="18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ontolex:</a:t>
            </a:r>
            <a:r>
              <a:rPr lang="en-GB" sz="1800">
                <a:latin typeface="Roboto Mono"/>
                <a:ea typeface="Roboto Mono"/>
                <a:cs typeface="Roboto Mono"/>
                <a:sym typeface="Roboto Mono"/>
              </a:rPr>
              <a:t>denotes [</a:t>
            </a:r>
            <a:endParaRPr sz="18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Roboto Mono"/>
                <a:ea typeface="Roboto Mono"/>
                <a:cs typeface="Roboto Mono"/>
                <a:sym typeface="Roboto Mono"/>
              </a:rPr>
              <a:t>    </a:t>
            </a:r>
            <a:r>
              <a:rPr lang="en-GB" sz="18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skos:</a:t>
            </a:r>
            <a:r>
              <a:rPr lang="en-GB" sz="1800">
                <a:latin typeface="Roboto Mono"/>
                <a:ea typeface="Roboto Mono"/>
                <a:cs typeface="Roboto Mono"/>
                <a:sym typeface="Roboto Mono"/>
              </a:rPr>
              <a:t>definition </a:t>
            </a:r>
            <a:r>
              <a:rPr lang="en-GB" sz="1800">
                <a:solidFill>
                  <a:srgbClr val="4BACC6"/>
                </a:solidFill>
                <a:latin typeface="Roboto Mono"/>
                <a:ea typeface="Roboto Mono"/>
                <a:cs typeface="Roboto Mono"/>
                <a:sym typeface="Roboto Mono"/>
              </a:rPr>
              <a:t>“A four-legged, furry animal”@en</a:t>
            </a:r>
            <a:r>
              <a:rPr lang="en-GB" sz="1800">
                <a:latin typeface="Roboto Mono"/>
                <a:ea typeface="Roboto Mono"/>
                <a:cs typeface="Roboto Mono"/>
                <a:sym typeface="Roboto Mono"/>
              </a:rPr>
              <a:t> ] .</a:t>
            </a:r>
            <a:endParaRPr sz="1800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715" name="Google Shape;715;p65"/>
          <p:cNvSpPr/>
          <p:nvPr/>
        </p:nvSpPr>
        <p:spPr>
          <a:xfrm>
            <a:off x="5893500" y="923375"/>
            <a:ext cx="1831200" cy="778200"/>
          </a:xfrm>
          <a:prstGeom prst="roundRect">
            <a:avLst>
              <a:gd fmla="val 16667" name="adj"/>
            </a:avLst>
          </a:prstGeom>
          <a:solidFill>
            <a:srgbClr val="737373"/>
          </a:solidFill>
          <a:ln cap="flat" cmpd="sng" w="9525">
            <a:solidFill>
              <a:srgbClr val="42424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OntoLex Namespace</a:t>
            </a:r>
            <a:endParaRPr sz="18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cxnSp>
        <p:nvCxnSpPr>
          <p:cNvPr id="716" name="Google Shape;716;p65"/>
          <p:cNvCxnSpPr>
            <a:stCxn id="715" idx="2"/>
          </p:cNvCxnSpPr>
          <p:nvPr/>
        </p:nvCxnSpPr>
        <p:spPr>
          <a:xfrm flipH="1">
            <a:off x="5525700" y="1701575"/>
            <a:ext cx="1283400" cy="600900"/>
          </a:xfrm>
          <a:prstGeom prst="straightConnector1">
            <a:avLst/>
          </a:prstGeom>
          <a:noFill/>
          <a:ln cap="flat" cmpd="sng" w="28575">
            <a:solidFill>
              <a:srgbClr val="F79646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717" name="Google Shape;717;p65"/>
          <p:cNvSpPr/>
          <p:nvPr/>
        </p:nvSpPr>
        <p:spPr>
          <a:xfrm>
            <a:off x="6516150" y="3529750"/>
            <a:ext cx="1831200" cy="778200"/>
          </a:xfrm>
          <a:prstGeom prst="roundRect">
            <a:avLst>
              <a:gd fmla="val 16667" name="adj"/>
            </a:avLst>
          </a:prstGeom>
          <a:solidFill>
            <a:srgbClr val="737373"/>
          </a:solidFill>
          <a:ln cap="flat" cmpd="sng" w="9525">
            <a:solidFill>
              <a:srgbClr val="42424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Lemma</a:t>
            </a:r>
            <a:endParaRPr sz="18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cxnSp>
        <p:nvCxnSpPr>
          <p:cNvPr id="718" name="Google Shape;718;p65"/>
          <p:cNvCxnSpPr>
            <a:stCxn id="717" idx="1"/>
          </p:cNvCxnSpPr>
          <p:nvPr/>
        </p:nvCxnSpPr>
        <p:spPr>
          <a:xfrm rot="10800000">
            <a:off x="4761450" y="3860050"/>
            <a:ext cx="1754700" cy="58800"/>
          </a:xfrm>
          <a:prstGeom prst="straightConnector1">
            <a:avLst/>
          </a:prstGeom>
          <a:noFill/>
          <a:ln cap="flat" cmpd="sng" w="28575">
            <a:solidFill>
              <a:srgbClr val="F79646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719" name="Google Shape;719;p65"/>
          <p:cNvSpPr/>
          <p:nvPr/>
        </p:nvSpPr>
        <p:spPr>
          <a:xfrm>
            <a:off x="5796600" y="5837525"/>
            <a:ext cx="1831200" cy="778200"/>
          </a:xfrm>
          <a:prstGeom prst="roundRect">
            <a:avLst>
              <a:gd fmla="val 16667" name="adj"/>
            </a:avLst>
          </a:prstGeom>
          <a:solidFill>
            <a:srgbClr val="737373"/>
          </a:solidFill>
          <a:ln cap="flat" cmpd="sng" w="9525">
            <a:solidFill>
              <a:srgbClr val="42424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Sense</a:t>
            </a:r>
            <a:endParaRPr sz="18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cxnSp>
        <p:nvCxnSpPr>
          <p:cNvPr id="720" name="Google Shape;720;p65"/>
          <p:cNvCxnSpPr>
            <a:stCxn id="719" idx="0"/>
          </p:cNvCxnSpPr>
          <p:nvPr/>
        </p:nvCxnSpPr>
        <p:spPr>
          <a:xfrm rot="10800000">
            <a:off x="5202300" y="5241425"/>
            <a:ext cx="1509900" cy="596100"/>
          </a:xfrm>
          <a:prstGeom prst="straightConnector1">
            <a:avLst/>
          </a:prstGeom>
          <a:noFill/>
          <a:ln cap="flat" cmpd="sng" w="28575">
            <a:solidFill>
              <a:srgbClr val="F79646"/>
            </a:solidFill>
            <a:prstDash val="solid"/>
            <a:round/>
            <a:headEnd len="med" w="med" type="none"/>
            <a:tailEnd len="med" w="med" type="stealth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24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66"/>
          <p:cNvSpPr txBox="1"/>
          <p:nvPr>
            <p:ph idx="12" type="sldNum"/>
          </p:nvPr>
        </p:nvSpPr>
        <p:spPr>
          <a:xfrm>
            <a:off x="8595308" y="6462597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26" name="Google Shape;726;p66"/>
          <p:cNvSpPr txBox="1"/>
          <p:nvPr>
            <p:ph type="title"/>
          </p:nvPr>
        </p:nvSpPr>
        <p:spPr>
          <a:xfrm>
            <a:off x="331400" y="441850"/>
            <a:ext cx="7465500" cy="91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Grammatical Information</a:t>
            </a:r>
            <a:endParaRPr/>
          </a:p>
        </p:txBody>
      </p:sp>
      <p:sp>
        <p:nvSpPr>
          <p:cNvPr id="727" name="Google Shape;727;p66"/>
          <p:cNvSpPr txBox="1"/>
          <p:nvPr/>
        </p:nvSpPr>
        <p:spPr>
          <a:xfrm>
            <a:off x="362500" y="1453250"/>
            <a:ext cx="9787500" cy="541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9BBB59"/>
                </a:solidFill>
                <a:latin typeface="Roboto Mono"/>
                <a:ea typeface="Roboto Mono"/>
                <a:cs typeface="Roboto Mono"/>
                <a:sym typeface="Roboto Mono"/>
              </a:rPr>
              <a:t>@prefix</a:t>
            </a:r>
            <a:r>
              <a:rPr lang="en-GB" sz="1800">
                <a:latin typeface="Roboto Mono"/>
                <a:ea typeface="Roboto Mono"/>
                <a:cs typeface="Roboto Mono"/>
                <a:sym typeface="Roboto Mono"/>
              </a:rPr>
              <a:t> ontolex: &lt;</a:t>
            </a:r>
            <a:r>
              <a:rPr lang="en-GB" sz="1800" u="sng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  <a:hlinkClick r:id="rId3"/>
              </a:rPr>
              <a:t>http://www.w3.org/ns/lemon/ontolex#</a:t>
            </a:r>
            <a:r>
              <a:rPr lang="en-GB" sz="1800">
                <a:latin typeface="Roboto Mono"/>
                <a:ea typeface="Roboto Mono"/>
                <a:cs typeface="Roboto Mono"/>
                <a:sym typeface="Roboto Mono"/>
              </a:rPr>
              <a:t>&gt; .</a:t>
            </a:r>
            <a:endParaRPr sz="18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9BBB59"/>
                </a:solidFill>
                <a:latin typeface="Roboto Mono"/>
                <a:ea typeface="Roboto Mono"/>
                <a:cs typeface="Roboto Mono"/>
                <a:sym typeface="Roboto Mono"/>
              </a:rPr>
              <a:t>@prefix</a:t>
            </a:r>
            <a:r>
              <a:rPr lang="en-GB" sz="1800">
                <a:latin typeface="Roboto Mono"/>
                <a:ea typeface="Roboto Mono"/>
                <a:cs typeface="Roboto Mono"/>
                <a:sym typeface="Roboto Mono"/>
              </a:rPr>
              <a:t> skos: &lt;</a:t>
            </a:r>
            <a:r>
              <a:rPr lang="en-GB" sz="1800" u="sng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  <a:hlinkClick r:id="rId4"/>
              </a:rPr>
              <a:t>http://www.w3.org/2004/02/skos/core#</a:t>
            </a:r>
            <a:r>
              <a:rPr lang="en-GB" sz="1800">
                <a:latin typeface="Roboto Mono"/>
                <a:ea typeface="Roboto Mono"/>
                <a:cs typeface="Roboto Mono"/>
                <a:sym typeface="Roboto Mono"/>
              </a:rPr>
              <a:t>&gt; .</a:t>
            </a:r>
            <a:endParaRPr sz="18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9BBB59"/>
                </a:solidFill>
                <a:latin typeface="Roboto Mono"/>
                <a:ea typeface="Roboto Mono"/>
                <a:cs typeface="Roboto Mono"/>
                <a:sym typeface="Roboto Mono"/>
              </a:rPr>
              <a:t>@prefix</a:t>
            </a:r>
            <a:r>
              <a:rPr lang="en-GB" sz="1800">
                <a:latin typeface="Roboto Mono"/>
                <a:ea typeface="Roboto Mono"/>
                <a:cs typeface="Roboto Mono"/>
                <a:sym typeface="Roboto Mono"/>
              </a:rPr>
              <a:t> lexinfo: &lt;</a:t>
            </a:r>
            <a:r>
              <a:rPr lang="en-GB" sz="1800" u="sng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  <a:hlinkClick r:id="rId5"/>
              </a:rPr>
              <a:t>http://www.lexinfo.net/ontology/2.0/lexinfo#</a:t>
            </a:r>
            <a:r>
              <a:rPr lang="en-GB" sz="1800">
                <a:latin typeface="Roboto Mono"/>
                <a:ea typeface="Roboto Mono"/>
                <a:cs typeface="Roboto Mono"/>
                <a:sym typeface="Roboto Mono"/>
              </a:rPr>
              <a:t>&gt; .</a:t>
            </a:r>
            <a:endParaRPr sz="18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C0504D"/>
                </a:solidFill>
                <a:latin typeface="Roboto Mono"/>
                <a:ea typeface="Roboto Mono"/>
                <a:cs typeface="Roboto Mono"/>
                <a:sym typeface="Roboto Mono"/>
              </a:rPr>
              <a:t>&lt;#cat&gt;</a:t>
            </a:r>
            <a:r>
              <a:rPr lang="en-GB" sz="1800">
                <a:latin typeface="Roboto Mono"/>
                <a:ea typeface="Roboto Mono"/>
                <a:cs typeface="Roboto Mono"/>
                <a:sym typeface="Roboto Mono"/>
              </a:rPr>
              <a:t> a </a:t>
            </a:r>
            <a:r>
              <a:rPr lang="en-GB" sz="18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ontolex:</a:t>
            </a:r>
            <a:r>
              <a:rPr lang="en-GB" sz="1800">
                <a:latin typeface="Roboto Mono"/>
                <a:ea typeface="Roboto Mono"/>
                <a:cs typeface="Roboto Mono"/>
                <a:sym typeface="Roboto Mono"/>
              </a:rPr>
              <a:t>Word ;</a:t>
            </a:r>
            <a:endParaRPr sz="18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Roboto Mono"/>
                <a:ea typeface="Roboto Mono"/>
                <a:cs typeface="Roboto Mono"/>
                <a:sym typeface="Roboto Mono"/>
              </a:rPr>
              <a:t>  </a:t>
            </a:r>
            <a:r>
              <a:rPr lang="en-GB" sz="18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lexinfo:</a:t>
            </a:r>
            <a:r>
              <a:rPr lang="en-GB" sz="1800">
                <a:latin typeface="Roboto Mono"/>
                <a:ea typeface="Roboto Mono"/>
                <a:cs typeface="Roboto Mono"/>
                <a:sym typeface="Roboto Mono"/>
              </a:rPr>
              <a:t>partOfSpeech </a:t>
            </a:r>
            <a:r>
              <a:rPr lang="en-GB" sz="18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lexinfo:</a:t>
            </a:r>
            <a:r>
              <a:rPr lang="en-GB" sz="1800">
                <a:latin typeface="Roboto Mono"/>
                <a:ea typeface="Roboto Mono"/>
                <a:cs typeface="Roboto Mono"/>
                <a:sym typeface="Roboto Mono"/>
              </a:rPr>
              <a:t>noun</a:t>
            </a:r>
            <a:endParaRPr sz="18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Roboto Mono"/>
                <a:ea typeface="Roboto Mono"/>
                <a:cs typeface="Roboto Mono"/>
                <a:sym typeface="Roboto Mono"/>
              </a:rPr>
              <a:t>  </a:t>
            </a:r>
            <a:r>
              <a:rPr lang="en-GB" sz="18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ontolex:</a:t>
            </a:r>
            <a:r>
              <a:rPr lang="en-GB" sz="1800">
                <a:latin typeface="Roboto Mono"/>
                <a:ea typeface="Roboto Mono"/>
                <a:cs typeface="Roboto Mono"/>
                <a:sym typeface="Roboto Mono"/>
              </a:rPr>
              <a:t>canonicalForm [</a:t>
            </a:r>
            <a:endParaRPr sz="18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Roboto Mono"/>
                <a:ea typeface="Roboto Mono"/>
                <a:cs typeface="Roboto Mono"/>
                <a:sym typeface="Roboto Mono"/>
              </a:rPr>
              <a:t>     </a:t>
            </a:r>
            <a:r>
              <a:rPr lang="en-GB" sz="18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ontolex:</a:t>
            </a:r>
            <a:r>
              <a:rPr lang="en-GB" sz="1800">
                <a:latin typeface="Roboto Mono"/>
                <a:ea typeface="Roboto Mono"/>
                <a:cs typeface="Roboto Mono"/>
                <a:sym typeface="Roboto Mono"/>
              </a:rPr>
              <a:t>writtenRep </a:t>
            </a:r>
            <a:r>
              <a:rPr lang="en-GB" sz="1800">
                <a:solidFill>
                  <a:srgbClr val="4BACC6"/>
                </a:solidFill>
                <a:latin typeface="Roboto Mono"/>
                <a:ea typeface="Roboto Mono"/>
                <a:cs typeface="Roboto Mono"/>
                <a:sym typeface="Roboto Mono"/>
              </a:rPr>
              <a:t>“cat”@en</a:t>
            </a:r>
            <a:r>
              <a:rPr lang="en-GB" sz="1800">
                <a:latin typeface="Roboto Mono"/>
                <a:ea typeface="Roboto Mono"/>
                <a:cs typeface="Roboto Mono"/>
                <a:sym typeface="Roboto Mono"/>
              </a:rPr>
              <a:t> ;</a:t>
            </a:r>
            <a:endParaRPr sz="18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Roboto Mono"/>
                <a:ea typeface="Roboto Mono"/>
                <a:cs typeface="Roboto Mono"/>
                <a:sym typeface="Roboto Mono"/>
              </a:rPr>
              <a:t>     </a:t>
            </a:r>
            <a:r>
              <a:rPr lang="en-GB" sz="18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lexinfo:</a:t>
            </a:r>
            <a:r>
              <a:rPr lang="en-GB" sz="1800">
                <a:latin typeface="Roboto Mono"/>
                <a:ea typeface="Roboto Mono"/>
                <a:cs typeface="Roboto Mono"/>
                <a:sym typeface="Roboto Mono"/>
              </a:rPr>
              <a:t>number </a:t>
            </a:r>
            <a:r>
              <a:rPr lang="en-GB" sz="18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lexinfo:</a:t>
            </a:r>
            <a:r>
              <a:rPr lang="en-GB" sz="1800">
                <a:latin typeface="Roboto Mono"/>
                <a:ea typeface="Roboto Mono"/>
                <a:cs typeface="Roboto Mono"/>
                <a:sym typeface="Roboto Mono"/>
              </a:rPr>
              <a:t>singular ] ;</a:t>
            </a:r>
            <a:endParaRPr sz="18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Roboto Mono"/>
                <a:ea typeface="Roboto Mono"/>
                <a:cs typeface="Roboto Mono"/>
                <a:sym typeface="Roboto Mono"/>
              </a:rPr>
              <a:t>  </a:t>
            </a:r>
            <a:r>
              <a:rPr lang="en-GB" sz="18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ontolex:</a:t>
            </a:r>
            <a:r>
              <a:rPr lang="en-GB" sz="1800">
                <a:latin typeface="Roboto Mono"/>
                <a:ea typeface="Roboto Mono"/>
                <a:cs typeface="Roboto Mono"/>
                <a:sym typeface="Roboto Mono"/>
              </a:rPr>
              <a:t>otherForm [</a:t>
            </a:r>
            <a:endParaRPr sz="18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Roboto Mono"/>
                <a:ea typeface="Roboto Mono"/>
                <a:cs typeface="Roboto Mono"/>
                <a:sym typeface="Roboto Mono"/>
              </a:rPr>
              <a:t>     </a:t>
            </a:r>
            <a:r>
              <a:rPr lang="en-GB" sz="18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ontolex:</a:t>
            </a:r>
            <a:r>
              <a:rPr lang="en-GB" sz="1800">
                <a:latin typeface="Roboto Mono"/>
                <a:ea typeface="Roboto Mono"/>
                <a:cs typeface="Roboto Mono"/>
                <a:sym typeface="Roboto Mono"/>
              </a:rPr>
              <a:t>writtenRep </a:t>
            </a:r>
            <a:r>
              <a:rPr lang="en-GB" sz="1800">
                <a:solidFill>
                  <a:srgbClr val="4BACC6"/>
                </a:solidFill>
                <a:latin typeface="Roboto Mono"/>
                <a:ea typeface="Roboto Mono"/>
                <a:cs typeface="Roboto Mono"/>
                <a:sym typeface="Roboto Mono"/>
              </a:rPr>
              <a:t>“cats”@en</a:t>
            </a:r>
            <a:r>
              <a:rPr lang="en-GB" sz="1800">
                <a:latin typeface="Roboto Mono"/>
                <a:ea typeface="Roboto Mono"/>
                <a:cs typeface="Roboto Mono"/>
                <a:sym typeface="Roboto Mono"/>
              </a:rPr>
              <a:t> ;</a:t>
            </a:r>
            <a:endParaRPr sz="18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Roboto Mono"/>
                <a:ea typeface="Roboto Mono"/>
                <a:cs typeface="Roboto Mono"/>
                <a:sym typeface="Roboto Mono"/>
              </a:rPr>
              <a:t>     </a:t>
            </a:r>
            <a:r>
              <a:rPr lang="en-GB" sz="18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lexinfo:</a:t>
            </a:r>
            <a:r>
              <a:rPr lang="en-GB" sz="1800">
                <a:latin typeface="Roboto Mono"/>
                <a:ea typeface="Roboto Mono"/>
                <a:cs typeface="Roboto Mono"/>
                <a:sym typeface="Roboto Mono"/>
              </a:rPr>
              <a:t>number </a:t>
            </a:r>
            <a:r>
              <a:rPr lang="en-GB" sz="18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lexinfo:</a:t>
            </a:r>
            <a:r>
              <a:rPr lang="en-GB" sz="1800">
                <a:latin typeface="Roboto Mono"/>
                <a:ea typeface="Roboto Mono"/>
                <a:cs typeface="Roboto Mono"/>
                <a:sym typeface="Roboto Mono"/>
              </a:rPr>
              <a:t>plural ] ;</a:t>
            </a:r>
            <a:endParaRPr sz="18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Roboto Mono"/>
                <a:ea typeface="Roboto Mono"/>
                <a:cs typeface="Roboto Mono"/>
                <a:sym typeface="Roboto Mono"/>
              </a:rPr>
              <a:t>  </a:t>
            </a:r>
            <a:r>
              <a:rPr lang="en-GB" sz="18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ontolex:</a:t>
            </a:r>
            <a:r>
              <a:rPr lang="en-GB" sz="1800">
                <a:latin typeface="Roboto Mono"/>
                <a:ea typeface="Roboto Mono"/>
                <a:cs typeface="Roboto Mono"/>
                <a:sym typeface="Roboto Mono"/>
              </a:rPr>
              <a:t>denotes [</a:t>
            </a:r>
            <a:endParaRPr sz="18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Roboto Mono"/>
                <a:ea typeface="Roboto Mono"/>
                <a:cs typeface="Roboto Mono"/>
                <a:sym typeface="Roboto Mono"/>
              </a:rPr>
              <a:t>    </a:t>
            </a:r>
            <a:r>
              <a:rPr lang="en-GB" sz="18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skos:</a:t>
            </a:r>
            <a:r>
              <a:rPr lang="en-GB" sz="1800">
                <a:latin typeface="Roboto Mono"/>
                <a:ea typeface="Roboto Mono"/>
                <a:cs typeface="Roboto Mono"/>
                <a:sym typeface="Roboto Mono"/>
              </a:rPr>
              <a:t>definition </a:t>
            </a:r>
            <a:r>
              <a:rPr lang="en-GB" sz="1800">
                <a:solidFill>
                  <a:srgbClr val="4BACC6"/>
                </a:solidFill>
                <a:latin typeface="Roboto Mono"/>
                <a:ea typeface="Roboto Mono"/>
                <a:cs typeface="Roboto Mono"/>
                <a:sym typeface="Roboto Mono"/>
              </a:rPr>
              <a:t>“A four-legged, furry animal”@en</a:t>
            </a:r>
            <a:r>
              <a:rPr lang="en-GB" sz="1800">
                <a:latin typeface="Roboto Mono"/>
                <a:ea typeface="Roboto Mono"/>
                <a:cs typeface="Roboto Mono"/>
                <a:sym typeface="Roboto Mono"/>
              </a:rPr>
              <a:t> ] .</a:t>
            </a:r>
            <a:endParaRPr sz="1800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728" name="Google Shape;728;p66"/>
          <p:cNvSpPr/>
          <p:nvPr/>
        </p:nvSpPr>
        <p:spPr>
          <a:xfrm>
            <a:off x="6829675" y="3052950"/>
            <a:ext cx="1831200" cy="778200"/>
          </a:xfrm>
          <a:prstGeom prst="roundRect">
            <a:avLst>
              <a:gd fmla="val 16667" name="adj"/>
            </a:avLst>
          </a:prstGeom>
          <a:solidFill>
            <a:srgbClr val="737373"/>
          </a:solidFill>
          <a:ln cap="flat" cmpd="sng" w="9525">
            <a:solidFill>
              <a:srgbClr val="42424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LexInfo Ontology</a:t>
            </a:r>
            <a:endParaRPr sz="18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cxnSp>
        <p:nvCxnSpPr>
          <p:cNvPr id="729" name="Google Shape;729;p66"/>
          <p:cNvCxnSpPr>
            <a:stCxn id="728" idx="0"/>
          </p:cNvCxnSpPr>
          <p:nvPr/>
        </p:nvCxnSpPr>
        <p:spPr>
          <a:xfrm rot="10800000">
            <a:off x="6985375" y="2511450"/>
            <a:ext cx="759900" cy="541500"/>
          </a:xfrm>
          <a:prstGeom prst="straightConnector1">
            <a:avLst/>
          </a:prstGeom>
          <a:noFill/>
          <a:ln cap="flat" cmpd="sng" w="28575">
            <a:solidFill>
              <a:srgbClr val="F79646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730" name="Google Shape;730;p66"/>
          <p:cNvSpPr/>
          <p:nvPr/>
        </p:nvSpPr>
        <p:spPr>
          <a:xfrm>
            <a:off x="6134075" y="4057700"/>
            <a:ext cx="1831200" cy="778200"/>
          </a:xfrm>
          <a:prstGeom prst="roundRect">
            <a:avLst>
              <a:gd fmla="val 16667" name="adj"/>
            </a:avLst>
          </a:prstGeom>
          <a:solidFill>
            <a:srgbClr val="737373"/>
          </a:solidFill>
          <a:ln cap="flat" cmpd="sng" w="9525">
            <a:solidFill>
              <a:srgbClr val="42424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Part of Speech</a:t>
            </a:r>
            <a:endParaRPr sz="18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731" name="Google Shape;731;p66"/>
          <p:cNvSpPr/>
          <p:nvPr/>
        </p:nvSpPr>
        <p:spPr>
          <a:xfrm>
            <a:off x="6893900" y="5062450"/>
            <a:ext cx="1831200" cy="778200"/>
          </a:xfrm>
          <a:prstGeom prst="roundRect">
            <a:avLst>
              <a:gd fmla="val 16667" name="adj"/>
            </a:avLst>
          </a:prstGeom>
          <a:solidFill>
            <a:srgbClr val="737373"/>
          </a:solidFill>
          <a:ln cap="flat" cmpd="sng" w="9525">
            <a:solidFill>
              <a:srgbClr val="42424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Inflected Form</a:t>
            </a:r>
            <a:endParaRPr sz="18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cxnSp>
        <p:nvCxnSpPr>
          <p:cNvPr id="732" name="Google Shape;732;p66"/>
          <p:cNvCxnSpPr>
            <a:stCxn id="730" idx="1"/>
          </p:cNvCxnSpPr>
          <p:nvPr/>
        </p:nvCxnSpPr>
        <p:spPr>
          <a:xfrm rot="10800000">
            <a:off x="5035775" y="3344000"/>
            <a:ext cx="1098300" cy="1102800"/>
          </a:xfrm>
          <a:prstGeom prst="straightConnector1">
            <a:avLst/>
          </a:prstGeom>
          <a:noFill/>
          <a:ln cap="flat" cmpd="sng" w="28575">
            <a:solidFill>
              <a:srgbClr val="F79646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733" name="Google Shape;733;p66"/>
          <p:cNvCxnSpPr>
            <a:stCxn id="731" idx="1"/>
          </p:cNvCxnSpPr>
          <p:nvPr/>
        </p:nvCxnSpPr>
        <p:spPr>
          <a:xfrm rot="10800000">
            <a:off x="5613800" y="5303650"/>
            <a:ext cx="1280100" cy="147900"/>
          </a:xfrm>
          <a:prstGeom prst="straightConnector1">
            <a:avLst/>
          </a:prstGeom>
          <a:noFill/>
          <a:ln cap="flat" cmpd="sng" w="28575">
            <a:solidFill>
              <a:srgbClr val="F79646"/>
            </a:solidFill>
            <a:prstDash val="solid"/>
            <a:round/>
            <a:headEnd len="med" w="med" type="none"/>
            <a:tailEnd len="med" w="med" type="stealth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7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p67"/>
          <p:cNvSpPr txBox="1"/>
          <p:nvPr>
            <p:ph idx="12" type="sldNum"/>
          </p:nvPr>
        </p:nvSpPr>
        <p:spPr>
          <a:xfrm>
            <a:off x="8595308" y="6462597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39" name="Google Shape;739;p67"/>
          <p:cNvSpPr txBox="1"/>
          <p:nvPr>
            <p:ph type="title"/>
          </p:nvPr>
        </p:nvSpPr>
        <p:spPr>
          <a:xfrm>
            <a:off x="331400" y="441850"/>
            <a:ext cx="7465500" cy="91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Lexical Senses</a:t>
            </a:r>
            <a:endParaRPr/>
          </a:p>
        </p:txBody>
      </p:sp>
      <p:sp>
        <p:nvSpPr>
          <p:cNvPr id="740" name="Google Shape;740;p67"/>
          <p:cNvSpPr txBox="1"/>
          <p:nvPr/>
        </p:nvSpPr>
        <p:spPr>
          <a:xfrm>
            <a:off x="362500" y="1529450"/>
            <a:ext cx="8826600" cy="541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9BBB59"/>
                </a:solidFill>
                <a:latin typeface="Roboto Mono"/>
                <a:ea typeface="Roboto Mono"/>
                <a:cs typeface="Roboto Mono"/>
                <a:sym typeface="Roboto Mono"/>
              </a:rPr>
              <a:t>@prefix</a:t>
            </a:r>
            <a:r>
              <a:rPr lang="en-GB" sz="1800">
                <a:latin typeface="Roboto Mono"/>
                <a:ea typeface="Roboto Mono"/>
                <a:cs typeface="Roboto Mono"/>
                <a:sym typeface="Roboto Mono"/>
              </a:rPr>
              <a:t> ontolex: &lt;</a:t>
            </a:r>
            <a:r>
              <a:rPr lang="en-GB" sz="1800" u="sng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  <a:hlinkClick r:id="rId3"/>
              </a:rPr>
              <a:t>http://www.w3.org/ns/lemon/ontolex#</a:t>
            </a:r>
            <a:r>
              <a:rPr lang="en-GB" sz="1800">
                <a:latin typeface="Roboto Mono"/>
                <a:ea typeface="Roboto Mono"/>
                <a:cs typeface="Roboto Mono"/>
                <a:sym typeface="Roboto Mono"/>
              </a:rPr>
              <a:t>&gt; .</a:t>
            </a:r>
            <a:endParaRPr sz="18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9BBB59"/>
                </a:solidFill>
                <a:latin typeface="Roboto Mono"/>
                <a:ea typeface="Roboto Mono"/>
                <a:cs typeface="Roboto Mono"/>
                <a:sym typeface="Roboto Mono"/>
              </a:rPr>
              <a:t>@prefix</a:t>
            </a:r>
            <a:r>
              <a:rPr lang="en-GB" sz="1800">
                <a:latin typeface="Roboto Mono"/>
                <a:ea typeface="Roboto Mono"/>
                <a:cs typeface="Roboto Mono"/>
                <a:sym typeface="Roboto Mono"/>
              </a:rPr>
              <a:t> dbpedia: &lt;</a:t>
            </a:r>
            <a:r>
              <a:rPr lang="en-GB" sz="1800" u="sng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  <a:hlinkClick r:id="rId4"/>
              </a:rPr>
              <a:t>http://dbpedia.org/resource/</a:t>
            </a:r>
            <a:r>
              <a:rPr lang="en-GB" sz="1800">
                <a:latin typeface="Roboto Mono"/>
                <a:ea typeface="Roboto Mono"/>
                <a:cs typeface="Roboto Mono"/>
                <a:sym typeface="Roboto Mono"/>
              </a:rPr>
              <a:t>&gt; .</a:t>
            </a:r>
            <a:endParaRPr sz="18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9BBB59"/>
                </a:solidFill>
                <a:latin typeface="Roboto Mono"/>
                <a:ea typeface="Roboto Mono"/>
                <a:cs typeface="Roboto Mono"/>
                <a:sym typeface="Roboto Mono"/>
              </a:rPr>
              <a:t>@prefix</a:t>
            </a:r>
            <a:r>
              <a:rPr lang="en-GB" sz="1800">
                <a:latin typeface="Roboto Mono"/>
                <a:ea typeface="Roboto Mono"/>
                <a:cs typeface="Roboto Mono"/>
                <a:sym typeface="Roboto Mono"/>
              </a:rPr>
              <a:t> dbo: &lt;</a:t>
            </a:r>
            <a:r>
              <a:rPr lang="en-GB" sz="1800" u="sng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  <a:hlinkClick r:id="rId5"/>
              </a:rPr>
              <a:t>http://dbpedia.org/ontology/</a:t>
            </a:r>
            <a:r>
              <a:rPr lang="en-GB" sz="1800">
                <a:latin typeface="Roboto Mono"/>
                <a:ea typeface="Roboto Mono"/>
                <a:cs typeface="Roboto Mono"/>
                <a:sym typeface="Roboto Mono"/>
              </a:rPr>
              <a:t>&gt; .</a:t>
            </a:r>
            <a:endParaRPr sz="18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C0504D"/>
                </a:solidFill>
                <a:latin typeface="Roboto Mono"/>
                <a:ea typeface="Roboto Mono"/>
                <a:cs typeface="Roboto Mono"/>
                <a:sym typeface="Roboto Mono"/>
              </a:rPr>
              <a:t>&lt;#bulrush&gt;</a:t>
            </a:r>
            <a:r>
              <a:rPr lang="en-GB" sz="1800">
                <a:latin typeface="Roboto Mono"/>
                <a:ea typeface="Roboto Mono"/>
                <a:cs typeface="Roboto Mono"/>
                <a:sym typeface="Roboto Mono"/>
              </a:rPr>
              <a:t> a </a:t>
            </a:r>
            <a:r>
              <a:rPr lang="en-GB" sz="18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ontolex:</a:t>
            </a:r>
            <a:r>
              <a:rPr lang="en-GB" sz="1800">
                <a:latin typeface="Roboto Mono"/>
                <a:ea typeface="Roboto Mono"/>
                <a:cs typeface="Roboto Mono"/>
                <a:sym typeface="Roboto Mono"/>
              </a:rPr>
              <a:t>Word ;</a:t>
            </a:r>
            <a:endParaRPr sz="18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Roboto Mono"/>
                <a:ea typeface="Roboto Mono"/>
                <a:cs typeface="Roboto Mono"/>
                <a:sym typeface="Roboto Mono"/>
              </a:rPr>
              <a:t>  </a:t>
            </a:r>
            <a:r>
              <a:rPr lang="en-GB" sz="18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ontolex:</a:t>
            </a:r>
            <a:r>
              <a:rPr lang="en-GB" sz="1800">
                <a:latin typeface="Roboto Mono"/>
                <a:ea typeface="Roboto Mono"/>
                <a:cs typeface="Roboto Mono"/>
                <a:sym typeface="Roboto Mono"/>
              </a:rPr>
              <a:t>sense [</a:t>
            </a:r>
            <a:endParaRPr sz="18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Roboto Mono"/>
                <a:ea typeface="Roboto Mono"/>
                <a:cs typeface="Roboto Mono"/>
                <a:sym typeface="Roboto Mono"/>
              </a:rPr>
              <a:t>    </a:t>
            </a:r>
            <a:r>
              <a:rPr lang="en-GB" sz="18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ontolex:</a:t>
            </a:r>
            <a:r>
              <a:rPr lang="en-GB" sz="1800">
                <a:latin typeface="Roboto Mono"/>
                <a:ea typeface="Roboto Mono"/>
                <a:cs typeface="Roboto Mono"/>
                <a:sym typeface="Roboto Mono"/>
              </a:rPr>
              <a:t>reference </a:t>
            </a:r>
            <a:r>
              <a:rPr lang="en-GB" sz="18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dbpedia:</a:t>
            </a:r>
            <a:r>
              <a:rPr lang="en-GB" sz="1800">
                <a:latin typeface="Roboto Mono"/>
                <a:ea typeface="Roboto Mono"/>
                <a:cs typeface="Roboto Mono"/>
                <a:sym typeface="Roboto Mono"/>
              </a:rPr>
              <a:t>Typha ;</a:t>
            </a:r>
            <a:endParaRPr sz="18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Roboto Mono"/>
                <a:ea typeface="Roboto Mono"/>
                <a:cs typeface="Roboto Mono"/>
                <a:sym typeface="Roboto Mono"/>
              </a:rPr>
              <a:t>    </a:t>
            </a:r>
            <a:r>
              <a:rPr lang="en-GB" sz="18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ontolex:</a:t>
            </a:r>
            <a:r>
              <a:rPr lang="en-GB" sz="1800">
                <a:latin typeface="Roboto Mono"/>
                <a:ea typeface="Roboto Mono"/>
                <a:cs typeface="Roboto Mono"/>
                <a:sym typeface="Roboto Mono"/>
              </a:rPr>
              <a:t>usage [ rdf:value “British English” ] ] ;</a:t>
            </a:r>
            <a:endParaRPr sz="18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Roboto Mono"/>
                <a:ea typeface="Roboto Mono"/>
                <a:cs typeface="Roboto Mono"/>
                <a:sym typeface="Roboto Mono"/>
              </a:rPr>
              <a:t>  </a:t>
            </a:r>
            <a:r>
              <a:rPr lang="en-GB" sz="18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ontolex:</a:t>
            </a:r>
            <a:r>
              <a:rPr lang="en-GB" sz="1800">
                <a:latin typeface="Roboto Mono"/>
                <a:ea typeface="Roboto Mono"/>
                <a:cs typeface="Roboto Mono"/>
                <a:sym typeface="Roboto Mono"/>
              </a:rPr>
              <a:t>denotes </a:t>
            </a:r>
            <a:r>
              <a:rPr lang="en-GB" sz="18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dbpedia:</a:t>
            </a:r>
            <a:r>
              <a:rPr lang="en-GB" sz="1800">
                <a:latin typeface="Roboto Mono"/>
                <a:ea typeface="Roboto Mono"/>
                <a:cs typeface="Roboto Mono"/>
                <a:sym typeface="Roboto Mono"/>
              </a:rPr>
              <a:t>Typha .</a:t>
            </a:r>
            <a:endParaRPr sz="18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C0504D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C0504D"/>
                </a:solidFill>
                <a:latin typeface="Roboto Mono"/>
                <a:ea typeface="Roboto Mono"/>
                <a:cs typeface="Roboto Mono"/>
                <a:sym typeface="Roboto Mono"/>
              </a:rPr>
              <a:t>&lt;#cattail&gt;</a:t>
            </a:r>
            <a:r>
              <a:rPr lang="en-GB" sz="1800">
                <a:latin typeface="Roboto Mono"/>
                <a:ea typeface="Roboto Mono"/>
                <a:cs typeface="Roboto Mono"/>
                <a:sym typeface="Roboto Mono"/>
              </a:rPr>
              <a:t> a ontolex:Word ;</a:t>
            </a:r>
            <a:endParaRPr sz="18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Roboto Mono"/>
                <a:ea typeface="Roboto Mono"/>
                <a:cs typeface="Roboto Mono"/>
                <a:sym typeface="Roboto Mono"/>
              </a:rPr>
              <a:t>  </a:t>
            </a:r>
            <a:r>
              <a:rPr lang="en-GB" sz="18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ontolex:</a:t>
            </a:r>
            <a:r>
              <a:rPr lang="en-GB" sz="1800">
                <a:latin typeface="Roboto Mono"/>
                <a:ea typeface="Roboto Mono"/>
                <a:cs typeface="Roboto Mono"/>
                <a:sym typeface="Roboto Mono"/>
              </a:rPr>
              <a:t>sense [</a:t>
            </a:r>
            <a:endParaRPr sz="18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Roboto Mono"/>
                <a:ea typeface="Roboto Mono"/>
                <a:cs typeface="Roboto Mono"/>
                <a:sym typeface="Roboto Mono"/>
              </a:rPr>
              <a:t>    </a:t>
            </a:r>
            <a:r>
              <a:rPr lang="en-GB" sz="18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ontolex:</a:t>
            </a:r>
            <a:r>
              <a:rPr lang="en-GB" sz="1800">
                <a:latin typeface="Roboto Mono"/>
                <a:ea typeface="Roboto Mono"/>
                <a:cs typeface="Roboto Mono"/>
                <a:sym typeface="Roboto Mono"/>
              </a:rPr>
              <a:t>reference </a:t>
            </a:r>
            <a:r>
              <a:rPr lang="en-GB" sz="18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dbpedia:</a:t>
            </a:r>
            <a:r>
              <a:rPr lang="en-GB" sz="1800">
                <a:latin typeface="Roboto Mono"/>
                <a:ea typeface="Roboto Mono"/>
                <a:cs typeface="Roboto Mono"/>
                <a:sym typeface="Roboto Mono"/>
              </a:rPr>
              <a:t>Typha ;</a:t>
            </a:r>
            <a:endParaRPr sz="18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Roboto Mono"/>
                <a:ea typeface="Roboto Mono"/>
                <a:cs typeface="Roboto Mono"/>
                <a:sym typeface="Roboto Mono"/>
              </a:rPr>
              <a:t>    </a:t>
            </a:r>
            <a:r>
              <a:rPr lang="en-GB" sz="18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ontolex:</a:t>
            </a:r>
            <a:r>
              <a:rPr lang="en-GB" sz="1800">
                <a:latin typeface="Roboto Mono"/>
                <a:ea typeface="Roboto Mono"/>
                <a:cs typeface="Roboto Mono"/>
                <a:sym typeface="Roboto Mono"/>
              </a:rPr>
              <a:t>usage [ rdf:value “American English” ] ] ;</a:t>
            </a:r>
            <a:endParaRPr sz="18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Roboto Mono"/>
                <a:ea typeface="Roboto Mono"/>
                <a:cs typeface="Roboto Mono"/>
                <a:sym typeface="Roboto Mono"/>
              </a:rPr>
              <a:t>  </a:t>
            </a:r>
            <a:r>
              <a:rPr lang="en-GB" sz="18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ontolex:</a:t>
            </a:r>
            <a:r>
              <a:rPr lang="en-GB" sz="1800">
                <a:latin typeface="Roboto Mono"/>
                <a:ea typeface="Roboto Mono"/>
                <a:cs typeface="Roboto Mono"/>
                <a:sym typeface="Roboto Mono"/>
              </a:rPr>
              <a:t>denotes </a:t>
            </a:r>
            <a:r>
              <a:rPr lang="en-GB" sz="18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dbpedia:</a:t>
            </a:r>
            <a:r>
              <a:rPr lang="en-GB" sz="1800">
                <a:latin typeface="Roboto Mono"/>
                <a:ea typeface="Roboto Mono"/>
                <a:cs typeface="Roboto Mono"/>
                <a:sym typeface="Roboto Mono"/>
              </a:rPr>
              <a:t>Typha .</a:t>
            </a:r>
            <a:endParaRPr sz="18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741" name="Google Shape;741;p67"/>
          <p:cNvSpPr/>
          <p:nvPr/>
        </p:nvSpPr>
        <p:spPr>
          <a:xfrm>
            <a:off x="5996925" y="2482550"/>
            <a:ext cx="2997000" cy="927900"/>
          </a:xfrm>
          <a:prstGeom prst="roundRect">
            <a:avLst>
              <a:gd fmla="val 16667" name="adj"/>
            </a:avLst>
          </a:prstGeom>
          <a:solidFill>
            <a:srgbClr val="737373"/>
          </a:solidFill>
          <a:ln cap="flat" cmpd="sng" w="9525">
            <a:solidFill>
              <a:srgbClr val="42424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sense ⚬ reference</a:t>
            </a:r>
            <a:endParaRPr sz="18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=</a:t>
            </a:r>
            <a:endParaRPr sz="18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denotes</a:t>
            </a:r>
            <a:endParaRPr sz="18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cxnSp>
        <p:nvCxnSpPr>
          <p:cNvPr id="742" name="Google Shape;742;p67"/>
          <p:cNvCxnSpPr>
            <a:stCxn id="741" idx="1"/>
          </p:cNvCxnSpPr>
          <p:nvPr/>
        </p:nvCxnSpPr>
        <p:spPr>
          <a:xfrm flipH="1">
            <a:off x="4516425" y="2946500"/>
            <a:ext cx="1480500" cy="267900"/>
          </a:xfrm>
          <a:prstGeom prst="straightConnector1">
            <a:avLst/>
          </a:prstGeom>
          <a:noFill/>
          <a:ln cap="flat" cmpd="sng" w="28575">
            <a:solidFill>
              <a:srgbClr val="F79646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743" name="Google Shape;743;p67"/>
          <p:cNvSpPr/>
          <p:nvPr/>
        </p:nvSpPr>
        <p:spPr>
          <a:xfrm>
            <a:off x="6388800" y="6034550"/>
            <a:ext cx="1831200" cy="778200"/>
          </a:xfrm>
          <a:prstGeom prst="roundRect">
            <a:avLst>
              <a:gd fmla="val 16667" name="adj"/>
            </a:avLst>
          </a:prstGeom>
          <a:solidFill>
            <a:srgbClr val="737373"/>
          </a:solidFill>
          <a:ln cap="flat" cmpd="sng" w="9525">
            <a:solidFill>
              <a:srgbClr val="42424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Restriction on Lexical Sense</a:t>
            </a:r>
            <a:endParaRPr sz="18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cxnSp>
        <p:nvCxnSpPr>
          <p:cNvPr id="744" name="Google Shape;744;p67"/>
          <p:cNvCxnSpPr>
            <a:stCxn id="743" idx="0"/>
          </p:cNvCxnSpPr>
          <p:nvPr/>
        </p:nvCxnSpPr>
        <p:spPr>
          <a:xfrm rot="10800000">
            <a:off x="6005700" y="5526650"/>
            <a:ext cx="1298700" cy="507900"/>
          </a:xfrm>
          <a:prstGeom prst="straightConnector1">
            <a:avLst/>
          </a:prstGeom>
          <a:noFill/>
          <a:ln cap="flat" cmpd="sng" w="28575">
            <a:solidFill>
              <a:srgbClr val="F79646"/>
            </a:solidFill>
            <a:prstDash val="solid"/>
            <a:round/>
            <a:headEnd len="med" w="med" type="none"/>
            <a:tailEnd len="med" w="med" type="stealth"/>
          </a:ln>
        </p:spPr>
      </p:cxnSp>
      <p:pic>
        <p:nvPicPr>
          <p:cNvPr id="745" name="Google Shape;745;p6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132325" y="3775125"/>
            <a:ext cx="2011675" cy="1508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9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p68"/>
          <p:cNvSpPr txBox="1"/>
          <p:nvPr>
            <p:ph idx="12" type="sldNum"/>
          </p:nvPr>
        </p:nvSpPr>
        <p:spPr>
          <a:xfrm>
            <a:off x="8595308" y="6462597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51" name="Google Shape;751;p68"/>
          <p:cNvSpPr txBox="1"/>
          <p:nvPr>
            <p:ph type="title"/>
          </p:nvPr>
        </p:nvSpPr>
        <p:spPr>
          <a:xfrm>
            <a:off x="331400" y="441850"/>
            <a:ext cx="7465500" cy="91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Syntax and Semantics</a:t>
            </a:r>
            <a:endParaRPr/>
          </a:p>
        </p:txBody>
      </p:sp>
      <p:sp>
        <p:nvSpPr>
          <p:cNvPr id="752" name="Google Shape;752;p68"/>
          <p:cNvSpPr txBox="1"/>
          <p:nvPr/>
        </p:nvSpPr>
        <p:spPr>
          <a:xfrm>
            <a:off x="1378025" y="1876125"/>
            <a:ext cx="6639300" cy="95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u="sng">
                <a:latin typeface="Ubuntu"/>
                <a:ea typeface="Ubuntu"/>
                <a:cs typeface="Ubuntu"/>
                <a:sym typeface="Ubuntu"/>
              </a:rPr>
              <a:t>John</a:t>
            </a:r>
            <a:r>
              <a:rPr lang="en-GB" sz="3600">
                <a:latin typeface="Ubuntu"/>
                <a:ea typeface="Ubuntu"/>
                <a:cs typeface="Ubuntu"/>
                <a:sym typeface="Ubuntu"/>
              </a:rPr>
              <a:t> knows </a:t>
            </a:r>
            <a:r>
              <a:rPr lang="en-GB" sz="3600" u="sng">
                <a:latin typeface="Ubuntu"/>
                <a:ea typeface="Ubuntu"/>
                <a:cs typeface="Ubuntu"/>
                <a:sym typeface="Ubuntu"/>
              </a:rPr>
              <a:t>Jorge</a:t>
            </a:r>
            <a:endParaRPr sz="3600" u="sng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753" name="Google Shape;753;p68"/>
          <p:cNvSpPr txBox="1"/>
          <p:nvPr/>
        </p:nvSpPr>
        <p:spPr>
          <a:xfrm>
            <a:off x="582875" y="4924750"/>
            <a:ext cx="8229600" cy="95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latin typeface="Roboto Mono"/>
                <a:ea typeface="Roboto Mono"/>
                <a:cs typeface="Roboto Mono"/>
                <a:sym typeface="Roboto Mono"/>
              </a:rPr>
              <a:t>&lt;http://john.mccr.ae&gt; foaf:knows uzar:jogracia</a:t>
            </a:r>
            <a:endParaRPr sz="2000">
              <a:latin typeface="Roboto Mono"/>
              <a:ea typeface="Roboto Mono"/>
              <a:cs typeface="Roboto Mono"/>
              <a:sym typeface="Roboto Mono"/>
            </a:endParaRPr>
          </a:p>
        </p:txBody>
      </p:sp>
      <p:cxnSp>
        <p:nvCxnSpPr>
          <p:cNvPr id="754" name="Google Shape;754;p68"/>
          <p:cNvCxnSpPr/>
          <p:nvPr/>
        </p:nvCxnSpPr>
        <p:spPr>
          <a:xfrm flipH="1" rot="10800000">
            <a:off x="2750475" y="2595475"/>
            <a:ext cx="519000" cy="2195100"/>
          </a:xfrm>
          <a:prstGeom prst="straightConnector1">
            <a:avLst/>
          </a:prstGeom>
          <a:noFill/>
          <a:ln cap="flat" cmpd="sng" w="76200">
            <a:solidFill>
              <a:srgbClr val="1F497D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755" name="Google Shape;755;p68"/>
          <p:cNvCxnSpPr/>
          <p:nvPr/>
        </p:nvCxnSpPr>
        <p:spPr>
          <a:xfrm rot="10800000">
            <a:off x="6072050" y="2595400"/>
            <a:ext cx="1095600" cy="2213400"/>
          </a:xfrm>
          <a:prstGeom prst="straightConnector1">
            <a:avLst/>
          </a:prstGeom>
          <a:noFill/>
          <a:ln cap="flat" cmpd="sng" w="76200">
            <a:solidFill>
              <a:srgbClr val="1F497D"/>
            </a:solidFill>
            <a:prstDash val="solid"/>
            <a:round/>
            <a:headEnd len="med" w="med" type="triangle"/>
            <a:tailEnd len="med" w="med" type="triangle"/>
          </a:ln>
        </p:spPr>
      </p:cxn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59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p69"/>
          <p:cNvSpPr txBox="1"/>
          <p:nvPr>
            <p:ph idx="12" type="sldNum"/>
          </p:nvPr>
        </p:nvSpPr>
        <p:spPr>
          <a:xfrm>
            <a:off x="8595308" y="6462597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61" name="Google Shape;761;p69"/>
          <p:cNvSpPr txBox="1"/>
          <p:nvPr>
            <p:ph type="title"/>
          </p:nvPr>
        </p:nvSpPr>
        <p:spPr>
          <a:xfrm>
            <a:off x="331400" y="441850"/>
            <a:ext cx="7465500" cy="91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Decomposition</a:t>
            </a:r>
            <a:endParaRPr/>
          </a:p>
        </p:txBody>
      </p:sp>
      <p:sp>
        <p:nvSpPr>
          <p:cNvPr id="762" name="Google Shape;762;p69"/>
          <p:cNvSpPr txBox="1"/>
          <p:nvPr/>
        </p:nvSpPr>
        <p:spPr>
          <a:xfrm>
            <a:off x="457200" y="2928375"/>
            <a:ext cx="8085600" cy="17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90500" lvl="0" marL="342900" rtl="0" algn="ctr">
              <a:spcBef>
                <a:spcPts val="48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4BACC6"/>
                </a:solidFill>
                <a:latin typeface="Ubuntu"/>
                <a:ea typeface="Ubuntu"/>
                <a:cs typeface="Ubuntu"/>
                <a:sym typeface="Ubuntu"/>
              </a:rPr>
              <a:t>Qualität</a:t>
            </a:r>
            <a:r>
              <a:rPr lang="en-GB" sz="2400" u="sng">
                <a:solidFill>
                  <a:srgbClr val="4BACC6"/>
                </a:solidFill>
                <a:latin typeface="Ubuntu"/>
                <a:ea typeface="Ubuntu"/>
                <a:cs typeface="Ubuntu"/>
                <a:sym typeface="Ubuntu"/>
              </a:rPr>
              <a:t>s</a:t>
            </a:r>
            <a:r>
              <a:rPr lang="en-GB" sz="2400">
                <a:solidFill>
                  <a:srgbClr val="4BACC6"/>
                </a:solidFill>
                <a:latin typeface="Ubuntu"/>
                <a:ea typeface="Ubuntu"/>
                <a:cs typeface="Ubuntu"/>
                <a:sym typeface="Ubuntu"/>
              </a:rPr>
              <a:t>management</a:t>
            </a:r>
            <a:r>
              <a:rPr i="1" lang="en-GB" sz="2400" u="sng">
                <a:solidFill>
                  <a:srgbClr val="4BACC6"/>
                </a:solidFill>
                <a:latin typeface="Ubuntu"/>
                <a:ea typeface="Ubuntu"/>
                <a:cs typeface="Ubuntu"/>
                <a:sym typeface="Ubuntu"/>
              </a:rPr>
              <a:t>-</a:t>
            </a:r>
            <a:r>
              <a:rPr lang="en-GB" sz="2400">
                <a:solidFill>
                  <a:srgbClr val="4BACC6"/>
                </a:solidFill>
                <a:latin typeface="Ubuntu"/>
                <a:ea typeface="Ubuntu"/>
                <a:cs typeface="Ubuntu"/>
                <a:sym typeface="Ubuntu"/>
              </a:rPr>
              <a:t>System</a:t>
            </a:r>
            <a:endParaRPr sz="2400">
              <a:solidFill>
                <a:srgbClr val="4BACC6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190500" lvl="0" marL="342900" rtl="0" algn="ctr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4BACC6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190500" lvl="0" marL="342900" rtl="0" algn="ctr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4BACC6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190500" lvl="0" marL="342900" rtl="0" algn="ctr">
              <a:spcBef>
                <a:spcPts val="48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4BACC6"/>
                </a:solidFill>
                <a:latin typeface="Ubuntu"/>
                <a:ea typeface="Ubuntu"/>
                <a:cs typeface="Ubuntu"/>
                <a:sym typeface="Ubuntu"/>
              </a:rPr>
              <a:t>Qualität          Management</a:t>
            </a:r>
            <a:r>
              <a:rPr lang="en-GB" sz="24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          </a:t>
            </a:r>
            <a:r>
              <a:rPr lang="en-GB" sz="2400">
                <a:solidFill>
                  <a:srgbClr val="4BACC6"/>
                </a:solidFill>
                <a:latin typeface="Ubuntu"/>
                <a:ea typeface="Ubuntu"/>
                <a:cs typeface="Ubuntu"/>
                <a:sym typeface="Ubuntu"/>
              </a:rPr>
              <a:t> System</a:t>
            </a:r>
            <a:endParaRPr sz="2400">
              <a:solidFill>
                <a:srgbClr val="4BACC6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cxnSp>
        <p:nvCxnSpPr>
          <p:cNvPr id="763" name="Google Shape;763;p69"/>
          <p:cNvCxnSpPr/>
          <p:nvPr/>
        </p:nvCxnSpPr>
        <p:spPr>
          <a:xfrm flipH="1">
            <a:off x="2836825" y="3469950"/>
            <a:ext cx="391500" cy="746700"/>
          </a:xfrm>
          <a:prstGeom prst="straightConnector1">
            <a:avLst/>
          </a:prstGeom>
          <a:noFill/>
          <a:ln cap="flat" cmpd="sng" w="38100">
            <a:solidFill>
              <a:srgbClr val="1F497D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64" name="Google Shape;764;p69"/>
          <p:cNvCxnSpPr/>
          <p:nvPr/>
        </p:nvCxnSpPr>
        <p:spPr>
          <a:xfrm flipH="1">
            <a:off x="4535550" y="3435975"/>
            <a:ext cx="160200" cy="844500"/>
          </a:xfrm>
          <a:prstGeom prst="straightConnector1">
            <a:avLst/>
          </a:prstGeom>
          <a:noFill/>
          <a:ln cap="flat" cmpd="sng" w="38100">
            <a:solidFill>
              <a:srgbClr val="1F497D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65" name="Google Shape;765;p69"/>
          <p:cNvCxnSpPr/>
          <p:nvPr/>
        </p:nvCxnSpPr>
        <p:spPr>
          <a:xfrm>
            <a:off x="5711550" y="3414375"/>
            <a:ext cx="516300" cy="866100"/>
          </a:xfrm>
          <a:prstGeom prst="straightConnector1">
            <a:avLst/>
          </a:prstGeom>
          <a:noFill/>
          <a:ln cap="flat" cmpd="sng" w="38100">
            <a:solidFill>
              <a:srgbClr val="1F497D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69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p70"/>
          <p:cNvSpPr txBox="1"/>
          <p:nvPr>
            <p:ph idx="12" type="sldNum"/>
          </p:nvPr>
        </p:nvSpPr>
        <p:spPr>
          <a:xfrm>
            <a:off x="8595308" y="6462597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71" name="Google Shape;771;p70"/>
          <p:cNvSpPr txBox="1"/>
          <p:nvPr>
            <p:ph type="title"/>
          </p:nvPr>
        </p:nvSpPr>
        <p:spPr>
          <a:xfrm>
            <a:off x="331400" y="441850"/>
            <a:ext cx="7465500" cy="91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Variation and Translation</a:t>
            </a:r>
            <a:endParaRPr/>
          </a:p>
        </p:txBody>
      </p:sp>
      <p:pic>
        <p:nvPicPr>
          <p:cNvPr descr="tumblr_static_mochi-pyramid__1_-550x400.jpg" id="772" name="Google Shape;772;p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94450" y="3858725"/>
            <a:ext cx="2789350" cy="2028625"/>
          </a:xfrm>
          <a:prstGeom prst="rect">
            <a:avLst/>
          </a:prstGeom>
          <a:noFill/>
          <a:ln>
            <a:noFill/>
          </a:ln>
        </p:spPr>
      </p:pic>
      <p:sp>
        <p:nvSpPr>
          <p:cNvPr id="773" name="Google Shape;773;p70"/>
          <p:cNvSpPr txBox="1"/>
          <p:nvPr/>
        </p:nvSpPr>
        <p:spPr>
          <a:xfrm>
            <a:off x="374325" y="3099150"/>
            <a:ext cx="2258700" cy="95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latin typeface="Ubuntu"/>
                <a:ea typeface="Ubuntu"/>
                <a:cs typeface="Ubuntu"/>
                <a:sym typeface="Ubuntu"/>
              </a:rPr>
              <a:t>“もち”@ja</a:t>
            </a:r>
            <a:endParaRPr sz="30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774" name="Google Shape;774;p70"/>
          <p:cNvSpPr txBox="1"/>
          <p:nvPr/>
        </p:nvSpPr>
        <p:spPr>
          <a:xfrm>
            <a:off x="6399275" y="2974300"/>
            <a:ext cx="2258700" cy="95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Ubuntu"/>
                <a:ea typeface="Ubuntu"/>
                <a:cs typeface="Ubuntu"/>
                <a:sym typeface="Ubuntu"/>
              </a:rPr>
              <a:t>“Japanese Rice Cake”@en</a:t>
            </a:r>
            <a:endParaRPr sz="24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775" name="Google Shape;775;p70"/>
          <p:cNvSpPr/>
          <p:nvPr/>
        </p:nvSpPr>
        <p:spPr>
          <a:xfrm>
            <a:off x="3488538" y="1806550"/>
            <a:ext cx="2012700" cy="956400"/>
          </a:xfrm>
          <a:prstGeom prst="roundRect">
            <a:avLst>
              <a:gd fmla="val 16667" name="adj"/>
            </a:avLst>
          </a:prstGeom>
          <a:solidFill>
            <a:srgbClr val="4F81BD"/>
          </a:solidFill>
          <a:ln cap="flat" cmpd="sng" w="9525">
            <a:solidFill>
              <a:srgbClr val="1F497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Cultural</a:t>
            </a:r>
            <a:endParaRPr sz="24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Translation</a:t>
            </a:r>
            <a:endParaRPr sz="24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776" name="Google Shape;776;p70"/>
          <p:cNvSpPr/>
          <p:nvPr/>
        </p:nvSpPr>
        <p:spPr>
          <a:xfrm rot="8951290">
            <a:off x="1863986" y="2342473"/>
            <a:ext cx="1338877" cy="503951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C0504D"/>
          </a:solidFill>
          <a:ln cap="flat" cmpd="sng" w="9525">
            <a:solidFill>
              <a:srgbClr val="1F497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7" name="Google Shape;777;p70"/>
          <p:cNvSpPr/>
          <p:nvPr/>
        </p:nvSpPr>
        <p:spPr>
          <a:xfrm flipH="1" rot="-8951290">
            <a:off x="5786911" y="2342473"/>
            <a:ext cx="1338877" cy="503951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C0504D"/>
          </a:solidFill>
          <a:ln cap="flat" cmpd="sng" w="9525">
            <a:solidFill>
              <a:srgbClr val="1F497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8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Google Shape;782;p71"/>
          <p:cNvSpPr txBox="1"/>
          <p:nvPr>
            <p:ph idx="12" type="sldNum"/>
          </p:nvPr>
        </p:nvSpPr>
        <p:spPr>
          <a:xfrm>
            <a:off x="8595308" y="6462597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83" name="Google Shape;783;p71"/>
          <p:cNvSpPr txBox="1"/>
          <p:nvPr>
            <p:ph type="title"/>
          </p:nvPr>
        </p:nvSpPr>
        <p:spPr>
          <a:xfrm>
            <a:off x="331400" y="441850"/>
            <a:ext cx="7465500" cy="91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LIME - Linguistic Metadata</a:t>
            </a:r>
            <a:endParaRPr/>
          </a:p>
        </p:txBody>
      </p:sp>
      <p:pic>
        <p:nvPicPr>
          <p:cNvPr descr="4583ba0e33636e188b9fe9366a0c4821.jpg" id="784" name="Google Shape;784;p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1" y="1912600"/>
            <a:ext cx="2141026" cy="2923525"/>
          </a:xfrm>
          <a:prstGeom prst="rect">
            <a:avLst/>
          </a:prstGeom>
          <a:noFill/>
          <a:ln>
            <a:noFill/>
          </a:ln>
        </p:spPr>
      </p:pic>
      <p:sp>
        <p:nvSpPr>
          <p:cNvPr id="785" name="Google Shape;785;p71"/>
          <p:cNvSpPr txBox="1"/>
          <p:nvPr/>
        </p:nvSpPr>
        <p:spPr>
          <a:xfrm>
            <a:off x="382525" y="5009175"/>
            <a:ext cx="2215800" cy="49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Ubuntu"/>
                <a:ea typeface="Ubuntu"/>
                <a:cs typeface="Ubuntu"/>
                <a:sym typeface="Ubuntu"/>
              </a:rPr>
              <a:t>Jace the Wizard</a:t>
            </a:r>
            <a:endParaRPr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descr="ErhnamDjinn.png" id="786" name="Google Shape;786;p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56356" y="2307551"/>
            <a:ext cx="2748650" cy="2242900"/>
          </a:xfrm>
          <a:prstGeom prst="rect">
            <a:avLst/>
          </a:prstGeom>
          <a:noFill/>
          <a:ln>
            <a:noFill/>
          </a:ln>
        </p:spPr>
      </p:pic>
      <p:sp>
        <p:nvSpPr>
          <p:cNvPr id="787" name="Google Shape;787;p71"/>
          <p:cNvSpPr txBox="1"/>
          <p:nvPr/>
        </p:nvSpPr>
        <p:spPr>
          <a:xfrm>
            <a:off x="6738100" y="5009175"/>
            <a:ext cx="2215800" cy="49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Ubuntu"/>
                <a:ea typeface="Ubuntu"/>
                <a:cs typeface="Ubuntu"/>
                <a:sym typeface="Ubuntu"/>
              </a:rPr>
              <a:t>Erhnam the Djinn</a:t>
            </a:r>
            <a:endParaRPr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788" name="Google Shape;788;p71"/>
          <p:cNvSpPr/>
          <p:nvPr/>
        </p:nvSpPr>
        <p:spPr>
          <a:xfrm>
            <a:off x="3372225" y="2923500"/>
            <a:ext cx="2563500" cy="1011000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rgbClr val="4BACC6"/>
          </a:solidFill>
          <a:ln cap="flat" cmpd="sng" w="9525">
            <a:solidFill>
              <a:srgbClr val="1F497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Ubuntu"/>
                <a:ea typeface="Ubuntu"/>
                <a:cs typeface="Ubuntu"/>
                <a:sym typeface="Ubuntu"/>
              </a:rPr>
              <a:t>Magic Ontology</a:t>
            </a:r>
            <a:endParaRPr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descr="1003p48-lemon-slice-x.jpg" id="789" name="Google Shape;789;p7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35725" y="3045885"/>
            <a:ext cx="766250" cy="7662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003p48-lemon-slice-x.jpg" id="790" name="Google Shape;790;p7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98325" y="3088985"/>
            <a:ext cx="766250" cy="766225"/>
          </a:xfrm>
          <a:prstGeom prst="rect">
            <a:avLst/>
          </a:prstGeom>
          <a:noFill/>
          <a:ln>
            <a:noFill/>
          </a:ln>
        </p:spPr>
      </p:pic>
      <p:sp>
        <p:nvSpPr>
          <p:cNvPr id="791" name="Google Shape;791;p71"/>
          <p:cNvSpPr/>
          <p:nvPr/>
        </p:nvSpPr>
        <p:spPr>
          <a:xfrm>
            <a:off x="5644075" y="4955775"/>
            <a:ext cx="3203766" cy="1827144"/>
          </a:xfrm>
          <a:prstGeom prst="irregularSeal1">
            <a:avLst/>
          </a:prstGeom>
          <a:solidFill>
            <a:srgbClr val="DD5A5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Thanks, Armando!</a:t>
            </a:r>
            <a:endParaRPr sz="24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95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Google Shape;796;p72"/>
          <p:cNvSpPr txBox="1"/>
          <p:nvPr>
            <p:ph idx="12" type="sldNum"/>
          </p:nvPr>
        </p:nvSpPr>
        <p:spPr>
          <a:xfrm>
            <a:off x="8595308" y="6462597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97" name="Google Shape;797;p72"/>
          <p:cNvSpPr txBox="1"/>
          <p:nvPr>
            <p:ph type="title"/>
          </p:nvPr>
        </p:nvSpPr>
        <p:spPr>
          <a:xfrm>
            <a:off x="331400" y="441850"/>
            <a:ext cx="7465500" cy="91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Lexicography</a:t>
            </a:r>
            <a:endParaRPr/>
          </a:p>
        </p:txBody>
      </p:sp>
      <p:pic>
        <p:nvPicPr>
          <p:cNvPr id="798" name="Google Shape;798;p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75825" y="1412425"/>
            <a:ext cx="4608583" cy="5199950"/>
          </a:xfrm>
          <a:prstGeom prst="rect">
            <a:avLst/>
          </a:prstGeom>
          <a:noFill/>
          <a:ln>
            <a:noFill/>
          </a:ln>
        </p:spPr>
      </p:pic>
      <p:sp>
        <p:nvSpPr>
          <p:cNvPr id="799" name="Google Shape;799;p72"/>
          <p:cNvSpPr/>
          <p:nvPr/>
        </p:nvSpPr>
        <p:spPr>
          <a:xfrm>
            <a:off x="341875" y="2444850"/>
            <a:ext cx="1978500" cy="1015200"/>
          </a:xfrm>
          <a:prstGeom prst="roundRect">
            <a:avLst>
              <a:gd fmla="val 16667" name="adj"/>
            </a:avLst>
          </a:prstGeom>
          <a:solidFill>
            <a:srgbClr val="F1769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Multi-POS Entries</a:t>
            </a: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0" name="Google Shape;800;p72"/>
          <p:cNvSpPr/>
          <p:nvPr/>
        </p:nvSpPr>
        <p:spPr>
          <a:xfrm>
            <a:off x="331400" y="4551650"/>
            <a:ext cx="1978500" cy="1015200"/>
          </a:xfrm>
          <a:prstGeom prst="roundRect">
            <a:avLst>
              <a:gd fmla="val 16667" name="adj"/>
            </a:avLst>
          </a:prstGeom>
          <a:solidFill>
            <a:srgbClr val="476CB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Sense Hierarchy</a:t>
            </a: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1" name="Google Shape;801;p72"/>
          <p:cNvSpPr/>
          <p:nvPr/>
        </p:nvSpPr>
        <p:spPr>
          <a:xfrm>
            <a:off x="6917050" y="2342075"/>
            <a:ext cx="1978500" cy="1015200"/>
          </a:xfrm>
          <a:prstGeom prst="roundRect">
            <a:avLst>
              <a:gd fmla="val 16667" name="adj"/>
            </a:avLst>
          </a:prstGeom>
          <a:solidFill>
            <a:srgbClr val="4BACC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Usage Examples</a:t>
            </a: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2" name="Google Shape;802;p72"/>
          <p:cNvSpPr/>
          <p:nvPr/>
        </p:nvSpPr>
        <p:spPr>
          <a:xfrm>
            <a:off x="6917050" y="4551650"/>
            <a:ext cx="1978500" cy="1015200"/>
          </a:xfrm>
          <a:prstGeom prst="roundRect">
            <a:avLst>
              <a:gd fmla="val 16667" name="adj"/>
            </a:avLst>
          </a:prstGeom>
          <a:solidFill>
            <a:srgbClr val="9BBB5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Form Restrictions</a:t>
            </a: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37"/>
          <p:cNvSpPr txBox="1"/>
          <p:nvPr>
            <p:ph type="title"/>
          </p:nvPr>
        </p:nvSpPr>
        <p:spPr>
          <a:xfrm>
            <a:off x="311700" y="406925"/>
            <a:ext cx="7419600" cy="94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Objective 2 - Interoperable language technology</a:t>
            </a:r>
            <a:endParaRPr/>
          </a:p>
        </p:txBody>
      </p:sp>
      <p:sp>
        <p:nvSpPr>
          <p:cNvPr id="363" name="Google Shape;363;p37"/>
          <p:cNvSpPr txBox="1"/>
          <p:nvPr>
            <p:ph idx="12" type="sldNum"/>
          </p:nvPr>
        </p:nvSpPr>
        <p:spPr>
          <a:xfrm>
            <a:off x="8595308" y="6462597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64" name="Google Shape;364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6675" y="2014399"/>
            <a:ext cx="2507425" cy="2557373"/>
          </a:xfrm>
          <a:prstGeom prst="rect">
            <a:avLst/>
          </a:prstGeom>
          <a:noFill/>
          <a:ln>
            <a:noFill/>
          </a:ln>
        </p:spPr>
      </p:pic>
      <p:sp>
        <p:nvSpPr>
          <p:cNvPr id="365" name="Google Shape;365;p37"/>
          <p:cNvSpPr txBox="1"/>
          <p:nvPr/>
        </p:nvSpPr>
        <p:spPr>
          <a:xfrm>
            <a:off x="835438" y="4704325"/>
            <a:ext cx="2649900" cy="42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Helvetica Neue"/>
                <a:ea typeface="Helvetica Neue"/>
                <a:cs typeface="Helvetica Neue"/>
                <a:sym typeface="Helvetica Neue"/>
              </a:rPr>
              <a:t>Linked Open Data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66" name="Google Shape;366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50071" y="1915475"/>
            <a:ext cx="2143675" cy="1831075"/>
          </a:xfrm>
          <a:prstGeom prst="rect">
            <a:avLst/>
          </a:prstGeom>
          <a:noFill/>
          <a:ln>
            <a:noFill/>
          </a:ln>
        </p:spPr>
      </p:pic>
      <p:sp>
        <p:nvSpPr>
          <p:cNvPr id="367" name="Google Shape;367;p37"/>
          <p:cNvSpPr/>
          <p:nvPr/>
        </p:nvSpPr>
        <p:spPr>
          <a:xfrm>
            <a:off x="6104425" y="4024650"/>
            <a:ext cx="2649900" cy="1235400"/>
          </a:xfrm>
          <a:prstGeom prst="roundRect">
            <a:avLst>
              <a:gd fmla="val 16667" name="adj"/>
            </a:avLst>
          </a:prstGeom>
          <a:solidFill>
            <a:srgbClr val="476CB4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European Language </a:t>
            </a:r>
            <a:br>
              <a:rPr b="1" lang="en-GB" sz="24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b="1" lang="en-GB" sz="24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Grid</a:t>
            </a:r>
            <a:endParaRPr b="1" sz="24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68" name="Google Shape;368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40433" y="4401529"/>
            <a:ext cx="1508899" cy="1508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06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p73"/>
          <p:cNvSpPr txBox="1"/>
          <p:nvPr>
            <p:ph idx="12" type="sldNum"/>
          </p:nvPr>
        </p:nvSpPr>
        <p:spPr>
          <a:xfrm>
            <a:off x="8595308" y="6462597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08" name="Google Shape;808;p73"/>
          <p:cNvSpPr txBox="1"/>
          <p:nvPr>
            <p:ph type="title"/>
          </p:nvPr>
        </p:nvSpPr>
        <p:spPr>
          <a:xfrm>
            <a:off x="331400" y="441850"/>
            <a:ext cx="7465500" cy="91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Morphology</a:t>
            </a:r>
            <a:endParaRPr/>
          </a:p>
        </p:txBody>
      </p:sp>
      <p:sp>
        <p:nvSpPr>
          <p:cNvPr id="809" name="Google Shape;809;p73"/>
          <p:cNvSpPr txBox="1"/>
          <p:nvPr/>
        </p:nvSpPr>
        <p:spPr>
          <a:xfrm>
            <a:off x="1080900" y="2092625"/>
            <a:ext cx="6982200" cy="13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latin typeface="Uncial Antiqua"/>
                <a:ea typeface="Uncial Antiqua"/>
                <a:cs typeface="Uncial Antiqua"/>
                <a:sym typeface="Uncial Antiqua"/>
              </a:rPr>
              <a:t>na mBeoracha</a:t>
            </a:r>
            <a:endParaRPr sz="6000">
              <a:latin typeface="Uncial Antiqua"/>
              <a:ea typeface="Uncial Antiqua"/>
              <a:cs typeface="Uncial Antiqua"/>
              <a:sym typeface="Uncial Antiqua"/>
            </a:endParaRPr>
          </a:p>
        </p:txBody>
      </p:sp>
      <p:sp>
        <p:nvSpPr>
          <p:cNvPr id="810" name="Google Shape;810;p73"/>
          <p:cNvSpPr/>
          <p:nvPr/>
        </p:nvSpPr>
        <p:spPr>
          <a:xfrm>
            <a:off x="445475" y="4306588"/>
            <a:ext cx="1771500" cy="1118700"/>
          </a:xfrm>
          <a:prstGeom prst="roundRect">
            <a:avLst>
              <a:gd fmla="val 16667" name="adj"/>
            </a:avLst>
          </a:prstGeom>
          <a:solidFill>
            <a:srgbClr val="9BBB5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Simulfix</a:t>
            </a: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Eclipsis</a:t>
            </a:r>
            <a:endParaRPr i="1"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1" name="Google Shape;811;p73"/>
          <p:cNvSpPr/>
          <p:nvPr/>
        </p:nvSpPr>
        <p:spPr>
          <a:xfrm>
            <a:off x="2680150" y="4306588"/>
            <a:ext cx="1771500" cy="1118700"/>
          </a:xfrm>
          <a:prstGeom prst="roundRect">
            <a:avLst>
              <a:gd fmla="val 16667" name="adj"/>
            </a:avLst>
          </a:prstGeom>
          <a:solidFill>
            <a:srgbClr val="9BBB5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Stem</a:t>
            </a: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Beoir (beer)</a:t>
            </a:r>
            <a:endParaRPr i="1"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2" name="Google Shape;812;p73"/>
          <p:cNvSpPr/>
          <p:nvPr/>
        </p:nvSpPr>
        <p:spPr>
          <a:xfrm>
            <a:off x="4914825" y="4306588"/>
            <a:ext cx="1771500" cy="1118700"/>
          </a:xfrm>
          <a:prstGeom prst="roundRect">
            <a:avLst>
              <a:gd fmla="val 16667" name="adj"/>
            </a:avLst>
          </a:prstGeom>
          <a:solidFill>
            <a:srgbClr val="9BBB5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Simulfix</a:t>
            </a: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Broadening</a:t>
            </a:r>
            <a:endParaRPr i="1"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3" name="Google Shape;813;p73"/>
          <p:cNvSpPr/>
          <p:nvPr/>
        </p:nvSpPr>
        <p:spPr>
          <a:xfrm>
            <a:off x="7149500" y="4306588"/>
            <a:ext cx="1771500" cy="1118700"/>
          </a:xfrm>
          <a:prstGeom prst="roundRect">
            <a:avLst>
              <a:gd fmla="val 16667" name="adj"/>
            </a:avLst>
          </a:prstGeom>
          <a:solidFill>
            <a:srgbClr val="9BBB5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Plural Suffix</a:t>
            </a: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-acha</a:t>
            </a:r>
            <a:endParaRPr i="1"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14" name="Google Shape;814;p73"/>
          <p:cNvCxnSpPr>
            <a:stCxn id="810" idx="0"/>
          </p:cNvCxnSpPr>
          <p:nvPr/>
        </p:nvCxnSpPr>
        <p:spPr>
          <a:xfrm flipH="1" rot="10800000">
            <a:off x="1331225" y="3190588"/>
            <a:ext cx="1880100" cy="11160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15" name="Google Shape;815;p73"/>
          <p:cNvCxnSpPr>
            <a:stCxn id="811" idx="0"/>
          </p:cNvCxnSpPr>
          <p:nvPr/>
        </p:nvCxnSpPr>
        <p:spPr>
          <a:xfrm flipH="1" rot="10800000">
            <a:off x="3565900" y="3190588"/>
            <a:ext cx="1033800" cy="11160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16" name="Google Shape;816;p73"/>
          <p:cNvCxnSpPr>
            <a:stCxn id="812" idx="0"/>
          </p:cNvCxnSpPr>
          <p:nvPr/>
        </p:nvCxnSpPr>
        <p:spPr>
          <a:xfrm rot="10800000">
            <a:off x="5210775" y="3211588"/>
            <a:ext cx="589800" cy="10950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17" name="Google Shape;817;p73"/>
          <p:cNvCxnSpPr>
            <a:stCxn id="813" idx="0"/>
          </p:cNvCxnSpPr>
          <p:nvPr/>
        </p:nvCxnSpPr>
        <p:spPr>
          <a:xfrm rot="10800000">
            <a:off x="6609350" y="3149188"/>
            <a:ext cx="1425900" cy="11574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818" name="Google Shape;818;p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45575" y="367699"/>
            <a:ext cx="1425900" cy="21962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22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Google Shape;823;p74"/>
          <p:cNvSpPr txBox="1"/>
          <p:nvPr>
            <p:ph idx="12" type="sldNum"/>
          </p:nvPr>
        </p:nvSpPr>
        <p:spPr>
          <a:xfrm>
            <a:off x="8595308" y="6462597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24" name="Google Shape;824;p74"/>
          <p:cNvSpPr txBox="1"/>
          <p:nvPr>
            <p:ph type="title"/>
          </p:nvPr>
        </p:nvSpPr>
        <p:spPr>
          <a:xfrm>
            <a:off x="331400" y="441850"/>
            <a:ext cx="7465500" cy="91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FRAC - Frequency, Attestation &amp; Corpus Information</a:t>
            </a:r>
            <a:endParaRPr/>
          </a:p>
        </p:txBody>
      </p:sp>
      <p:pic>
        <p:nvPicPr>
          <p:cNvPr id="825" name="Google Shape;825;p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95775" y="2749050"/>
            <a:ext cx="4322900" cy="3231374"/>
          </a:xfrm>
          <a:prstGeom prst="rect">
            <a:avLst/>
          </a:prstGeom>
          <a:noFill/>
          <a:ln>
            <a:noFill/>
          </a:ln>
        </p:spPr>
      </p:pic>
      <p:sp>
        <p:nvSpPr>
          <p:cNvPr id="826" name="Google Shape;826;p74"/>
          <p:cNvSpPr/>
          <p:nvPr/>
        </p:nvSpPr>
        <p:spPr>
          <a:xfrm>
            <a:off x="5076175" y="3926250"/>
            <a:ext cx="777000" cy="155400"/>
          </a:xfrm>
          <a:prstGeom prst="rect">
            <a:avLst/>
          </a:prstGeom>
          <a:noFill/>
          <a:ln cap="flat" cmpd="sng" w="28575">
            <a:solidFill>
              <a:srgbClr val="DD5A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7" name="Google Shape;827;p74"/>
          <p:cNvSpPr/>
          <p:nvPr/>
        </p:nvSpPr>
        <p:spPr>
          <a:xfrm>
            <a:off x="828750" y="1968300"/>
            <a:ext cx="2558700" cy="1906200"/>
          </a:xfrm>
          <a:prstGeom prst="roundRect">
            <a:avLst>
              <a:gd fmla="val 16667" name="adj"/>
            </a:avLst>
          </a:prstGeom>
          <a:solidFill>
            <a:srgbClr val="006B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Where?</a:t>
            </a:r>
            <a:endParaRPr sz="3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How often?</a:t>
            </a:r>
            <a:endParaRPr sz="3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First usage?</a:t>
            </a:r>
            <a:endParaRPr sz="3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28" name="Google Shape;828;p74"/>
          <p:cNvCxnSpPr>
            <a:stCxn id="826" idx="1"/>
            <a:endCxn id="827" idx="3"/>
          </p:cNvCxnSpPr>
          <p:nvPr/>
        </p:nvCxnSpPr>
        <p:spPr>
          <a:xfrm rot="10800000">
            <a:off x="3387475" y="2921550"/>
            <a:ext cx="1688700" cy="10824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triangle"/>
            <a:tailEnd len="med" w="med" type="triangle"/>
          </a:ln>
        </p:spPr>
      </p:cxn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2" name="Shape 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" name="Google Shape;833;p75"/>
          <p:cNvSpPr txBox="1"/>
          <p:nvPr>
            <p:ph type="title"/>
          </p:nvPr>
        </p:nvSpPr>
        <p:spPr>
          <a:xfrm>
            <a:off x="1593450" y="2867800"/>
            <a:ext cx="5957100" cy="112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OntoLex in Prêt-à-LLOD and ELEXIS</a:t>
            </a:r>
            <a:endParaRPr/>
          </a:p>
        </p:txBody>
      </p:sp>
      <p:sp>
        <p:nvSpPr>
          <p:cNvPr id="834" name="Google Shape;834;p75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8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Google Shape;839;p76"/>
          <p:cNvSpPr txBox="1"/>
          <p:nvPr>
            <p:ph type="title"/>
          </p:nvPr>
        </p:nvSpPr>
        <p:spPr>
          <a:xfrm>
            <a:off x="490250" y="600200"/>
            <a:ext cx="6367800" cy="121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OntoLex in Prêt-à-LLOD</a:t>
            </a:r>
            <a:endParaRPr/>
          </a:p>
        </p:txBody>
      </p:sp>
      <p:sp>
        <p:nvSpPr>
          <p:cNvPr id="840" name="Google Shape;840;p76"/>
          <p:cNvSpPr txBox="1"/>
          <p:nvPr>
            <p:ph idx="12" type="sldNum"/>
          </p:nvPr>
        </p:nvSpPr>
        <p:spPr>
          <a:xfrm>
            <a:off x="8595308" y="6462597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41" name="Google Shape;841;p76"/>
          <p:cNvSpPr/>
          <p:nvPr/>
        </p:nvSpPr>
        <p:spPr>
          <a:xfrm>
            <a:off x="755875" y="2295150"/>
            <a:ext cx="2212800" cy="1209300"/>
          </a:xfrm>
          <a:prstGeom prst="roundRect">
            <a:avLst>
              <a:gd fmla="val 16667" name="adj"/>
            </a:avLst>
          </a:prstGeom>
          <a:solidFill>
            <a:srgbClr val="DD5A5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Development of new modules</a:t>
            </a:r>
            <a:endParaRPr sz="24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42" name="Google Shape;842;p76"/>
          <p:cNvSpPr/>
          <p:nvPr/>
        </p:nvSpPr>
        <p:spPr>
          <a:xfrm>
            <a:off x="1210650" y="4206700"/>
            <a:ext cx="2212800" cy="1209300"/>
          </a:xfrm>
          <a:prstGeom prst="roundRect">
            <a:avLst>
              <a:gd fmla="val 16667" name="adj"/>
            </a:avLst>
          </a:prstGeom>
          <a:solidFill>
            <a:srgbClr val="FAD50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Common translation format</a:t>
            </a:r>
            <a:endParaRPr sz="24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43" name="Google Shape;843;p76"/>
          <p:cNvSpPr/>
          <p:nvPr/>
        </p:nvSpPr>
        <p:spPr>
          <a:xfrm>
            <a:off x="3933075" y="2654925"/>
            <a:ext cx="2212800" cy="1209300"/>
          </a:xfrm>
          <a:prstGeom prst="roundRect">
            <a:avLst>
              <a:gd fmla="val 16667" name="adj"/>
            </a:avLst>
          </a:prstGeom>
          <a:solidFill>
            <a:srgbClr val="4BACC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Lexicalization for Linking</a:t>
            </a:r>
            <a:endParaRPr sz="24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44" name="Google Shape;844;p76"/>
          <p:cNvSpPr/>
          <p:nvPr/>
        </p:nvSpPr>
        <p:spPr>
          <a:xfrm>
            <a:off x="4291625" y="4511500"/>
            <a:ext cx="2212800" cy="1209300"/>
          </a:xfrm>
          <a:prstGeom prst="roundRect">
            <a:avLst>
              <a:gd fmla="val 16667" name="adj"/>
            </a:avLst>
          </a:prstGeom>
          <a:solidFill>
            <a:srgbClr val="9BBB5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Supports Multilinguality</a:t>
            </a:r>
            <a:endParaRPr sz="24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48" name="Shape 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Google Shape;849;p77"/>
          <p:cNvSpPr txBox="1"/>
          <p:nvPr>
            <p:ph type="title"/>
          </p:nvPr>
        </p:nvSpPr>
        <p:spPr>
          <a:xfrm>
            <a:off x="628650" y="273161"/>
            <a:ext cx="7886700" cy="848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OntoLex in ELEXIS</a:t>
            </a:r>
            <a:endParaRPr/>
          </a:p>
        </p:txBody>
      </p:sp>
      <p:sp>
        <p:nvSpPr>
          <p:cNvPr id="850" name="Google Shape;850;p77"/>
          <p:cNvSpPr/>
          <p:nvPr/>
        </p:nvSpPr>
        <p:spPr>
          <a:xfrm>
            <a:off x="5552906" y="2892850"/>
            <a:ext cx="1429200" cy="754500"/>
          </a:xfrm>
          <a:prstGeom prst="roundRect">
            <a:avLst>
              <a:gd fmla="val 16667" name="adj"/>
            </a:avLst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Dictionary Matrix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1" name="Google Shape;851;p77"/>
          <p:cNvSpPr/>
          <p:nvPr/>
        </p:nvSpPr>
        <p:spPr>
          <a:xfrm>
            <a:off x="5552906" y="1406250"/>
            <a:ext cx="1429200" cy="754500"/>
          </a:xfrm>
          <a:prstGeom prst="roundRect">
            <a:avLst>
              <a:gd fmla="val 16667" name="adj"/>
            </a:avLst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Linking Tool (Naisc)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2" name="Google Shape;852;p77"/>
          <p:cNvSpPr/>
          <p:nvPr/>
        </p:nvSpPr>
        <p:spPr>
          <a:xfrm>
            <a:off x="7282444" y="3682025"/>
            <a:ext cx="1429200" cy="754500"/>
          </a:xfrm>
          <a:prstGeom prst="roundRect">
            <a:avLst>
              <a:gd fmla="val 16667" name="adj"/>
            </a:avLst>
          </a:prstGeom>
          <a:solidFill>
            <a:schemeClr val="accent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NLP Tools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3" name="Google Shape;853;p77"/>
          <p:cNvSpPr/>
          <p:nvPr/>
        </p:nvSpPr>
        <p:spPr>
          <a:xfrm>
            <a:off x="4650075" y="4471325"/>
            <a:ext cx="1429200" cy="754500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Sketch Engine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4" name="Google Shape;854;p77"/>
          <p:cNvSpPr/>
          <p:nvPr/>
        </p:nvSpPr>
        <p:spPr>
          <a:xfrm>
            <a:off x="4509675" y="5690975"/>
            <a:ext cx="1710000" cy="754500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Dictionary Authoring (Lexonomy)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5" name="Google Shape;855;p77"/>
          <p:cNvSpPr/>
          <p:nvPr/>
        </p:nvSpPr>
        <p:spPr>
          <a:xfrm>
            <a:off x="1853944" y="3716825"/>
            <a:ext cx="1429200" cy="754500"/>
          </a:xfrm>
          <a:prstGeom prst="roundRect">
            <a:avLst>
              <a:gd fmla="val 16667" name="adj"/>
            </a:avLst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TEI-Lex0 / OntoLex-Lemon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Dictionaries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6" name="Google Shape;856;p77"/>
          <p:cNvSpPr/>
          <p:nvPr/>
        </p:nvSpPr>
        <p:spPr>
          <a:xfrm>
            <a:off x="3688219" y="2930188"/>
            <a:ext cx="1280100" cy="679800"/>
          </a:xfrm>
          <a:prstGeom prst="parallelogram">
            <a:avLst>
              <a:gd fmla="val 25000" name="adj"/>
            </a:avLst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REST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Interface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7" name="Google Shape;857;p77"/>
          <p:cNvSpPr/>
          <p:nvPr/>
        </p:nvSpPr>
        <p:spPr>
          <a:xfrm>
            <a:off x="315769" y="2716350"/>
            <a:ext cx="1429200" cy="754500"/>
          </a:xfrm>
          <a:prstGeom prst="roundRect">
            <a:avLst>
              <a:gd fmla="val 16667" name="adj"/>
            </a:avLst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Retro-digitisation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8" name="Google Shape;858;p77"/>
          <p:cNvSpPr txBox="1"/>
          <p:nvPr/>
        </p:nvSpPr>
        <p:spPr>
          <a:xfrm>
            <a:off x="2052525" y="1493850"/>
            <a:ext cx="1392000" cy="97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latin typeface="Calibri"/>
                <a:ea typeface="Calibri"/>
                <a:cs typeface="Calibri"/>
                <a:sym typeface="Calibri"/>
              </a:rPr>
              <a:t>Observers’</a:t>
            </a:r>
            <a:endParaRPr sz="19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latin typeface="Calibri"/>
                <a:ea typeface="Calibri"/>
                <a:cs typeface="Calibri"/>
                <a:sym typeface="Calibri"/>
              </a:rPr>
              <a:t>Dictionaries</a:t>
            </a:r>
            <a:endParaRPr sz="19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59" name="Google Shape;859;p77"/>
          <p:cNvCxnSpPr>
            <a:stCxn id="857" idx="2"/>
            <a:endCxn id="855" idx="1"/>
          </p:cNvCxnSpPr>
          <p:nvPr/>
        </p:nvCxnSpPr>
        <p:spPr>
          <a:xfrm flipH="1" rot="-5400000">
            <a:off x="1130569" y="3370650"/>
            <a:ext cx="623100" cy="823500"/>
          </a:xfrm>
          <a:prstGeom prst="bentConnector2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60" name="Google Shape;860;p77"/>
          <p:cNvCxnSpPr>
            <a:stCxn id="858" idx="2"/>
            <a:endCxn id="855" idx="0"/>
          </p:cNvCxnSpPr>
          <p:nvPr/>
        </p:nvCxnSpPr>
        <p:spPr>
          <a:xfrm rot="5400000">
            <a:off x="2035275" y="3003600"/>
            <a:ext cx="1246500" cy="180000"/>
          </a:xfrm>
          <a:prstGeom prst="curvedConnector3">
            <a:avLst>
              <a:gd fmla="val 49999" name="adj1"/>
            </a:avLst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61" name="Google Shape;861;p77"/>
          <p:cNvCxnSpPr>
            <a:stCxn id="858" idx="2"/>
            <a:endCxn id="856" idx="5"/>
          </p:cNvCxnSpPr>
          <p:nvPr/>
        </p:nvCxnSpPr>
        <p:spPr>
          <a:xfrm flipH="1" rot="-5400000">
            <a:off x="2861025" y="2357850"/>
            <a:ext cx="799800" cy="1024800"/>
          </a:xfrm>
          <a:prstGeom prst="curvedConnector2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62" name="Google Shape;862;p77"/>
          <p:cNvCxnSpPr>
            <a:stCxn id="856" idx="2"/>
            <a:endCxn id="850" idx="1"/>
          </p:cNvCxnSpPr>
          <p:nvPr/>
        </p:nvCxnSpPr>
        <p:spPr>
          <a:xfrm>
            <a:off x="4883344" y="3270088"/>
            <a:ext cx="669600" cy="600"/>
          </a:xfrm>
          <a:prstGeom prst="bentConnector3">
            <a:avLst>
              <a:gd fmla="val 54911" name="adj1"/>
            </a:avLst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63" name="Google Shape;863;p77"/>
          <p:cNvCxnSpPr>
            <a:stCxn id="850" idx="3"/>
            <a:endCxn id="852" idx="0"/>
          </p:cNvCxnSpPr>
          <p:nvPr/>
        </p:nvCxnSpPr>
        <p:spPr>
          <a:xfrm>
            <a:off x="6982106" y="3270100"/>
            <a:ext cx="1014900" cy="411900"/>
          </a:xfrm>
          <a:prstGeom prst="bentConnector2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64" name="Google Shape;864;p77"/>
          <p:cNvCxnSpPr>
            <a:stCxn id="852" idx="2"/>
            <a:endCxn id="853" idx="3"/>
          </p:cNvCxnSpPr>
          <p:nvPr/>
        </p:nvCxnSpPr>
        <p:spPr>
          <a:xfrm rot="5400000">
            <a:off x="6831994" y="3683675"/>
            <a:ext cx="412200" cy="1917900"/>
          </a:xfrm>
          <a:prstGeom prst="bentConnector2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65" name="Google Shape;865;p77"/>
          <p:cNvCxnSpPr>
            <a:stCxn id="853" idx="2"/>
            <a:endCxn id="854" idx="0"/>
          </p:cNvCxnSpPr>
          <p:nvPr/>
        </p:nvCxnSpPr>
        <p:spPr>
          <a:xfrm>
            <a:off x="5364675" y="5225825"/>
            <a:ext cx="0" cy="4653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66" name="Google Shape;866;p77"/>
          <p:cNvCxnSpPr>
            <a:stCxn id="854" idx="1"/>
            <a:endCxn id="855" idx="2"/>
          </p:cNvCxnSpPr>
          <p:nvPr/>
        </p:nvCxnSpPr>
        <p:spPr>
          <a:xfrm rot="10800000">
            <a:off x="2568675" y="4471325"/>
            <a:ext cx="1941000" cy="1596900"/>
          </a:xfrm>
          <a:prstGeom prst="bentConnector2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67" name="Google Shape;867;p77"/>
          <p:cNvCxnSpPr>
            <a:stCxn id="855" idx="3"/>
            <a:endCxn id="856" idx="3"/>
          </p:cNvCxnSpPr>
          <p:nvPr/>
        </p:nvCxnSpPr>
        <p:spPr>
          <a:xfrm flipH="1" rot="10800000">
            <a:off x="3283144" y="3609875"/>
            <a:ext cx="960300" cy="484200"/>
          </a:xfrm>
          <a:prstGeom prst="curvedConnector2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68" name="Google Shape;868;p77"/>
          <p:cNvCxnSpPr>
            <a:stCxn id="851" idx="2"/>
            <a:endCxn id="850" idx="0"/>
          </p:cNvCxnSpPr>
          <p:nvPr/>
        </p:nvCxnSpPr>
        <p:spPr>
          <a:xfrm flipH="1" rot="-5400000">
            <a:off x="5901806" y="2526450"/>
            <a:ext cx="732000" cy="600"/>
          </a:xfrm>
          <a:prstGeom prst="curvedConnector3">
            <a:avLst>
              <a:gd fmla="val 50007" name="adj1"/>
            </a:avLst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869" name="Google Shape;869;p77"/>
          <p:cNvCxnSpPr>
            <a:stCxn id="853" idx="0"/>
            <a:endCxn id="850" idx="2"/>
          </p:cNvCxnSpPr>
          <p:nvPr/>
        </p:nvCxnSpPr>
        <p:spPr>
          <a:xfrm rot="-5400000">
            <a:off x="5403975" y="3607925"/>
            <a:ext cx="824100" cy="902700"/>
          </a:xfrm>
          <a:prstGeom prst="curvedConnector3">
            <a:avLst>
              <a:gd fmla="val 49992" name="adj1"/>
            </a:avLst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870" name="Google Shape;870;p77"/>
          <p:cNvSpPr/>
          <p:nvPr/>
        </p:nvSpPr>
        <p:spPr>
          <a:xfrm>
            <a:off x="7282444" y="5690975"/>
            <a:ext cx="1429200" cy="754500"/>
          </a:xfrm>
          <a:prstGeom prst="roundRect">
            <a:avLst>
              <a:gd fmla="val 16667" name="adj"/>
            </a:avLst>
          </a:prstGeom>
          <a:solidFill>
            <a:schemeClr val="accent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Crowdsourcing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71" name="Google Shape;871;p77"/>
          <p:cNvCxnSpPr>
            <a:stCxn id="870" idx="1"/>
            <a:endCxn id="854" idx="3"/>
          </p:cNvCxnSpPr>
          <p:nvPr/>
        </p:nvCxnSpPr>
        <p:spPr>
          <a:xfrm rot="10800000">
            <a:off x="6219544" y="6068225"/>
            <a:ext cx="10629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872" name="Google Shape;872;p77"/>
          <p:cNvSpPr/>
          <p:nvPr/>
        </p:nvSpPr>
        <p:spPr>
          <a:xfrm>
            <a:off x="3645750" y="1406250"/>
            <a:ext cx="1473600" cy="754500"/>
          </a:xfrm>
          <a:prstGeom prst="roundRect">
            <a:avLst>
              <a:gd fmla="val 16667" name="adj"/>
            </a:avLst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Continuous Quality Evaluation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73" name="Google Shape;873;p77"/>
          <p:cNvCxnSpPr>
            <a:stCxn id="856" idx="1"/>
            <a:endCxn id="872" idx="2"/>
          </p:cNvCxnSpPr>
          <p:nvPr/>
        </p:nvCxnSpPr>
        <p:spPr>
          <a:xfrm rot="10800000">
            <a:off x="4382644" y="2160688"/>
            <a:ext cx="30600" cy="7695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74" name="Google Shape;874;p77"/>
          <p:cNvCxnSpPr>
            <a:stCxn id="858" idx="1"/>
            <a:endCxn id="857" idx="0"/>
          </p:cNvCxnSpPr>
          <p:nvPr/>
        </p:nvCxnSpPr>
        <p:spPr>
          <a:xfrm flipH="1">
            <a:off x="1030425" y="1982100"/>
            <a:ext cx="1022100" cy="734400"/>
          </a:xfrm>
          <a:prstGeom prst="curvedConnector2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875" name="Google Shape;875;p77"/>
          <p:cNvSpPr/>
          <p:nvPr/>
        </p:nvSpPr>
        <p:spPr>
          <a:xfrm>
            <a:off x="1759175" y="3642025"/>
            <a:ext cx="1608000" cy="9207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C050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6" name="Google Shape;876;p77"/>
          <p:cNvSpPr/>
          <p:nvPr/>
        </p:nvSpPr>
        <p:spPr>
          <a:xfrm>
            <a:off x="3463175" y="2809750"/>
            <a:ext cx="1608000" cy="9207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C050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7" name="Google Shape;877;p77"/>
          <p:cNvSpPr/>
          <p:nvPr/>
        </p:nvSpPr>
        <p:spPr>
          <a:xfrm>
            <a:off x="3578550" y="1335750"/>
            <a:ext cx="1608000" cy="9207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C050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8" name="Google Shape;878;p77"/>
          <p:cNvSpPr/>
          <p:nvPr/>
        </p:nvSpPr>
        <p:spPr>
          <a:xfrm>
            <a:off x="5463500" y="1323150"/>
            <a:ext cx="1608000" cy="9207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C050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9" name="Google Shape;879;p77"/>
          <p:cNvSpPr/>
          <p:nvPr/>
        </p:nvSpPr>
        <p:spPr>
          <a:xfrm>
            <a:off x="4414150" y="5607875"/>
            <a:ext cx="1917900" cy="9207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1769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3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Google Shape;884;p78"/>
          <p:cNvSpPr txBox="1"/>
          <p:nvPr>
            <p:ph idx="1" type="body"/>
          </p:nvPr>
        </p:nvSpPr>
        <p:spPr>
          <a:xfrm>
            <a:off x="311700" y="1765288"/>
            <a:ext cx="8520600" cy="432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GB" sz="2400"/>
              <a:t>Prêt-à-LLOD aims to make linguistic data more available</a:t>
            </a:r>
            <a:endParaRPr sz="2400"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GB" sz="2400"/>
              <a:t>Through 5 practical tools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GB" sz="2400"/>
              <a:t>ELEXIS will improve lexicography</a:t>
            </a:r>
            <a:endParaRPr sz="2400"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GB" sz="2400"/>
              <a:t>As an infrastructure that supports the virtuous cycle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GB" sz="2400"/>
              <a:t>OntoLex-Lemon is a </a:t>
            </a:r>
            <a:r>
              <a:rPr i="1" lang="en-GB" sz="2400"/>
              <a:t>glue</a:t>
            </a:r>
            <a:r>
              <a:rPr lang="en-GB" sz="2400"/>
              <a:t> that holds this together</a:t>
            </a:r>
            <a:endParaRPr sz="2400"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GB" sz="2400"/>
              <a:t>Widely-used model for lexicography</a:t>
            </a:r>
            <a:endParaRPr sz="2400"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GB" sz="2400"/>
              <a:t>Simple, clean</a:t>
            </a:r>
            <a:endParaRPr sz="2400"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GB" sz="2400"/>
              <a:t>Extensible</a:t>
            </a:r>
            <a:endParaRPr sz="2400"/>
          </a:p>
        </p:txBody>
      </p:sp>
      <p:sp>
        <p:nvSpPr>
          <p:cNvPr id="885" name="Google Shape;885;p78"/>
          <p:cNvSpPr txBox="1"/>
          <p:nvPr>
            <p:ph idx="12" type="sldNum"/>
          </p:nvPr>
        </p:nvSpPr>
        <p:spPr>
          <a:xfrm>
            <a:off x="8595308" y="6462597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86" name="Google Shape;886;p78"/>
          <p:cNvSpPr txBox="1"/>
          <p:nvPr>
            <p:ph type="title"/>
          </p:nvPr>
        </p:nvSpPr>
        <p:spPr>
          <a:xfrm>
            <a:off x="331400" y="441850"/>
            <a:ext cx="7465500" cy="91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Conclusion</a:t>
            </a:r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0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" name="Google Shape;891;p79"/>
          <p:cNvSpPr txBox="1"/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Questions?</a:t>
            </a:r>
            <a:endParaRPr/>
          </a:p>
        </p:txBody>
      </p:sp>
      <p:sp>
        <p:nvSpPr>
          <p:cNvPr id="892" name="Google Shape;892;p79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893" name="Google Shape;893;p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650" y="5256425"/>
            <a:ext cx="4610100" cy="148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38"/>
          <p:cNvSpPr txBox="1"/>
          <p:nvPr>
            <p:ph type="title"/>
          </p:nvPr>
        </p:nvSpPr>
        <p:spPr>
          <a:xfrm>
            <a:off x="331400" y="441850"/>
            <a:ext cx="7465500" cy="91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Objective 3 - Sustainability of language technologies/resources</a:t>
            </a:r>
            <a:endParaRPr/>
          </a:p>
        </p:txBody>
      </p:sp>
      <p:sp>
        <p:nvSpPr>
          <p:cNvPr id="374" name="Google Shape;374;p38"/>
          <p:cNvSpPr txBox="1"/>
          <p:nvPr>
            <p:ph idx="12" type="sldNum"/>
          </p:nvPr>
        </p:nvSpPr>
        <p:spPr>
          <a:xfrm>
            <a:off x="8595308" y="6462597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75" name="Google Shape;375;p38"/>
          <p:cNvSpPr/>
          <p:nvPr/>
        </p:nvSpPr>
        <p:spPr>
          <a:xfrm>
            <a:off x="1012000" y="1774025"/>
            <a:ext cx="2689800" cy="1225800"/>
          </a:xfrm>
          <a:prstGeom prst="roundRect">
            <a:avLst>
              <a:gd fmla="val 16667" name="adj"/>
            </a:avLst>
          </a:prstGeom>
          <a:solidFill>
            <a:srgbClr val="F17693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Services as Data</a:t>
            </a:r>
            <a:endParaRPr b="1" sz="24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76" name="Google Shape;376;p38"/>
          <p:cNvSpPr/>
          <p:nvPr/>
        </p:nvSpPr>
        <p:spPr>
          <a:xfrm>
            <a:off x="5109975" y="1734325"/>
            <a:ext cx="2756400" cy="1225800"/>
          </a:xfrm>
          <a:prstGeom prst="roundRect">
            <a:avLst>
              <a:gd fmla="val 16667" name="adj"/>
            </a:avLst>
          </a:prstGeom>
          <a:solidFill>
            <a:srgbClr val="8D6C66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Data as </a:t>
            </a:r>
            <a:br>
              <a:rPr b="1" lang="en-GB" sz="24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b="1" lang="en-GB" sz="24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Services</a:t>
            </a:r>
            <a:endParaRPr b="1" sz="24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77" name="Google Shape;377;p38"/>
          <p:cNvSpPr/>
          <p:nvPr/>
        </p:nvSpPr>
        <p:spPr>
          <a:xfrm>
            <a:off x="1128875" y="4401800"/>
            <a:ext cx="2062500" cy="868200"/>
          </a:xfrm>
          <a:prstGeom prst="roundRect">
            <a:avLst>
              <a:gd fmla="val 16667" name="adj"/>
            </a:avLst>
          </a:prstGeom>
          <a:solidFill>
            <a:srgbClr val="476CB4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Licensing</a:t>
            </a:r>
            <a:endParaRPr b="1" sz="24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78" name="Google Shape;378;p38"/>
          <p:cNvSpPr/>
          <p:nvPr/>
        </p:nvSpPr>
        <p:spPr>
          <a:xfrm>
            <a:off x="3265225" y="3205700"/>
            <a:ext cx="2461500" cy="10917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AA53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9" name="Google Shape;379;p38"/>
          <p:cNvSpPr/>
          <p:nvPr/>
        </p:nvSpPr>
        <p:spPr>
          <a:xfrm>
            <a:off x="3464725" y="4722925"/>
            <a:ext cx="2062500" cy="868200"/>
          </a:xfrm>
          <a:prstGeom prst="roundRect">
            <a:avLst>
              <a:gd fmla="val 16667" name="adj"/>
            </a:avLst>
          </a:prstGeom>
          <a:solidFill>
            <a:srgbClr val="FAD50F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Long-term archiving</a:t>
            </a:r>
            <a:endParaRPr b="1" sz="2400">
              <a:solidFill>
                <a:srgbClr val="43434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80" name="Google Shape;380;p38"/>
          <p:cNvSpPr/>
          <p:nvPr/>
        </p:nvSpPr>
        <p:spPr>
          <a:xfrm>
            <a:off x="5800575" y="5020675"/>
            <a:ext cx="2062500" cy="868200"/>
          </a:xfrm>
          <a:prstGeom prst="roundRect">
            <a:avLst>
              <a:gd fmla="val 16667" name="adj"/>
            </a:avLst>
          </a:prstGeom>
          <a:solidFill>
            <a:srgbClr val="DD5A59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Minority Languages</a:t>
            </a:r>
            <a:endParaRPr b="1" sz="24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39"/>
          <p:cNvSpPr txBox="1"/>
          <p:nvPr>
            <p:ph type="title"/>
          </p:nvPr>
        </p:nvSpPr>
        <p:spPr>
          <a:xfrm>
            <a:off x="331400" y="441850"/>
            <a:ext cx="7465500" cy="91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Pilots</a:t>
            </a:r>
            <a:endParaRPr/>
          </a:p>
        </p:txBody>
      </p:sp>
      <p:sp>
        <p:nvSpPr>
          <p:cNvPr id="386" name="Google Shape;386;p39"/>
          <p:cNvSpPr txBox="1"/>
          <p:nvPr>
            <p:ph idx="12" type="sldNum"/>
          </p:nvPr>
        </p:nvSpPr>
        <p:spPr>
          <a:xfrm>
            <a:off x="8595308" y="6462597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87" name="Google Shape;387;p39"/>
          <p:cNvSpPr/>
          <p:nvPr/>
        </p:nvSpPr>
        <p:spPr>
          <a:xfrm>
            <a:off x="1597950" y="2812950"/>
            <a:ext cx="6554700" cy="1003500"/>
          </a:xfrm>
          <a:prstGeom prst="roundRect">
            <a:avLst>
              <a:gd fmla="val 16667" name="adj"/>
            </a:avLst>
          </a:prstGeom>
          <a:solidFill>
            <a:srgbClr val="476CB4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Pilot II: </a:t>
            </a:r>
            <a:r>
              <a:rPr lang="en-GB" sz="18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Linking lexical knowledge to facilitate rapid integration and wider application of lexicographic resources for technology companies</a:t>
            </a:r>
            <a:endParaRPr sz="18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88" name="Google Shape;388;p39"/>
          <p:cNvSpPr/>
          <p:nvPr/>
        </p:nvSpPr>
        <p:spPr>
          <a:xfrm>
            <a:off x="625975" y="1729475"/>
            <a:ext cx="6837300" cy="1003500"/>
          </a:xfrm>
          <a:prstGeom prst="roundRect">
            <a:avLst>
              <a:gd fmla="val 16667" name="adj"/>
            </a:avLst>
          </a:prstGeom>
          <a:solidFill>
            <a:srgbClr val="FAA53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Pilot I: </a:t>
            </a:r>
            <a:r>
              <a:rPr lang="en-GB" sz="24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Multilingual Knowledge Graphs for Knowledge Management across Sectors</a:t>
            </a:r>
            <a:endParaRPr sz="24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89" name="Google Shape;389;p39"/>
          <p:cNvSpPr/>
          <p:nvPr/>
        </p:nvSpPr>
        <p:spPr>
          <a:xfrm>
            <a:off x="626008" y="3896425"/>
            <a:ext cx="6837300" cy="1003500"/>
          </a:xfrm>
          <a:prstGeom prst="roundRect">
            <a:avLst>
              <a:gd fmla="val 16667" name="adj"/>
            </a:avLst>
          </a:prstGeom>
          <a:solidFill>
            <a:srgbClr val="8D6C66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Pilot III: </a:t>
            </a:r>
            <a:r>
              <a:rPr lang="en-GB" sz="2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Supporting the development of cross-border public services in open government</a:t>
            </a:r>
            <a:endParaRPr sz="22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90" name="Google Shape;390;p39"/>
          <p:cNvSpPr/>
          <p:nvPr/>
        </p:nvSpPr>
        <p:spPr>
          <a:xfrm>
            <a:off x="1617755" y="4976125"/>
            <a:ext cx="6515100" cy="1003500"/>
          </a:xfrm>
          <a:prstGeom prst="roundRect">
            <a:avLst>
              <a:gd fmla="val 16667" name="adj"/>
            </a:avLst>
          </a:prstGeom>
          <a:solidFill>
            <a:srgbClr val="F17693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Pilot IV: </a:t>
            </a:r>
            <a:r>
              <a:rPr lang="en-GB" sz="2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Multilingual Text Analytics for Extracting Real-World Evidence in the Pharma Sector</a:t>
            </a:r>
            <a:endParaRPr sz="22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40"/>
          <p:cNvSpPr txBox="1"/>
          <p:nvPr>
            <p:ph idx="12" type="sldNum"/>
          </p:nvPr>
        </p:nvSpPr>
        <p:spPr>
          <a:xfrm>
            <a:off x="8595308" y="6462597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96" name="Google Shape;396;p40"/>
          <p:cNvSpPr txBox="1"/>
          <p:nvPr>
            <p:ph type="title"/>
          </p:nvPr>
        </p:nvSpPr>
        <p:spPr>
          <a:xfrm>
            <a:off x="331400" y="441850"/>
            <a:ext cx="7465500" cy="91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Tools</a:t>
            </a:r>
            <a:endParaRPr/>
          </a:p>
        </p:txBody>
      </p:sp>
      <p:sp>
        <p:nvSpPr>
          <p:cNvPr id="397" name="Google Shape;397;p40"/>
          <p:cNvSpPr/>
          <p:nvPr/>
        </p:nvSpPr>
        <p:spPr>
          <a:xfrm>
            <a:off x="387050" y="1855925"/>
            <a:ext cx="1995000" cy="724500"/>
          </a:xfrm>
          <a:prstGeom prst="chevron">
            <a:avLst>
              <a:gd fmla="val 50000" name="adj"/>
            </a:avLst>
          </a:prstGeom>
          <a:solidFill>
            <a:srgbClr val="476CB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Discovery</a:t>
            </a:r>
            <a:endParaRPr sz="18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98" name="Google Shape;398;p40"/>
          <p:cNvSpPr/>
          <p:nvPr/>
        </p:nvSpPr>
        <p:spPr>
          <a:xfrm>
            <a:off x="387050" y="2703050"/>
            <a:ext cx="1995000" cy="724500"/>
          </a:xfrm>
          <a:prstGeom prst="chevron">
            <a:avLst>
              <a:gd fmla="val 50000" name="adj"/>
            </a:avLst>
          </a:prstGeom>
          <a:solidFill>
            <a:srgbClr val="FAA53E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Transform</a:t>
            </a:r>
            <a:endParaRPr sz="18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99" name="Google Shape;399;p40"/>
          <p:cNvSpPr/>
          <p:nvPr/>
        </p:nvSpPr>
        <p:spPr>
          <a:xfrm>
            <a:off x="387050" y="3589875"/>
            <a:ext cx="1995000" cy="724500"/>
          </a:xfrm>
          <a:prstGeom prst="chevron">
            <a:avLst>
              <a:gd fmla="val 50000" name="adj"/>
            </a:avLst>
          </a:prstGeom>
          <a:solidFill>
            <a:srgbClr val="8D6C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Data Manager</a:t>
            </a:r>
            <a:endParaRPr sz="18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00" name="Google Shape;400;p40"/>
          <p:cNvSpPr/>
          <p:nvPr/>
        </p:nvSpPr>
        <p:spPr>
          <a:xfrm>
            <a:off x="387050" y="4417150"/>
            <a:ext cx="1995000" cy="724500"/>
          </a:xfrm>
          <a:prstGeom prst="chevron">
            <a:avLst>
              <a:gd fmla="val 50000" name="adj"/>
            </a:avLst>
          </a:prstGeom>
          <a:solidFill>
            <a:srgbClr val="F1769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Link</a:t>
            </a:r>
            <a:endParaRPr sz="18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01" name="Google Shape;401;p40"/>
          <p:cNvSpPr/>
          <p:nvPr/>
        </p:nvSpPr>
        <p:spPr>
          <a:xfrm>
            <a:off x="387050" y="5244425"/>
            <a:ext cx="1995000" cy="724500"/>
          </a:xfrm>
          <a:prstGeom prst="chevron">
            <a:avLst>
              <a:gd fmla="val 50000" name="adj"/>
            </a:avLst>
          </a:prstGeom>
          <a:solidFill>
            <a:srgbClr val="DD5A5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Workflows</a:t>
            </a:r>
            <a:endParaRPr sz="18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02" name="Google Shape;402;p40"/>
          <p:cNvSpPr txBox="1"/>
          <p:nvPr/>
        </p:nvSpPr>
        <p:spPr>
          <a:xfrm>
            <a:off x="2729300" y="1855925"/>
            <a:ext cx="4644900" cy="72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Helvetica Neue"/>
                <a:ea typeface="Helvetica Neue"/>
                <a:cs typeface="Helvetica Neue"/>
                <a:sym typeface="Helvetica Neue"/>
              </a:rPr>
              <a:t>Search and discovery of datasets by aggregating multiple sources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03" name="Google Shape;403;p40"/>
          <p:cNvSpPr txBox="1"/>
          <p:nvPr/>
        </p:nvSpPr>
        <p:spPr>
          <a:xfrm>
            <a:off x="2729300" y="2653425"/>
            <a:ext cx="4644900" cy="72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Helvetica Neue"/>
                <a:ea typeface="Helvetica Neue"/>
                <a:cs typeface="Helvetica Neue"/>
                <a:sym typeface="Helvetica Neue"/>
              </a:rPr>
              <a:t>Transformation of non-RDF sources to RDF standards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04" name="Google Shape;404;p40"/>
          <p:cNvSpPr txBox="1"/>
          <p:nvPr/>
        </p:nvSpPr>
        <p:spPr>
          <a:xfrm>
            <a:off x="2729300" y="3589875"/>
            <a:ext cx="4644900" cy="72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Helvetica Neue"/>
                <a:ea typeface="Helvetica Neue"/>
                <a:cs typeface="Helvetica Neue"/>
                <a:sym typeface="Helvetica Neue"/>
              </a:rPr>
              <a:t>Smart contracts for composing licenses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05" name="Google Shape;405;p40"/>
          <p:cNvSpPr txBox="1"/>
          <p:nvPr/>
        </p:nvSpPr>
        <p:spPr>
          <a:xfrm>
            <a:off x="2729300" y="4417150"/>
            <a:ext cx="4644900" cy="72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Helvetica Neue"/>
                <a:ea typeface="Helvetica Neue"/>
                <a:cs typeface="Helvetica Neue"/>
                <a:sym typeface="Helvetica Neue"/>
              </a:rPr>
              <a:t>Semi-automatic linking of datasets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06" name="Google Shape;406;p40"/>
          <p:cNvSpPr txBox="1"/>
          <p:nvPr/>
        </p:nvSpPr>
        <p:spPr>
          <a:xfrm>
            <a:off x="2792375" y="5244425"/>
            <a:ext cx="4644900" cy="72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Helvetica Neue"/>
                <a:ea typeface="Helvetica Neue"/>
                <a:cs typeface="Helvetica Neue"/>
                <a:sym typeface="Helvetica Neue"/>
              </a:rPr>
              <a:t>Workflows for portable and scalable technologies using containerization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407" name="Google Shape;407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90975" y="1855925"/>
            <a:ext cx="1839600" cy="72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8" name="Google Shape;408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86125" y="3578511"/>
            <a:ext cx="1049300" cy="747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" name="Google Shape;409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35186" y="4526322"/>
            <a:ext cx="1751168" cy="615800"/>
          </a:xfrm>
          <a:prstGeom prst="rect">
            <a:avLst/>
          </a:prstGeom>
          <a:noFill/>
          <a:ln>
            <a:noFill/>
          </a:ln>
        </p:spPr>
      </p:pic>
      <p:sp>
        <p:nvSpPr>
          <p:cNvPr id="410" name="Google Shape;410;p40"/>
          <p:cNvSpPr txBox="1"/>
          <p:nvPr/>
        </p:nvSpPr>
        <p:spPr>
          <a:xfrm>
            <a:off x="7586125" y="2791613"/>
            <a:ext cx="1369500" cy="57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/>
              <a:t>OLiA</a:t>
            </a:r>
            <a:endParaRPr b="1" sz="2400"/>
          </a:p>
        </p:txBody>
      </p:sp>
      <p:pic>
        <p:nvPicPr>
          <p:cNvPr id="411" name="Google Shape;411;p4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634325" y="5130238"/>
            <a:ext cx="952875" cy="952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41"/>
          <p:cNvSpPr txBox="1"/>
          <p:nvPr>
            <p:ph type="ctrTitle"/>
          </p:nvPr>
        </p:nvSpPr>
        <p:spPr>
          <a:xfrm>
            <a:off x="3154679" y="1905802"/>
            <a:ext cx="5731800" cy="18498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 </a:t>
            </a:r>
            <a:r>
              <a:rPr lang="en-GB"/>
              <a:t>ELEXIS project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1" name="Google Shape;421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67578" y="134825"/>
            <a:ext cx="1356554" cy="1277061"/>
          </a:xfrm>
          <a:prstGeom prst="rect">
            <a:avLst/>
          </a:prstGeom>
          <a:noFill/>
          <a:ln>
            <a:noFill/>
          </a:ln>
        </p:spPr>
      </p:pic>
      <p:pic>
        <p:nvPicPr>
          <p:cNvPr id="422" name="Google Shape;422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16100" y="2360907"/>
            <a:ext cx="978769" cy="131639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23" name="Google Shape;423;p42"/>
          <p:cNvGrpSpPr/>
          <p:nvPr/>
        </p:nvGrpSpPr>
        <p:grpSpPr>
          <a:xfrm>
            <a:off x="3086822" y="4842150"/>
            <a:ext cx="2438138" cy="1712700"/>
            <a:chOff x="4115763" y="4842150"/>
            <a:chExt cx="3250850" cy="1712700"/>
          </a:xfrm>
        </p:grpSpPr>
        <p:sp>
          <p:nvSpPr>
            <p:cNvPr id="424" name="Google Shape;424;p42"/>
            <p:cNvSpPr/>
            <p:nvPr/>
          </p:nvSpPr>
          <p:spPr>
            <a:xfrm>
              <a:off x="5507350" y="5421450"/>
              <a:ext cx="840900" cy="513900"/>
            </a:xfrm>
            <a:prstGeom prst="ellipse">
              <a:avLst/>
            </a:prstGeom>
            <a:solidFill>
              <a:schemeClr val="accent6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00">
                  <a:latin typeface="Calibri"/>
                  <a:ea typeface="Calibri"/>
                  <a:cs typeface="Calibri"/>
                  <a:sym typeface="Calibri"/>
                </a:rPr>
                <a:t>bank</a:t>
              </a:r>
              <a:endParaRPr sz="10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5" name="Google Shape;425;p42"/>
            <p:cNvSpPr/>
            <p:nvPr/>
          </p:nvSpPr>
          <p:spPr>
            <a:xfrm>
              <a:off x="6525713" y="4842150"/>
              <a:ext cx="840900" cy="513900"/>
            </a:xfrm>
            <a:prstGeom prst="ellipse">
              <a:avLst/>
            </a:prstGeom>
            <a:solidFill>
              <a:schemeClr val="accent6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00">
                  <a:latin typeface="Calibri"/>
                  <a:ea typeface="Calibri"/>
                  <a:cs typeface="Calibri"/>
                  <a:sym typeface="Calibri"/>
                </a:rPr>
                <a:t>Ufer</a:t>
              </a:r>
              <a:endParaRPr sz="10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6" name="Google Shape;426;p42"/>
            <p:cNvSpPr/>
            <p:nvPr/>
          </p:nvSpPr>
          <p:spPr>
            <a:xfrm>
              <a:off x="4227150" y="4842150"/>
              <a:ext cx="1118100" cy="513900"/>
            </a:xfrm>
            <a:prstGeom prst="ellipse">
              <a:avLst/>
            </a:prstGeom>
            <a:solidFill>
              <a:schemeClr val="accent6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00">
                  <a:latin typeface="Calibri"/>
                  <a:ea typeface="Calibri"/>
                  <a:cs typeface="Calibri"/>
                  <a:sym typeface="Calibri"/>
                </a:rPr>
                <a:t>banque</a:t>
              </a:r>
              <a:endParaRPr sz="10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7" name="Google Shape;427;p42"/>
            <p:cNvSpPr/>
            <p:nvPr/>
          </p:nvSpPr>
          <p:spPr>
            <a:xfrm>
              <a:off x="4115763" y="5869950"/>
              <a:ext cx="1118100" cy="513900"/>
            </a:xfrm>
            <a:prstGeom prst="ellipse">
              <a:avLst/>
            </a:prstGeom>
            <a:solidFill>
              <a:schemeClr val="accent6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00">
                  <a:latin typeface="Calibri"/>
                  <a:ea typeface="Calibri"/>
                  <a:cs typeface="Calibri"/>
                  <a:sym typeface="Calibri"/>
                </a:rPr>
                <a:t>銀行</a:t>
              </a:r>
              <a:endParaRPr sz="1000"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8" name="Google Shape;428;p42"/>
            <p:cNvSpPr/>
            <p:nvPr/>
          </p:nvSpPr>
          <p:spPr>
            <a:xfrm>
              <a:off x="6436925" y="6040950"/>
              <a:ext cx="840900" cy="513900"/>
            </a:xfrm>
            <a:prstGeom prst="ellipse">
              <a:avLst/>
            </a:prstGeom>
            <a:solidFill>
              <a:schemeClr val="accent6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00">
                  <a:latin typeface="Calibri"/>
                  <a:ea typeface="Calibri"/>
                  <a:cs typeface="Calibri"/>
                  <a:sym typeface="Calibri"/>
                </a:rPr>
                <a:t>ตลิ่ง</a:t>
              </a:r>
              <a:endParaRPr sz="1000"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29" name="Google Shape;429;p42"/>
            <p:cNvCxnSpPr>
              <a:stCxn id="424" idx="2"/>
              <a:endCxn id="426" idx="5"/>
            </p:cNvCxnSpPr>
            <p:nvPr/>
          </p:nvCxnSpPr>
          <p:spPr>
            <a:xfrm rot="10800000">
              <a:off x="5181250" y="5280900"/>
              <a:ext cx="326100" cy="3975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30" name="Google Shape;430;p42"/>
            <p:cNvCxnSpPr>
              <a:stCxn id="426" idx="4"/>
              <a:endCxn id="427" idx="0"/>
            </p:cNvCxnSpPr>
            <p:nvPr/>
          </p:nvCxnSpPr>
          <p:spPr>
            <a:xfrm flipH="1">
              <a:off x="4674900" y="5356050"/>
              <a:ext cx="111300" cy="5139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31" name="Google Shape;431;p42"/>
            <p:cNvCxnSpPr>
              <a:stCxn id="427" idx="6"/>
              <a:endCxn id="424" idx="2"/>
            </p:cNvCxnSpPr>
            <p:nvPr/>
          </p:nvCxnSpPr>
          <p:spPr>
            <a:xfrm flipH="1" rot="10800000">
              <a:off x="5233863" y="5678400"/>
              <a:ext cx="273600" cy="4485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32" name="Google Shape;432;p42"/>
            <p:cNvCxnSpPr>
              <a:stCxn id="424" idx="7"/>
              <a:endCxn id="425" idx="3"/>
            </p:cNvCxnSpPr>
            <p:nvPr/>
          </p:nvCxnSpPr>
          <p:spPr>
            <a:xfrm flipH="1" rot="10800000">
              <a:off x="6225103" y="5280709"/>
              <a:ext cx="423600" cy="216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33" name="Google Shape;433;p42"/>
            <p:cNvCxnSpPr>
              <a:stCxn id="424" idx="5"/>
              <a:endCxn id="428" idx="2"/>
            </p:cNvCxnSpPr>
            <p:nvPr/>
          </p:nvCxnSpPr>
          <p:spPr>
            <a:xfrm>
              <a:off x="6225103" y="5860091"/>
              <a:ext cx="212100" cy="437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34" name="Google Shape;434;p42"/>
            <p:cNvCxnSpPr>
              <a:stCxn id="425" idx="4"/>
              <a:endCxn id="428" idx="0"/>
            </p:cNvCxnSpPr>
            <p:nvPr/>
          </p:nvCxnSpPr>
          <p:spPr>
            <a:xfrm flipH="1">
              <a:off x="6857363" y="5356050"/>
              <a:ext cx="88800" cy="6849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435" name="Google Shape;435;p42"/>
          <p:cNvSpPr/>
          <p:nvPr/>
        </p:nvSpPr>
        <p:spPr>
          <a:xfrm rot="10800000">
            <a:off x="5731556" y="4718075"/>
            <a:ext cx="1941000" cy="1767900"/>
          </a:xfrm>
          <a:prstGeom prst="bentArrow">
            <a:avLst>
              <a:gd fmla="val 25000" name="adj1"/>
              <a:gd fmla="val 25000" name="adj2"/>
              <a:gd fmla="val 25000" name="adj3"/>
              <a:gd fmla="val 43750" name="adj4"/>
            </a:avLst>
          </a:prstGeom>
          <a:solidFill>
            <a:srgbClr val="FFFFE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6" name="Google Shape;436;p42"/>
          <p:cNvSpPr/>
          <p:nvPr/>
        </p:nvSpPr>
        <p:spPr>
          <a:xfrm rot="-5400000">
            <a:off x="1072238" y="4705775"/>
            <a:ext cx="1683000" cy="1792500"/>
          </a:xfrm>
          <a:prstGeom prst="bentArrow">
            <a:avLst>
              <a:gd fmla="val 25000" name="adj1"/>
              <a:gd fmla="val 25000" name="adj2"/>
              <a:gd fmla="val 25000" name="adj3"/>
              <a:gd fmla="val 43750" name="adj4"/>
            </a:avLst>
          </a:prstGeom>
          <a:solidFill>
            <a:srgbClr val="FFFFE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37" name="Google Shape;437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4644" y="2269298"/>
            <a:ext cx="2036805" cy="1357870"/>
          </a:xfrm>
          <a:prstGeom prst="rect">
            <a:avLst/>
          </a:prstGeom>
          <a:noFill/>
          <a:ln>
            <a:noFill/>
          </a:ln>
        </p:spPr>
      </p:pic>
      <p:sp>
        <p:nvSpPr>
          <p:cNvPr id="438" name="Google Shape;438;p42"/>
          <p:cNvSpPr/>
          <p:nvPr/>
        </p:nvSpPr>
        <p:spPr>
          <a:xfrm>
            <a:off x="1049306" y="190875"/>
            <a:ext cx="2169000" cy="1767900"/>
          </a:xfrm>
          <a:prstGeom prst="bentArrow">
            <a:avLst>
              <a:gd fmla="val 25000" name="adj1"/>
              <a:gd fmla="val 25000" name="adj2"/>
              <a:gd fmla="val 25000" name="adj3"/>
              <a:gd fmla="val 43750" name="adj4"/>
            </a:avLst>
          </a:prstGeom>
          <a:solidFill>
            <a:srgbClr val="FFFFE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9" name="Google Shape;439;p42"/>
          <p:cNvSpPr/>
          <p:nvPr/>
        </p:nvSpPr>
        <p:spPr>
          <a:xfrm rot="5400000">
            <a:off x="5778394" y="208125"/>
            <a:ext cx="1683000" cy="2169000"/>
          </a:xfrm>
          <a:prstGeom prst="bentArrow">
            <a:avLst>
              <a:gd fmla="val 25000" name="adj1"/>
              <a:gd fmla="val 25000" name="adj2"/>
              <a:gd fmla="val 25000" name="adj3"/>
              <a:gd fmla="val 43750" name="adj4"/>
            </a:avLst>
          </a:prstGeom>
          <a:solidFill>
            <a:srgbClr val="FFFFE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0" name="Google Shape;440;p42"/>
          <p:cNvSpPr txBox="1"/>
          <p:nvPr/>
        </p:nvSpPr>
        <p:spPr>
          <a:xfrm>
            <a:off x="3767597" y="1837575"/>
            <a:ext cx="1356600" cy="4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Calibri"/>
                <a:ea typeface="Calibri"/>
                <a:cs typeface="Calibri"/>
                <a:sym typeface="Calibri"/>
              </a:rPr>
              <a:t>Dictionaries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1" name="Google Shape;441;p42"/>
          <p:cNvSpPr txBox="1"/>
          <p:nvPr/>
        </p:nvSpPr>
        <p:spPr>
          <a:xfrm>
            <a:off x="6827213" y="4192838"/>
            <a:ext cx="1356600" cy="4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latin typeface="Calibri"/>
                <a:ea typeface="Calibri"/>
                <a:cs typeface="Calibri"/>
                <a:sym typeface="Calibri"/>
              </a:rPr>
              <a:t>Lexicographers</a:t>
            </a:r>
            <a:endParaRPr sz="15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2" name="Google Shape;442;p42"/>
          <p:cNvSpPr txBox="1"/>
          <p:nvPr/>
        </p:nvSpPr>
        <p:spPr>
          <a:xfrm>
            <a:off x="3767588" y="4443888"/>
            <a:ext cx="1356600" cy="4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Calibri"/>
                <a:ea typeface="Calibri"/>
                <a:cs typeface="Calibri"/>
                <a:sym typeface="Calibri"/>
              </a:rPr>
              <a:t>Linked Data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3" name="Google Shape;443;p42"/>
          <p:cNvSpPr txBox="1"/>
          <p:nvPr/>
        </p:nvSpPr>
        <p:spPr>
          <a:xfrm>
            <a:off x="635250" y="4149300"/>
            <a:ext cx="1695600" cy="4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Calibri"/>
                <a:ea typeface="Calibri"/>
                <a:cs typeface="Calibri"/>
                <a:sym typeface="Calibri"/>
              </a:rPr>
              <a:t>Artificial Intelligence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4" name="Google Shape;444;p42"/>
          <p:cNvSpPr/>
          <p:nvPr/>
        </p:nvSpPr>
        <p:spPr>
          <a:xfrm>
            <a:off x="3083063" y="2343575"/>
            <a:ext cx="2977800" cy="1890900"/>
          </a:xfrm>
          <a:prstGeom prst="ellipse">
            <a:avLst/>
          </a:prstGeom>
          <a:solidFill>
            <a:srgbClr val="00488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The Virtuous Cycle of eLexicography</a:t>
            </a:r>
            <a:endParaRPr sz="2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ELEXIS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