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62" r:id="rId3"/>
    <p:sldId id="260" r:id="rId4"/>
    <p:sldId id="273" r:id="rId5"/>
    <p:sldId id="340" r:id="rId6"/>
    <p:sldId id="342" r:id="rId7"/>
    <p:sldId id="380" r:id="rId8"/>
    <p:sldId id="381" r:id="rId9"/>
    <p:sldId id="377" r:id="rId10"/>
    <p:sldId id="382" r:id="rId11"/>
    <p:sldId id="379" r:id="rId12"/>
    <p:sldId id="271" r:id="rId13"/>
    <p:sldId id="278" r:id="rId14"/>
    <p:sldId id="289" r:id="rId15"/>
    <p:sldId id="293" r:id="rId16"/>
    <p:sldId id="316" r:id="rId17"/>
    <p:sldId id="317" r:id="rId18"/>
    <p:sldId id="400" r:id="rId19"/>
    <p:sldId id="399" r:id="rId20"/>
    <p:sldId id="401" r:id="rId21"/>
    <p:sldId id="284" r:id="rId22"/>
    <p:sldId id="39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7"/>
    <p:restoredTop sz="94655"/>
  </p:normalViewPr>
  <p:slideViewPr>
    <p:cSldViewPr snapToGrid="0" snapToObjects="1">
      <p:cViewPr varScale="1">
        <p:scale>
          <a:sx n="118" d="100"/>
          <a:sy n="118" d="100"/>
        </p:scale>
        <p:origin x="240" y="328"/>
      </p:cViewPr>
      <p:guideLst/>
    </p:cSldViewPr>
  </p:slideViewPr>
  <p:notesTextViewPr>
    <p:cViewPr>
      <p:scale>
        <a:sx n="1" d="1"/>
        <a:sy n="1" d="1"/>
      </p:scale>
      <p:origin x="0" y="0"/>
    </p:cViewPr>
  </p:notesTextViewPr>
  <p:sorterViewPr>
    <p:cViewPr>
      <p:scale>
        <a:sx n="71" d="100"/>
        <a:sy n="7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6F8B3D-37DD-5142-8891-F039DE7030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4846E38-3376-1A42-897D-870863B462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7690E5-7171-A64C-8F7C-ED7FB0F7B2D3}" type="datetimeFigureOut">
              <a:rPr lang="en-US" smtClean="0"/>
              <a:t>6/5/19</a:t>
            </a:fld>
            <a:endParaRPr lang="en-US"/>
          </a:p>
        </p:txBody>
      </p:sp>
      <p:sp>
        <p:nvSpPr>
          <p:cNvPr id="4" name="Footer Placeholder 3">
            <a:extLst>
              <a:ext uri="{FF2B5EF4-FFF2-40B4-BE49-F238E27FC236}">
                <a16:creationId xmlns:a16="http://schemas.microsoft.com/office/drawing/2014/main" id="{CEB0F066-A2C8-DF42-B4FB-84EF60F2CF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6F09FF5-323A-BE45-87C4-0C401CAE11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FD4D31-47C2-C54D-816C-6840B6990CFD}" type="slidenum">
              <a:rPr lang="en-US" smtClean="0"/>
              <a:t>‹#›</a:t>
            </a:fld>
            <a:endParaRPr lang="en-US"/>
          </a:p>
        </p:txBody>
      </p:sp>
    </p:spTree>
    <p:extLst>
      <p:ext uri="{BB962C8B-B14F-4D97-AF65-F5344CB8AC3E}">
        <p14:creationId xmlns:p14="http://schemas.microsoft.com/office/powerpoint/2010/main" val="3734053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F89CCE-4426-FC42-B5A1-373117E3E7EE}" type="datetimeFigureOut">
              <a:rPr lang="en-US" smtClean="0"/>
              <a:t>6/5/19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0E9606-D137-8D4B-9FA2-62FCC5FF7F95}" type="slidenum">
              <a:rPr lang="en-US" smtClean="0"/>
              <a:t>‹#›</a:t>
            </a:fld>
            <a:endParaRPr lang="en-US"/>
          </a:p>
        </p:txBody>
      </p:sp>
    </p:spTree>
    <p:extLst>
      <p:ext uri="{BB962C8B-B14F-4D97-AF65-F5344CB8AC3E}">
        <p14:creationId xmlns:p14="http://schemas.microsoft.com/office/powerpoint/2010/main" val="225291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21736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upper structure.</a:t>
            </a:r>
          </a:p>
        </p:txBody>
      </p:sp>
      <p:sp>
        <p:nvSpPr>
          <p:cNvPr id="4" name="Slide Number Placeholder 3"/>
          <p:cNvSpPr>
            <a:spLocks noGrp="1"/>
          </p:cNvSpPr>
          <p:nvPr>
            <p:ph type="sldNum" sz="quarter" idx="10"/>
          </p:nvPr>
        </p:nvSpPr>
        <p:spPr/>
        <p:txBody>
          <a:bodyPr/>
          <a:lstStyle/>
          <a:p>
            <a:fld id="{D5A4C451-1941-4A09-B263-DC4270AB87B7}" type="slidenum">
              <a:rPr lang="en-US" smtClean="0"/>
              <a:t>16</a:t>
            </a:fld>
            <a:endParaRPr lang="en-US"/>
          </a:p>
        </p:txBody>
      </p:sp>
    </p:spTree>
    <p:extLst>
      <p:ext uri="{BB962C8B-B14F-4D97-AF65-F5344CB8AC3E}">
        <p14:creationId xmlns:p14="http://schemas.microsoft.com/office/powerpoint/2010/main" val="698622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beginning statistics of GACS</a:t>
            </a:r>
            <a:r>
              <a:rPr lang="en-US" baseline="0" dirty="0"/>
              <a:t> Beta 3.1 version.  Not that there are 578 top concepts.</a:t>
            </a:r>
            <a:endParaRPr lang="en-US" dirty="0"/>
          </a:p>
        </p:txBody>
      </p:sp>
      <p:sp>
        <p:nvSpPr>
          <p:cNvPr id="4" name="Slide Number Placeholder 3"/>
          <p:cNvSpPr>
            <a:spLocks noGrp="1"/>
          </p:cNvSpPr>
          <p:nvPr>
            <p:ph type="sldNum" sz="quarter" idx="10"/>
          </p:nvPr>
        </p:nvSpPr>
        <p:spPr/>
        <p:txBody>
          <a:bodyPr/>
          <a:lstStyle/>
          <a:p>
            <a:fld id="{D5A4C451-1941-4A09-B263-DC4270AB87B7}" type="slidenum">
              <a:rPr lang="en-US" smtClean="0"/>
              <a:t>19</a:t>
            </a:fld>
            <a:endParaRPr lang="en-US"/>
          </a:p>
        </p:txBody>
      </p:sp>
    </p:spTree>
    <p:extLst>
      <p:ext uri="{BB962C8B-B14F-4D97-AF65-F5344CB8AC3E}">
        <p14:creationId xmlns:p14="http://schemas.microsoft.com/office/powerpoint/2010/main" val="380526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89FFA8F-0A4D-ED4E-8C9F-A3C67830C9A4}"/>
              </a:ext>
            </a:extLst>
          </p:cNvPr>
          <p:cNvSpPr txBox="1">
            <a:spLocks noGrp="1"/>
          </p:cNvSpPr>
          <p:nvPr>
            <p:ph type="sldNum" sz="quarter" idx="5"/>
          </p:nvPr>
        </p:nvSpPr>
        <p:spPr>
          <a:ln/>
        </p:spPr>
        <p:txBody>
          <a:bodyPr lIns="0" tIns="0" rIns="0" bIns="0" anchor="b" anchorCtr="0">
            <a:noAutofit/>
          </a:bodyPr>
          <a:lstStyle/>
          <a:p>
            <a:pPr lvl="0"/>
            <a:fld id="{A8554B61-E8C8-9949-A088-D7A67F834C00}" type="slidenum">
              <a:t>3</a:t>
            </a:fld>
            <a:endParaRPr lang="fi-FI"/>
          </a:p>
        </p:txBody>
      </p:sp>
      <p:sp>
        <p:nvSpPr>
          <p:cNvPr id="2" name="Slide Image Placeholder 1">
            <a:extLst>
              <a:ext uri="{FF2B5EF4-FFF2-40B4-BE49-F238E27FC236}">
                <a16:creationId xmlns:a16="http://schemas.microsoft.com/office/drawing/2014/main" id="{EE8D1754-54B2-A14C-A528-B66638914D76}"/>
              </a:ext>
            </a:extLst>
          </p:cNvPr>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id="{7AE4611D-23E1-644E-B2D5-6C58A6A28A53}"/>
              </a:ext>
            </a:extLst>
          </p:cNvPr>
          <p:cNvSpPr txBox="1">
            <a:spLocks noGrp="1"/>
          </p:cNvSpPr>
          <p:nvPr>
            <p:ph type="body" sz="quarter" idx="1"/>
          </p:nvPr>
        </p:nvSpPr>
        <p:spPr/>
        <p:txBody>
          <a:bodyPr/>
          <a:lstStyle/>
          <a:p>
            <a:endParaRPr lang="fi-FI"/>
          </a:p>
        </p:txBody>
      </p:sp>
    </p:spTree>
    <p:extLst>
      <p:ext uri="{BB962C8B-B14F-4D97-AF65-F5344CB8AC3E}">
        <p14:creationId xmlns:p14="http://schemas.microsoft.com/office/powerpoint/2010/main" val="185274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97766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3884088" y="8685103"/>
            <a:ext cx="2972472" cy="457539"/>
          </a:xfrm>
          <a:prstGeom prst="rect">
            <a:avLst/>
          </a:prstGeom>
          <a:ln/>
        </p:spPr>
        <p:txBody>
          <a:bodyPr lIns="80165" tIns="40083" rIns="80165" bIns="40083"/>
          <a:lstStyle/>
          <a:p>
            <a:fld id="{C3CBB412-EF91-204D-86BF-FA8266AE21E4}" type="slidenum">
              <a:rPr lang="fi-FI"/>
              <a:pPr/>
              <a:t>5</a:t>
            </a:fld>
            <a:endParaRPr lang="fi-FI"/>
          </a:p>
        </p:txBody>
      </p:sp>
      <p:sp>
        <p:nvSpPr>
          <p:cNvPr id="23553" name="Text Box 1"/>
          <p:cNvSpPr txBox="1">
            <a:spLocks noGrp="1" noRot="1" noChangeAspect="1" noChangeArrowheads="1"/>
          </p:cNvSpPr>
          <p:nvPr>
            <p:ph type="sldImg"/>
          </p:nvPr>
        </p:nvSpPr>
        <p:spPr bwMode="auto">
          <a:xfrm>
            <a:off x="382588" y="695325"/>
            <a:ext cx="6091237" cy="3427413"/>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3554"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897623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3884088" y="8685103"/>
            <a:ext cx="2972472" cy="457539"/>
          </a:xfrm>
          <a:prstGeom prst="rect">
            <a:avLst/>
          </a:prstGeom>
          <a:ln/>
        </p:spPr>
        <p:txBody>
          <a:bodyPr lIns="80165" tIns="40083" rIns="80165" bIns="40083"/>
          <a:lstStyle/>
          <a:p>
            <a:fld id="{A8D2BF3E-D201-C74E-967D-42CF43F97B19}" type="slidenum">
              <a:rPr lang="fi-FI"/>
              <a:pPr/>
              <a:t>6</a:t>
            </a:fld>
            <a:endParaRPr lang="fi-FI"/>
          </a:p>
        </p:txBody>
      </p:sp>
      <p:sp>
        <p:nvSpPr>
          <p:cNvPr id="25601" name="Text Box 1"/>
          <p:cNvSpPr txBox="1">
            <a:spLocks noGrp="1" noRot="1" noChangeAspect="1" noChangeArrowheads="1"/>
          </p:cNvSpPr>
          <p:nvPr>
            <p:ph type="sldImg"/>
          </p:nvPr>
        </p:nvSpPr>
        <p:spPr bwMode="auto">
          <a:xfrm>
            <a:off x="382588" y="695325"/>
            <a:ext cx="6091237" cy="3427413"/>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5602"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3954121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50492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48111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a:t>
            </a:r>
            <a:r>
              <a:rPr lang="en-US" baseline="0" dirty="0"/>
              <a:t> term that is not defined by hierarchy…. Confused by hierarchy.  Is this an structure that is agricultural, such as silos and farm buildings, or is this referring to the structure of agriculture in the economic sense?  Had to make some tough decisions to disambiguate concepts in this work.  Not easy.</a:t>
            </a:r>
            <a:endParaRPr lang="en-US" dirty="0"/>
          </a:p>
        </p:txBody>
      </p:sp>
      <p:sp>
        <p:nvSpPr>
          <p:cNvPr id="4" name="Slide Number Placeholder 3"/>
          <p:cNvSpPr>
            <a:spLocks noGrp="1"/>
          </p:cNvSpPr>
          <p:nvPr>
            <p:ph type="sldNum" sz="quarter" idx="10"/>
          </p:nvPr>
        </p:nvSpPr>
        <p:spPr/>
        <p:txBody>
          <a:bodyPr/>
          <a:lstStyle/>
          <a:p>
            <a:fld id="{D5A4C451-1941-4A09-B263-DC4270AB87B7}" type="slidenum">
              <a:rPr lang="en-US" smtClean="0"/>
              <a:t>14</a:t>
            </a:fld>
            <a:endParaRPr lang="en-US"/>
          </a:p>
        </p:txBody>
      </p:sp>
    </p:spTree>
    <p:extLst>
      <p:ext uri="{BB962C8B-B14F-4D97-AF65-F5344CB8AC3E}">
        <p14:creationId xmlns:p14="http://schemas.microsoft.com/office/powerpoint/2010/main" val="1751087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beginning statistics of GACS</a:t>
            </a:r>
            <a:r>
              <a:rPr lang="en-US" baseline="0" dirty="0"/>
              <a:t> Beta 3.1 version.  Not that there are 578 top concepts.</a:t>
            </a:r>
            <a:endParaRPr lang="en-US" dirty="0"/>
          </a:p>
        </p:txBody>
      </p:sp>
      <p:sp>
        <p:nvSpPr>
          <p:cNvPr id="4" name="Slide Number Placeholder 3"/>
          <p:cNvSpPr>
            <a:spLocks noGrp="1"/>
          </p:cNvSpPr>
          <p:nvPr>
            <p:ph type="sldNum" sz="quarter" idx="10"/>
          </p:nvPr>
        </p:nvSpPr>
        <p:spPr/>
        <p:txBody>
          <a:bodyPr/>
          <a:lstStyle/>
          <a:p>
            <a:fld id="{D5A4C451-1941-4A09-B263-DC4270AB87B7}" type="slidenum">
              <a:rPr lang="en-US" smtClean="0"/>
              <a:t>15</a:t>
            </a:fld>
            <a:endParaRPr lang="en-US"/>
          </a:p>
        </p:txBody>
      </p:sp>
    </p:spTree>
    <p:extLst>
      <p:ext uri="{BB962C8B-B14F-4D97-AF65-F5344CB8AC3E}">
        <p14:creationId xmlns:p14="http://schemas.microsoft.com/office/powerpoint/2010/main" val="1120430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EC4DE-B173-2F46-A504-B3D397860D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6C3517-0B1F-E445-9063-438E3DF1B1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CA572E-6CEC-B64D-A499-DC944A3492BA}"/>
              </a:ext>
            </a:extLst>
          </p:cNvPr>
          <p:cNvSpPr>
            <a:spLocks noGrp="1"/>
          </p:cNvSpPr>
          <p:nvPr>
            <p:ph type="dt" sz="half" idx="10"/>
          </p:nvPr>
        </p:nvSpPr>
        <p:spPr/>
        <p:txBody>
          <a:bodyPr/>
          <a:lstStyle/>
          <a:p>
            <a:fld id="{67709647-51B8-354F-9C2D-F768FEAD1C73}" type="datetimeFigureOut">
              <a:rPr lang="en-US" smtClean="0"/>
              <a:t>6/5/19</a:t>
            </a:fld>
            <a:endParaRPr lang="en-US"/>
          </a:p>
        </p:txBody>
      </p:sp>
      <p:sp>
        <p:nvSpPr>
          <p:cNvPr id="5" name="Footer Placeholder 4">
            <a:extLst>
              <a:ext uri="{FF2B5EF4-FFF2-40B4-BE49-F238E27FC236}">
                <a16:creationId xmlns:a16="http://schemas.microsoft.com/office/drawing/2014/main" id="{5FF3CDED-DEF7-CE48-A076-8DCDB43F3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4FCF8-7C88-804D-96ED-467929F8AC76}"/>
              </a:ext>
            </a:extLst>
          </p:cNvPr>
          <p:cNvSpPr>
            <a:spLocks noGrp="1"/>
          </p:cNvSpPr>
          <p:nvPr>
            <p:ph type="sldNum" sz="quarter" idx="12"/>
          </p:nvPr>
        </p:nvSpPr>
        <p:spPr/>
        <p:txBody>
          <a:bodyPr/>
          <a:lstStyle/>
          <a:p>
            <a:fld id="{5E5F7B8D-21AA-AF43-87B5-2B5BC2A00184}" type="slidenum">
              <a:rPr lang="en-US" smtClean="0"/>
              <a:t>‹#›</a:t>
            </a:fld>
            <a:endParaRPr lang="en-US"/>
          </a:p>
        </p:txBody>
      </p:sp>
    </p:spTree>
    <p:extLst>
      <p:ext uri="{BB962C8B-B14F-4D97-AF65-F5344CB8AC3E}">
        <p14:creationId xmlns:p14="http://schemas.microsoft.com/office/powerpoint/2010/main" val="23742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DC90C-26E4-5F4A-9837-9CFC0F3101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82D6F3-19F6-A14C-B17D-91BB69B701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92DFA-8E62-0944-8652-C3AB13992F54}"/>
              </a:ext>
            </a:extLst>
          </p:cNvPr>
          <p:cNvSpPr>
            <a:spLocks noGrp="1"/>
          </p:cNvSpPr>
          <p:nvPr>
            <p:ph type="dt" sz="half" idx="10"/>
          </p:nvPr>
        </p:nvSpPr>
        <p:spPr/>
        <p:txBody>
          <a:bodyPr/>
          <a:lstStyle/>
          <a:p>
            <a:fld id="{67709647-51B8-354F-9C2D-F768FEAD1C73}" type="datetimeFigureOut">
              <a:rPr lang="en-US" smtClean="0"/>
              <a:t>6/5/19</a:t>
            </a:fld>
            <a:endParaRPr lang="en-US"/>
          </a:p>
        </p:txBody>
      </p:sp>
      <p:sp>
        <p:nvSpPr>
          <p:cNvPr id="5" name="Footer Placeholder 4">
            <a:extLst>
              <a:ext uri="{FF2B5EF4-FFF2-40B4-BE49-F238E27FC236}">
                <a16:creationId xmlns:a16="http://schemas.microsoft.com/office/drawing/2014/main" id="{8EA0A429-0B84-E446-AFAD-6E00ED02AA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76211-C5A4-D64E-8BE5-61FC611D3B2C}"/>
              </a:ext>
            </a:extLst>
          </p:cNvPr>
          <p:cNvSpPr>
            <a:spLocks noGrp="1"/>
          </p:cNvSpPr>
          <p:nvPr>
            <p:ph type="sldNum" sz="quarter" idx="12"/>
          </p:nvPr>
        </p:nvSpPr>
        <p:spPr/>
        <p:txBody>
          <a:bodyPr/>
          <a:lstStyle/>
          <a:p>
            <a:fld id="{5E5F7B8D-21AA-AF43-87B5-2B5BC2A00184}" type="slidenum">
              <a:rPr lang="en-US" smtClean="0"/>
              <a:t>‹#›</a:t>
            </a:fld>
            <a:endParaRPr lang="en-US"/>
          </a:p>
        </p:txBody>
      </p:sp>
    </p:spTree>
    <p:extLst>
      <p:ext uri="{BB962C8B-B14F-4D97-AF65-F5344CB8AC3E}">
        <p14:creationId xmlns:p14="http://schemas.microsoft.com/office/powerpoint/2010/main" val="265093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D7DD44-F448-5B4E-AAA2-B35FB4B201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05D5BF-464A-1744-9482-7E02E012A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71C74-5D14-034A-B43D-236F3946622E}"/>
              </a:ext>
            </a:extLst>
          </p:cNvPr>
          <p:cNvSpPr>
            <a:spLocks noGrp="1"/>
          </p:cNvSpPr>
          <p:nvPr>
            <p:ph type="dt" sz="half" idx="10"/>
          </p:nvPr>
        </p:nvSpPr>
        <p:spPr/>
        <p:txBody>
          <a:bodyPr/>
          <a:lstStyle/>
          <a:p>
            <a:fld id="{67709647-51B8-354F-9C2D-F768FEAD1C73}" type="datetimeFigureOut">
              <a:rPr lang="en-US" smtClean="0"/>
              <a:t>6/5/19</a:t>
            </a:fld>
            <a:endParaRPr lang="en-US"/>
          </a:p>
        </p:txBody>
      </p:sp>
      <p:sp>
        <p:nvSpPr>
          <p:cNvPr id="5" name="Footer Placeholder 4">
            <a:extLst>
              <a:ext uri="{FF2B5EF4-FFF2-40B4-BE49-F238E27FC236}">
                <a16:creationId xmlns:a16="http://schemas.microsoft.com/office/drawing/2014/main" id="{821B311E-3848-5D4D-91D1-DC57786EE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C6266-72C9-AA4A-ABED-233EB9EA08D9}"/>
              </a:ext>
            </a:extLst>
          </p:cNvPr>
          <p:cNvSpPr>
            <a:spLocks noGrp="1"/>
          </p:cNvSpPr>
          <p:nvPr>
            <p:ph type="sldNum" sz="quarter" idx="12"/>
          </p:nvPr>
        </p:nvSpPr>
        <p:spPr/>
        <p:txBody>
          <a:bodyPr/>
          <a:lstStyle/>
          <a:p>
            <a:fld id="{5E5F7B8D-21AA-AF43-87B5-2B5BC2A00184}" type="slidenum">
              <a:rPr lang="en-US" smtClean="0"/>
              <a:t>‹#›</a:t>
            </a:fld>
            <a:endParaRPr lang="en-US"/>
          </a:p>
        </p:txBody>
      </p:sp>
    </p:spTree>
    <p:extLst>
      <p:ext uri="{BB962C8B-B14F-4D97-AF65-F5344CB8AC3E}">
        <p14:creationId xmlns:p14="http://schemas.microsoft.com/office/powerpoint/2010/main" val="3671995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600" y="274637"/>
            <a:ext cx="109728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609600" y="1600200"/>
            <a:ext cx="10972800"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608187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8995-FCAA-0045-8338-ECDEA01BE0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98EF7B-1AF5-714C-B2FB-7C2A7A87C9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AFB4E-3DA2-8F4B-9D38-ED3924F172F9}"/>
              </a:ext>
            </a:extLst>
          </p:cNvPr>
          <p:cNvSpPr>
            <a:spLocks noGrp="1"/>
          </p:cNvSpPr>
          <p:nvPr>
            <p:ph type="dt" sz="half" idx="10"/>
          </p:nvPr>
        </p:nvSpPr>
        <p:spPr/>
        <p:txBody>
          <a:bodyPr/>
          <a:lstStyle/>
          <a:p>
            <a:fld id="{67709647-51B8-354F-9C2D-F768FEAD1C73}" type="datetimeFigureOut">
              <a:rPr lang="en-US" smtClean="0"/>
              <a:t>6/5/19</a:t>
            </a:fld>
            <a:endParaRPr lang="en-US"/>
          </a:p>
        </p:txBody>
      </p:sp>
      <p:sp>
        <p:nvSpPr>
          <p:cNvPr id="5" name="Footer Placeholder 4">
            <a:extLst>
              <a:ext uri="{FF2B5EF4-FFF2-40B4-BE49-F238E27FC236}">
                <a16:creationId xmlns:a16="http://schemas.microsoft.com/office/drawing/2014/main" id="{766F6F6C-0547-9D42-B279-8FFD9B9AE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2E3D9-D59B-794D-8D8F-E34AEBD494C5}"/>
              </a:ext>
            </a:extLst>
          </p:cNvPr>
          <p:cNvSpPr>
            <a:spLocks noGrp="1"/>
          </p:cNvSpPr>
          <p:nvPr>
            <p:ph type="sldNum" sz="quarter" idx="12"/>
          </p:nvPr>
        </p:nvSpPr>
        <p:spPr/>
        <p:txBody>
          <a:bodyPr/>
          <a:lstStyle/>
          <a:p>
            <a:fld id="{5E5F7B8D-21AA-AF43-87B5-2B5BC2A00184}" type="slidenum">
              <a:rPr lang="en-US" smtClean="0"/>
              <a:t>‹#›</a:t>
            </a:fld>
            <a:endParaRPr lang="en-US"/>
          </a:p>
        </p:txBody>
      </p:sp>
    </p:spTree>
    <p:extLst>
      <p:ext uri="{BB962C8B-B14F-4D97-AF65-F5344CB8AC3E}">
        <p14:creationId xmlns:p14="http://schemas.microsoft.com/office/powerpoint/2010/main" val="1791322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A22E1-C267-2B4A-8857-96BBEFB1DD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F2DEEA-BA29-EF4F-9F6E-2FE4239F5D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D67042-D8B8-7E4C-ABB2-68B29E22AD84}"/>
              </a:ext>
            </a:extLst>
          </p:cNvPr>
          <p:cNvSpPr>
            <a:spLocks noGrp="1"/>
          </p:cNvSpPr>
          <p:nvPr>
            <p:ph type="dt" sz="half" idx="10"/>
          </p:nvPr>
        </p:nvSpPr>
        <p:spPr/>
        <p:txBody>
          <a:bodyPr/>
          <a:lstStyle/>
          <a:p>
            <a:fld id="{67709647-51B8-354F-9C2D-F768FEAD1C73}" type="datetimeFigureOut">
              <a:rPr lang="en-US" smtClean="0"/>
              <a:t>6/5/19</a:t>
            </a:fld>
            <a:endParaRPr lang="en-US"/>
          </a:p>
        </p:txBody>
      </p:sp>
      <p:sp>
        <p:nvSpPr>
          <p:cNvPr id="5" name="Footer Placeholder 4">
            <a:extLst>
              <a:ext uri="{FF2B5EF4-FFF2-40B4-BE49-F238E27FC236}">
                <a16:creationId xmlns:a16="http://schemas.microsoft.com/office/drawing/2014/main" id="{F94AA1E6-D946-6044-92A9-B5EB41F064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FA0F5-4F85-1B49-B7A7-14984923CE33}"/>
              </a:ext>
            </a:extLst>
          </p:cNvPr>
          <p:cNvSpPr>
            <a:spLocks noGrp="1"/>
          </p:cNvSpPr>
          <p:nvPr>
            <p:ph type="sldNum" sz="quarter" idx="12"/>
          </p:nvPr>
        </p:nvSpPr>
        <p:spPr/>
        <p:txBody>
          <a:bodyPr/>
          <a:lstStyle/>
          <a:p>
            <a:fld id="{5E5F7B8D-21AA-AF43-87B5-2B5BC2A00184}" type="slidenum">
              <a:rPr lang="en-US" smtClean="0"/>
              <a:t>‹#›</a:t>
            </a:fld>
            <a:endParaRPr lang="en-US"/>
          </a:p>
        </p:txBody>
      </p:sp>
    </p:spTree>
    <p:extLst>
      <p:ext uri="{BB962C8B-B14F-4D97-AF65-F5344CB8AC3E}">
        <p14:creationId xmlns:p14="http://schemas.microsoft.com/office/powerpoint/2010/main" val="215409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2BB43-CF3B-AF48-B895-0334B829B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B706D6-B3DF-4545-B3BD-D28AD86FA2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124FDA-E894-8841-80BD-5A793552C7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596617-01A5-AA43-A565-3AE81CD2D618}"/>
              </a:ext>
            </a:extLst>
          </p:cNvPr>
          <p:cNvSpPr>
            <a:spLocks noGrp="1"/>
          </p:cNvSpPr>
          <p:nvPr>
            <p:ph type="dt" sz="half" idx="10"/>
          </p:nvPr>
        </p:nvSpPr>
        <p:spPr/>
        <p:txBody>
          <a:bodyPr/>
          <a:lstStyle/>
          <a:p>
            <a:fld id="{67709647-51B8-354F-9C2D-F768FEAD1C73}" type="datetimeFigureOut">
              <a:rPr lang="en-US" smtClean="0"/>
              <a:t>6/5/19</a:t>
            </a:fld>
            <a:endParaRPr lang="en-US"/>
          </a:p>
        </p:txBody>
      </p:sp>
      <p:sp>
        <p:nvSpPr>
          <p:cNvPr id="6" name="Footer Placeholder 5">
            <a:extLst>
              <a:ext uri="{FF2B5EF4-FFF2-40B4-BE49-F238E27FC236}">
                <a16:creationId xmlns:a16="http://schemas.microsoft.com/office/drawing/2014/main" id="{660E923E-1B30-AE40-BF4B-BEACC1992E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8EA9D4-FAA9-DF45-B1CC-82883D12B484}"/>
              </a:ext>
            </a:extLst>
          </p:cNvPr>
          <p:cNvSpPr>
            <a:spLocks noGrp="1"/>
          </p:cNvSpPr>
          <p:nvPr>
            <p:ph type="sldNum" sz="quarter" idx="12"/>
          </p:nvPr>
        </p:nvSpPr>
        <p:spPr/>
        <p:txBody>
          <a:bodyPr/>
          <a:lstStyle/>
          <a:p>
            <a:fld id="{5E5F7B8D-21AA-AF43-87B5-2B5BC2A00184}" type="slidenum">
              <a:rPr lang="en-US" smtClean="0"/>
              <a:t>‹#›</a:t>
            </a:fld>
            <a:endParaRPr lang="en-US"/>
          </a:p>
        </p:txBody>
      </p:sp>
    </p:spTree>
    <p:extLst>
      <p:ext uri="{BB962C8B-B14F-4D97-AF65-F5344CB8AC3E}">
        <p14:creationId xmlns:p14="http://schemas.microsoft.com/office/powerpoint/2010/main" val="1974371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5856-C4FA-4C4B-AFD7-FFEC231C8C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E8F8C9-17ED-5344-B968-E7FE2B77D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C48752-A9A8-4248-9756-1347782ABE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995D4A-F23D-104D-B0EB-F64CC4F332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60E329-04CC-2B44-A391-698F834199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94A50-1D14-CF43-8165-62EE1D83DA8C}"/>
              </a:ext>
            </a:extLst>
          </p:cNvPr>
          <p:cNvSpPr>
            <a:spLocks noGrp="1"/>
          </p:cNvSpPr>
          <p:nvPr>
            <p:ph type="dt" sz="half" idx="10"/>
          </p:nvPr>
        </p:nvSpPr>
        <p:spPr/>
        <p:txBody>
          <a:bodyPr/>
          <a:lstStyle/>
          <a:p>
            <a:fld id="{67709647-51B8-354F-9C2D-F768FEAD1C73}" type="datetimeFigureOut">
              <a:rPr lang="en-US" smtClean="0"/>
              <a:t>6/5/19</a:t>
            </a:fld>
            <a:endParaRPr lang="en-US"/>
          </a:p>
        </p:txBody>
      </p:sp>
      <p:sp>
        <p:nvSpPr>
          <p:cNvPr id="8" name="Footer Placeholder 7">
            <a:extLst>
              <a:ext uri="{FF2B5EF4-FFF2-40B4-BE49-F238E27FC236}">
                <a16:creationId xmlns:a16="http://schemas.microsoft.com/office/drawing/2014/main" id="{FD8318A9-B9BC-BD46-BDBC-3F6923BE11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07014E-41A4-6E40-B50D-9ADA4D628C9C}"/>
              </a:ext>
            </a:extLst>
          </p:cNvPr>
          <p:cNvSpPr>
            <a:spLocks noGrp="1"/>
          </p:cNvSpPr>
          <p:nvPr>
            <p:ph type="sldNum" sz="quarter" idx="12"/>
          </p:nvPr>
        </p:nvSpPr>
        <p:spPr/>
        <p:txBody>
          <a:bodyPr/>
          <a:lstStyle/>
          <a:p>
            <a:fld id="{5E5F7B8D-21AA-AF43-87B5-2B5BC2A00184}" type="slidenum">
              <a:rPr lang="en-US" smtClean="0"/>
              <a:t>‹#›</a:t>
            </a:fld>
            <a:endParaRPr lang="en-US"/>
          </a:p>
        </p:txBody>
      </p:sp>
    </p:spTree>
    <p:extLst>
      <p:ext uri="{BB962C8B-B14F-4D97-AF65-F5344CB8AC3E}">
        <p14:creationId xmlns:p14="http://schemas.microsoft.com/office/powerpoint/2010/main" val="1775118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AFF05-A887-6646-974C-FF76E5E5C3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3416AB-2936-7F43-94FA-D3B1A15F1503}"/>
              </a:ext>
            </a:extLst>
          </p:cNvPr>
          <p:cNvSpPr>
            <a:spLocks noGrp="1"/>
          </p:cNvSpPr>
          <p:nvPr>
            <p:ph type="dt" sz="half" idx="10"/>
          </p:nvPr>
        </p:nvSpPr>
        <p:spPr/>
        <p:txBody>
          <a:bodyPr/>
          <a:lstStyle/>
          <a:p>
            <a:fld id="{67709647-51B8-354F-9C2D-F768FEAD1C73}" type="datetimeFigureOut">
              <a:rPr lang="en-US" smtClean="0"/>
              <a:t>6/5/19</a:t>
            </a:fld>
            <a:endParaRPr lang="en-US"/>
          </a:p>
        </p:txBody>
      </p:sp>
      <p:sp>
        <p:nvSpPr>
          <p:cNvPr id="4" name="Footer Placeholder 3">
            <a:extLst>
              <a:ext uri="{FF2B5EF4-FFF2-40B4-BE49-F238E27FC236}">
                <a16:creationId xmlns:a16="http://schemas.microsoft.com/office/drawing/2014/main" id="{B44CB2B0-D2AD-4047-9769-EDAF67F6E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301B43-5033-3647-9D8C-F6EF8A1F2653}"/>
              </a:ext>
            </a:extLst>
          </p:cNvPr>
          <p:cNvSpPr>
            <a:spLocks noGrp="1"/>
          </p:cNvSpPr>
          <p:nvPr>
            <p:ph type="sldNum" sz="quarter" idx="12"/>
          </p:nvPr>
        </p:nvSpPr>
        <p:spPr/>
        <p:txBody>
          <a:bodyPr/>
          <a:lstStyle/>
          <a:p>
            <a:fld id="{5E5F7B8D-21AA-AF43-87B5-2B5BC2A00184}" type="slidenum">
              <a:rPr lang="en-US" smtClean="0"/>
              <a:t>‹#›</a:t>
            </a:fld>
            <a:endParaRPr lang="en-US"/>
          </a:p>
        </p:txBody>
      </p:sp>
    </p:spTree>
    <p:extLst>
      <p:ext uri="{BB962C8B-B14F-4D97-AF65-F5344CB8AC3E}">
        <p14:creationId xmlns:p14="http://schemas.microsoft.com/office/powerpoint/2010/main" val="393008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8A407B-2B4E-0F44-966B-C79BC1F6A2AD}"/>
              </a:ext>
            </a:extLst>
          </p:cNvPr>
          <p:cNvSpPr>
            <a:spLocks noGrp="1"/>
          </p:cNvSpPr>
          <p:nvPr>
            <p:ph type="dt" sz="half" idx="10"/>
          </p:nvPr>
        </p:nvSpPr>
        <p:spPr/>
        <p:txBody>
          <a:bodyPr/>
          <a:lstStyle/>
          <a:p>
            <a:fld id="{67709647-51B8-354F-9C2D-F768FEAD1C73}" type="datetimeFigureOut">
              <a:rPr lang="en-US" smtClean="0"/>
              <a:t>6/5/19</a:t>
            </a:fld>
            <a:endParaRPr lang="en-US"/>
          </a:p>
        </p:txBody>
      </p:sp>
      <p:sp>
        <p:nvSpPr>
          <p:cNvPr id="3" name="Footer Placeholder 2">
            <a:extLst>
              <a:ext uri="{FF2B5EF4-FFF2-40B4-BE49-F238E27FC236}">
                <a16:creationId xmlns:a16="http://schemas.microsoft.com/office/drawing/2014/main" id="{DD8DA61A-BCF8-3941-B011-BA2713DFA0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0A7839-4565-304B-B9E6-DD1FF0C16A40}"/>
              </a:ext>
            </a:extLst>
          </p:cNvPr>
          <p:cNvSpPr>
            <a:spLocks noGrp="1"/>
          </p:cNvSpPr>
          <p:nvPr>
            <p:ph type="sldNum" sz="quarter" idx="12"/>
          </p:nvPr>
        </p:nvSpPr>
        <p:spPr/>
        <p:txBody>
          <a:bodyPr/>
          <a:lstStyle/>
          <a:p>
            <a:fld id="{5E5F7B8D-21AA-AF43-87B5-2B5BC2A00184}" type="slidenum">
              <a:rPr lang="en-US" smtClean="0"/>
              <a:t>‹#›</a:t>
            </a:fld>
            <a:endParaRPr lang="en-US"/>
          </a:p>
        </p:txBody>
      </p:sp>
    </p:spTree>
    <p:extLst>
      <p:ext uri="{BB962C8B-B14F-4D97-AF65-F5344CB8AC3E}">
        <p14:creationId xmlns:p14="http://schemas.microsoft.com/office/powerpoint/2010/main" val="1691855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1E750-CDDC-D040-A728-551D4176F5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62031D-41F7-F747-BB80-478FFEE740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B9F555-A1BF-A04F-997A-4D8CEBBB2B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6FABEE-9032-4142-85AF-4A0A79A1EE98}"/>
              </a:ext>
            </a:extLst>
          </p:cNvPr>
          <p:cNvSpPr>
            <a:spLocks noGrp="1"/>
          </p:cNvSpPr>
          <p:nvPr>
            <p:ph type="dt" sz="half" idx="10"/>
          </p:nvPr>
        </p:nvSpPr>
        <p:spPr/>
        <p:txBody>
          <a:bodyPr/>
          <a:lstStyle/>
          <a:p>
            <a:fld id="{67709647-51B8-354F-9C2D-F768FEAD1C73}" type="datetimeFigureOut">
              <a:rPr lang="en-US" smtClean="0"/>
              <a:t>6/5/19</a:t>
            </a:fld>
            <a:endParaRPr lang="en-US"/>
          </a:p>
        </p:txBody>
      </p:sp>
      <p:sp>
        <p:nvSpPr>
          <p:cNvPr id="6" name="Footer Placeholder 5">
            <a:extLst>
              <a:ext uri="{FF2B5EF4-FFF2-40B4-BE49-F238E27FC236}">
                <a16:creationId xmlns:a16="http://schemas.microsoft.com/office/drawing/2014/main" id="{DCC5670A-FCA8-154E-8FB7-3490232AF0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1FCC40-EE09-A44D-92B8-3F3422A39A16}"/>
              </a:ext>
            </a:extLst>
          </p:cNvPr>
          <p:cNvSpPr>
            <a:spLocks noGrp="1"/>
          </p:cNvSpPr>
          <p:nvPr>
            <p:ph type="sldNum" sz="quarter" idx="12"/>
          </p:nvPr>
        </p:nvSpPr>
        <p:spPr/>
        <p:txBody>
          <a:bodyPr/>
          <a:lstStyle/>
          <a:p>
            <a:fld id="{5E5F7B8D-21AA-AF43-87B5-2B5BC2A00184}" type="slidenum">
              <a:rPr lang="en-US" smtClean="0"/>
              <a:t>‹#›</a:t>
            </a:fld>
            <a:endParaRPr lang="en-US"/>
          </a:p>
        </p:txBody>
      </p:sp>
    </p:spTree>
    <p:extLst>
      <p:ext uri="{BB962C8B-B14F-4D97-AF65-F5344CB8AC3E}">
        <p14:creationId xmlns:p14="http://schemas.microsoft.com/office/powerpoint/2010/main" val="327646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71902-CDB8-F247-9F3E-01BB4EED58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6A8214-FEB0-4E49-9F77-0A0549C8B8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00E2E-3E2C-A840-B245-3B432CBA53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D7F71-505A-3844-9938-8A0A8F2E6B72}"/>
              </a:ext>
            </a:extLst>
          </p:cNvPr>
          <p:cNvSpPr>
            <a:spLocks noGrp="1"/>
          </p:cNvSpPr>
          <p:nvPr>
            <p:ph type="dt" sz="half" idx="10"/>
          </p:nvPr>
        </p:nvSpPr>
        <p:spPr/>
        <p:txBody>
          <a:bodyPr/>
          <a:lstStyle/>
          <a:p>
            <a:fld id="{67709647-51B8-354F-9C2D-F768FEAD1C73}" type="datetimeFigureOut">
              <a:rPr lang="en-US" smtClean="0"/>
              <a:t>6/5/19</a:t>
            </a:fld>
            <a:endParaRPr lang="en-US"/>
          </a:p>
        </p:txBody>
      </p:sp>
      <p:sp>
        <p:nvSpPr>
          <p:cNvPr id="6" name="Footer Placeholder 5">
            <a:extLst>
              <a:ext uri="{FF2B5EF4-FFF2-40B4-BE49-F238E27FC236}">
                <a16:creationId xmlns:a16="http://schemas.microsoft.com/office/drawing/2014/main" id="{1698A3B5-D362-BD4D-904F-12845A89F0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076AF-3AD0-1B43-BBC4-12734502F7B3}"/>
              </a:ext>
            </a:extLst>
          </p:cNvPr>
          <p:cNvSpPr>
            <a:spLocks noGrp="1"/>
          </p:cNvSpPr>
          <p:nvPr>
            <p:ph type="sldNum" sz="quarter" idx="12"/>
          </p:nvPr>
        </p:nvSpPr>
        <p:spPr/>
        <p:txBody>
          <a:bodyPr/>
          <a:lstStyle/>
          <a:p>
            <a:fld id="{5E5F7B8D-21AA-AF43-87B5-2B5BC2A00184}" type="slidenum">
              <a:rPr lang="en-US" smtClean="0"/>
              <a:t>‹#›</a:t>
            </a:fld>
            <a:endParaRPr lang="en-US"/>
          </a:p>
        </p:txBody>
      </p:sp>
    </p:spTree>
    <p:extLst>
      <p:ext uri="{BB962C8B-B14F-4D97-AF65-F5344CB8AC3E}">
        <p14:creationId xmlns:p14="http://schemas.microsoft.com/office/powerpoint/2010/main" val="328796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475ABA-EA07-B54E-B4CD-133277E7D5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A13873-817C-B449-844C-6D1ABDFCA9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F1642-709B-E44F-8218-0C3FFB0C66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09647-51B8-354F-9C2D-F768FEAD1C73}" type="datetimeFigureOut">
              <a:rPr lang="en-US" smtClean="0"/>
              <a:t>6/5/19</a:t>
            </a:fld>
            <a:endParaRPr lang="en-US"/>
          </a:p>
        </p:txBody>
      </p:sp>
      <p:sp>
        <p:nvSpPr>
          <p:cNvPr id="5" name="Footer Placeholder 4">
            <a:extLst>
              <a:ext uri="{FF2B5EF4-FFF2-40B4-BE49-F238E27FC236}">
                <a16:creationId xmlns:a16="http://schemas.microsoft.com/office/drawing/2014/main" id="{01CF6810-BB20-EA40-BA6A-52E2855FB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F49711-FE47-B64C-9D15-28FD69F7B2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F7B8D-21AA-AF43-87B5-2B5BC2A00184}" type="slidenum">
              <a:rPr lang="en-US" smtClean="0"/>
              <a:t>‹#›</a:t>
            </a:fld>
            <a:endParaRPr lang="en-US"/>
          </a:p>
        </p:txBody>
      </p:sp>
    </p:spTree>
    <p:extLst>
      <p:ext uri="{BB962C8B-B14F-4D97-AF65-F5344CB8AC3E}">
        <p14:creationId xmlns:p14="http://schemas.microsoft.com/office/powerpoint/2010/main" val="119019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5A378-9630-984F-A7F3-436BDE4C93F5}"/>
              </a:ext>
            </a:extLst>
          </p:cNvPr>
          <p:cNvSpPr>
            <a:spLocks noGrp="1"/>
          </p:cNvSpPr>
          <p:nvPr>
            <p:ph type="ctrTitle"/>
          </p:nvPr>
        </p:nvSpPr>
        <p:spPr/>
        <p:txBody>
          <a:bodyPr>
            <a:normAutofit fontScale="90000"/>
          </a:bodyPr>
          <a:lstStyle/>
          <a:p>
            <a:r>
              <a:rPr lang="en-US" dirty="0"/>
              <a:t>Limits of automatic alignment: the GACS experience</a:t>
            </a:r>
          </a:p>
        </p:txBody>
      </p:sp>
      <p:sp>
        <p:nvSpPr>
          <p:cNvPr id="3" name="Subtitle 2">
            <a:extLst>
              <a:ext uri="{FF2B5EF4-FFF2-40B4-BE49-F238E27FC236}">
                <a16:creationId xmlns:a16="http://schemas.microsoft.com/office/drawing/2014/main" id="{650D430E-8CB7-F347-8D9E-F690181C072C}"/>
              </a:ext>
            </a:extLst>
          </p:cNvPr>
          <p:cNvSpPr>
            <a:spLocks noGrp="1"/>
          </p:cNvSpPr>
          <p:nvPr>
            <p:ph type="subTitle" idx="1"/>
          </p:nvPr>
        </p:nvSpPr>
        <p:spPr>
          <a:xfrm>
            <a:off x="1524000" y="4079875"/>
            <a:ext cx="9144000" cy="1655762"/>
          </a:xfrm>
        </p:spPr>
        <p:txBody>
          <a:bodyPr>
            <a:normAutofit fontScale="92500" lnSpcReduction="20000"/>
          </a:bodyPr>
          <a:lstStyle/>
          <a:p>
            <a:r>
              <a:rPr lang="en-US" dirty="0"/>
              <a:t>Tom Baker</a:t>
            </a:r>
          </a:p>
          <a:p>
            <a:r>
              <a:rPr lang="en-US" sz="1900" dirty="0"/>
              <a:t>Workshop on</a:t>
            </a:r>
          </a:p>
          <a:p>
            <a:r>
              <a:rPr lang="en-US" sz="1900" dirty="0"/>
              <a:t>Semantic interoperability </a:t>
            </a:r>
          </a:p>
          <a:p>
            <a:r>
              <a:rPr lang="en-US" sz="1900" dirty="0"/>
              <a:t>for the multilingual web</a:t>
            </a:r>
          </a:p>
          <a:p>
            <a:r>
              <a:rPr lang="en-US" sz="1900" dirty="0"/>
              <a:t>Luxembourg, 4 June 2019</a:t>
            </a:r>
          </a:p>
          <a:p>
            <a:endParaRPr lang="en-US" dirty="0"/>
          </a:p>
        </p:txBody>
      </p:sp>
    </p:spTree>
    <p:extLst>
      <p:ext uri="{BB962C8B-B14F-4D97-AF65-F5344CB8AC3E}">
        <p14:creationId xmlns:p14="http://schemas.microsoft.com/office/powerpoint/2010/main" val="2514993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36689" y="3511246"/>
            <a:ext cx="2955489" cy="961813"/>
          </a:xfrm>
          <a:prstGeom prst="rect">
            <a:avLst/>
          </a:prstGeom>
          <a:solidFill>
            <a:srgbClr val="FFFF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133" b="1" i="1">
                <a:solidFill>
                  <a:srgbClr val="008000"/>
                </a:solidFill>
              </a:rPr>
              <a:t>energy consumption</a:t>
            </a:r>
          </a:p>
          <a:p>
            <a:pPr algn="ctr"/>
            <a:r>
              <a:rPr lang="en-US" sz="2133" b="1">
                <a:solidFill>
                  <a:srgbClr val="0000FF"/>
                </a:solidFill>
              </a:rPr>
              <a:t>gacs:</a:t>
            </a:r>
            <a:r>
              <a:rPr lang="en-US" sz="2133" b="1">
                <a:solidFill>
                  <a:schemeClr val="tx1"/>
                </a:solidFill>
              </a:rPr>
              <a:t>c4653</a:t>
            </a:r>
          </a:p>
        </p:txBody>
      </p:sp>
      <p:sp>
        <p:nvSpPr>
          <p:cNvPr id="18" name="Rectangle 17"/>
          <p:cNvSpPr/>
          <p:nvPr/>
        </p:nvSpPr>
        <p:spPr>
          <a:xfrm>
            <a:off x="5436689" y="5583656"/>
            <a:ext cx="2955489" cy="961813"/>
          </a:xfrm>
          <a:prstGeom prst="rect">
            <a:avLst/>
          </a:prstGeom>
          <a:solidFill>
            <a:srgbClr val="FFFF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133" b="1" i="1">
                <a:solidFill>
                  <a:srgbClr val="008000"/>
                </a:solidFill>
              </a:rPr>
              <a:t>fuel consumption</a:t>
            </a:r>
          </a:p>
          <a:p>
            <a:pPr algn="ctr"/>
            <a:r>
              <a:rPr lang="en-US" sz="2133" b="1">
                <a:solidFill>
                  <a:srgbClr val="0000FF"/>
                </a:solidFill>
              </a:rPr>
              <a:t>gacs:</a:t>
            </a:r>
            <a:r>
              <a:rPr lang="en-US" sz="2133" b="1">
                <a:solidFill>
                  <a:schemeClr val="tx1"/>
                </a:solidFill>
              </a:rPr>
              <a:t>c20300</a:t>
            </a:r>
          </a:p>
        </p:txBody>
      </p:sp>
      <p:sp>
        <p:nvSpPr>
          <p:cNvPr id="19" name="Rectangle 18"/>
          <p:cNvSpPr/>
          <p:nvPr/>
        </p:nvSpPr>
        <p:spPr>
          <a:xfrm>
            <a:off x="3426606" y="2107908"/>
            <a:ext cx="2955489" cy="961813"/>
          </a:xfrm>
          <a:prstGeom prst="rect">
            <a:avLst/>
          </a:prstGeom>
          <a:solidFill>
            <a:srgbClr val="FFFF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133" b="1" i="1">
                <a:solidFill>
                  <a:srgbClr val="008000"/>
                </a:solidFill>
              </a:rPr>
              <a:t>energy intake</a:t>
            </a:r>
          </a:p>
          <a:p>
            <a:pPr algn="ctr"/>
            <a:r>
              <a:rPr lang="en-US" sz="2133" b="1">
                <a:solidFill>
                  <a:srgbClr val="0000FF"/>
                </a:solidFill>
              </a:rPr>
              <a:t>gacs:</a:t>
            </a:r>
            <a:r>
              <a:rPr lang="en-US" sz="2133" b="1">
                <a:solidFill>
                  <a:schemeClr val="tx1"/>
                </a:solidFill>
              </a:rPr>
              <a:t>c5381</a:t>
            </a:r>
          </a:p>
        </p:txBody>
      </p:sp>
      <p:cxnSp>
        <p:nvCxnSpPr>
          <p:cNvPr id="28" name="Straight Arrow Connector 27"/>
          <p:cNvCxnSpPr/>
          <p:nvPr/>
        </p:nvCxnSpPr>
        <p:spPr>
          <a:xfrm flipV="1">
            <a:off x="6897327" y="4473059"/>
            <a:ext cx="0" cy="1070187"/>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010406" y="4857079"/>
            <a:ext cx="539443" cy="502766"/>
          </a:xfrm>
          <a:prstGeom prst="rect">
            <a:avLst/>
          </a:prstGeom>
          <a:noFill/>
        </p:spPr>
        <p:txBody>
          <a:bodyPr wrap="none" rtlCol="0">
            <a:spAutoFit/>
          </a:bodyPr>
          <a:lstStyle/>
          <a:p>
            <a:r>
              <a:rPr lang="en-US" sz="2667" b="1"/>
              <a:t>BT</a:t>
            </a:r>
          </a:p>
        </p:txBody>
      </p:sp>
      <p:sp>
        <p:nvSpPr>
          <p:cNvPr id="9" name="Title 8"/>
          <p:cNvSpPr txBox="1">
            <a:spLocks/>
          </p:cNvSpPr>
          <p:nvPr/>
        </p:nvSpPr>
        <p:spPr>
          <a:xfrm>
            <a:off x="722651" y="290936"/>
            <a:ext cx="10972800" cy="1571181"/>
          </a:xfrm>
          <a:prstGeom prst="rect">
            <a:avLst/>
          </a:prstGeom>
          <a:noFill/>
          <a:ln>
            <a:noFill/>
          </a:ln>
        </p:spPr>
        <p:txBody>
          <a:bodyPr lIns="121900" tIns="121900" rIns="121900" bIns="121900"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pPr algn="ctr"/>
            <a:r>
              <a:rPr lang="en-US" sz="4800">
                <a:solidFill>
                  <a:srgbClr val="3366FF"/>
                </a:solidFill>
              </a:rPr>
              <a:t>...three concepts</a:t>
            </a:r>
          </a:p>
          <a:p>
            <a:pPr algn="ctr"/>
            <a:r>
              <a:rPr lang="en-US" sz="4800">
                <a:solidFill>
                  <a:srgbClr val="3366FF"/>
                </a:solidFill>
              </a:rPr>
              <a:t>in GACS Core</a:t>
            </a:r>
          </a:p>
        </p:txBody>
      </p:sp>
    </p:spTree>
    <p:extLst>
      <p:ext uri="{BB962C8B-B14F-4D97-AF65-F5344CB8AC3E}">
        <p14:creationId xmlns:p14="http://schemas.microsoft.com/office/powerpoint/2010/main" val="108389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36689" y="3511246"/>
            <a:ext cx="2955489" cy="961813"/>
          </a:xfrm>
          <a:prstGeom prst="rect">
            <a:avLst/>
          </a:prstGeom>
          <a:solidFill>
            <a:srgbClr val="FFFF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33" b="1">
                <a:solidFill>
                  <a:srgbClr val="3366FF"/>
                </a:solidFill>
              </a:rPr>
              <a:t>energy consumption</a:t>
            </a:r>
          </a:p>
          <a:p>
            <a:pPr algn="ctr"/>
            <a:r>
              <a:rPr lang="en-US" sz="2133" b="1">
                <a:solidFill>
                  <a:srgbClr val="3366FF"/>
                </a:solidFill>
              </a:rPr>
              <a:t>gacs:</a:t>
            </a:r>
            <a:r>
              <a:rPr lang="en-US" sz="2133" b="1">
                <a:solidFill>
                  <a:schemeClr val="tx1"/>
                </a:solidFill>
              </a:rPr>
              <a:t>c4653</a:t>
            </a:r>
          </a:p>
        </p:txBody>
      </p:sp>
      <p:sp>
        <p:nvSpPr>
          <p:cNvPr id="18" name="Rectangle 17"/>
          <p:cNvSpPr/>
          <p:nvPr/>
        </p:nvSpPr>
        <p:spPr>
          <a:xfrm>
            <a:off x="5436689" y="5583656"/>
            <a:ext cx="2955489" cy="961813"/>
          </a:xfrm>
          <a:prstGeom prst="rect">
            <a:avLst/>
          </a:prstGeom>
          <a:solidFill>
            <a:srgbClr val="FFFF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33" b="1">
                <a:solidFill>
                  <a:srgbClr val="3366FF"/>
                </a:solidFill>
              </a:rPr>
              <a:t>fuel consumption</a:t>
            </a:r>
          </a:p>
          <a:p>
            <a:pPr algn="ctr"/>
            <a:r>
              <a:rPr lang="en-US" sz="2133" b="1">
                <a:solidFill>
                  <a:srgbClr val="3366FF"/>
                </a:solidFill>
              </a:rPr>
              <a:t>gacs:</a:t>
            </a:r>
            <a:r>
              <a:rPr lang="en-US" sz="2133" b="1">
                <a:solidFill>
                  <a:schemeClr val="tx1"/>
                </a:solidFill>
              </a:rPr>
              <a:t>c20300</a:t>
            </a:r>
          </a:p>
        </p:txBody>
      </p:sp>
      <p:sp>
        <p:nvSpPr>
          <p:cNvPr id="19" name="Rectangle 18"/>
          <p:cNvSpPr/>
          <p:nvPr/>
        </p:nvSpPr>
        <p:spPr>
          <a:xfrm>
            <a:off x="3426606" y="2107908"/>
            <a:ext cx="2955489" cy="961813"/>
          </a:xfrm>
          <a:prstGeom prst="rect">
            <a:avLst/>
          </a:prstGeom>
          <a:solidFill>
            <a:srgbClr val="FFFF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33" b="1">
                <a:solidFill>
                  <a:srgbClr val="3366FF"/>
                </a:solidFill>
              </a:rPr>
              <a:t>energy intake</a:t>
            </a:r>
          </a:p>
          <a:p>
            <a:pPr algn="ctr"/>
            <a:r>
              <a:rPr lang="en-US" sz="2133" b="1">
                <a:solidFill>
                  <a:srgbClr val="3366FF"/>
                </a:solidFill>
              </a:rPr>
              <a:t>gacs:</a:t>
            </a:r>
            <a:r>
              <a:rPr lang="en-US" sz="2133" b="1">
                <a:solidFill>
                  <a:schemeClr val="tx1"/>
                </a:solidFill>
              </a:rPr>
              <a:t>c5381</a:t>
            </a:r>
          </a:p>
        </p:txBody>
      </p:sp>
      <p:sp>
        <p:nvSpPr>
          <p:cNvPr id="9" name="Rectangle 8"/>
          <p:cNvSpPr/>
          <p:nvPr/>
        </p:nvSpPr>
        <p:spPr>
          <a:xfrm>
            <a:off x="166923" y="3037983"/>
            <a:ext cx="2655147" cy="961813"/>
          </a:xfrm>
          <a:prstGeom prst="rect">
            <a:avLst/>
          </a:prstGeom>
          <a:solidFill>
            <a:srgbClr val="BBF04C"/>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33" b="1">
                <a:solidFill>
                  <a:srgbClr val="FF0000"/>
                </a:solidFill>
              </a:rPr>
              <a:t>energy intake</a:t>
            </a:r>
          </a:p>
          <a:p>
            <a:pPr algn="ctr"/>
            <a:r>
              <a:rPr lang="en-US" sz="2133" b="1">
                <a:solidFill>
                  <a:srgbClr val="FF0000"/>
                </a:solidFill>
              </a:rPr>
              <a:t>cabt:</a:t>
            </a:r>
            <a:r>
              <a:rPr lang="en-US" sz="2133" b="1"/>
              <a:t>43268</a:t>
            </a:r>
          </a:p>
        </p:txBody>
      </p:sp>
      <p:sp>
        <p:nvSpPr>
          <p:cNvPr id="10" name="Rectangle 9"/>
          <p:cNvSpPr/>
          <p:nvPr/>
        </p:nvSpPr>
        <p:spPr>
          <a:xfrm>
            <a:off x="166923" y="1364750"/>
            <a:ext cx="2655147" cy="961813"/>
          </a:xfrm>
          <a:prstGeom prst="rect">
            <a:avLst/>
          </a:prstGeom>
          <a:solidFill>
            <a:srgbClr val="B9B3E4"/>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33" b="1">
                <a:solidFill>
                  <a:srgbClr val="FF0000"/>
                </a:solidFill>
              </a:rPr>
              <a:t>energy intake</a:t>
            </a:r>
          </a:p>
          <a:p>
            <a:pPr algn="ctr"/>
            <a:r>
              <a:rPr lang="en-US" sz="2133" b="1">
                <a:solidFill>
                  <a:srgbClr val="FF0000"/>
                </a:solidFill>
              </a:rPr>
              <a:t>nalt:</a:t>
            </a:r>
            <a:r>
              <a:rPr lang="en-US" sz="2133" b="1"/>
              <a:t>21416</a:t>
            </a:r>
          </a:p>
        </p:txBody>
      </p:sp>
      <p:cxnSp>
        <p:nvCxnSpPr>
          <p:cNvPr id="11" name="Straight Arrow Connector 10"/>
          <p:cNvCxnSpPr>
            <a:endCxn id="10" idx="3"/>
          </p:cNvCxnSpPr>
          <p:nvPr/>
        </p:nvCxnSpPr>
        <p:spPr>
          <a:xfrm flipH="1" flipV="1">
            <a:off x="2822069" y="1845656"/>
            <a:ext cx="604536" cy="480907"/>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2822069" y="2945154"/>
            <a:ext cx="604536" cy="283997"/>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9365588" y="3992152"/>
            <a:ext cx="2655147" cy="961813"/>
          </a:xfrm>
          <a:prstGeom prst="rect">
            <a:avLst/>
          </a:prstGeom>
          <a:solidFill>
            <a:srgbClr val="BBF04C"/>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rgbClr val="FF0000"/>
                </a:solidFill>
              </a:rPr>
              <a:t>energy consumption</a:t>
            </a:r>
          </a:p>
          <a:p>
            <a:pPr algn="ctr"/>
            <a:r>
              <a:rPr lang="en-US" sz="2133" b="1">
                <a:solidFill>
                  <a:srgbClr val="FF0000"/>
                </a:solidFill>
              </a:rPr>
              <a:t>cabt:</a:t>
            </a:r>
            <a:r>
              <a:rPr lang="en-US" sz="2133" b="1"/>
              <a:t>43252</a:t>
            </a:r>
          </a:p>
        </p:txBody>
      </p:sp>
      <p:sp>
        <p:nvSpPr>
          <p:cNvPr id="14" name="Rectangle 13"/>
          <p:cNvSpPr/>
          <p:nvPr/>
        </p:nvSpPr>
        <p:spPr>
          <a:xfrm>
            <a:off x="9365588" y="5529734"/>
            <a:ext cx="2655147" cy="961813"/>
          </a:xfrm>
          <a:prstGeom prst="rect">
            <a:avLst/>
          </a:prstGeom>
          <a:solidFill>
            <a:srgbClr val="BBF04C"/>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33" b="1">
                <a:solidFill>
                  <a:srgbClr val="FF0000"/>
                </a:solidFill>
              </a:rPr>
              <a:t>fuel consumption</a:t>
            </a:r>
          </a:p>
          <a:p>
            <a:pPr algn="ctr"/>
            <a:r>
              <a:rPr lang="en-US" sz="2133" b="1">
                <a:solidFill>
                  <a:srgbClr val="FF0000"/>
                </a:solidFill>
              </a:rPr>
              <a:t>cabt:</a:t>
            </a:r>
            <a:r>
              <a:rPr lang="en-US" sz="2133" b="1"/>
              <a:t>49752</a:t>
            </a:r>
          </a:p>
        </p:txBody>
      </p:sp>
      <p:sp>
        <p:nvSpPr>
          <p:cNvPr id="15" name="Rectangle 14"/>
          <p:cNvSpPr/>
          <p:nvPr/>
        </p:nvSpPr>
        <p:spPr>
          <a:xfrm>
            <a:off x="9365588" y="2593164"/>
            <a:ext cx="2655147" cy="961813"/>
          </a:xfrm>
          <a:prstGeom prst="rect">
            <a:avLst/>
          </a:prstGeom>
          <a:solidFill>
            <a:srgbClr val="FB71E6"/>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rgbClr val="FF0000"/>
                </a:solidFill>
              </a:rPr>
              <a:t>energy consumption</a:t>
            </a:r>
          </a:p>
          <a:p>
            <a:pPr algn="ctr"/>
            <a:r>
              <a:rPr lang="en-US" sz="2133" b="1">
                <a:solidFill>
                  <a:srgbClr val="FF0000"/>
                </a:solidFill>
              </a:rPr>
              <a:t>agrovoc:</a:t>
            </a:r>
            <a:r>
              <a:rPr lang="en-US" sz="2133" b="1"/>
              <a:t>c_16121</a:t>
            </a:r>
          </a:p>
        </p:txBody>
      </p:sp>
      <p:sp>
        <p:nvSpPr>
          <p:cNvPr id="16" name="Rectangle 15"/>
          <p:cNvSpPr/>
          <p:nvPr/>
        </p:nvSpPr>
        <p:spPr>
          <a:xfrm>
            <a:off x="9365588" y="1146095"/>
            <a:ext cx="2655147" cy="961813"/>
          </a:xfrm>
          <a:prstGeom prst="rect">
            <a:avLst/>
          </a:prstGeom>
          <a:solidFill>
            <a:schemeClr val="accent5">
              <a:lumMod val="60000"/>
              <a:lumOff val="40000"/>
            </a:schemeClr>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rgbClr val="FF0000"/>
                </a:solidFill>
              </a:rPr>
              <a:t>energy use and consumption</a:t>
            </a:r>
          </a:p>
          <a:p>
            <a:pPr algn="ctr"/>
            <a:r>
              <a:rPr lang="en-US" sz="2133" b="1">
                <a:solidFill>
                  <a:srgbClr val="FF0000"/>
                </a:solidFill>
              </a:rPr>
              <a:t>nalt:</a:t>
            </a:r>
            <a:r>
              <a:rPr lang="en-US" sz="2133" b="1"/>
              <a:t>28693</a:t>
            </a:r>
          </a:p>
        </p:txBody>
      </p:sp>
      <p:cxnSp>
        <p:nvCxnSpPr>
          <p:cNvPr id="17" name="Straight Arrow Connector 16"/>
          <p:cNvCxnSpPr/>
          <p:nvPr/>
        </p:nvCxnSpPr>
        <p:spPr>
          <a:xfrm flipV="1">
            <a:off x="8392177" y="1845657"/>
            <a:ext cx="973411" cy="170932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6" idx="3"/>
          </p:cNvCxnSpPr>
          <p:nvPr/>
        </p:nvCxnSpPr>
        <p:spPr>
          <a:xfrm flipV="1">
            <a:off x="8392177" y="3323816"/>
            <a:ext cx="973411" cy="668336"/>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3" idx="1"/>
          </p:cNvCxnSpPr>
          <p:nvPr/>
        </p:nvCxnSpPr>
        <p:spPr>
          <a:xfrm>
            <a:off x="8392177" y="4249437"/>
            <a:ext cx="973411" cy="22362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8" idx="3"/>
            <a:endCxn id="14" idx="1"/>
          </p:cNvCxnSpPr>
          <p:nvPr/>
        </p:nvCxnSpPr>
        <p:spPr>
          <a:xfrm flipV="1">
            <a:off x="8392177" y="6010640"/>
            <a:ext cx="973411" cy="5392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4" name="Title 8"/>
          <p:cNvSpPr txBox="1">
            <a:spLocks/>
          </p:cNvSpPr>
          <p:nvPr/>
        </p:nvSpPr>
        <p:spPr>
          <a:xfrm>
            <a:off x="519451" y="87736"/>
            <a:ext cx="10972800" cy="1571181"/>
          </a:xfrm>
          <a:prstGeom prst="rect">
            <a:avLst/>
          </a:prstGeom>
          <a:noFill/>
          <a:ln>
            <a:noFill/>
          </a:ln>
        </p:spPr>
        <p:txBody>
          <a:bodyPr lIns="121900" tIns="121900" rIns="121900" bIns="121900"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pPr algn="ctr"/>
            <a:r>
              <a:rPr lang="en-US" sz="4800">
                <a:solidFill>
                  <a:srgbClr val="3366FF"/>
                </a:solidFill>
              </a:rPr>
              <a:t>...which map back</a:t>
            </a:r>
          </a:p>
          <a:p>
            <a:pPr algn="ctr"/>
            <a:r>
              <a:rPr lang="en-US" sz="4800">
                <a:solidFill>
                  <a:srgbClr val="3366FF"/>
                </a:solidFill>
              </a:rPr>
              <a:t>to their sources</a:t>
            </a:r>
          </a:p>
        </p:txBody>
      </p:sp>
    </p:spTree>
    <p:extLst>
      <p:ext uri="{BB962C8B-B14F-4D97-AF65-F5344CB8AC3E}">
        <p14:creationId xmlns:p14="http://schemas.microsoft.com/office/powerpoint/2010/main" val="1703576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Shape 147"/>
          <p:cNvPicPr preferRelativeResize="0"/>
          <p:nvPr/>
        </p:nvPicPr>
        <p:blipFill>
          <a:blip r:embed="rId3">
            <a:alphaModFix/>
          </a:blip>
          <a:stretch>
            <a:fillRect/>
          </a:stretch>
        </p:blipFill>
        <p:spPr>
          <a:xfrm>
            <a:off x="207041" y="526150"/>
            <a:ext cx="9354233" cy="6236165"/>
          </a:xfrm>
          <a:prstGeom prst="rect">
            <a:avLst/>
          </a:prstGeom>
          <a:noFill/>
          <a:ln>
            <a:noFill/>
          </a:ln>
        </p:spPr>
      </p:pic>
      <p:sp>
        <p:nvSpPr>
          <p:cNvPr id="148" name="Shape 148"/>
          <p:cNvSpPr txBox="1">
            <a:spLocks noGrp="1"/>
          </p:cNvSpPr>
          <p:nvPr>
            <p:ph type="title"/>
          </p:nvPr>
        </p:nvSpPr>
        <p:spPr>
          <a:xfrm>
            <a:off x="609600" y="274637"/>
            <a:ext cx="10972800" cy="1143200"/>
          </a:xfrm>
          <a:prstGeom prst="rect">
            <a:avLst/>
          </a:prstGeom>
        </p:spPr>
        <p:txBody>
          <a:bodyPr vert="horz" lIns="121900" tIns="121900" rIns="121900" bIns="121900" rtlCol="0" anchor="b" anchorCtr="0">
            <a:noAutofit/>
          </a:bodyPr>
          <a:lstStyle/>
          <a:p>
            <a:r>
              <a:rPr lang="en" sz="4267"/>
              <a:t>GACS</a:t>
            </a:r>
            <a:r>
              <a:rPr lang="en-US" sz="4267"/>
              <a:t> Core</a:t>
            </a:r>
            <a:endParaRPr lang="en" sz="4267"/>
          </a:p>
        </p:txBody>
      </p:sp>
      <p:sp>
        <p:nvSpPr>
          <p:cNvPr id="149" name="Shape 149"/>
          <p:cNvSpPr/>
          <p:nvPr/>
        </p:nvSpPr>
        <p:spPr>
          <a:xfrm>
            <a:off x="3793102" y="2111227"/>
            <a:ext cx="1281599" cy="1218799"/>
          </a:xfrm>
          <a:prstGeom prst="ellipse">
            <a:avLst/>
          </a:prstGeom>
          <a:solidFill>
            <a:srgbClr val="F6B26B"/>
          </a:solidFill>
          <a:ln w="19050" cap="flat">
            <a:solidFill>
              <a:srgbClr val="000000"/>
            </a:solidFill>
            <a:prstDash val="solid"/>
            <a:round/>
            <a:headEnd type="none" w="med" len="med"/>
            <a:tailEnd type="none" w="med" len="med"/>
          </a:ln>
        </p:spPr>
        <p:txBody>
          <a:bodyPr lIns="121900" tIns="121900" rIns="121900" bIns="121900" anchor="ctr" anchorCtr="0">
            <a:noAutofit/>
          </a:bodyPr>
          <a:lstStyle/>
          <a:p>
            <a:r>
              <a:rPr lang="en" sz="1600" b="1"/>
              <a:t>GACS</a:t>
            </a:r>
          </a:p>
        </p:txBody>
      </p:sp>
      <p:sp>
        <p:nvSpPr>
          <p:cNvPr id="150" name="Shape 150"/>
          <p:cNvSpPr txBox="1"/>
          <p:nvPr/>
        </p:nvSpPr>
        <p:spPr>
          <a:xfrm>
            <a:off x="9331124" y="2574433"/>
            <a:ext cx="2583736" cy="845200"/>
          </a:xfrm>
          <a:prstGeom prst="rect">
            <a:avLst/>
          </a:prstGeom>
          <a:noFill/>
          <a:ln>
            <a:noFill/>
          </a:ln>
        </p:spPr>
        <p:txBody>
          <a:bodyPr lIns="121900" tIns="121900" rIns="121900" bIns="121900" anchor="t" anchorCtr="0">
            <a:noAutofit/>
          </a:bodyPr>
          <a:lstStyle/>
          <a:p>
            <a:r>
              <a:rPr lang="en" sz="2400" b="1" dirty="0">
                <a:solidFill>
                  <a:srgbClr val="3366FF"/>
                </a:solidFill>
              </a:rPr>
              <a:t>GACS Core</a:t>
            </a:r>
            <a:endParaRPr lang="en-US" sz="2400" b="1" dirty="0">
              <a:solidFill>
                <a:srgbClr val="3366FF"/>
              </a:solidFill>
            </a:endParaRPr>
          </a:p>
          <a:p>
            <a:pPr marL="380990" indent="-380990">
              <a:buFont typeface="Arial"/>
              <a:buChar char="•"/>
            </a:pPr>
            <a:r>
              <a:rPr lang="en-US" sz="2400" b="1" dirty="0">
                <a:solidFill>
                  <a:srgbClr val="3366FF"/>
                </a:solidFill>
              </a:rPr>
              <a:t>15,000+ concepts</a:t>
            </a:r>
          </a:p>
          <a:p>
            <a:pPr marL="380990" indent="-380990">
              <a:buFont typeface="Arial"/>
              <a:buChar char="•"/>
            </a:pPr>
            <a:r>
              <a:rPr lang="en-US" sz="2400" b="1" dirty="0">
                <a:solidFill>
                  <a:srgbClr val="3366FF"/>
                </a:solidFill>
              </a:rPr>
              <a:t>350,000+ labels in 28 languages</a:t>
            </a:r>
            <a:endParaRPr lang="en" sz="2400" b="1" dirty="0">
              <a:solidFill>
                <a:srgbClr val="3366FF"/>
              </a:solidFill>
            </a:endParaRPr>
          </a:p>
        </p:txBody>
      </p:sp>
      <p:cxnSp>
        <p:nvCxnSpPr>
          <p:cNvPr id="151" name="Shape 151"/>
          <p:cNvCxnSpPr>
            <a:stCxn id="149" idx="6"/>
            <a:endCxn id="150" idx="1"/>
          </p:cNvCxnSpPr>
          <p:nvPr/>
        </p:nvCxnSpPr>
        <p:spPr>
          <a:xfrm>
            <a:off x="5074700" y="2720627"/>
            <a:ext cx="4256424" cy="276407"/>
          </a:xfrm>
          <a:prstGeom prst="straightConnector1">
            <a:avLst/>
          </a:prstGeom>
          <a:noFill/>
          <a:ln w="19050" cap="flat">
            <a:solidFill>
              <a:srgbClr val="000000"/>
            </a:solidFill>
            <a:prstDash val="solid"/>
            <a:round/>
            <a:headEnd type="none" w="lg" len="lg"/>
            <a:tailEnd type="none" w="lg" len="lg"/>
          </a:ln>
        </p:spPr>
      </p:cxnSp>
      <p:sp>
        <p:nvSpPr>
          <p:cNvPr id="7" name="TextBox 6"/>
          <p:cNvSpPr txBox="1"/>
          <p:nvPr/>
        </p:nvSpPr>
        <p:spPr>
          <a:xfrm>
            <a:off x="9085694" y="519548"/>
            <a:ext cx="980076" cy="461665"/>
          </a:xfrm>
          <a:prstGeom prst="rect">
            <a:avLst/>
          </a:prstGeom>
          <a:noFill/>
        </p:spPr>
        <p:txBody>
          <a:bodyPr wrap="none" rtlCol="0">
            <a:spAutoFit/>
          </a:bodyPr>
          <a:lstStyle/>
          <a:p>
            <a:r>
              <a:rPr lang="en-US" sz="2400" b="1" dirty="0">
                <a:solidFill>
                  <a:srgbClr val="0000FF"/>
                </a:solidFill>
              </a:rPr>
              <a:t>Result</a:t>
            </a:r>
          </a:p>
        </p:txBody>
      </p:sp>
    </p:spTree>
    <p:extLst>
      <p:ext uri="{BB962C8B-B14F-4D97-AF65-F5344CB8AC3E}">
        <p14:creationId xmlns:p14="http://schemas.microsoft.com/office/powerpoint/2010/main" val="336700664"/>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609600" y="274637"/>
            <a:ext cx="10972800" cy="1143200"/>
          </a:xfrm>
          <a:prstGeom prst="rect">
            <a:avLst/>
          </a:prstGeom>
        </p:spPr>
        <p:txBody>
          <a:bodyPr vert="horz" lIns="121900" tIns="121900" rIns="121900" bIns="121900" rtlCol="0" anchor="b" anchorCtr="0">
            <a:noAutofit/>
          </a:bodyPr>
          <a:lstStyle/>
          <a:p>
            <a:r>
              <a:rPr lang="en-US" sz="4267" dirty="0"/>
              <a:t>GACS browser </a:t>
            </a:r>
            <a:r>
              <a:rPr lang="en-US" sz="3600" dirty="0"/>
              <a:t>[</a:t>
            </a:r>
            <a:r>
              <a:rPr lang="en-US" sz="3600" dirty="0" err="1"/>
              <a:t>Skosmos</a:t>
            </a:r>
            <a:r>
              <a:rPr lang="en-US" sz="3600" dirty="0"/>
              <a:t>, open-source]</a:t>
            </a:r>
            <a:endParaRPr lang="en" sz="4267" dirty="0"/>
          </a:p>
        </p:txBody>
      </p:sp>
      <p:pic>
        <p:nvPicPr>
          <p:cNvPr id="195" name="Shape 195"/>
          <p:cNvPicPr preferRelativeResize="0"/>
          <p:nvPr/>
        </p:nvPicPr>
        <p:blipFill>
          <a:blip r:embed="rId3">
            <a:alphaModFix/>
          </a:blip>
          <a:stretch>
            <a:fillRect/>
          </a:stretch>
        </p:blipFill>
        <p:spPr>
          <a:xfrm>
            <a:off x="793624" y="1444251"/>
            <a:ext cx="6904968" cy="4910067"/>
          </a:xfrm>
          <a:prstGeom prst="rect">
            <a:avLst/>
          </a:prstGeom>
          <a:noFill/>
          <a:ln>
            <a:noFill/>
          </a:ln>
        </p:spPr>
      </p:pic>
      <p:sp>
        <p:nvSpPr>
          <p:cNvPr id="3" name="TextBox 2"/>
          <p:cNvSpPr txBox="1"/>
          <p:nvPr/>
        </p:nvSpPr>
        <p:spPr>
          <a:xfrm>
            <a:off x="5374801" y="140222"/>
            <a:ext cx="5507790" cy="461665"/>
          </a:xfrm>
          <a:prstGeom prst="rect">
            <a:avLst/>
          </a:prstGeom>
          <a:noFill/>
        </p:spPr>
        <p:txBody>
          <a:bodyPr wrap="none" rtlCol="0">
            <a:spAutoFit/>
          </a:bodyPr>
          <a:lstStyle/>
          <a:p>
            <a:r>
              <a:rPr lang="en-US" sz="2400" dirty="0">
                <a:solidFill>
                  <a:srgbClr val="3366FF"/>
                </a:solidFill>
              </a:rPr>
              <a:t>http://</a:t>
            </a:r>
            <a:r>
              <a:rPr lang="en-US" sz="2400" dirty="0" err="1">
                <a:solidFill>
                  <a:srgbClr val="3366FF"/>
                </a:solidFill>
              </a:rPr>
              <a:t>browser.agrisemantics.org</a:t>
            </a:r>
            <a:r>
              <a:rPr lang="en-US" sz="2400">
                <a:solidFill>
                  <a:srgbClr val="3366FF"/>
                </a:solidFill>
              </a:rPr>
              <a:t>/gacs</a:t>
            </a:r>
            <a:r>
              <a:rPr lang="en-US" sz="2400" dirty="0">
                <a:solidFill>
                  <a:srgbClr val="3366FF"/>
                </a:solidFill>
              </a:rPr>
              <a:t>/</a:t>
            </a:r>
            <a:r>
              <a:rPr lang="en-US" sz="2400" dirty="0" err="1">
                <a:solidFill>
                  <a:srgbClr val="3366FF"/>
                </a:solidFill>
              </a:rPr>
              <a:t>en</a:t>
            </a:r>
            <a:r>
              <a:rPr lang="en-US" sz="2400" dirty="0">
                <a:solidFill>
                  <a:srgbClr val="3366FF"/>
                </a:solidFill>
              </a:rPr>
              <a:t>/</a:t>
            </a:r>
          </a:p>
        </p:txBody>
      </p:sp>
      <p:sp>
        <p:nvSpPr>
          <p:cNvPr id="5" name="TextBox 4">
            <a:extLst>
              <a:ext uri="{FF2B5EF4-FFF2-40B4-BE49-F238E27FC236}">
                <a16:creationId xmlns:a16="http://schemas.microsoft.com/office/drawing/2014/main" id="{EC046A61-F2E5-1C48-AD89-2279DDE1ECD4}"/>
              </a:ext>
            </a:extLst>
          </p:cNvPr>
          <p:cNvSpPr txBox="1"/>
          <p:nvPr/>
        </p:nvSpPr>
        <p:spPr>
          <a:xfrm>
            <a:off x="8708087" y="677301"/>
            <a:ext cx="2874313" cy="461665"/>
          </a:xfrm>
          <a:prstGeom prst="rect">
            <a:avLst/>
          </a:prstGeom>
          <a:noFill/>
        </p:spPr>
        <p:txBody>
          <a:bodyPr wrap="none" rtlCol="0">
            <a:spAutoFit/>
          </a:bodyPr>
          <a:lstStyle/>
          <a:p>
            <a:r>
              <a:rPr lang="en-US" sz="2400" b="1" dirty="0">
                <a:solidFill>
                  <a:srgbClr val="0000FF"/>
                </a:solidFill>
              </a:rPr>
              <a:t>Loaded into </a:t>
            </a:r>
            <a:r>
              <a:rPr lang="en-US" sz="2400" b="1" dirty="0" err="1">
                <a:solidFill>
                  <a:srgbClr val="0000FF"/>
                </a:solidFill>
              </a:rPr>
              <a:t>Skosmos</a:t>
            </a:r>
            <a:endParaRPr lang="en-US" sz="2400" b="1" dirty="0">
              <a:solidFill>
                <a:srgbClr val="0000FF"/>
              </a:solidFill>
            </a:endParaRPr>
          </a:p>
        </p:txBody>
      </p:sp>
    </p:spTree>
    <p:extLst>
      <p:ext uri="{BB962C8B-B14F-4D97-AF65-F5344CB8AC3E}">
        <p14:creationId xmlns:p14="http://schemas.microsoft.com/office/powerpoint/2010/main" val="2473449983"/>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4" name="Picture 3"/>
          <p:cNvPicPr>
            <a:picLocks noChangeAspect="1"/>
          </p:cNvPicPr>
          <p:nvPr/>
        </p:nvPicPr>
        <p:blipFill>
          <a:blip r:embed="rId3"/>
          <a:stretch>
            <a:fillRect/>
          </a:stretch>
        </p:blipFill>
        <p:spPr>
          <a:xfrm>
            <a:off x="2362201" y="2358545"/>
            <a:ext cx="2323809" cy="3771429"/>
          </a:xfrm>
          <a:prstGeom prst="rect">
            <a:avLst/>
          </a:prstGeom>
        </p:spPr>
      </p:pic>
      <p:pic>
        <p:nvPicPr>
          <p:cNvPr id="5" name="Picture 4"/>
          <p:cNvPicPr>
            <a:picLocks noChangeAspect="1"/>
          </p:cNvPicPr>
          <p:nvPr/>
        </p:nvPicPr>
        <p:blipFill>
          <a:blip r:embed="rId4"/>
          <a:stretch>
            <a:fillRect/>
          </a:stretch>
        </p:blipFill>
        <p:spPr>
          <a:xfrm>
            <a:off x="5718520" y="82069"/>
            <a:ext cx="4640580" cy="6739890"/>
          </a:xfrm>
          <a:prstGeom prst="rect">
            <a:avLst/>
          </a:prstGeom>
        </p:spPr>
      </p:pic>
      <p:sp>
        <p:nvSpPr>
          <p:cNvPr id="6" name="TextBox 5"/>
          <p:cNvSpPr txBox="1"/>
          <p:nvPr/>
        </p:nvSpPr>
        <p:spPr>
          <a:xfrm>
            <a:off x="1828800" y="274639"/>
            <a:ext cx="3352800" cy="1569660"/>
          </a:xfrm>
          <a:prstGeom prst="rect">
            <a:avLst/>
          </a:prstGeom>
          <a:noFill/>
        </p:spPr>
        <p:txBody>
          <a:bodyPr wrap="square" rtlCol="0">
            <a:spAutoFit/>
          </a:bodyPr>
          <a:lstStyle/>
          <a:p>
            <a:r>
              <a:rPr lang="en-US" sz="3200" dirty="0"/>
              <a:t>But problems: </a:t>
            </a:r>
          </a:p>
          <a:p>
            <a:r>
              <a:rPr lang="en-US" sz="3200" dirty="0"/>
              <a:t>GACS inherited </a:t>
            </a:r>
          </a:p>
          <a:p>
            <a:r>
              <a:rPr lang="en-US" sz="3200" dirty="0"/>
              <a:t>from three sources</a:t>
            </a:r>
          </a:p>
        </p:txBody>
      </p:sp>
      <p:sp>
        <p:nvSpPr>
          <p:cNvPr id="7" name="Oval 6">
            <a:extLst>
              <a:ext uri="{FF2B5EF4-FFF2-40B4-BE49-F238E27FC236}">
                <a16:creationId xmlns:a16="http://schemas.microsoft.com/office/drawing/2014/main" id="{D28E521B-4D7B-B748-A24F-E3E093C510C1}"/>
              </a:ext>
            </a:extLst>
          </p:cNvPr>
          <p:cNvSpPr/>
          <p:nvPr/>
        </p:nvSpPr>
        <p:spPr>
          <a:xfrm>
            <a:off x="4824556" y="45412"/>
            <a:ext cx="6220692" cy="1325563"/>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674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Quality control project </a:t>
            </a:r>
            <a:r>
              <a:rPr lang="en-US" sz="3600" dirty="0"/>
              <a:t>[nine months]</a:t>
            </a:r>
            <a:endParaRPr lang="en-US" dirty="0"/>
          </a:p>
        </p:txBody>
      </p:sp>
      <p:sp>
        <p:nvSpPr>
          <p:cNvPr id="3" name="Content Placeholder 2"/>
          <p:cNvSpPr>
            <a:spLocks noGrp="1"/>
          </p:cNvSpPr>
          <p:nvPr>
            <p:ph idx="1"/>
          </p:nvPr>
        </p:nvSpPr>
        <p:spPr/>
        <p:txBody>
          <a:bodyPr>
            <a:normAutofit/>
          </a:bodyPr>
          <a:lstStyle/>
          <a:p>
            <a:pPr marL="0" indent="0">
              <a:buNone/>
            </a:pPr>
            <a:r>
              <a:rPr lang="en-US" dirty="0"/>
              <a:t>Status: 15,428 concepts</a:t>
            </a:r>
          </a:p>
          <a:p>
            <a:r>
              <a:rPr lang="en-US" dirty="0"/>
              <a:t>Hierarchy</a:t>
            </a:r>
          </a:p>
          <a:p>
            <a:pPr lvl="1"/>
            <a:r>
              <a:rPr lang="en-US" dirty="0"/>
              <a:t>BT/NT relationships sometimes of different types</a:t>
            </a:r>
          </a:p>
          <a:p>
            <a:pPr lvl="1"/>
            <a:r>
              <a:rPr lang="en-US" dirty="0"/>
              <a:t>4,226 concepts (27%) have more than one BT (“</a:t>
            </a:r>
            <a:r>
              <a:rPr lang="en-US" dirty="0" err="1"/>
              <a:t>polyhierarchy</a:t>
            </a:r>
            <a:r>
              <a:rPr lang="en-US" dirty="0"/>
              <a:t>”)</a:t>
            </a:r>
          </a:p>
          <a:p>
            <a:pPr lvl="1"/>
            <a:r>
              <a:rPr lang="en-US" dirty="0"/>
              <a:t>578 top concepts</a:t>
            </a:r>
          </a:p>
          <a:p>
            <a:r>
              <a:rPr lang="en-US" dirty="0"/>
              <a:t>Thematic classification</a:t>
            </a:r>
          </a:p>
          <a:p>
            <a:pPr lvl="1"/>
            <a:r>
              <a:rPr lang="en-US" dirty="0"/>
              <a:t>Based on CABT Classification / UAT</a:t>
            </a:r>
          </a:p>
          <a:p>
            <a:pPr lvl="1"/>
            <a:r>
              <a:rPr lang="en-US" dirty="0"/>
              <a:t>None assigned for ~2800 concepts.</a:t>
            </a:r>
          </a:p>
          <a:p>
            <a:pPr lvl="1"/>
            <a:r>
              <a:rPr lang="en-US" dirty="0"/>
              <a:t>Frequency distribution of terms to categories very uneven.</a:t>
            </a:r>
          </a:p>
          <a:p>
            <a:pPr lvl="1"/>
            <a:r>
              <a:rPr lang="en-US" dirty="0"/>
              <a:t>No scope notes for the classification.</a:t>
            </a:r>
          </a:p>
        </p:txBody>
      </p:sp>
    </p:spTree>
    <p:extLst>
      <p:ext uri="{BB962C8B-B14F-4D97-AF65-F5344CB8AC3E}">
        <p14:creationId xmlns:p14="http://schemas.microsoft.com/office/powerpoint/2010/main" val="399161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91244" y="983673"/>
            <a:ext cx="9144000" cy="5721644"/>
          </a:xfrm>
          <a:prstGeom prst="rect">
            <a:avLst/>
          </a:prstGeom>
        </p:spPr>
      </p:pic>
      <p:sp>
        <p:nvSpPr>
          <p:cNvPr id="4" name="Oval 3">
            <a:extLst>
              <a:ext uri="{FF2B5EF4-FFF2-40B4-BE49-F238E27FC236}">
                <a16:creationId xmlns:a16="http://schemas.microsoft.com/office/drawing/2014/main" id="{828D5442-3E31-BA4D-B836-B43AFCA538E9}"/>
              </a:ext>
            </a:extLst>
          </p:cNvPr>
          <p:cNvSpPr/>
          <p:nvPr/>
        </p:nvSpPr>
        <p:spPr>
          <a:xfrm>
            <a:off x="1177635" y="4401130"/>
            <a:ext cx="1537855" cy="6096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CB976F0-22A8-4944-90B6-46DA62CBF0AE}"/>
              </a:ext>
            </a:extLst>
          </p:cNvPr>
          <p:cNvSpPr/>
          <p:nvPr/>
        </p:nvSpPr>
        <p:spPr>
          <a:xfrm>
            <a:off x="1177635" y="3316143"/>
            <a:ext cx="1537855" cy="6096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D84C979-9008-AC46-BE91-5A767C7FC2E4}"/>
              </a:ext>
            </a:extLst>
          </p:cNvPr>
          <p:cNvSpPr/>
          <p:nvPr/>
        </p:nvSpPr>
        <p:spPr>
          <a:xfrm>
            <a:off x="1177636" y="2493818"/>
            <a:ext cx="1537855" cy="6096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192C642-7BEA-B944-AF63-E26149ED7540}"/>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Top concepts reduced to three </a:t>
            </a:r>
            <a:r>
              <a:rPr lang="en-US" sz="3600" dirty="0"/>
              <a:t>[based on YSO]</a:t>
            </a:r>
            <a:endParaRPr lang="en-US" dirty="0"/>
          </a:p>
        </p:txBody>
      </p:sp>
    </p:spTree>
    <p:extLst>
      <p:ext uri="{BB962C8B-B14F-4D97-AF65-F5344CB8AC3E}">
        <p14:creationId xmlns:p14="http://schemas.microsoft.com/office/powerpoint/2010/main" val="746493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905E30-99D3-CE4A-A260-45939D5ABEB5}"/>
              </a:ext>
            </a:extLst>
          </p:cNvPr>
          <p:cNvPicPr>
            <a:picLocks noChangeAspect="1"/>
          </p:cNvPicPr>
          <p:nvPr/>
        </p:nvPicPr>
        <p:blipFill>
          <a:blip r:embed="rId2"/>
          <a:stretch>
            <a:fillRect/>
          </a:stretch>
        </p:blipFill>
        <p:spPr>
          <a:xfrm>
            <a:off x="1372539" y="899160"/>
            <a:ext cx="9151374" cy="5740695"/>
          </a:xfrm>
          <a:prstGeom prst="rect">
            <a:avLst/>
          </a:prstGeom>
        </p:spPr>
      </p:pic>
      <p:sp>
        <p:nvSpPr>
          <p:cNvPr id="3" name="Oval 2">
            <a:extLst>
              <a:ext uri="{FF2B5EF4-FFF2-40B4-BE49-F238E27FC236}">
                <a16:creationId xmlns:a16="http://schemas.microsoft.com/office/drawing/2014/main" id="{B97252FD-3D6C-7040-8589-D7460554A5F7}"/>
              </a:ext>
            </a:extLst>
          </p:cNvPr>
          <p:cNvSpPr/>
          <p:nvPr/>
        </p:nvSpPr>
        <p:spPr>
          <a:xfrm>
            <a:off x="1149926" y="2514600"/>
            <a:ext cx="3241965" cy="18288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235B3A0-6759-8A41-9365-161C7FD2BDC8}"/>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100% of concepts assigned to classification</a:t>
            </a:r>
          </a:p>
        </p:txBody>
      </p:sp>
    </p:spTree>
    <p:extLst>
      <p:ext uri="{BB962C8B-B14F-4D97-AF65-F5344CB8AC3E}">
        <p14:creationId xmlns:p14="http://schemas.microsoft.com/office/powerpoint/2010/main" val="765209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B375A-A2A8-B84D-9EC8-08CF9B8930DC}"/>
              </a:ext>
            </a:extLst>
          </p:cNvPr>
          <p:cNvSpPr>
            <a:spLocks noGrp="1"/>
          </p:cNvSpPr>
          <p:nvPr>
            <p:ph type="title"/>
          </p:nvPr>
        </p:nvSpPr>
        <p:spPr/>
        <p:txBody>
          <a:bodyPr/>
          <a:lstStyle/>
          <a:p>
            <a:r>
              <a:rPr lang="en-US" dirty="0"/>
              <a:t>GACS vision</a:t>
            </a:r>
          </a:p>
        </p:txBody>
      </p:sp>
      <p:sp>
        <p:nvSpPr>
          <p:cNvPr id="3" name="Content Placeholder 2">
            <a:extLst>
              <a:ext uri="{FF2B5EF4-FFF2-40B4-BE49-F238E27FC236}">
                <a16:creationId xmlns:a16="http://schemas.microsoft.com/office/drawing/2014/main" id="{F65ACB5C-5F93-B64E-9BBE-9EB84A9D6D5A}"/>
              </a:ext>
            </a:extLst>
          </p:cNvPr>
          <p:cNvSpPr>
            <a:spLocks noGrp="1"/>
          </p:cNvSpPr>
          <p:nvPr>
            <p:ph idx="1"/>
          </p:nvPr>
        </p:nvSpPr>
        <p:spPr/>
        <p:txBody>
          <a:bodyPr>
            <a:normAutofit/>
          </a:bodyPr>
          <a:lstStyle/>
          <a:p>
            <a:r>
              <a:rPr lang="en-US" dirty="0"/>
              <a:t>Vision</a:t>
            </a:r>
          </a:p>
          <a:p>
            <a:pPr lvl="1"/>
            <a:r>
              <a:rPr lang="en-US" dirty="0"/>
              <a:t>Was: Global Agricultural Concept </a:t>
            </a:r>
            <a:r>
              <a:rPr lang="en-US" dirty="0">
                <a:solidFill>
                  <a:schemeClr val="accent4">
                    <a:lumMod val="75000"/>
                  </a:schemeClr>
                </a:solidFill>
              </a:rPr>
              <a:t>Scheme</a:t>
            </a:r>
          </a:p>
          <a:p>
            <a:pPr lvl="1"/>
            <a:r>
              <a:rPr lang="en-US" dirty="0"/>
              <a:t>Now: Global Agricultural Concept </a:t>
            </a:r>
            <a:r>
              <a:rPr lang="en-US" b="1" dirty="0">
                <a:solidFill>
                  <a:schemeClr val="accent6">
                    <a:lumMod val="75000"/>
                  </a:schemeClr>
                </a:solidFill>
              </a:rPr>
              <a:t>Space</a:t>
            </a:r>
          </a:p>
          <a:p>
            <a:pPr lvl="2"/>
            <a:r>
              <a:rPr lang="en-US" dirty="0"/>
              <a:t>“Namespace of SKOS concepts (grouped into concept schemes)”</a:t>
            </a:r>
          </a:p>
          <a:p>
            <a:r>
              <a:rPr lang="en-US" dirty="0"/>
              <a:t>Scope</a:t>
            </a:r>
          </a:p>
          <a:p>
            <a:pPr lvl="1"/>
            <a:r>
              <a:rPr lang="en-US" dirty="0"/>
              <a:t>To date: concepts used in bibliographic description</a:t>
            </a:r>
          </a:p>
          <a:p>
            <a:pPr lvl="1"/>
            <a:r>
              <a:rPr lang="en-US" dirty="0"/>
              <a:t>In future: more emphasis on variables used </a:t>
            </a:r>
            <a:r>
              <a:rPr lang="en-US"/>
              <a:t>in agricultural </a:t>
            </a:r>
            <a:r>
              <a:rPr lang="en-US" dirty="0"/>
              <a:t>datasets</a:t>
            </a:r>
          </a:p>
          <a:p>
            <a:r>
              <a:rPr lang="en-US" dirty="0"/>
              <a:t>Goals </a:t>
            </a:r>
          </a:p>
          <a:p>
            <a:pPr lvl="1"/>
            <a:r>
              <a:rPr lang="en-US" dirty="0" err="1"/>
              <a:t>Semanticize</a:t>
            </a:r>
            <a:r>
              <a:rPr lang="en-US" dirty="0"/>
              <a:t> field data spreadsheets by annotating with GACS URIs</a:t>
            </a:r>
          </a:p>
          <a:p>
            <a:pPr lvl="1"/>
            <a:r>
              <a:rPr lang="en-US" dirty="0"/>
              <a:t>Use generic GACS concepts as mapping targets from domain ontologies</a:t>
            </a:r>
          </a:p>
        </p:txBody>
      </p:sp>
    </p:spTree>
    <p:extLst>
      <p:ext uri="{BB962C8B-B14F-4D97-AF65-F5344CB8AC3E}">
        <p14:creationId xmlns:p14="http://schemas.microsoft.com/office/powerpoint/2010/main" val="2598640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Part-time effort over 3+ years</a:t>
            </a:r>
          </a:p>
        </p:txBody>
      </p:sp>
      <p:sp>
        <p:nvSpPr>
          <p:cNvPr id="3" name="Content Placeholder 2"/>
          <p:cNvSpPr>
            <a:spLocks noGrp="1"/>
          </p:cNvSpPr>
          <p:nvPr>
            <p:ph idx="1"/>
          </p:nvPr>
        </p:nvSpPr>
        <p:spPr/>
        <p:txBody>
          <a:bodyPr>
            <a:normAutofit/>
          </a:bodyPr>
          <a:lstStyle/>
          <a:p>
            <a:r>
              <a:rPr lang="en-US" dirty="0"/>
              <a:t>Feasibility study</a:t>
            </a:r>
          </a:p>
          <a:p>
            <a:pPr lvl="1"/>
            <a:r>
              <a:rPr lang="en-US" dirty="0"/>
              <a:t>Two consultants</a:t>
            </a:r>
          </a:p>
          <a:p>
            <a:r>
              <a:rPr lang="en-US" dirty="0"/>
              <a:t>Creation of GACS</a:t>
            </a:r>
          </a:p>
          <a:p>
            <a:pPr lvl="1"/>
            <a:r>
              <a:rPr lang="en-US" dirty="0"/>
              <a:t>Four thesaurus experts (from three partner organizations) + two consultants</a:t>
            </a:r>
          </a:p>
          <a:p>
            <a:r>
              <a:rPr lang="en-US" dirty="0"/>
              <a:t>Quality control </a:t>
            </a:r>
          </a:p>
          <a:p>
            <a:pPr lvl="1"/>
            <a:r>
              <a:rPr lang="en-US" dirty="0"/>
              <a:t>One thesaurus expert + two consultants</a:t>
            </a:r>
          </a:p>
        </p:txBody>
      </p:sp>
    </p:spTree>
    <p:extLst>
      <p:ext uri="{BB962C8B-B14F-4D97-AF65-F5344CB8AC3E}">
        <p14:creationId xmlns:p14="http://schemas.microsoft.com/office/powerpoint/2010/main" val="2545137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Shape 61"/>
          <p:cNvPicPr preferRelativeResize="0"/>
          <p:nvPr/>
        </p:nvPicPr>
        <p:blipFill>
          <a:blip r:embed="rId3">
            <a:alphaModFix/>
          </a:blip>
          <a:stretch>
            <a:fillRect/>
          </a:stretch>
        </p:blipFill>
        <p:spPr>
          <a:xfrm>
            <a:off x="758401" y="861633"/>
            <a:ext cx="10675199" cy="3035699"/>
          </a:xfrm>
          <a:prstGeom prst="rect">
            <a:avLst/>
          </a:prstGeom>
          <a:noFill/>
          <a:ln>
            <a:noFill/>
          </a:ln>
        </p:spPr>
      </p:pic>
      <p:sp>
        <p:nvSpPr>
          <p:cNvPr id="62" name="Shape 62"/>
          <p:cNvSpPr txBox="1"/>
          <p:nvPr/>
        </p:nvSpPr>
        <p:spPr>
          <a:xfrm>
            <a:off x="93451" y="275633"/>
            <a:ext cx="2757600" cy="382800"/>
          </a:xfrm>
          <a:prstGeom prst="rect">
            <a:avLst/>
          </a:prstGeom>
          <a:noFill/>
          <a:ln>
            <a:noFill/>
          </a:ln>
        </p:spPr>
        <p:txBody>
          <a:bodyPr lIns="121900" tIns="121900" rIns="121900" bIns="121900" anchor="t" anchorCtr="0">
            <a:noAutofit/>
          </a:bodyPr>
          <a:lstStyle/>
          <a:p>
            <a:pPr algn="ctr"/>
            <a:r>
              <a:rPr lang="en" sz="2400" b="1"/>
              <a:t>AGROVOC</a:t>
            </a:r>
          </a:p>
        </p:txBody>
      </p:sp>
      <p:sp>
        <p:nvSpPr>
          <p:cNvPr id="63" name="Shape 63"/>
          <p:cNvSpPr txBox="1"/>
          <p:nvPr/>
        </p:nvSpPr>
        <p:spPr>
          <a:xfrm>
            <a:off x="4532200" y="275633"/>
            <a:ext cx="2757600" cy="382800"/>
          </a:xfrm>
          <a:prstGeom prst="rect">
            <a:avLst/>
          </a:prstGeom>
          <a:noFill/>
          <a:ln>
            <a:noFill/>
          </a:ln>
        </p:spPr>
        <p:txBody>
          <a:bodyPr lIns="121900" tIns="121900" rIns="121900" bIns="121900" anchor="t" anchorCtr="0">
            <a:noAutofit/>
          </a:bodyPr>
          <a:lstStyle/>
          <a:p>
            <a:pPr algn="ctr"/>
            <a:r>
              <a:rPr lang="en" sz="2400" b="1"/>
              <a:t>CAB Thesaurus</a:t>
            </a:r>
          </a:p>
        </p:txBody>
      </p:sp>
      <p:sp>
        <p:nvSpPr>
          <p:cNvPr id="64" name="Shape 64"/>
          <p:cNvSpPr txBox="1"/>
          <p:nvPr/>
        </p:nvSpPr>
        <p:spPr>
          <a:xfrm>
            <a:off x="9257233" y="275633"/>
            <a:ext cx="2757600" cy="382800"/>
          </a:xfrm>
          <a:prstGeom prst="rect">
            <a:avLst/>
          </a:prstGeom>
          <a:noFill/>
          <a:ln>
            <a:noFill/>
          </a:ln>
        </p:spPr>
        <p:txBody>
          <a:bodyPr lIns="121900" tIns="121900" rIns="121900" bIns="121900" anchor="t" anchorCtr="0">
            <a:noAutofit/>
          </a:bodyPr>
          <a:lstStyle/>
          <a:p>
            <a:pPr algn="ctr"/>
            <a:r>
              <a:rPr lang="en" sz="2400" b="1"/>
              <a:t>NAL Thesaurus</a:t>
            </a:r>
          </a:p>
        </p:txBody>
      </p:sp>
      <p:sp>
        <p:nvSpPr>
          <p:cNvPr id="65" name="Shape 65"/>
          <p:cNvSpPr txBox="1"/>
          <p:nvPr/>
        </p:nvSpPr>
        <p:spPr>
          <a:xfrm>
            <a:off x="4532200" y="1829967"/>
            <a:ext cx="2757600" cy="1212399"/>
          </a:xfrm>
          <a:prstGeom prst="rect">
            <a:avLst/>
          </a:prstGeom>
          <a:noFill/>
          <a:ln>
            <a:noFill/>
          </a:ln>
        </p:spPr>
        <p:txBody>
          <a:bodyPr lIns="121900" tIns="121900" rIns="121900" bIns="121900" anchor="t" anchorCtr="0">
            <a:noAutofit/>
          </a:bodyPr>
          <a:lstStyle/>
          <a:p>
            <a:pPr algn="ctr"/>
            <a:r>
              <a:rPr lang="en" dirty="0"/>
              <a:t>140,000</a:t>
            </a:r>
          </a:p>
          <a:p>
            <a:pPr algn="ctr"/>
            <a:r>
              <a:rPr lang="en" dirty="0"/>
              <a:t>concepts,</a:t>
            </a:r>
          </a:p>
          <a:p>
            <a:pPr algn="ctr"/>
            <a:r>
              <a:rPr lang="en" dirty="0"/>
              <a:t>&gt;1.4M </a:t>
            </a:r>
            <a:r>
              <a:rPr lang="en-US" dirty="0"/>
              <a:t>labels</a:t>
            </a:r>
            <a:endParaRPr lang="en" dirty="0"/>
          </a:p>
        </p:txBody>
      </p:sp>
      <p:sp>
        <p:nvSpPr>
          <p:cNvPr id="66" name="Shape 66"/>
          <p:cNvSpPr txBox="1"/>
          <p:nvPr/>
        </p:nvSpPr>
        <p:spPr>
          <a:xfrm>
            <a:off x="93467" y="1829950"/>
            <a:ext cx="2757600" cy="1212399"/>
          </a:xfrm>
          <a:prstGeom prst="rect">
            <a:avLst/>
          </a:prstGeom>
          <a:noFill/>
          <a:ln>
            <a:noFill/>
          </a:ln>
        </p:spPr>
        <p:txBody>
          <a:bodyPr lIns="121900" tIns="121900" rIns="121900" bIns="121900" anchor="t" anchorCtr="0">
            <a:noAutofit/>
          </a:bodyPr>
          <a:lstStyle/>
          <a:p>
            <a:pPr algn="ctr"/>
            <a:r>
              <a:rPr lang="en" dirty="0"/>
              <a:t>32,000</a:t>
            </a:r>
          </a:p>
          <a:p>
            <a:pPr algn="ctr"/>
            <a:r>
              <a:rPr lang="en" dirty="0"/>
              <a:t>concepts,</a:t>
            </a:r>
          </a:p>
          <a:p>
            <a:pPr algn="ctr"/>
            <a:r>
              <a:rPr lang="en" dirty="0"/>
              <a:t>&gt;1.2M </a:t>
            </a:r>
            <a:r>
              <a:rPr lang="en-US" dirty="0"/>
              <a:t>labels</a:t>
            </a:r>
            <a:endParaRPr lang="en" sz="2400" dirty="0"/>
          </a:p>
        </p:txBody>
      </p:sp>
      <p:sp>
        <p:nvSpPr>
          <p:cNvPr id="67" name="Shape 67"/>
          <p:cNvSpPr txBox="1"/>
          <p:nvPr/>
        </p:nvSpPr>
        <p:spPr>
          <a:xfrm>
            <a:off x="9257233" y="1773283"/>
            <a:ext cx="2757600" cy="1212399"/>
          </a:xfrm>
          <a:prstGeom prst="rect">
            <a:avLst/>
          </a:prstGeom>
          <a:noFill/>
          <a:ln>
            <a:noFill/>
          </a:ln>
        </p:spPr>
        <p:txBody>
          <a:bodyPr lIns="121900" tIns="121900" rIns="121900" bIns="121900" anchor="t" anchorCtr="0">
            <a:noAutofit/>
          </a:bodyPr>
          <a:lstStyle/>
          <a:p>
            <a:pPr algn="ctr"/>
            <a:r>
              <a:rPr lang="en" dirty="0"/>
              <a:t>53,000</a:t>
            </a:r>
          </a:p>
          <a:p>
            <a:pPr algn="ctr"/>
            <a:r>
              <a:rPr lang="en" dirty="0"/>
              <a:t>concepts,</a:t>
            </a:r>
          </a:p>
          <a:p>
            <a:pPr algn="ctr"/>
            <a:r>
              <a:rPr lang="en" dirty="0"/>
              <a:t>&gt;200k </a:t>
            </a:r>
            <a:r>
              <a:rPr lang="en-US" dirty="0"/>
              <a:t>labels</a:t>
            </a:r>
            <a:endParaRPr lang="en" dirty="0"/>
          </a:p>
        </p:txBody>
      </p:sp>
      <p:sp>
        <p:nvSpPr>
          <p:cNvPr id="68" name="Shape 68"/>
          <p:cNvSpPr txBox="1"/>
          <p:nvPr/>
        </p:nvSpPr>
        <p:spPr>
          <a:xfrm>
            <a:off x="357367" y="4174001"/>
            <a:ext cx="3166800" cy="2480799"/>
          </a:xfrm>
          <a:prstGeom prst="rect">
            <a:avLst/>
          </a:prstGeom>
          <a:noFill/>
          <a:ln>
            <a:noFill/>
          </a:ln>
        </p:spPr>
        <p:txBody>
          <a:bodyPr lIns="121900" tIns="121900" rIns="121900" bIns="121900" anchor="t" anchorCtr="0">
            <a:noAutofit/>
          </a:bodyPr>
          <a:lstStyle/>
          <a:p>
            <a:r>
              <a:rPr lang="en" dirty="0"/>
              <a:t>English, Spanish, Portuguese, German, Czech, Persian, Polish, Hindi, French, Italian, Russian, Japanese, Hungarian, Chinese, Slovak, Thai, Lao, Turkish, Korean, Arabic, Telugu ...</a:t>
            </a:r>
          </a:p>
        </p:txBody>
      </p:sp>
      <p:sp>
        <p:nvSpPr>
          <p:cNvPr id="69" name="Shape 69"/>
          <p:cNvSpPr txBox="1"/>
          <p:nvPr/>
        </p:nvSpPr>
        <p:spPr>
          <a:xfrm>
            <a:off x="4772233" y="4174001"/>
            <a:ext cx="3048000" cy="2480799"/>
          </a:xfrm>
          <a:prstGeom prst="rect">
            <a:avLst/>
          </a:prstGeom>
          <a:noFill/>
          <a:ln>
            <a:noFill/>
          </a:ln>
        </p:spPr>
        <p:txBody>
          <a:bodyPr lIns="121900" tIns="121900" rIns="121900" bIns="121900" anchor="t" anchorCtr="0">
            <a:noAutofit/>
          </a:bodyPr>
          <a:lstStyle/>
          <a:p>
            <a:r>
              <a:rPr lang="en" sz="2000" dirty="0"/>
              <a:t>English, Spanish, Portuguese, Dutch</a:t>
            </a:r>
            <a:br>
              <a:rPr lang="en" sz="2000" dirty="0"/>
            </a:br>
            <a:r>
              <a:rPr lang="en" sz="2000" dirty="0">
                <a:solidFill>
                  <a:srgbClr val="999999"/>
                </a:solidFill>
              </a:rPr>
              <a:t>+ many languages with</a:t>
            </a:r>
          </a:p>
          <a:p>
            <a:r>
              <a:rPr lang="en" sz="2000" dirty="0">
                <a:solidFill>
                  <a:srgbClr val="999999"/>
                </a:solidFill>
              </a:rPr>
              <a:t>   lower coverage</a:t>
            </a:r>
            <a:endParaRPr lang="en" sz="2400" dirty="0">
              <a:solidFill>
                <a:srgbClr val="999999"/>
              </a:solidFill>
            </a:endParaRPr>
          </a:p>
        </p:txBody>
      </p:sp>
      <p:sp>
        <p:nvSpPr>
          <p:cNvPr id="70" name="Shape 70"/>
          <p:cNvSpPr txBox="1"/>
          <p:nvPr/>
        </p:nvSpPr>
        <p:spPr>
          <a:xfrm>
            <a:off x="9416833" y="4174001"/>
            <a:ext cx="3048000" cy="2480799"/>
          </a:xfrm>
          <a:prstGeom prst="rect">
            <a:avLst/>
          </a:prstGeom>
          <a:noFill/>
          <a:ln>
            <a:noFill/>
          </a:ln>
        </p:spPr>
        <p:txBody>
          <a:bodyPr lIns="121900" tIns="121900" rIns="121900" bIns="121900" anchor="t" anchorCtr="0">
            <a:noAutofit/>
          </a:bodyPr>
          <a:lstStyle/>
          <a:p>
            <a:r>
              <a:rPr lang="en" sz="2400"/>
              <a:t>English, Spanish</a:t>
            </a:r>
          </a:p>
        </p:txBody>
      </p:sp>
      <p:sp>
        <p:nvSpPr>
          <p:cNvPr id="12" name="TextBox 11"/>
          <p:cNvSpPr txBox="1"/>
          <p:nvPr/>
        </p:nvSpPr>
        <p:spPr>
          <a:xfrm>
            <a:off x="8345051" y="5485164"/>
            <a:ext cx="2124236" cy="502766"/>
          </a:xfrm>
          <a:prstGeom prst="rect">
            <a:avLst/>
          </a:prstGeom>
          <a:noFill/>
        </p:spPr>
        <p:txBody>
          <a:bodyPr wrap="none" rtlCol="0">
            <a:spAutoFit/>
          </a:bodyPr>
          <a:lstStyle/>
          <a:p>
            <a:r>
              <a:rPr lang="en-US" sz="2667" b="1">
                <a:solidFill>
                  <a:srgbClr val="0000FF"/>
                </a:solidFill>
              </a:rPr>
              <a:t>Starting point</a:t>
            </a:r>
          </a:p>
        </p:txBody>
      </p:sp>
    </p:spTree>
    <p:extLst>
      <p:ext uri="{BB962C8B-B14F-4D97-AF65-F5344CB8AC3E}">
        <p14:creationId xmlns:p14="http://schemas.microsoft.com/office/powerpoint/2010/main" val="3153744162"/>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BB189-2B27-8041-A296-1814B0A452FA}"/>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E732791B-5DCC-DA48-8C2E-59D9AC52C4A2}"/>
              </a:ext>
            </a:extLst>
          </p:cNvPr>
          <p:cNvSpPr>
            <a:spLocks noGrp="1"/>
          </p:cNvSpPr>
          <p:nvPr>
            <p:ph idx="1"/>
          </p:nvPr>
        </p:nvSpPr>
        <p:spPr/>
        <p:txBody>
          <a:bodyPr>
            <a:normAutofit/>
          </a:bodyPr>
          <a:lstStyle/>
          <a:p>
            <a:r>
              <a:rPr lang="en-US" dirty="0"/>
              <a:t>Governance</a:t>
            </a:r>
          </a:p>
          <a:p>
            <a:pPr lvl="1"/>
            <a:r>
              <a:rPr lang="en-US" dirty="0"/>
              <a:t>Building the partner coalition</a:t>
            </a:r>
          </a:p>
          <a:p>
            <a:pPr lvl="1"/>
            <a:r>
              <a:rPr lang="en-US" dirty="0"/>
              <a:t>Maximize reuse and avoid duplication within the concept space </a:t>
            </a:r>
          </a:p>
          <a:p>
            <a:r>
              <a:rPr lang="en-US" dirty="0"/>
              <a:t>Effort</a:t>
            </a:r>
          </a:p>
          <a:p>
            <a:pPr lvl="1"/>
            <a:r>
              <a:rPr lang="en-US" dirty="0"/>
              <a:t>Sustainable effort in conditions of tight budgets</a:t>
            </a:r>
          </a:p>
          <a:p>
            <a:pPr lvl="1"/>
            <a:r>
              <a:rPr lang="en-US" dirty="0"/>
              <a:t>Monitor existing alignments to keep them fresh</a:t>
            </a:r>
          </a:p>
          <a:p>
            <a:r>
              <a:rPr lang="en-US" dirty="0"/>
              <a:t>Role within ecosystem</a:t>
            </a:r>
          </a:p>
          <a:p>
            <a:pPr lvl="1"/>
            <a:r>
              <a:rPr lang="en-US" dirty="0"/>
              <a:t>Collaboration and alignment with other concept schemes, domain ontologies, </a:t>
            </a:r>
            <a:r>
              <a:rPr lang="en-US" dirty="0" err="1"/>
              <a:t>Wikidata</a:t>
            </a:r>
            <a:endParaRPr lang="en-US" dirty="0"/>
          </a:p>
          <a:p>
            <a:pPr lvl="1"/>
            <a:r>
              <a:rPr lang="en-US" dirty="0"/>
              <a:t>Best practice for annotating ”non-semantic” resources with URIs</a:t>
            </a:r>
          </a:p>
        </p:txBody>
      </p:sp>
    </p:spTree>
    <p:extLst>
      <p:ext uri="{BB962C8B-B14F-4D97-AF65-F5344CB8AC3E}">
        <p14:creationId xmlns:p14="http://schemas.microsoft.com/office/powerpoint/2010/main" val="385968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E070792-71DF-B040-A904-B9BE4A5459E2}"/>
              </a:ext>
            </a:extLst>
          </p:cNvPr>
          <p:cNvPicPr>
            <a:picLocks noGrp="1" noChangeAspect="1"/>
          </p:cNvPicPr>
          <p:nvPr>
            <p:ph idx="1"/>
          </p:nvPr>
        </p:nvPicPr>
        <p:blipFill>
          <a:blip r:embed="rId2"/>
          <a:stretch>
            <a:fillRect/>
          </a:stretch>
        </p:blipFill>
        <p:spPr>
          <a:xfrm>
            <a:off x="3703228" y="2819375"/>
            <a:ext cx="4572000" cy="1174750"/>
          </a:xfrm>
        </p:spPr>
      </p:pic>
    </p:spTree>
    <p:extLst>
      <p:ext uri="{BB962C8B-B14F-4D97-AF65-F5344CB8AC3E}">
        <p14:creationId xmlns:p14="http://schemas.microsoft.com/office/powerpoint/2010/main" val="90420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B8B29A-A47C-DC4A-B7D2-9B84D0051010}"/>
              </a:ext>
            </a:extLst>
          </p:cNvPr>
          <p:cNvPicPr>
            <a:picLocks noChangeAspect="1"/>
          </p:cNvPicPr>
          <p:nvPr/>
        </p:nvPicPr>
        <p:blipFill>
          <a:blip r:embed="rId2">
            <a:lum/>
            <a:alphaModFix/>
          </a:blip>
          <a:srcRect/>
          <a:stretch>
            <a:fillRect/>
          </a:stretch>
        </p:blipFill>
        <p:spPr>
          <a:xfrm>
            <a:off x="604391" y="0"/>
            <a:ext cx="10094976" cy="6729984"/>
          </a:xfrm>
          <a:prstGeom prst="rect">
            <a:avLst/>
          </a:prstGeom>
          <a:noFill/>
          <a:ln>
            <a:noFill/>
          </a:ln>
        </p:spPr>
      </p:pic>
    </p:spTree>
    <p:extLst>
      <p:ext uri="{BB962C8B-B14F-4D97-AF65-F5344CB8AC3E}">
        <p14:creationId xmlns:p14="http://schemas.microsoft.com/office/powerpoint/2010/main" val="330688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EB6038-194F-0844-97AF-E1A0531173D7}"/>
              </a:ext>
            </a:extLst>
          </p:cNvPr>
          <p:cNvPicPr>
            <a:picLocks noChangeAspect="1"/>
          </p:cNvPicPr>
          <p:nvPr/>
        </p:nvPicPr>
        <p:blipFill>
          <a:blip r:embed="rId3">
            <a:lum/>
            <a:alphaModFix/>
          </a:blip>
          <a:srcRect/>
          <a:stretch>
            <a:fillRect/>
          </a:stretch>
        </p:blipFill>
        <p:spPr>
          <a:xfrm>
            <a:off x="4564685" y="195952"/>
            <a:ext cx="5972594" cy="3981403"/>
          </a:xfrm>
          <a:prstGeom prst="rect">
            <a:avLst/>
          </a:prstGeom>
          <a:noFill/>
          <a:ln>
            <a:noFill/>
          </a:ln>
        </p:spPr>
      </p:pic>
      <p:sp>
        <p:nvSpPr>
          <p:cNvPr id="3" name="Freeform 2">
            <a:extLst>
              <a:ext uri="{FF2B5EF4-FFF2-40B4-BE49-F238E27FC236}">
                <a16:creationId xmlns:a16="http://schemas.microsoft.com/office/drawing/2014/main" id="{CB5A7E23-50D1-A447-9525-7255651C9A24}"/>
              </a:ext>
            </a:extLst>
          </p:cNvPr>
          <p:cNvSpPr/>
          <p:nvPr/>
        </p:nvSpPr>
        <p:spPr>
          <a:xfrm>
            <a:off x="4920009" y="4735816"/>
            <a:ext cx="1241025" cy="1240698"/>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E1A7C4">
              <a:alpha val="50000"/>
            </a:srgbClr>
          </a:solidFill>
          <a:ln w="0">
            <a:solidFill>
              <a:srgbClr val="808080"/>
            </a:solidFill>
            <a:prstDash val="solid"/>
          </a:ln>
        </p:spPr>
        <p:txBody>
          <a:bodyPr vert="horz" wrap="none" lIns="81646" tIns="40823" rIns="81646" bIns="40823" anchor="ctr" anchorCtr="0" compatLnSpc="0">
            <a:noAutofit/>
          </a:bodyPr>
          <a:lstStyle/>
          <a:p>
            <a:pPr hangingPunct="0"/>
            <a:endParaRPr lang="fi-FI" sz="1633">
              <a:latin typeface="Arial" pitchFamily="18"/>
              <a:ea typeface="Droid Sans" pitchFamily="2"/>
              <a:cs typeface="Lohit Hindi" pitchFamily="2"/>
            </a:endParaRPr>
          </a:p>
        </p:txBody>
      </p:sp>
      <p:sp>
        <p:nvSpPr>
          <p:cNvPr id="4" name="Freeform 3">
            <a:extLst>
              <a:ext uri="{FF2B5EF4-FFF2-40B4-BE49-F238E27FC236}">
                <a16:creationId xmlns:a16="http://schemas.microsoft.com/office/drawing/2014/main" id="{CEB1F8E2-BE27-CC46-8384-480811F8ED46}"/>
              </a:ext>
            </a:extLst>
          </p:cNvPr>
          <p:cNvSpPr/>
          <p:nvPr/>
        </p:nvSpPr>
        <p:spPr>
          <a:xfrm>
            <a:off x="6356985" y="4049660"/>
            <a:ext cx="2547367" cy="261268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AE5B4">
              <a:alpha val="50000"/>
            </a:srgbClr>
          </a:solidFill>
          <a:ln w="0">
            <a:solidFill>
              <a:srgbClr val="808080"/>
            </a:solidFill>
            <a:prstDash val="solid"/>
          </a:ln>
        </p:spPr>
        <p:txBody>
          <a:bodyPr vert="horz" wrap="none" lIns="81646" tIns="40823" rIns="81646" bIns="40823" anchor="ctr" anchorCtr="0" compatLnSpc="0">
            <a:noAutofit/>
          </a:bodyPr>
          <a:lstStyle/>
          <a:p>
            <a:pPr hangingPunct="0"/>
            <a:endParaRPr lang="fi-FI" sz="1633">
              <a:latin typeface="Arial" pitchFamily="18"/>
              <a:ea typeface="Droid Sans" pitchFamily="2"/>
              <a:cs typeface="Lohit Hindi" pitchFamily="2"/>
            </a:endParaRPr>
          </a:p>
        </p:txBody>
      </p:sp>
      <p:sp>
        <p:nvSpPr>
          <p:cNvPr id="5" name="Freeform 4">
            <a:extLst>
              <a:ext uri="{FF2B5EF4-FFF2-40B4-BE49-F238E27FC236}">
                <a16:creationId xmlns:a16="http://schemas.microsoft.com/office/drawing/2014/main" id="{ACEC71B3-2DAB-0448-8C9C-C1EEBBD31F05}"/>
              </a:ext>
            </a:extLst>
          </p:cNvPr>
          <p:cNvSpPr/>
          <p:nvPr/>
        </p:nvSpPr>
        <p:spPr>
          <a:xfrm>
            <a:off x="1523521" y="0"/>
            <a:ext cx="3004585" cy="6858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1C6C5"/>
          </a:solidFill>
          <a:ln w="0">
            <a:solidFill>
              <a:srgbClr val="808080"/>
            </a:solidFill>
            <a:prstDash val="solid"/>
          </a:ln>
        </p:spPr>
        <p:txBody>
          <a:bodyPr vert="horz" wrap="none" lIns="81646" tIns="40823" rIns="81646" bIns="40823" anchor="ctr" anchorCtr="0" compatLnSpc="0">
            <a:noAutofit/>
          </a:bodyPr>
          <a:lstStyle/>
          <a:p>
            <a:pPr hangingPunct="0">
              <a:spcBef>
                <a:spcPts val="514"/>
              </a:spcBef>
            </a:pPr>
            <a:r>
              <a:rPr lang="fi-FI" sz="1633" b="1" dirty="0">
                <a:latin typeface="Arial" pitchFamily="18"/>
                <a:ea typeface="Droid Sans" pitchFamily="2"/>
                <a:cs typeface="Lohit Hindi" pitchFamily="2"/>
              </a:rPr>
              <a:t>GACS </a:t>
            </a:r>
            <a:r>
              <a:rPr lang="fi-FI" sz="1633" b="1" dirty="0" err="1">
                <a:latin typeface="Arial" pitchFamily="18"/>
                <a:ea typeface="Droid Sans" pitchFamily="2"/>
                <a:cs typeface="Lohit Hindi" pitchFamily="2"/>
              </a:rPr>
              <a:t>Phase</a:t>
            </a:r>
            <a:r>
              <a:rPr lang="fi-FI" sz="1633" b="1" dirty="0">
                <a:latin typeface="Arial" pitchFamily="18"/>
                <a:ea typeface="Droid Sans" pitchFamily="2"/>
                <a:cs typeface="Lohit Hindi" pitchFamily="2"/>
              </a:rPr>
              <a:t> </a:t>
            </a:r>
            <a:r>
              <a:rPr lang="fi-FI" sz="1633" b="1" dirty="0" err="1">
                <a:latin typeface="Arial" pitchFamily="18"/>
                <a:ea typeface="Droid Sans" pitchFamily="2"/>
                <a:cs typeface="Lohit Hindi" pitchFamily="2"/>
              </a:rPr>
              <a:t>Two</a:t>
            </a:r>
            <a:r>
              <a:rPr lang="fi-FI" sz="1633" b="1" dirty="0">
                <a:latin typeface="Arial" pitchFamily="18"/>
                <a:ea typeface="Droid Sans" pitchFamily="2"/>
                <a:cs typeface="Lohit Hindi" pitchFamily="2"/>
              </a:rPr>
              <a:t> </a:t>
            </a:r>
            <a:r>
              <a:rPr lang="fi-FI" sz="1633" b="1" dirty="0" err="1">
                <a:latin typeface="Arial" pitchFamily="18"/>
                <a:ea typeface="Droid Sans" pitchFamily="2"/>
                <a:cs typeface="Lohit Hindi" pitchFamily="2"/>
              </a:rPr>
              <a:t>steps</a:t>
            </a:r>
            <a:endParaRPr lang="fi-FI" sz="1633" b="1" dirty="0">
              <a:latin typeface="Arial" pitchFamily="18"/>
              <a:ea typeface="Droid Sans" pitchFamily="2"/>
              <a:cs typeface="Lohit Hindi" pitchFamily="2"/>
            </a:endParaRPr>
          </a:p>
          <a:p>
            <a:pPr hangingPunct="0">
              <a:spcBef>
                <a:spcPts val="514"/>
              </a:spcBef>
            </a:pPr>
            <a:endParaRPr lang="fi-FI" sz="1633" dirty="0">
              <a:latin typeface="Arial" pitchFamily="18"/>
              <a:ea typeface="Droid Sans" pitchFamily="2"/>
              <a:cs typeface="Lohit Hindi" pitchFamily="2"/>
            </a:endParaRPr>
          </a:p>
          <a:p>
            <a:pPr hangingPunct="0">
              <a:spcBef>
                <a:spcPts val="514"/>
              </a:spcBef>
              <a:buSzPct val="100000"/>
              <a:buAutoNum type="arabicPeriod"/>
            </a:pPr>
            <a:r>
              <a:rPr lang="fi-FI" sz="1633" dirty="0" err="1">
                <a:latin typeface="Arial" pitchFamily="18"/>
                <a:ea typeface="Droid Sans" pitchFamily="2"/>
                <a:cs typeface="Lohit Hindi" pitchFamily="2"/>
              </a:rPr>
              <a:t>Decide</a:t>
            </a:r>
            <a:r>
              <a:rPr lang="fi-FI" sz="1633" dirty="0">
                <a:latin typeface="Arial" pitchFamily="18"/>
                <a:ea typeface="Droid Sans" pitchFamily="2"/>
                <a:cs typeface="Lohit Hindi" pitchFamily="2"/>
              </a:rPr>
              <a:t> </a:t>
            </a:r>
            <a:r>
              <a:rPr lang="fi-FI" sz="1633" dirty="0" err="1">
                <a:latin typeface="Arial" pitchFamily="18"/>
                <a:ea typeface="Droid Sans" pitchFamily="2"/>
                <a:cs typeface="Lohit Hindi" pitchFamily="2"/>
              </a:rPr>
              <a:t>approximate</a:t>
            </a:r>
            <a:r>
              <a:rPr lang="fi-FI" sz="1633" dirty="0">
                <a:latin typeface="Arial" pitchFamily="18"/>
                <a:ea typeface="Droid Sans" pitchFamily="2"/>
                <a:cs typeface="Lohit Hindi" pitchFamily="2"/>
              </a:rPr>
              <a:t> </a:t>
            </a:r>
            <a:r>
              <a:rPr lang="fi-FI" sz="1633" dirty="0" err="1">
                <a:latin typeface="Arial" pitchFamily="18"/>
                <a:ea typeface="Droid Sans" pitchFamily="2"/>
                <a:cs typeface="Lohit Hindi" pitchFamily="2"/>
              </a:rPr>
              <a:t>size</a:t>
            </a:r>
            <a:br>
              <a:rPr lang="fi-FI" sz="1633" dirty="0">
                <a:latin typeface="Arial" pitchFamily="18"/>
                <a:ea typeface="Droid Sans" pitchFamily="2"/>
                <a:cs typeface="Lohit Hindi" pitchFamily="2"/>
              </a:rPr>
            </a:br>
            <a:r>
              <a:rPr lang="fi-FI" sz="1633" dirty="0">
                <a:latin typeface="Arial" pitchFamily="18"/>
                <a:ea typeface="Droid Sans" pitchFamily="2"/>
                <a:cs typeface="Lohit Hindi" pitchFamily="2"/>
              </a:rPr>
              <a:t>of GACS </a:t>
            </a:r>
            <a:r>
              <a:rPr lang="fi-FI" sz="1633" dirty="0" err="1">
                <a:latin typeface="Arial" pitchFamily="18"/>
                <a:ea typeface="Droid Sans" pitchFamily="2"/>
                <a:cs typeface="Lohit Hindi" pitchFamily="2"/>
              </a:rPr>
              <a:t>Core</a:t>
            </a:r>
            <a:endParaRPr lang="fi-FI" sz="1633" dirty="0">
              <a:latin typeface="Arial" pitchFamily="18"/>
              <a:ea typeface="Droid Sans" pitchFamily="2"/>
              <a:cs typeface="Lohit Hindi" pitchFamily="2"/>
            </a:endParaRPr>
          </a:p>
          <a:p>
            <a:pPr hangingPunct="0">
              <a:spcBef>
                <a:spcPts val="514"/>
              </a:spcBef>
              <a:buSzPct val="100000"/>
              <a:buAutoNum type="arabicPeriod"/>
            </a:pPr>
            <a:r>
              <a:rPr lang="fi-FI" sz="1633" b="1" dirty="0">
                <a:latin typeface="Arial" pitchFamily="18"/>
                <a:ea typeface="Droid Sans" pitchFamily="2"/>
                <a:cs typeface="Lohit Hindi" pitchFamily="2"/>
              </a:rPr>
              <a:t>Select </a:t>
            </a:r>
            <a:r>
              <a:rPr lang="fi-FI" sz="1633" b="1" dirty="0" err="1">
                <a:latin typeface="Arial" pitchFamily="18"/>
                <a:ea typeface="Droid Sans" pitchFamily="2"/>
                <a:cs typeface="Lohit Hindi" pitchFamily="2"/>
              </a:rPr>
              <a:t>important</a:t>
            </a:r>
            <a:r>
              <a:rPr lang="fi-FI" sz="1633" b="1" dirty="0">
                <a:latin typeface="Arial" pitchFamily="18"/>
                <a:ea typeface="Droid Sans" pitchFamily="2"/>
                <a:cs typeface="Lohit Hindi" pitchFamily="2"/>
              </a:rPr>
              <a:t> </a:t>
            </a:r>
            <a:r>
              <a:rPr lang="fi-FI" sz="1633" b="1" dirty="0" err="1">
                <a:latin typeface="Arial" pitchFamily="18"/>
                <a:ea typeface="Droid Sans" pitchFamily="2"/>
                <a:cs typeface="Lohit Hindi" pitchFamily="2"/>
              </a:rPr>
              <a:t>concepts</a:t>
            </a:r>
            <a:br>
              <a:rPr lang="fi-FI" sz="1633" b="1" dirty="0">
                <a:latin typeface="Arial" pitchFamily="18"/>
                <a:ea typeface="Droid Sans" pitchFamily="2"/>
                <a:cs typeface="Lohit Hindi" pitchFamily="2"/>
              </a:rPr>
            </a:br>
            <a:r>
              <a:rPr lang="fi-FI" sz="1633" b="1" dirty="0" err="1">
                <a:latin typeface="Arial" pitchFamily="18"/>
                <a:ea typeface="Droid Sans" pitchFamily="2"/>
                <a:cs typeface="Lohit Hindi" pitchFamily="2"/>
              </a:rPr>
              <a:t>from</a:t>
            </a:r>
            <a:r>
              <a:rPr lang="fi-FI" sz="1633" b="1" dirty="0">
                <a:latin typeface="Arial" pitchFamily="18"/>
                <a:ea typeface="Droid Sans" pitchFamily="2"/>
                <a:cs typeface="Lohit Hindi" pitchFamily="2"/>
              </a:rPr>
              <a:t> </a:t>
            </a:r>
            <a:r>
              <a:rPr lang="fi-FI" sz="1633" b="1" dirty="0" err="1">
                <a:latin typeface="Arial" pitchFamily="18"/>
                <a:ea typeface="Droid Sans" pitchFamily="2"/>
                <a:cs typeface="Lohit Hindi" pitchFamily="2"/>
              </a:rPr>
              <a:t>source</a:t>
            </a:r>
            <a:r>
              <a:rPr lang="fi-FI" sz="1633" b="1" dirty="0">
                <a:latin typeface="Arial" pitchFamily="18"/>
                <a:ea typeface="Droid Sans" pitchFamily="2"/>
                <a:cs typeface="Lohit Hindi" pitchFamily="2"/>
              </a:rPr>
              <a:t> </a:t>
            </a:r>
            <a:r>
              <a:rPr lang="fi-FI" sz="1633" b="1" dirty="0" err="1">
                <a:latin typeface="Arial" pitchFamily="18"/>
                <a:ea typeface="Droid Sans" pitchFamily="2"/>
                <a:cs typeface="Lohit Hindi" pitchFamily="2"/>
              </a:rPr>
              <a:t>thesauri</a:t>
            </a:r>
            <a:endParaRPr lang="fi-FI" sz="1633" b="1" dirty="0">
              <a:latin typeface="Arial" pitchFamily="18"/>
              <a:ea typeface="Droid Sans" pitchFamily="2"/>
              <a:cs typeface="Lohit Hindi" pitchFamily="2"/>
            </a:endParaRPr>
          </a:p>
          <a:p>
            <a:pPr hangingPunct="0">
              <a:spcBef>
                <a:spcPts val="514"/>
              </a:spcBef>
              <a:buSzPct val="100000"/>
              <a:buAutoNum type="arabicPeriod"/>
            </a:pPr>
            <a:r>
              <a:rPr lang="fi-FI" sz="1633" dirty="0" err="1">
                <a:latin typeface="Arial" pitchFamily="18"/>
                <a:ea typeface="Droid Sans" pitchFamily="2"/>
                <a:cs typeface="Lohit Hindi" pitchFamily="2"/>
              </a:rPr>
              <a:t>Generate</a:t>
            </a:r>
            <a:r>
              <a:rPr lang="fi-FI" sz="1633" dirty="0">
                <a:latin typeface="Arial" pitchFamily="18"/>
                <a:ea typeface="Droid Sans" pitchFamily="2"/>
                <a:cs typeface="Lohit Hindi" pitchFamily="2"/>
              </a:rPr>
              <a:t> </a:t>
            </a:r>
            <a:r>
              <a:rPr lang="fi-FI" sz="1633" dirty="0" err="1">
                <a:latin typeface="Arial" pitchFamily="18"/>
                <a:ea typeface="Droid Sans" pitchFamily="2"/>
                <a:cs typeface="Lohit Hindi" pitchFamily="2"/>
              </a:rPr>
              <a:t>mappings</a:t>
            </a:r>
            <a:endParaRPr lang="fi-FI" sz="1633" dirty="0">
              <a:latin typeface="Arial" pitchFamily="18"/>
              <a:ea typeface="Droid Sans" pitchFamily="2"/>
              <a:cs typeface="Lohit Hindi" pitchFamily="2"/>
            </a:endParaRPr>
          </a:p>
          <a:p>
            <a:pPr hangingPunct="0">
              <a:spcBef>
                <a:spcPts val="514"/>
              </a:spcBef>
              <a:buSzPct val="100000"/>
              <a:buAutoNum type="arabicPeriod"/>
            </a:pPr>
            <a:r>
              <a:rPr lang="fi-FI" sz="1633" dirty="0" err="1">
                <a:latin typeface="Arial" pitchFamily="18"/>
                <a:ea typeface="Droid Sans" pitchFamily="2"/>
                <a:cs typeface="Lohit Hindi" pitchFamily="2"/>
              </a:rPr>
              <a:t>Create</a:t>
            </a:r>
            <a:r>
              <a:rPr lang="fi-FI" sz="1633" dirty="0">
                <a:latin typeface="Arial" pitchFamily="18"/>
                <a:ea typeface="Droid Sans" pitchFamily="2"/>
                <a:cs typeface="Lohit Hindi" pitchFamily="2"/>
              </a:rPr>
              <a:t> </a:t>
            </a:r>
            <a:r>
              <a:rPr lang="fi-FI" sz="1633" dirty="0" err="1">
                <a:latin typeface="Arial" pitchFamily="18"/>
                <a:ea typeface="Droid Sans" pitchFamily="2"/>
                <a:cs typeface="Lohit Hindi" pitchFamily="2"/>
              </a:rPr>
              <a:t>mapping</a:t>
            </a:r>
            <a:r>
              <a:rPr lang="fi-FI" sz="1633" dirty="0">
                <a:latin typeface="Arial" pitchFamily="18"/>
                <a:ea typeface="Droid Sans" pitchFamily="2"/>
                <a:cs typeface="Lohit Hindi" pitchFamily="2"/>
              </a:rPr>
              <a:t> </a:t>
            </a:r>
            <a:r>
              <a:rPr lang="fi-FI" sz="1633" dirty="0" err="1">
                <a:latin typeface="Arial" pitchFamily="18"/>
                <a:ea typeface="Droid Sans" pitchFamily="2"/>
                <a:cs typeface="Lohit Hindi" pitchFamily="2"/>
              </a:rPr>
              <a:t>tables</a:t>
            </a:r>
            <a:br>
              <a:rPr lang="fi-FI" sz="1633" dirty="0">
                <a:latin typeface="Arial" pitchFamily="18"/>
                <a:ea typeface="Droid Sans" pitchFamily="2"/>
                <a:cs typeface="Lohit Hindi" pitchFamily="2"/>
              </a:rPr>
            </a:br>
            <a:r>
              <a:rPr lang="fi-FI" sz="1633" dirty="0" err="1">
                <a:latin typeface="Arial" pitchFamily="18"/>
                <a:ea typeface="Droid Sans" pitchFamily="2"/>
                <a:cs typeface="Lohit Hindi" pitchFamily="2"/>
              </a:rPr>
              <a:t>with</a:t>
            </a:r>
            <a:r>
              <a:rPr lang="fi-FI" sz="1633" dirty="0">
                <a:latin typeface="Arial" pitchFamily="18"/>
                <a:ea typeface="Droid Sans" pitchFamily="2"/>
                <a:cs typeface="Lohit Hindi" pitchFamily="2"/>
              </a:rPr>
              <a:t> </a:t>
            </a:r>
            <a:r>
              <a:rPr lang="fi-FI" sz="1633" dirty="0" err="1">
                <a:latin typeface="Arial" pitchFamily="18"/>
                <a:ea typeface="Droid Sans" pitchFamily="2"/>
                <a:cs typeface="Lohit Hindi" pitchFamily="2"/>
              </a:rPr>
              <a:t>candidates</a:t>
            </a:r>
            <a:endParaRPr lang="fi-FI" sz="1633" dirty="0">
              <a:latin typeface="Arial" pitchFamily="18"/>
              <a:ea typeface="Droid Sans" pitchFamily="2"/>
              <a:cs typeface="Lohit Hindi" pitchFamily="2"/>
            </a:endParaRPr>
          </a:p>
          <a:p>
            <a:pPr hangingPunct="0">
              <a:spcBef>
                <a:spcPts val="514"/>
              </a:spcBef>
              <a:buSzPct val="100000"/>
              <a:buAutoNum type="arabicPeriod"/>
            </a:pPr>
            <a:r>
              <a:rPr lang="fi-FI" sz="1633" dirty="0" err="1">
                <a:latin typeface="Arial" pitchFamily="18"/>
                <a:ea typeface="Droid Sans" pitchFamily="2"/>
                <a:cs typeface="Lohit Hindi" pitchFamily="2"/>
              </a:rPr>
              <a:t>Evaluate</a:t>
            </a:r>
            <a:r>
              <a:rPr lang="fi-FI" sz="1633" dirty="0">
                <a:latin typeface="Arial" pitchFamily="18"/>
                <a:ea typeface="Droid Sans" pitchFamily="2"/>
                <a:cs typeface="Lohit Hindi" pitchFamily="2"/>
              </a:rPr>
              <a:t> </a:t>
            </a:r>
            <a:r>
              <a:rPr lang="fi-FI" sz="1633" dirty="0" err="1">
                <a:latin typeface="Arial" pitchFamily="18"/>
                <a:ea typeface="Droid Sans" pitchFamily="2"/>
                <a:cs typeface="Lohit Hindi" pitchFamily="2"/>
              </a:rPr>
              <a:t>mappings</a:t>
            </a:r>
            <a:endParaRPr lang="fi-FI" sz="1633" dirty="0">
              <a:latin typeface="Arial" pitchFamily="18"/>
              <a:ea typeface="Droid Sans" pitchFamily="2"/>
              <a:cs typeface="Lohit Hindi" pitchFamily="2"/>
            </a:endParaRPr>
          </a:p>
          <a:p>
            <a:pPr hangingPunct="0">
              <a:spcBef>
                <a:spcPts val="514"/>
              </a:spcBef>
              <a:buSzPct val="100000"/>
              <a:buAutoNum type="arabicPeriod"/>
            </a:pPr>
            <a:r>
              <a:rPr lang="fi-FI" sz="1633" dirty="0" err="1">
                <a:latin typeface="Arial" pitchFamily="18"/>
                <a:ea typeface="Droid Sans" pitchFamily="2"/>
                <a:cs typeface="Lohit Hindi" pitchFamily="2"/>
              </a:rPr>
              <a:t>Reconcile</a:t>
            </a:r>
            <a:r>
              <a:rPr lang="fi-FI" sz="1633" dirty="0">
                <a:latin typeface="Arial" pitchFamily="18"/>
                <a:ea typeface="Droid Sans" pitchFamily="2"/>
                <a:cs typeface="Lohit Hindi" pitchFamily="2"/>
              </a:rPr>
              <a:t> </a:t>
            </a:r>
            <a:r>
              <a:rPr lang="fi-FI" sz="1633" dirty="0" err="1">
                <a:latin typeface="Arial" pitchFamily="18"/>
                <a:ea typeface="Droid Sans" pitchFamily="2"/>
                <a:cs typeface="Lohit Hindi" pitchFamily="2"/>
              </a:rPr>
              <a:t>mappings</a:t>
            </a:r>
            <a:endParaRPr lang="fi-FI" sz="1633" dirty="0">
              <a:latin typeface="Arial" pitchFamily="18"/>
              <a:ea typeface="Droid Sans" pitchFamily="2"/>
              <a:cs typeface="Lohit Hindi" pitchFamily="2"/>
            </a:endParaRPr>
          </a:p>
          <a:p>
            <a:pPr hangingPunct="0">
              <a:spcBef>
                <a:spcPts val="514"/>
              </a:spcBef>
              <a:buSzPct val="100000"/>
              <a:buAutoNum type="arabicPeriod"/>
            </a:pPr>
            <a:r>
              <a:rPr lang="fi-FI" sz="1633" dirty="0" err="1">
                <a:latin typeface="Arial" pitchFamily="18"/>
                <a:ea typeface="Droid Sans" pitchFamily="2"/>
                <a:cs typeface="Lohit Hindi" pitchFamily="2"/>
              </a:rPr>
              <a:t>Expand</a:t>
            </a:r>
            <a:r>
              <a:rPr lang="fi-FI" sz="1633" dirty="0">
                <a:latin typeface="Arial" pitchFamily="18"/>
                <a:ea typeface="Droid Sans" pitchFamily="2"/>
                <a:cs typeface="Lohit Hindi" pitchFamily="2"/>
              </a:rPr>
              <a:t> </a:t>
            </a:r>
            <a:r>
              <a:rPr lang="fi-FI" sz="1633" dirty="0" err="1">
                <a:latin typeface="Arial" pitchFamily="18"/>
                <a:ea typeface="Droid Sans" pitchFamily="2"/>
                <a:cs typeface="Lohit Hindi" pitchFamily="2"/>
              </a:rPr>
              <a:t>mapping</a:t>
            </a:r>
            <a:r>
              <a:rPr lang="fi-FI" sz="1633" dirty="0">
                <a:latin typeface="Arial" pitchFamily="18"/>
                <a:ea typeface="Droid Sans" pitchFamily="2"/>
                <a:cs typeface="Lohit Hindi" pitchFamily="2"/>
              </a:rPr>
              <a:t> </a:t>
            </a:r>
            <a:r>
              <a:rPr lang="fi-FI" sz="1633" dirty="0" err="1">
                <a:latin typeface="Arial" pitchFamily="18"/>
                <a:ea typeface="Droid Sans" pitchFamily="2"/>
                <a:cs typeface="Lohit Hindi" pitchFamily="2"/>
              </a:rPr>
              <a:t>tables</a:t>
            </a:r>
            <a:endParaRPr lang="fi-FI" sz="1633" dirty="0">
              <a:latin typeface="Arial" pitchFamily="18"/>
              <a:ea typeface="Droid Sans" pitchFamily="2"/>
              <a:cs typeface="Lohit Hindi" pitchFamily="2"/>
            </a:endParaRPr>
          </a:p>
          <a:p>
            <a:pPr hangingPunct="0">
              <a:spcBef>
                <a:spcPts val="514"/>
              </a:spcBef>
              <a:buSzPct val="100000"/>
              <a:buAutoNum type="arabicPeriod"/>
            </a:pPr>
            <a:r>
              <a:rPr lang="fi-FI" sz="1633" dirty="0" err="1">
                <a:latin typeface="Arial" pitchFamily="18"/>
                <a:ea typeface="Droid Sans" pitchFamily="2"/>
                <a:cs typeface="Lohit Hindi" pitchFamily="2"/>
              </a:rPr>
              <a:t>Evaluate</a:t>
            </a:r>
            <a:r>
              <a:rPr lang="fi-FI" sz="1633" dirty="0">
                <a:latin typeface="Arial" pitchFamily="18"/>
                <a:ea typeface="Droid Sans" pitchFamily="2"/>
                <a:cs typeface="Lohit Hindi" pitchFamily="2"/>
              </a:rPr>
              <a:t> </a:t>
            </a:r>
            <a:r>
              <a:rPr lang="fi-FI" sz="1633" dirty="0" err="1">
                <a:latin typeface="Arial" pitchFamily="18"/>
                <a:ea typeface="Droid Sans" pitchFamily="2"/>
                <a:cs typeface="Lohit Hindi" pitchFamily="2"/>
              </a:rPr>
              <a:t>added</a:t>
            </a:r>
            <a:r>
              <a:rPr lang="fi-FI" sz="1633" dirty="0">
                <a:latin typeface="Arial" pitchFamily="18"/>
                <a:ea typeface="Droid Sans" pitchFamily="2"/>
                <a:cs typeface="Lohit Hindi" pitchFamily="2"/>
              </a:rPr>
              <a:t> </a:t>
            </a:r>
            <a:r>
              <a:rPr lang="fi-FI" sz="1633" dirty="0" err="1">
                <a:latin typeface="Arial" pitchFamily="18"/>
                <a:ea typeface="Droid Sans" pitchFamily="2"/>
                <a:cs typeface="Lohit Hindi" pitchFamily="2"/>
              </a:rPr>
              <a:t>mappings</a:t>
            </a:r>
            <a:endParaRPr lang="fi-FI" sz="1633" dirty="0">
              <a:latin typeface="Arial" pitchFamily="18"/>
              <a:ea typeface="Droid Sans" pitchFamily="2"/>
              <a:cs typeface="Lohit Hindi" pitchFamily="2"/>
            </a:endParaRPr>
          </a:p>
          <a:p>
            <a:pPr hangingPunct="0">
              <a:spcBef>
                <a:spcPts val="514"/>
              </a:spcBef>
              <a:buSzPct val="100000"/>
              <a:buAutoNum type="arabicPeriod"/>
            </a:pPr>
            <a:r>
              <a:rPr lang="fi-FI" sz="1633" dirty="0" err="1">
                <a:latin typeface="Arial" pitchFamily="18"/>
                <a:ea typeface="Droid Sans" pitchFamily="2"/>
                <a:cs typeface="Lohit Hindi" pitchFamily="2"/>
              </a:rPr>
              <a:t>Form</a:t>
            </a:r>
            <a:r>
              <a:rPr lang="fi-FI" sz="1633" dirty="0">
                <a:latin typeface="Arial" pitchFamily="18"/>
                <a:ea typeface="Droid Sans" pitchFamily="2"/>
                <a:cs typeface="Lohit Hindi" pitchFamily="2"/>
              </a:rPr>
              <a:t> GACS </a:t>
            </a:r>
            <a:r>
              <a:rPr lang="fi-FI" sz="1633" dirty="0" err="1">
                <a:latin typeface="Arial" pitchFamily="18"/>
                <a:ea typeface="Droid Sans" pitchFamily="2"/>
                <a:cs typeface="Lohit Hindi" pitchFamily="2"/>
              </a:rPr>
              <a:t>Core</a:t>
            </a:r>
            <a:r>
              <a:rPr lang="fi-FI" sz="1633" dirty="0">
                <a:latin typeface="Arial" pitchFamily="18"/>
                <a:ea typeface="Droid Sans" pitchFamily="2"/>
                <a:cs typeface="Lohit Hindi" pitchFamily="2"/>
              </a:rPr>
              <a:t> </a:t>
            </a:r>
            <a:r>
              <a:rPr lang="fi-FI" sz="1633" dirty="0" err="1">
                <a:latin typeface="Arial" pitchFamily="18"/>
                <a:ea typeface="Droid Sans" pitchFamily="2"/>
                <a:cs typeface="Lohit Hindi" pitchFamily="2"/>
              </a:rPr>
              <a:t>concepts</a:t>
            </a:r>
            <a:endParaRPr lang="fi-FI" sz="1633" dirty="0">
              <a:latin typeface="Arial" pitchFamily="18"/>
              <a:ea typeface="Droid Sans" pitchFamily="2"/>
              <a:cs typeface="Lohit Hindi" pitchFamily="2"/>
            </a:endParaRPr>
          </a:p>
          <a:p>
            <a:pPr hangingPunct="0">
              <a:spcBef>
                <a:spcPts val="514"/>
              </a:spcBef>
              <a:buSzPct val="100000"/>
              <a:buAutoNum type="arabicPeriod"/>
            </a:pPr>
            <a:r>
              <a:rPr lang="fi-FI" sz="1633" dirty="0" err="1">
                <a:latin typeface="Arial" pitchFamily="18"/>
                <a:ea typeface="Droid Sans" pitchFamily="2"/>
                <a:cs typeface="Lohit Hindi" pitchFamily="2"/>
              </a:rPr>
              <a:t>Assign</a:t>
            </a:r>
            <a:r>
              <a:rPr lang="fi-FI" sz="1633" dirty="0">
                <a:latin typeface="Arial" pitchFamily="18"/>
                <a:ea typeface="Droid Sans" pitchFamily="2"/>
                <a:cs typeface="Lohit Hindi" pitchFamily="2"/>
              </a:rPr>
              <a:t> GACS </a:t>
            </a:r>
            <a:r>
              <a:rPr lang="fi-FI" sz="1633" dirty="0" err="1">
                <a:latin typeface="Arial" pitchFamily="18"/>
                <a:ea typeface="Droid Sans" pitchFamily="2"/>
                <a:cs typeface="Lohit Hindi" pitchFamily="2"/>
              </a:rPr>
              <a:t>URIs</a:t>
            </a:r>
            <a:endParaRPr lang="fi-FI" sz="1633" dirty="0">
              <a:latin typeface="Arial" pitchFamily="18"/>
              <a:ea typeface="Droid Sans" pitchFamily="2"/>
              <a:cs typeface="Lohit Hindi" pitchFamily="2"/>
            </a:endParaRPr>
          </a:p>
          <a:p>
            <a:pPr hangingPunct="0">
              <a:spcBef>
                <a:spcPts val="514"/>
              </a:spcBef>
              <a:buSzPct val="100000"/>
              <a:buAutoNum type="arabicPeriod"/>
            </a:pPr>
            <a:r>
              <a:rPr lang="fi-FI" sz="1633" dirty="0">
                <a:latin typeface="Arial" pitchFamily="18"/>
                <a:ea typeface="Droid Sans" pitchFamily="2"/>
                <a:cs typeface="Lohit Hindi" pitchFamily="2"/>
              </a:rPr>
              <a:t>Complete GACS </a:t>
            </a:r>
            <a:r>
              <a:rPr lang="fi-FI" sz="1633" dirty="0" err="1">
                <a:latin typeface="Arial" pitchFamily="18"/>
                <a:ea typeface="Droid Sans" pitchFamily="2"/>
                <a:cs typeface="Lohit Hindi" pitchFamily="2"/>
              </a:rPr>
              <a:t>Core</a:t>
            </a:r>
            <a:r>
              <a:rPr lang="fi-FI" sz="1633" dirty="0">
                <a:latin typeface="Arial" pitchFamily="18"/>
                <a:ea typeface="Droid Sans" pitchFamily="2"/>
                <a:cs typeface="Lohit Hindi" pitchFamily="2"/>
              </a:rPr>
              <a:t> </a:t>
            </a:r>
            <a:r>
              <a:rPr lang="fi-FI" sz="1633" dirty="0" err="1">
                <a:latin typeface="Arial" pitchFamily="18"/>
                <a:ea typeface="Droid Sans" pitchFamily="2"/>
                <a:cs typeface="Lohit Hindi" pitchFamily="2"/>
              </a:rPr>
              <a:t>with</a:t>
            </a:r>
            <a:br>
              <a:rPr lang="fi-FI" sz="1633" dirty="0">
                <a:latin typeface="Arial" pitchFamily="18"/>
                <a:ea typeface="Droid Sans" pitchFamily="2"/>
                <a:cs typeface="Lohit Hindi" pitchFamily="2"/>
              </a:rPr>
            </a:br>
            <a:r>
              <a:rPr lang="fi-FI" sz="1633" dirty="0">
                <a:latin typeface="Arial" pitchFamily="18"/>
                <a:ea typeface="Droid Sans" pitchFamily="2"/>
                <a:cs typeface="Lohit Hindi" pitchFamily="2"/>
              </a:rPr>
              <a:t> </a:t>
            </a:r>
            <a:r>
              <a:rPr lang="fi-FI" sz="1633" dirty="0" err="1">
                <a:latin typeface="Arial" pitchFamily="18"/>
                <a:ea typeface="Droid Sans" pitchFamily="2"/>
                <a:cs typeface="Lohit Hindi" pitchFamily="2"/>
              </a:rPr>
              <a:t>additional</a:t>
            </a:r>
            <a:r>
              <a:rPr lang="fi-FI" sz="1633" dirty="0">
                <a:latin typeface="Arial" pitchFamily="18"/>
                <a:ea typeface="Droid Sans" pitchFamily="2"/>
                <a:cs typeface="Lohit Hindi" pitchFamily="2"/>
              </a:rPr>
              <a:t> </a:t>
            </a:r>
            <a:r>
              <a:rPr lang="fi-FI" sz="1633" dirty="0" err="1">
                <a:latin typeface="Arial" pitchFamily="18"/>
                <a:ea typeface="Droid Sans" pitchFamily="2"/>
                <a:cs typeface="Lohit Hindi" pitchFamily="2"/>
              </a:rPr>
              <a:t>information</a:t>
            </a:r>
            <a:endParaRPr lang="fi-FI" sz="1633" dirty="0">
              <a:latin typeface="Arial" pitchFamily="18"/>
              <a:ea typeface="Droid Sans" pitchFamily="2"/>
              <a:cs typeface="Lohit Hindi" pitchFamily="2"/>
            </a:endParaRPr>
          </a:p>
          <a:p>
            <a:pPr hangingPunct="0">
              <a:spcBef>
                <a:spcPts val="514"/>
              </a:spcBef>
              <a:buSzPct val="100000"/>
              <a:buAutoNum type="arabicPeriod"/>
            </a:pPr>
            <a:r>
              <a:rPr lang="fi-FI" sz="1633" dirty="0">
                <a:latin typeface="Arial" pitchFamily="18"/>
                <a:ea typeface="Droid Sans" pitchFamily="2"/>
                <a:cs typeface="Lohit Hindi" pitchFamily="2"/>
              </a:rPr>
              <a:t>Select </a:t>
            </a:r>
            <a:r>
              <a:rPr lang="fi-FI" sz="1633" dirty="0" err="1">
                <a:latin typeface="Arial" pitchFamily="18"/>
                <a:ea typeface="Droid Sans" pitchFamily="2"/>
                <a:cs typeface="Lohit Hindi" pitchFamily="2"/>
              </a:rPr>
              <a:t>preferred</a:t>
            </a:r>
            <a:r>
              <a:rPr lang="fi-FI" sz="1633" dirty="0">
                <a:latin typeface="Arial" pitchFamily="18"/>
                <a:ea typeface="Droid Sans" pitchFamily="2"/>
                <a:cs typeface="Lohit Hindi" pitchFamily="2"/>
              </a:rPr>
              <a:t> </a:t>
            </a:r>
            <a:r>
              <a:rPr lang="fi-FI" sz="1633" dirty="0" err="1">
                <a:latin typeface="Arial" pitchFamily="18"/>
                <a:ea typeface="Droid Sans" pitchFamily="2"/>
                <a:cs typeface="Lohit Hindi" pitchFamily="2"/>
              </a:rPr>
              <a:t>labels</a:t>
            </a:r>
            <a:br>
              <a:rPr lang="fi-FI" sz="1633" dirty="0">
                <a:latin typeface="Arial" pitchFamily="18"/>
                <a:ea typeface="Droid Sans" pitchFamily="2"/>
                <a:cs typeface="Lohit Hindi" pitchFamily="2"/>
              </a:rPr>
            </a:br>
            <a:r>
              <a:rPr lang="fi-FI" sz="1633" dirty="0">
                <a:latin typeface="Arial" pitchFamily="18"/>
                <a:ea typeface="Droid Sans" pitchFamily="2"/>
                <a:cs typeface="Lohit Hindi" pitchFamily="2"/>
              </a:rPr>
              <a:t> for </a:t>
            </a:r>
            <a:r>
              <a:rPr lang="fi-FI" sz="1633" dirty="0" err="1">
                <a:latin typeface="Arial" pitchFamily="18"/>
                <a:ea typeface="Droid Sans" pitchFamily="2"/>
                <a:cs typeface="Lohit Hindi" pitchFamily="2"/>
              </a:rPr>
              <a:t>display</a:t>
            </a:r>
            <a:r>
              <a:rPr lang="fi-FI" sz="1633" dirty="0">
                <a:latin typeface="Arial" pitchFamily="18"/>
                <a:ea typeface="Droid Sans" pitchFamily="2"/>
                <a:cs typeface="Lohit Hindi" pitchFamily="2"/>
              </a:rPr>
              <a:t> </a:t>
            </a:r>
            <a:r>
              <a:rPr lang="fi-FI" sz="1633" dirty="0" err="1">
                <a:latin typeface="Arial" pitchFamily="18"/>
                <a:ea typeface="Droid Sans" pitchFamily="2"/>
                <a:cs typeface="Lohit Hindi" pitchFamily="2"/>
              </a:rPr>
              <a:t>purposes</a:t>
            </a:r>
            <a:endParaRPr lang="fi-FI" sz="1633" dirty="0">
              <a:latin typeface="Arial" pitchFamily="18"/>
              <a:ea typeface="Droid Sans" pitchFamily="2"/>
              <a:cs typeface="Lohit Hindi" pitchFamily="2"/>
            </a:endParaRPr>
          </a:p>
          <a:p>
            <a:pPr hangingPunct="0">
              <a:spcBef>
                <a:spcPts val="514"/>
              </a:spcBef>
              <a:buSzPct val="100000"/>
              <a:buAutoNum type="arabicPeriod"/>
            </a:pPr>
            <a:r>
              <a:rPr lang="fi-FI" sz="1633" dirty="0" err="1">
                <a:latin typeface="Arial" pitchFamily="18"/>
                <a:ea typeface="Droid Sans" pitchFamily="2"/>
                <a:cs typeface="Lohit Hindi" pitchFamily="2"/>
              </a:rPr>
              <a:t>Reconcile</a:t>
            </a:r>
            <a:r>
              <a:rPr lang="fi-FI" sz="1633" dirty="0">
                <a:latin typeface="Arial" pitchFamily="18"/>
                <a:ea typeface="Droid Sans" pitchFamily="2"/>
                <a:cs typeface="Lohit Hindi" pitchFamily="2"/>
              </a:rPr>
              <a:t> </a:t>
            </a:r>
            <a:r>
              <a:rPr lang="fi-FI" sz="1633" dirty="0" err="1">
                <a:latin typeface="Arial" pitchFamily="18"/>
                <a:ea typeface="Droid Sans" pitchFamily="2"/>
                <a:cs typeface="Lohit Hindi" pitchFamily="2"/>
              </a:rPr>
              <a:t>structure</a:t>
            </a:r>
            <a:endParaRPr lang="fi-FI" sz="1633" dirty="0">
              <a:latin typeface="Arial" pitchFamily="18"/>
              <a:ea typeface="Droid Sans" pitchFamily="2"/>
              <a:cs typeface="Lohit Hindi" pitchFamily="2"/>
            </a:endParaRPr>
          </a:p>
          <a:p>
            <a:pPr hangingPunct="0">
              <a:spcBef>
                <a:spcPts val="514"/>
              </a:spcBef>
              <a:buSzPct val="100000"/>
              <a:buAutoNum type="arabicPeriod"/>
            </a:pPr>
            <a:r>
              <a:rPr lang="fi-FI" sz="1633" dirty="0" err="1">
                <a:latin typeface="Arial" pitchFamily="18"/>
                <a:ea typeface="Droid Sans" pitchFamily="2"/>
                <a:cs typeface="Lohit Hindi" pitchFamily="2"/>
              </a:rPr>
              <a:t>Publish</a:t>
            </a:r>
            <a:r>
              <a:rPr lang="fi-FI" sz="1633" dirty="0">
                <a:latin typeface="Arial" pitchFamily="18"/>
                <a:ea typeface="Droid Sans" pitchFamily="2"/>
                <a:cs typeface="Lohit Hindi" pitchFamily="2"/>
              </a:rPr>
              <a:t> GACS </a:t>
            </a:r>
            <a:r>
              <a:rPr lang="fi-FI" sz="1633" dirty="0" err="1">
                <a:latin typeface="Arial" pitchFamily="18"/>
                <a:ea typeface="Droid Sans" pitchFamily="2"/>
                <a:cs typeface="Lohit Hindi" pitchFamily="2"/>
              </a:rPr>
              <a:t>Core</a:t>
            </a:r>
            <a:endParaRPr lang="fi-FI" sz="1633" dirty="0">
              <a:latin typeface="Arial" pitchFamily="18"/>
              <a:ea typeface="Droid Sans" pitchFamily="2"/>
              <a:cs typeface="Lohit Hindi" pitchFamily="2"/>
            </a:endParaRPr>
          </a:p>
        </p:txBody>
      </p:sp>
      <p:sp>
        <p:nvSpPr>
          <p:cNvPr id="6" name="Freeform 5">
            <a:extLst>
              <a:ext uri="{FF2B5EF4-FFF2-40B4-BE49-F238E27FC236}">
                <a16:creationId xmlns:a16="http://schemas.microsoft.com/office/drawing/2014/main" id="{BB085A10-172C-964C-85D3-2BC1F584A941}"/>
              </a:ext>
            </a:extLst>
          </p:cNvPr>
          <p:cNvSpPr/>
          <p:nvPr/>
        </p:nvSpPr>
        <p:spPr>
          <a:xfrm>
            <a:off x="9100303" y="4670173"/>
            <a:ext cx="1371659" cy="137165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ADADC2">
              <a:alpha val="50000"/>
            </a:srgbClr>
          </a:solidFill>
          <a:ln w="0">
            <a:solidFill>
              <a:srgbClr val="808080"/>
            </a:solidFill>
            <a:prstDash val="solid"/>
          </a:ln>
        </p:spPr>
        <p:txBody>
          <a:bodyPr vert="horz" wrap="none" lIns="81646" tIns="40823" rIns="81646" bIns="40823" anchor="ctr" anchorCtr="0" compatLnSpc="0">
            <a:noAutofit/>
          </a:bodyPr>
          <a:lstStyle/>
          <a:p>
            <a:pPr hangingPunct="0"/>
            <a:endParaRPr lang="fi-FI" sz="1633">
              <a:latin typeface="Arial" pitchFamily="18"/>
              <a:ea typeface="Droid Sans" pitchFamily="2"/>
              <a:cs typeface="Lohit Hindi" pitchFamily="2"/>
            </a:endParaRPr>
          </a:p>
        </p:txBody>
      </p:sp>
      <p:sp>
        <p:nvSpPr>
          <p:cNvPr id="7" name="TextBox 6">
            <a:extLst>
              <a:ext uri="{FF2B5EF4-FFF2-40B4-BE49-F238E27FC236}">
                <a16:creationId xmlns:a16="http://schemas.microsoft.com/office/drawing/2014/main" id="{81E14529-5692-A441-950B-787C9C13E049}"/>
              </a:ext>
            </a:extLst>
          </p:cNvPr>
          <p:cNvSpPr txBox="1"/>
          <p:nvPr/>
        </p:nvSpPr>
        <p:spPr>
          <a:xfrm>
            <a:off x="7879232" y="195952"/>
            <a:ext cx="2788682" cy="323150"/>
          </a:xfrm>
          <a:prstGeom prst="rect">
            <a:avLst/>
          </a:prstGeom>
          <a:noFill/>
          <a:ln>
            <a:noFill/>
          </a:ln>
        </p:spPr>
        <p:txBody>
          <a:bodyPr vert="horz" wrap="none" lIns="81646" tIns="40823" rIns="81646" bIns="40823" anchorCtr="0" compatLnSpc="0">
            <a:spAutoFit/>
          </a:bodyPr>
          <a:lstStyle/>
          <a:p>
            <a:pPr algn="r" hangingPunct="0"/>
            <a:r>
              <a:rPr lang="fi-FI" sz="1633" b="1">
                <a:latin typeface="Arial" pitchFamily="18"/>
                <a:ea typeface="Droid Sans" pitchFamily="2"/>
                <a:cs typeface="Lohit Hindi" pitchFamily="2"/>
              </a:rPr>
              <a:t>Algorithm + human review</a:t>
            </a:r>
          </a:p>
        </p:txBody>
      </p:sp>
      <p:sp>
        <p:nvSpPr>
          <p:cNvPr id="8" name="Freeform 7">
            <a:extLst>
              <a:ext uri="{FF2B5EF4-FFF2-40B4-BE49-F238E27FC236}">
                <a16:creationId xmlns:a16="http://schemas.microsoft.com/office/drawing/2014/main" id="{789E9A62-D67D-A44C-9365-DAF5166C0BEC}"/>
              </a:ext>
            </a:extLst>
          </p:cNvPr>
          <p:cNvSpPr/>
          <p:nvPr/>
        </p:nvSpPr>
        <p:spPr>
          <a:xfrm>
            <a:off x="5213936" y="5029417"/>
            <a:ext cx="653171" cy="65317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E1A7C4"/>
          </a:solidFill>
          <a:ln w="0">
            <a:solidFill>
              <a:srgbClr val="000000"/>
            </a:solidFill>
            <a:prstDash val="solid"/>
          </a:ln>
        </p:spPr>
        <p:txBody>
          <a:bodyPr vert="horz" wrap="none" lIns="81646" tIns="40823" rIns="81646" bIns="40823" anchor="ctr" anchorCtr="0" compatLnSpc="0">
            <a:noAutofit/>
          </a:bodyPr>
          <a:lstStyle/>
          <a:p>
            <a:pPr hangingPunct="0"/>
            <a:endParaRPr lang="fi-FI" sz="1633">
              <a:latin typeface="Arial" pitchFamily="18"/>
              <a:ea typeface="Droid Sans" pitchFamily="2"/>
              <a:cs typeface="Lohit Hindi" pitchFamily="2"/>
            </a:endParaRPr>
          </a:p>
        </p:txBody>
      </p:sp>
      <p:sp>
        <p:nvSpPr>
          <p:cNvPr id="9" name="Freeform 8">
            <a:extLst>
              <a:ext uri="{FF2B5EF4-FFF2-40B4-BE49-F238E27FC236}">
                <a16:creationId xmlns:a16="http://schemas.microsoft.com/office/drawing/2014/main" id="{B26E65D5-B03A-C24C-9FB5-507794D40ED5}"/>
              </a:ext>
            </a:extLst>
          </p:cNvPr>
          <p:cNvSpPr/>
          <p:nvPr/>
        </p:nvSpPr>
        <p:spPr>
          <a:xfrm>
            <a:off x="7304083" y="5029417"/>
            <a:ext cx="653171" cy="65317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AE5B4"/>
          </a:solidFill>
          <a:ln w="0">
            <a:solidFill>
              <a:srgbClr val="000000"/>
            </a:solidFill>
            <a:prstDash val="solid"/>
          </a:ln>
        </p:spPr>
        <p:txBody>
          <a:bodyPr vert="horz" wrap="none" lIns="81646" tIns="40823" rIns="81646" bIns="40823" anchor="ctr" anchorCtr="0" compatLnSpc="0">
            <a:noAutofit/>
          </a:bodyPr>
          <a:lstStyle/>
          <a:p>
            <a:pPr hangingPunct="0"/>
            <a:endParaRPr lang="fi-FI" sz="1633">
              <a:latin typeface="Arial" pitchFamily="18"/>
              <a:ea typeface="Droid Sans" pitchFamily="2"/>
              <a:cs typeface="Lohit Hindi" pitchFamily="2"/>
            </a:endParaRPr>
          </a:p>
        </p:txBody>
      </p:sp>
      <p:sp>
        <p:nvSpPr>
          <p:cNvPr id="10" name="Freeform 9">
            <a:extLst>
              <a:ext uri="{FF2B5EF4-FFF2-40B4-BE49-F238E27FC236}">
                <a16:creationId xmlns:a16="http://schemas.microsoft.com/office/drawing/2014/main" id="{C70A0C0D-DCA4-1F46-8422-D4B642D8A17B}"/>
              </a:ext>
            </a:extLst>
          </p:cNvPr>
          <p:cNvSpPr/>
          <p:nvPr/>
        </p:nvSpPr>
        <p:spPr>
          <a:xfrm>
            <a:off x="9459547" y="5029417"/>
            <a:ext cx="653171" cy="65317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ADADC2"/>
          </a:solidFill>
          <a:ln w="0">
            <a:solidFill>
              <a:srgbClr val="000000"/>
            </a:solidFill>
            <a:prstDash val="solid"/>
          </a:ln>
        </p:spPr>
        <p:txBody>
          <a:bodyPr vert="horz" wrap="none" lIns="81646" tIns="40823" rIns="81646" bIns="40823" anchor="ctr" anchorCtr="0" compatLnSpc="0">
            <a:noAutofit/>
          </a:bodyPr>
          <a:lstStyle/>
          <a:p>
            <a:pPr hangingPunct="0"/>
            <a:endParaRPr lang="fi-FI" sz="1633">
              <a:latin typeface="Arial" pitchFamily="18"/>
              <a:ea typeface="Droid Sans" pitchFamily="2"/>
              <a:cs typeface="Lohit Hindi" pitchFamily="2"/>
            </a:endParaRPr>
          </a:p>
        </p:txBody>
      </p:sp>
    </p:spTree>
    <p:extLst>
      <p:ext uri="{BB962C8B-B14F-4D97-AF65-F5344CB8AC3E}">
        <p14:creationId xmlns:p14="http://schemas.microsoft.com/office/powerpoint/2010/main" val="2689425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3" name="Shape 163"/>
          <p:cNvPicPr preferRelativeResize="0"/>
          <p:nvPr/>
        </p:nvPicPr>
        <p:blipFill>
          <a:blip r:embed="rId3">
            <a:alphaModFix/>
          </a:blip>
          <a:stretch>
            <a:fillRect/>
          </a:stretch>
        </p:blipFill>
        <p:spPr>
          <a:xfrm>
            <a:off x="609607" y="1844640"/>
            <a:ext cx="10972800" cy="4723152"/>
          </a:xfrm>
          <a:prstGeom prst="rect">
            <a:avLst/>
          </a:prstGeom>
          <a:noFill/>
          <a:ln>
            <a:noFill/>
          </a:ln>
        </p:spPr>
      </p:pic>
    </p:spTree>
    <p:extLst>
      <p:ext uri="{BB962C8B-B14F-4D97-AF65-F5344CB8AC3E}">
        <p14:creationId xmlns:p14="http://schemas.microsoft.com/office/powerpoint/2010/main" val="2047892783"/>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880" y="1418550"/>
            <a:ext cx="6954240" cy="511253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0243" name="Oval 3"/>
          <p:cNvSpPr>
            <a:spLocks noChangeArrowheads="1"/>
          </p:cNvSpPr>
          <p:nvPr/>
        </p:nvSpPr>
        <p:spPr bwMode="auto">
          <a:xfrm>
            <a:off x="5399040" y="4506235"/>
            <a:ext cx="1393920" cy="1045549"/>
          </a:xfrm>
          <a:prstGeom prst="ellipse">
            <a:avLst/>
          </a:prstGeom>
          <a:solidFill>
            <a:srgbClr val="808000"/>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7188" tIns="65737" rIns="97188" bIns="48595" anchor="ctr"/>
          <a:lstStyle/>
          <a:p>
            <a:pPr algn="ctr">
              <a:tabLst>
                <a:tab pos="781696" algn="l"/>
              </a:tabLst>
            </a:pPr>
            <a:r>
              <a:rPr lang="fi-FI" sz="2400">
                <a:solidFill>
                  <a:srgbClr val="FFFFFF"/>
                </a:solidFill>
              </a:rPr>
              <a:t>Lumps</a:t>
            </a:r>
          </a:p>
        </p:txBody>
      </p:sp>
    </p:spTree>
    <p:extLst>
      <p:ext uri="{BB962C8B-B14F-4D97-AF65-F5344CB8AC3E}">
        <p14:creationId xmlns:p14="http://schemas.microsoft.com/office/powerpoint/2010/main" val="32358323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880" y="1418550"/>
            <a:ext cx="6954240" cy="511253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2291" name="Oval 3"/>
          <p:cNvSpPr>
            <a:spLocks noChangeArrowheads="1"/>
          </p:cNvSpPr>
          <p:nvPr/>
        </p:nvSpPr>
        <p:spPr bwMode="auto">
          <a:xfrm>
            <a:off x="6357120" y="5224869"/>
            <a:ext cx="435840" cy="326915"/>
          </a:xfrm>
          <a:prstGeom prst="ellipse">
            <a:avLst/>
          </a:prstGeom>
          <a:solidFill>
            <a:srgbClr val="808000"/>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7188" tIns="56213" rIns="97188" bIns="48595" anchor="ctr"/>
          <a:lstStyle/>
          <a:p>
            <a:pPr algn="ctr"/>
            <a:r>
              <a:rPr lang="fi-FI" sz="800">
                <a:solidFill>
                  <a:srgbClr val="FFFFFF"/>
                </a:solidFill>
              </a:rPr>
              <a:t>Lumps</a:t>
            </a:r>
          </a:p>
        </p:txBody>
      </p:sp>
    </p:spTree>
    <p:extLst>
      <p:ext uri="{BB962C8B-B14F-4D97-AF65-F5344CB8AC3E}">
        <p14:creationId xmlns:p14="http://schemas.microsoft.com/office/powerpoint/2010/main" val="26946924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526780"/>
            <a:ext cx="12192000" cy="4952485"/>
          </a:xfrm>
          <a:prstGeom prst="rect">
            <a:avLst/>
          </a:prstGeom>
        </p:spPr>
      </p:pic>
      <p:sp>
        <p:nvSpPr>
          <p:cNvPr id="4" name="TextBox 3"/>
          <p:cNvSpPr txBox="1"/>
          <p:nvPr/>
        </p:nvSpPr>
        <p:spPr>
          <a:xfrm>
            <a:off x="203200" y="5223643"/>
            <a:ext cx="2120324" cy="1323632"/>
          </a:xfrm>
          <a:prstGeom prst="rect">
            <a:avLst/>
          </a:prstGeom>
          <a:noFill/>
        </p:spPr>
        <p:txBody>
          <a:bodyPr wrap="none" rtlCol="0">
            <a:spAutoFit/>
          </a:bodyPr>
          <a:lstStyle/>
          <a:p>
            <a:r>
              <a:rPr lang="en-US" sz="2667" b="1">
                <a:solidFill>
                  <a:srgbClr val="3366FF"/>
                </a:solidFill>
              </a:rPr>
              <a:t>c:   CABT</a:t>
            </a:r>
          </a:p>
          <a:p>
            <a:r>
              <a:rPr lang="en-US" sz="2667" b="1">
                <a:solidFill>
                  <a:srgbClr val="3366FF"/>
                </a:solidFill>
              </a:rPr>
              <a:t>n:   NALT</a:t>
            </a:r>
          </a:p>
          <a:p>
            <a:r>
              <a:rPr lang="en-US" sz="2667" b="1">
                <a:solidFill>
                  <a:srgbClr val="3366FF"/>
                </a:solidFill>
              </a:rPr>
              <a:t>a:   AGROVOC</a:t>
            </a:r>
          </a:p>
        </p:txBody>
      </p:sp>
      <p:sp>
        <p:nvSpPr>
          <p:cNvPr id="5" name="TextBox 4"/>
          <p:cNvSpPr txBox="1"/>
          <p:nvPr/>
        </p:nvSpPr>
        <p:spPr>
          <a:xfrm>
            <a:off x="283963" y="555863"/>
            <a:ext cx="2209516" cy="502766"/>
          </a:xfrm>
          <a:prstGeom prst="rect">
            <a:avLst/>
          </a:prstGeom>
          <a:noFill/>
        </p:spPr>
        <p:txBody>
          <a:bodyPr wrap="none" rtlCol="0">
            <a:spAutoFit/>
          </a:bodyPr>
          <a:lstStyle/>
          <a:p>
            <a:r>
              <a:rPr lang="en-US" sz="2667"/>
              <a:t>Example Lump</a:t>
            </a:r>
            <a:endParaRPr lang="en-US" sz="3733"/>
          </a:p>
        </p:txBody>
      </p:sp>
      <p:sp>
        <p:nvSpPr>
          <p:cNvPr id="6" name="TextBox 5"/>
          <p:cNvSpPr txBox="1"/>
          <p:nvPr/>
        </p:nvSpPr>
        <p:spPr>
          <a:xfrm>
            <a:off x="3600239" y="443511"/>
            <a:ext cx="3317896" cy="830997"/>
          </a:xfrm>
          <a:prstGeom prst="rect">
            <a:avLst/>
          </a:prstGeom>
          <a:noFill/>
        </p:spPr>
        <p:txBody>
          <a:bodyPr wrap="none" rtlCol="0">
            <a:spAutoFit/>
          </a:bodyPr>
          <a:lstStyle/>
          <a:p>
            <a:r>
              <a:rPr lang="en-US" sz="4800" b="1">
                <a:solidFill>
                  <a:srgbClr val="0000FF"/>
                </a:solidFill>
              </a:rPr>
              <a:t>Six concepts</a:t>
            </a:r>
          </a:p>
        </p:txBody>
      </p:sp>
    </p:spTree>
    <p:extLst>
      <p:ext uri="{BB962C8B-B14F-4D97-AF65-F5344CB8AC3E}">
        <p14:creationId xmlns:p14="http://schemas.microsoft.com/office/powerpoint/2010/main" val="3112146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526780"/>
            <a:ext cx="12192000" cy="4952485"/>
          </a:xfrm>
          <a:prstGeom prst="rect">
            <a:avLst/>
          </a:prstGeom>
        </p:spPr>
      </p:pic>
      <p:cxnSp>
        <p:nvCxnSpPr>
          <p:cNvPr id="4" name="Straight Connector 3"/>
          <p:cNvCxnSpPr/>
          <p:nvPr/>
        </p:nvCxnSpPr>
        <p:spPr>
          <a:xfrm flipV="1">
            <a:off x="2451947" y="4263207"/>
            <a:ext cx="2099733" cy="717973"/>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8374698" y="2645096"/>
            <a:ext cx="3644053" cy="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1316676" y="2173173"/>
            <a:ext cx="580608" cy="913199"/>
          </a:xfrm>
          <a:prstGeom prst="rect">
            <a:avLst/>
          </a:prstGeom>
          <a:noFill/>
        </p:spPr>
        <p:txBody>
          <a:bodyPr wrap="none" rtlCol="0">
            <a:spAutoFit/>
          </a:bodyPr>
          <a:lstStyle/>
          <a:p>
            <a:r>
              <a:rPr lang="en-US" sz="2667" b="1">
                <a:solidFill>
                  <a:srgbClr val="FF0000"/>
                </a:solidFill>
              </a:rPr>
              <a:t>NT</a:t>
            </a:r>
          </a:p>
          <a:p>
            <a:r>
              <a:rPr lang="en-US" sz="2667" b="1">
                <a:solidFill>
                  <a:srgbClr val="FF0000"/>
                </a:solidFill>
              </a:rPr>
              <a:t>BT</a:t>
            </a:r>
          </a:p>
        </p:txBody>
      </p:sp>
      <p:sp>
        <p:nvSpPr>
          <p:cNvPr id="8" name="TextBox 7"/>
          <p:cNvSpPr txBox="1"/>
          <p:nvPr/>
        </p:nvSpPr>
        <p:spPr>
          <a:xfrm>
            <a:off x="7467035" y="4981180"/>
            <a:ext cx="3666260" cy="502766"/>
          </a:xfrm>
          <a:prstGeom prst="rect">
            <a:avLst/>
          </a:prstGeom>
          <a:noFill/>
        </p:spPr>
        <p:txBody>
          <a:bodyPr wrap="none" rtlCol="0">
            <a:spAutoFit/>
          </a:bodyPr>
          <a:lstStyle/>
          <a:p>
            <a:r>
              <a:rPr lang="en-US" sz="2667" b="1">
                <a:solidFill>
                  <a:srgbClr val="FF0000"/>
                </a:solidFill>
              </a:rPr>
              <a:t>About natural resources</a:t>
            </a:r>
            <a:r>
              <a:rPr lang="en-US" sz="2400"/>
              <a:t>.</a:t>
            </a:r>
          </a:p>
        </p:txBody>
      </p:sp>
      <p:sp>
        <p:nvSpPr>
          <p:cNvPr id="9" name="TextBox 8"/>
          <p:cNvSpPr txBox="1"/>
          <p:nvPr/>
        </p:nvSpPr>
        <p:spPr>
          <a:xfrm>
            <a:off x="129443" y="4051939"/>
            <a:ext cx="1720086" cy="913199"/>
          </a:xfrm>
          <a:prstGeom prst="rect">
            <a:avLst/>
          </a:prstGeom>
          <a:noFill/>
        </p:spPr>
        <p:txBody>
          <a:bodyPr wrap="none" rtlCol="0">
            <a:spAutoFit/>
          </a:bodyPr>
          <a:lstStyle/>
          <a:p>
            <a:r>
              <a:rPr lang="en-US" sz="2667" b="1">
                <a:solidFill>
                  <a:srgbClr val="FF0000"/>
                </a:solidFill>
              </a:rPr>
              <a:t>About</a:t>
            </a:r>
          </a:p>
          <a:p>
            <a:r>
              <a:rPr lang="en-US" sz="2667" b="1">
                <a:solidFill>
                  <a:srgbClr val="FF0000"/>
                </a:solidFill>
              </a:rPr>
              <a:t>organisms.</a:t>
            </a:r>
          </a:p>
        </p:txBody>
      </p:sp>
      <p:sp>
        <p:nvSpPr>
          <p:cNvPr id="10" name="TextBox 9"/>
          <p:cNvSpPr txBox="1"/>
          <p:nvPr/>
        </p:nvSpPr>
        <p:spPr>
          <a:xfrm>
            <a:off x="283963" y="555863"/>
            <a:ext cx="2209516" cy="502766"/>
          </a:xfrm>
          <a:prstGeom prst="rect">
            <a:avLst/>
          </a:prstGeom>
          <a:noFill/>
        </p:spPr>
        <p:txBody>
          <a:bodyPr wrap="none" rtlCol="0">
            <a:spAutoFit/>
          </a:bodyPr>
          <a:lstStyle/>
          <a:p>
            <a:r>
              <a:rPr lang="en-US" sz="2667"/>
              <a:t>Example Lump</a:t>
            </a:r>
            <a:endParaRPr lang="en-US" sz="3733"/>
          </a:p>
        </p:txBody>
      </p:sp>
      <p:sp>
        <p:nvSpPr>
          <p:cNvPr id="11" name="TextBox 10"/>
          <p:cNvSpPr txBox="1"/>
          <p:nvPr/>
        </p:nvSpPr>
        <p:spPr>
          <a:xfrm>
            <a:off x="3600239" y="443511"/>
            <a:ext cx="4098879" cy="830997"/>
          </a:xfrm>
          <a:prstGeom prst="rect">
            <a:avLst/>
          </a:prstGeom>
          <a:noFill/>
        </p:spPr>
        <p:txBody>
          <a:bodyPr wrap="none" rtlCol="0">
            <a:spAutoFit/>
          </a:bodyPr>
          <a:lstStyle/>
          <a:p>
            <a:r>
              <a:rPr lang="en-US" sz="4800" b="1">
                <a:solidFill>
                  <a:srgbClr val="0000FF"/>
                </a:solidFill>
              </a:rPr>
              <a:t>Mappings fixed</a:t>
            </a:r>
          </a:p>
        </p:txBody>
      </p:sp>
    </p:spTree>
    <p:extLst>
      <p:ext uri="{BB962C8B-B14F-4D97-AF65-F5344CB8AC3E}">
        <p14:creationId xmlns:p14="http://schemas.microsoft.com/office/powerpoint/2010/main" val="54043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923" y="3037983"/>
            <a:ext cx="2655147" cy="961813"/>
          </a:xfrm>
          <a:prstGeom prst="rect">
            <a:avLst/>
          </a:prstGeom>
          <a:solidFill>
            <a:srgbClr val="BBF04C"/>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33" b="1">
                <a:solidFill>
                  <a:srgbClr val="0000FF"/>
                </a:solidFill>
              </a:rPr>
              <a:t>energy intake</a:t>
            </a:r>
          </a:p>
          <a:p>
            <a:pPr algn="ctr"/>
            <a:r>
              <a:rPr lang="en-US" sz="2133" b="1">
                <a:solidFill>
                  <a:srgbClr val="0000FF"/>
                </a:solidFill>
              </a:rPr>
              <a:t>cabt:</a:t>
            </a:r>
            <a:r>
              <a:rPr lang="en-US" sz="2133" b="1"/>
              <a:t>43268</a:t>
            </a:r>
          </a:p>
        </p:txBody>
      </p:sp>
      <p:sp>
        <p:nvSpPr>
          <p:cNvPr id="5" name="Rectangle 4"/>
          <p:cNvSpPr/>
          <p:nvPr/>
        </p:nvSpPr>
        <p:spPr>
          <a:xfrm>
            <a:off x="166923" y="1364750"/>
            <a:ext cx="2655147" cy="961813"/>
          </a:xfrm>
          <a:prstGeom prst="rect">
            <a:avLst/>
          </a:prstGeom>
          <a:solidFill>
            <a:srgbClr val="B9B3E4"/>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33" b="1">
                <a:solidFill>
                  <a:srgbClr val="0000FF"/>
                </a:solidFill>
              </a:rPr>
              <a:t>energy intake</a:t>
            </a:r>
          </a:p>
          <a:p>
            <a:pPr algn="ctr"/>
            <a:r>
              <a:rPr lang="en-US" sz="2133" b="1">
                <a:solidFill>
                  <a:srgbClr val="0000FF"/>
                </a:solidFill>
              </a:rPr>
              <a:t>nalt:</a:t>
            </a:r>
            <a:r>
              <a:rPr lang="en-US" sz="2133" b="1"/>
              <a:t>21416</a:t>
            </a:r>
          </a:p>
        </p:txBody>
      </p:sp>
      <p:sp>
        <p:nvSpPr>
          <p:cNvPr id="6" name="Rectangle 5"/>
          <p:cNvSpPr/>
          <p:nvPr/>
        </p:nvSpPr>
        <p:spPr>
          <a:xfrm>
            <a:off x="5436689" y="3511246"/>
            <a:ext cx="2955489" cy="961813"/>
          </a:xfrm>
          <a:prstGeom prst="rect">
            <a:avLst/>
          </a:prstGeom>
          <a:solidFill>
            <a:srgbClr val="FFFF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33" b="1">
                <a:solidFill>
                  <a:srgbClr val="FF0000"/>
                </a:solidFill>
              </a:rPr>
              <a:t>gacs:</a:t>
            </a:r>
            <a:r>
              <a:rPr lang="en-US" sz="2133" b="1">
                <a:solidFill>
                  <a:schemeClr val="tx1"/>
                </a:solidFill>
              </a:rPr>
              <a:t>?</a:t>
            </a:r>
          </a:p>
        </p:txBody>
      </p:sp>
      <p:sp>
        <p:nvSpPr>
          <p:cNvPr id="8" name="Title 8"/>
          <p:cNvSpPr txBox="1">
            <a:spLocks/>
          </p:cNvSpPr>
          <p:nvPr/>
        </p:nvSpPr>
        <p:spPr>
          <a:xfrm>
            <a:off x="2913249" y="173265"/>
            <a:ext cx="6341840" cy="1016273"/>
          </a:xfrm>
          <a:prstGeom prst="rect">
            <a:avLst/>
          </a:prstGeom>
          <a:noFill/>
          <a:ln>
            <a:noFill/>
          </a:ln>
        </p:spPr>
        <p:txBody>
          <a:bodyPr lIns="121900" tIns="121900" rIns="121900" bIns="121900"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pPr algn="ctr"/>
            <a:r>
              <a:rPr lang="en-US" sz="4800">
                <a:solidFill>
                  <a:srgbClr val="3366FF"/>
                </a:solidFill>
              </a:rPr>
              <a:t>Used to create</a:t>
            </a:r>
          </a:p>
        </p:txBody>
      </p:sp>
      <p:sp>
        <p:nvSpPr>
          <p:cNvPr id="18" name="Rectangle 17"/>
          <p:cNvSpPr/>
          <p:nvPr/>
        </p:nvSpPr>
        <p:spPr>
          <a:xfrm>
            <a:off x="5436689" y="5583656"/>
            <a:ext cx="2955489" cy="961813"/>
          </a:xfrm>
          <a:prstGeom prst="rect">
            <a:avLst/>
          </a:prstGeom>
          <a:solidFill>
            <a:srgbClr val="FFFF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33" b="1">
                <a:solidFill>
                  <a:srgbClr val="FF0000"/>
                </a:solidFill>
              </a:rPr>
              <a:t>gacs:</a:t>
            </a:r>
            <a:r>
              <a:rPr lang="en-US" sz="2133" b="1">
                <a:solidFill>
                  <a:schemeClr val="tx1"/>
                </a:solidFill>
              </a:rPr>
              <a:t>?</a:t>
            </a:r>
          </a:p>
        </p:txBody>
      </p:sp>
      <p:sp>
        <p:nvSpPr>
          <p:cNvPr id="19" name="Rectangle 18"/>
          <p:cNvSpPr/>
          <p:nvPr/>
        </p:nvSpPr>
        <p:spPr>
          <a:xfrm>
            <a:off x="3426606" y="2107908"/>
            <a:ext cx="2955489" cy="961813"/>
          </a:xfrm>
          <a:prstGeom prst="rect">
            <a:avLst/>
          </a:prstGeom>
          <a:solidFill>
            <a:srgbClr val="FFFF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33" b="1">
                <a:solidFill>
                  <a:srgbClr val="FF0000"/>
                </a:solidFill>
              </a:rPr>
              <a:t>gacs:</a:t>
            </a:r>
            <a:r>
              <a:rPr lang="en-US" sz="2133" b="1">
                <a:solidFill>
                  <a:schemeClr val="tx1"/>
                </a:solidFill>
              </a:rPr>
              <a:t>?</a:t>
            </a:r>
          </a:p>
        </p:txBody>
      </p:sp>
      <p:sp>
        <p:nvSpPr>
          <p:cNvPr id="20" name="Rectangle 19"/>
          <p:cNvSpPr/>
          <p:nvPr/>
        </p:nvSpPr>
        <p:spPr>
          <a:xfrm>
            <a:off x="9365588" y="3992152"/>
            <a:ext cx="2655147" cy="961813"/>
          </a:xfrm>
          <a:prstGeom prst="rect">
            <a:avLst/>
          </a:prstGeom>
          <a:solidFill>
            <a:srgbClr val="BBF04C"/>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rgbClr val="0000FF"/>
                </a:solidFill>
              </a:rPr>
              <a:t>energy consumption</a:t>
            </a:r>
          </a:p>
          <a:p>
            <a:pPr algn="ctr"/>
            <a:r>
              <a:rPr lang="en-US" sz="2133" b="1">
                <a:solidFill>
                  <a:srgbClr val="0000FF"/>
                </a:solidFill>
              </a:rPr>
              <a:t>cabt:</a:t>
            </a:r>
            <a:r>
              <a:rPr lang="en-US" sz="2133" b="1"/>
              <a:t>43252</a:t>
            </a:r>
          </a:p>
        </p:txBody>
      </p:sp>
      <p:sp>
        <p:nvSpPr>
          <p:cNvPr id="21" name="Rectangle 20"/>
          <p:cNvSpPr/>
          <p:nvPr/>
        </p:nvSpPr>
        <p:spPr>
          <a:xfrm>
            <a:off x="9365588" y="5529734"/>
            <a:ext cx="2655147" cy="961813"/>
          </a:xfrm>
          <a:prstGeom prst="rect">
            <a:avLst/>
          </a:prstGeom>
          <a:solidFill>
            <a:srgbClr val="BBF04C"/>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33" b="1">
                <a:solidFill>
                  <a:srgbClr val="0000FF"/>
                </a:solidFill>
              </a:rPr>
              <a:t>fuel consumption</a:t>
            </a:r>
          </a:p>
          <a:p>
            <a:pPr algn="ctr"/>
            <a:r>
              <a:rPr lang="en-US" sz="2133" b="1">
                <a:solidFill>
                  <a:srgbClr val="0000FF"/>
                </a:solidFill>
              </a:rPr>
              <a:t>cabt:</a:t>
            </a:r>
            <a:r>
              <a:rPr lang="en-US" sz="2133" b="1"/>
              <a:t>49752</a:t>
            </a:r>
          </a:p>
        </p:txBody>
      </p:sp>
      <p:sp>
        <p:nvSpPr>
          <p:cNvPr id="22" name="Rectangle 21"/>
          <p:cNvSpPr/>
          <p:nvPr/>
        </p:nvSpPr>
        <p:spPr>
          <a:xfrm>
            <a:off x="9365588" y="2593164"/>
            <a:ext cx="2655147" cy="961813"/>
          </a:xfrm>
          <a:prstGeom prst="rect">
            <a:avLst/>
          </a:prstGeom>
          <a:solidFill>
            <a:srgbClr val="FB71E6"/>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rgbClr val="0000FF"/>
                </a:solidFill>
              </a:rPr>
              <a:t>energy consumption</a:t>
            </a:r>
          </a:p>
          <a:p>
            <a:pPr algn="ctr"/>
            <a:r>
              <a:rPr lang="en-US" sz="2133" b="1">
                <a:solidFill>
                  <a:srgbClr val="0000FF"/>
                </a:solidFill>
              </a:rPr>
              <a:t>agrovoc:</a:t>
            </a:r>
            <a:r>
              <a:rPr lang="en-US" sz="2133" b="1"/>
              <a:t>c_16121</a:t>
            </a:r>
          </a:p>
        </p:txBody>
      </p:sp>
      <p:sp>
        <p:nvSpPr>
          <p:cNvPr id="23" name="Rectangle 22"/>
          <p:cNvSpPr/>
          <p:nvPr/>
        </p:nvSpPr>
        <p:spPr>
          <a:xfrm>
            <a:off x="9365588" y="1146095"/>
            <a:ext cx="2655147" cy="961813"/>
          </a:xfrm>
          <a:prstGeom prst="rect">
            <a:avLst/>
          </a:prstGeom>
          <a:solidFill>
            <a:schemeClr val="accent5">
              <a:lumMod val="60000"/>
              <a:lumOff val="40000"/>
            </a:schemeClr>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rgbClr val="0000FF"/>
                </a:solidFill>
              </a:rPr>
              <a:t>energy use and consumption</a:t>
            </a:r>
          </a:p>
          <a:p>
            <a:pPr algn="ctr"/>
            <a:r>
              <a:rPr lang="en-US" sz="2133" b="1">
                <a:solidFill>
                  <a:srgbClr val="0000FF"/>
                </a:solidFill>
              </a:rPr>
              <a:t>nalt:</a:t>
            </a:r>
            <a:r>
              <a:rPr lang="en-US" sz="2133" b="1"/>
              <a:t>28693</a:t>
            </a:r>
          </a:p>
        </p:txBody>
      </p:sp>
      <p:cxnSp>
        <p:nvCxnSpPr>
          <p:cNvPr id="24" name="Straight Arrow Connector 23"/>
          <p:cNvCxnSpPr/>
          <p:nvPr/>
        </p:nvCxnSpPr>
        <p:spPr>
          <a:xfrm flipH="1">
            <a:off x="8392177" y="1952601"/>
            <a:ext cx="973411" cy="1602376"/>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6" idx="3"/>
          </p:cNvCxnSpPr>
          <p:nvPr/>
        </p:nvCxnSpPr>
        <p:spPr>
          <a:xfrm flipH="1">
            <a:off x="8392177" y="3334938"/>
            <a:ext cx="973411" cy="657215"/>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8392177" y="4224255"/>
            <a:ext cx="973411" cy="39335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1" idx="1"/>
          </p:cNvCxnSpPr>
          <p:nvPr/>
        </p:nvCxnSpPr>
        <p:spPr>
          <a:xfrm flipH="1">
            <a:off x="8392177" y="6010640"/>
            <a:ext cx="973411"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2822069" y="1952602"/>
            <a:ext cx="604536" cy="37396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4" idx="3"/>
          </p:cNvCxnSpPr>
          <p:nvPr/>
        </p:nvCxnSpPr>
        <p:spPr>
          <a:xfrm flipV="1">
            <a:off x="2822069" y="2785222"/>
            <a:ext cx="604536" cy="73366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9682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652</Words>
  <Application>Microsoft Macintosh PowerPoint</Application>
  <PresentationFormat>Widescreen</PresentationFormat>
  <Paragraphs>164</Paragraphs>
  <Slides>22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Limits of automatic alignment: the GACS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GACS Core</vt:lpstr>
      <vt:lpstr>GACS browser [Skosmos, open-source]</vt:lpstr>
      <vt:lpstr>   </vt:lpstr>
      <vt:lpstr>Quality control project [nine months]</vt:lpstr>
      <vt:lpstr>PowerPoint Presentation</vt:lpstr>
      <vt:lpstr>PowerPoint Presentation</vt:lpstr>
      <vt:lpstr>GACS vision</vt:lpstr>
      <vt:lpstr>Part-time effort over 3+ years</vt:lpstr>
      <vt:lpstr>Challenges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Limits of automatic alignment: the GACS experience</dc:title>
  <dc:creator>Tom Baker</dc:creator>
  <cp:lastModifiedBy>Tom Baker</cp:lastModifiedBy>
  <cp:revision>14</cp:revision>
  <cp:lastPrinted>2019-06-03T22:00:18Z</cp:lastPrinted>
  <dcterms:created xsi:type="dcterms:W3CDTF">2019-06-03T20:54:18Z</dcterms:created>
  <dcterms:modified xsi:type="dcterms:W3CDTF">2019-06-05T07:05:11Z</dcterms:modified>
</cp:coreProperties>
</file>