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87" r:id="rId4"/>
    <p:sldId id="280" r:id="rId5"/>
    <p:sldId id="278" r:id="rId6"/>
    <p:sldId id="281" r:id="rId7"/>
    <p:sldId id="257" r:id="rId8"/>
    <p:sldId id="258" r:id="rId9"/>
    <p:sldId id="282" r:id="rId10"/>
    <p:sldId id="285" r:id="rId11"/>
    <p:sldId id="286" r:id="rId12"/>
    <p:sldId id="291" r:id="rId13"/>
    <p:sldId id="292" r:id="rId14"/>
    <p:sldId id="290" r:id="rId15"/>
    <p:sldId id="261" r:id="rId16"/>
    <p:sldId id="29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8E93-AD2E-3E49-B82A-C0A5F6E241DD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B658-B235-4644-A667-2A610CA2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2070-727E-A740-8FD5-5A823B1D00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53FC-18B3-BD4F-A3B8-0F725C024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E798A-7F23-AB44-BAAF-55593C4D2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4BC8-5AAF-8E48-9829-7A5AB931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3ECD-93E2-3C43-B40C-5D322AF7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12A5-BD6B-4543-9051-846D7EFC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19D3-85E1-A340-A411-8DD105A0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E91DD-90DB-FF40-B862-E4093F719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D2303-2180-684B-A60F-7A9E87D3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1DDC-05B6-6846-8C57-376DB264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953A5-F530-FF42-B5B9-22E0EA71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B466F-2175-1E42-8023-038F8BEB8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2C11-2C21-EF43-B532-A4212867E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7E13-8218-384B-B046-6EA91FB8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4364-2E5B-9D47-92DF-4ED9CE84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8166-AD22-F24A-9124-1D410E45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4A93-A6F8-3940-9356-C35E5C33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C817-7585-B746-BF82-D5A3104F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65C5-DE31-D241-8807-3EC63EAA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A3252-9CED-6844-89B9-707AA702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F77-ABB2-5E4F-A9CB-81AFDAF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1B88-FEA5-D14C-86BD-EE695720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4298E-41A4-E74D-8EF3-20805906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5A25D-426F-8A4A-82F6-796FC08D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27A3-6D8C-564F-B809-9C25602D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3EA0-5C91-634B-A8F1-C3CD3F9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ED2C-EFD5-4047-B5C0-5A93FF67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DA6C-D279-4A41-ACC1-70097C7D7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F52A6-A29C-054F-84CA-E5B6EBB39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F8ECA-C3FF-C242-8DF9-3F71E36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56DD4-FBF0-1549-95D6-76CBAC2A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7BB0-6956-2F4C-B3C4-72E2BFD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2DB1-84F9-7842-A8C9-0977332C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A153-8CD8-C84F-9446-F821EDCB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E2A06-AEFA-1242-83D3-9D734927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3BD5B-7AAF-C544-B253-C0C3BEC9E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7767-6C68-304E-B392-5CE8000FB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94D19-2AB0-D645-A978-C053F805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A73DF-99B8-0048-8117-4DD2A70A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7AB81-9369-C84B-B9CA-90630719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DEE2-EBDD-944A-ADE8-70E72EB8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5C532-7325-C341-A6D7-6F131CF0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7D9B7-DCC0-5741-A4BD-9D5899D3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931-B13F-BC44-AB3B-841FA1F6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63950-E2F6-2B49-9427-0BDEB472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DC086-5631-C04F-9636-76187746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8E58E-EA03-9D4D-99A9-79C11EE3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84CF-784C-2048-AE8F-D9320A47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1850-6363-A443-B089-1148A7FA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C00A8-3CBD-6343-B523-0B93A47A4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8E5C8-3AAF-3F49-B9C7-B724B6FA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D2928-AED5-BD4D-BB90-B9C185D8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C65F4-0334-244B-ABAD-71E7DC95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F8AA4-4D9D-1A40-8C21-C63AF84E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2C8B7-1597-E04D-87B3-C672DA2DA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0F08E-DE1A-3F4C-83A5-7D1902312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FBFCD-9D1A-E14D-AC99-F356AD82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65E2D-0C74-1344-9207-B7EB24A1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CBC9D-9C60-BC4F-9204-DC4A4996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32A8-2712-1547-87F6-4094899C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36F57-511D-B44A-BDDA-0883672E5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73AE-E651-1549-8886-A46499D4F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C38A-62CF-FD44-A1B3-E5587F6C6BE9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E0C7E-B776-3B4F-A376-A0360C591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E477-8B5D-1B45-9301-98595A909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A5E8-838F-184B-B73F-39B4C756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shexmap_example_bloodpressu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3919-BF94-F340-9AA3-65B02E223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749" y="1122363"/>
            <a:ext cx="369885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Aligning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Strings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Things</a:t>
            </a:r>
            <a:r>
              <a:rPr lang="en-US" dirty="0"/>
              <a:t>, and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BCA56-C7CE-814D-A182-D76A44A29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499" y="4079875"/>
            <a:ext cx="8328144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Tom Baker</a:t>
            </a:r>
          </a:p>
          <a:p>
            <a:r>
              <a:rPr lang="en-US" sz="2100" dirty="0"/>
              <a:t>Workshop on</a:t>
            </a:r>
          </a:p>
          <a:p>
            <a:r>
              <a:rPr lang="en-US" sz="2100" dirty="0"/>
              <a:t>Semantic interoperability </a:t>
            </a:r>
          </a:p>
          <a:p>
            <a:r>
              <a:rPr lang="en-US" sz="2100" dirty="0"/>
              <a:t>for the multilingual web</a:t>
            </a:r>
          </a:p>
          <a:p>
            <a:r>
              <a:rPr lang="en-US" sz="2100" dirty="0"/>
              <a:t>Luxembourg, 4 June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2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7562" y="350874"/>
            <a:ext cx="4826695" cy="3106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accent1"/>
                </a:solidFill>
              </a:rPr>
              <a:t>&lt;samples9298996&gt;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bf:Text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bf:Work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bf:title</a:t>
            </a:r>
            <a:r>
              <a:rPr lang="en-US" sz="1200" dirty="0">
                <a:solidFill>
                  <a:schemeClr val="accent1"/>
                </a:solidFill>
              </a:rPr>
              <a:t> "Oliver Twist."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bf:class</a:t>
            </a:r>
            <a:r>
              <a:rPr lang="en-US" sz="1200" dirty="0">
                <a:solidFill>
                  <a:schemeClr val="accent1"/>
                </a:solidFill>
              </a:rPr>
              <a:t> &lt;</a:t>
            </a:r>
            <a:r>
              <a:rPr lang="en-US" sz="1200" dirty="0" err="1">
                <a:solidFill>
                  <a:schemeClr val="accent1"/>
                </a:solidFill>
              </a:rPr>
              <a:t>id.loc.gov</a:t>
            </a:r>
            <a:r>
              <a:rPr lang="en-US" sz="1200" dirty="0">
                <a:solidFill>
                  <a:schemeClr val="accent1"/>
                </a:solidFill>
              </a:rPr>
              <a:t>/…/PZ3&gt; ;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bf:creator</a:t>
            </a:r>
            <a:r>
              <a:rPr lang="en-US" sz="1200" dirty="0">
                <a:solidFill>
                  <a:schemeClr val="accent1"/>
                </a:solidFill>
              </a:rPr>
              <a:t> [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bf:Person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bf:label</a:t>
            </a:r>
            <a:r>
              <a:rPr lang="en-US" sz="1200" dirty="0">
                <a:solidFill>
                  <a:schemeClr val="accent1"/>
                </a:solidFill>
              </a:rPr>
              <a:t> "Dickens, Charles, 1812-1870."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] . 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</a:rPr>
              <a:t>&lt;</a:t>
            </a:r>
            <a:r>
              <a:rPr lang="en-US" sz="1200" dirty="0" err="1">
                <a:solidFill>
                  <a:schemeClr val="accent1"/>
                </a:solidFill>
              </a:rPr>
              <a:t>id.loc.gov</a:t>
            </a:r>
            <a:r>
              <a:rPr lang="en-US" sz="1200" dirty="0">
                <a:solidFill>
                  <a:schemeClr val="accent1"/>
                </a:solidFill>
              </a:rPr>
              <a:t>/…/PZ3&gt;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bf:LCC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bf:label</a:t>
            </a:r>
            <a:r>
              <a:rPr lang="en-US" sz="1200" dirty="0">
                <a:solidFill>
                  <a:schemeClr val="accent1"/>
                </a:solidFill>
              </a:rPr>
              <a:t> "PZ3.D55O165PR4567" .</a:t>
            </a:r>
          </a:p>
        </p:txBody>
      </p:sp>
      <p:sp>
        <p:nvSpPr>
          <p:cNvPr id="8" name="Oval 7"/>
          <p:cNvSpPr/>
          <p:nvPr/>
        </p:nvSpPr>
        <p:spPr>
          <a:xfrm>
            <a:off x="5304773" y="4091836"/>
            <a:ext cx="238620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Validation</a:t>
            </a: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4618973" y="3444658"/>
            <a:ext cx="1035252" cy="78108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64713" y="3445285"/>
            <a:ext cx="906971" cy="81210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>
            <a:off x="6497877" y="5006236"/>
            <a:ext cx="0" cy="81210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15003" y="5818341"/>
            <a:ext cx="4430038" cy="99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15149" y="5333252"/>
            <a:ext cx="285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To yield a validation result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92949" y="3515208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Validate data.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781" y="25727"/>
            <a:ext cx="2580362" cy="312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70C0"/>
                </a:solidFill>
              </a:rPr>
              <a:t>ShEx</a:t>
            </a:r>
            <a:r>
              <a:rPr lang="en-US" dirty="0">
                <a:solidFill>
                  <a:srgbClr val="0070C0"/>
                </a:solidFill>
              </a:rPr>
              <a:t> Schema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ShExC</a:t>
            </a:r>
            <a:r>
              <a:rPr lang="en-US" sz="1400" dirty="0">
                <a:solidFill>
                  <a:srgbClr val="0070C0"/>
                </a:solidFill>
              </a:rPr>
              <a:t> syntax]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847562" y="40327"/>
            <a:ext cx="2183704" cy="312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RDF Data </a:t>
            </a:r>
            <a:r>
              <a:rPr lang="en-US" sz="1400" dirty="0">
                <a:solidFill>
                  <a:srgbClr val="0070C0"/>
                </a:solidFill>
              </a:rPr>
              <a:t>[Turtle syntax]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8875" y="3515208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Against a schema.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0981" y="153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8673" y="4668890"/>
            <a:ext cx="4395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 Expressions language (</a:t>
            </a:r>
            <a:r>
              <a:rPr lang="en-US" b="1" dirty="0" err="1">
                <a:solidFill>
                  <a:srgbClr val="FF0000"/>
                </a:solidFill>
              </a:rPr>
              <a:t>ShEx</a:t>
            </a:r>
            <a:r>
              <a:rPr lang="en-US" b="1" dirty="0">
                <a:solidFill>
                  <a:srgbClr val="FF0000"/>
                </a:solidFill>
              </a:rPr>
              <a:t>): schema </a:t>
            </a:r>
          </a:p>
          <a:p>
            <a:r>
              <a:rPr lang="en-US" b="1" dirty="0">
                <a:solidFill>
                  <a:srgbClr val="FF0000"/>
                </a:solidFill>
              </a:rPr>
              <a:t>prescribes conditions to which RDF</a:t>
            </a:r>
          </a:p>
          <a:p>
            <a:r>
              <a:rPr lang="en-US" b="1" dirty="0">
                <a:solidFill>
                  <a:srgbClr val="FF0000"/>
                </a:solidFill>
              </a:rPr>
              <a:t>data must conform to be considered</a:t>
            </a:r>
          </a:p>
          <a:p>
            <a:r>
              <a:rPr lang="en-US" b="1" dirty="0">
                <a:solidFill>
                  <a:srgbClr val="FF0000"/>
                </a:solidFill>
              </a:rPr>
              <a:t>valid.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03" y="5838475"/>
            <a:ext cx="4104640" cy="8229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5781" y="350874"/>
            <a:ext cx="5849655" cy="3106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solidFill>
                  <a:srgbClr val="FF0000"/>
                </a:solidFill>
              </a:rPr>
              <a:t>&lt;Work&gt; EXTRA </a:t>
            </a:r>
            <a:r>
              <a:rPr lang="en-US" sz="1200" dirty="0" err="1">
                <a:solidFill>
                  <a:srgbClr val="FF0000"/>
                </a:solidFill>
              </a:rPr>
              <a:t>rdf:type</a:t>
            </a:r>
            <a:r>
              <a:rPr lang="en-US" sz="1200" dirty="0">
                <a:solidFill>
                  <a:srgbClr val="FF0000"/>
                </a:solidFill>
              </a:rPr>
              <a:t>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[</a:t>
            </a:r>
            <a:r>
              <a:rPr lang="en-US" sz="1200" dirty="0" err="1">
                <a:solidFill>
                  <a:srgbClr val="FF0000"/>
                </a:solidFill>
              </a:rPr>
              <a:t>bf:Work</a:t>
            </a:r>
            <a:r>
              <a:rPr lang="en-US" sz="1200" dirty="0">
                <a:solidFill>
                  <a:srgbClr val="FF0000"/>
                </a:solidFill>
              </a:rPr>
              <a:t>] ? </a:t>
            </a:r>
            <a:r>
              <a:rPr lang="en-US" sz="1200" dirty="0">
                <a:solidFill>
                  <a:schemeClr val="accent1"/>
                </a:solidFill>
              </a:rPr>
              <a:t>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bf:title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LITERAL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bf:class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@&lt;Classification&gt; * </a:t>
            </a:r>
            <a:r>
              <a:rPr lang="en-US" sz="1200" dirty="0">
                <a:solidFill>
                  <a:schemeClr val="accent1"/>
                </a:solidFill>
              </a:rPr>
              <a:t>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bf:creator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@&lt;Person&gt; OR @&lt;Organization&gt; + </a:t>
            </a:r>
            <a:r>
              <a:rPr lang="en-US" sz="1200" dirty="0">
                <a:solidFill>
                  <a:schemeClr val="accent1"/>
                </a:solidFill>
              </a:rPr>
              <a:t>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bf:derivedFrom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IRI *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} 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&lt;Classification&gt;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[</a:t>
            </a:r>
            <a:r>
              <a:rPr lang="en-US" sz="1200" dirty="0">
                <a:solidFill>
                  <a:schemeClr val="accent1"/>
                </a:solidFill>
              </a:rPr>
              <a:t>&lt;http://</a:t>
            </a:r>
            <a:r>
              <a:rPr lang="en-US" sz="1200" dirty="0" err="1">
                <a:solidFill>
                  <a:schemeClr val="accent1"/>
                </a:solidFill>
              </a:rPr>
              <a:t>id.loc.gov</a:t>
            </a:r>
            <a:r>
              <a:rPr lang="en-US" sz="1200" dirty="0">
                <a:solidFill>
                  <a:srgbClr val="FF0000"/>
                </a:solidFill>
              </a:rPr>
              <a:t>/&gt;~]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AND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EXTRA </a:t>
            </a:r>
            <a:r>
              <a:rPr lang="en-US" sz="1200" dirty="0" err="1">
                <a:solidFill>
                  <a:srgbClr val="FF0000"/>
                </a:solidFill>
              </a:rPr>
              <a:t>rdf:type</a:t>
            </a:r>
            <a:r>
              <a:rPr lang="en-US" sz="1200" dirty="0">
                <a:solidFill>
                  <a:srgbClr val="FF0000"/>
                </a:solidFill>
              </a:rPr>
              <a:t>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[</a:t>
            </a:r>
            <a:r>
              <a:rPr lang="en-US" sz="1200" dirty="0" err="1">
                <a:solidFill>
                  <a:srgbClr val="FF0000"/>
                </a:solidFill>
              </a:rPr>
              <a:t>bf:LCC</a:t>
            </a:r>
            <a:r>
              <a:rPr lang="en-US" sz="1200" dirty="0">
                <a:solidFill>
                  <a:srgbClr val="FF0000"/>
                </a:solidFill>
              </a:rPr>
              <a:t>] ? </a:t>
            </a:r>
            <a:r>
              <a:rPr lang="en-US" sz="1200" dirty="0">
                <a:solidFill>
                  <a:schemeClr val="accent1"/>
                </a:solidFill>
              </a:rPr>
              <a:t>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bf:label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LITERAL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D689-F8F3-994A-B30A-8051EA7163B5}" type="slidenum">
              <a:rPr lang="en-US" smtClean="0"/>
              <a:t>10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11750" y="845826"/>
            <a:ext cx="2301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ShExC</a:t>
            </a:r>
            <a:r>
              <a:rPr lang="en-US" dirty="0">
                <a:solidFill>
                  <a:srgbClr val="FF0000"/>
                </a:solidFill>
              </a:rPr>
              <a:t> syntax looks </a:t>
            </a:r>
            <a:r>
              <a:rPr lang="en-US" dirty="0" err="1">
                <a:solidFill>
                  <a:srgbClr val="FF0000"/>
                </a:solidFill>
              </a:rPr>
              <a:t>alot</a:t>
            </a:r>
            <a:r>
              <a:rPr lang="en-US" dirty="0">
                <a:solidFill>
                  <a:srgbClr val="FF0000"/>
                </a:solidFill>
              </a:rPr>
              <a:t> like RDF Turtle</a:t>
            </a:r>
          </a:p>
          <a:p>
            <a:r>
              <a:rPr lang="en-US" dirty="0">
                <a:solidFill>
                  <a:srgbClr val="FF0000"/>
                </a:solidFill>
              </a:rPr>
              <a:t>syntax, with parts to be validated replaced by keywords and by placeholders for values.</a:t>
            </a:r>
          </a:p>
        </p:txBody>
      </p:sp>
    </p:spTree>
    <p:extLst>
      <p:ext uri="{BB962C8B-B14F-4D97-AF65-F5344CB8AC3E}">
        <p14:creationId xmlns:p14="http://schemas.microsoft.com/office/powerpoint/2010/main" val="126862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7562" y="350874"/>
            <a:ext cx="4826695" cy="3106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>
                <a:solidFill>
                  <a:schemeClr val="accent1"/>
                </a:solidFill>
              </a:rPr>
              <a:t>&lt;samples9298996&gt;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bf:Text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bf:Work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bf:title</a:t>
            </a:r>
            <a:r>
              <a:rPr lang="en-US" sz="1200" dirty="0">
                <a:solidFill>
                  <a:schemeClr val="accent1"/>
                </a:solidFill>
              </a:rPr>
              <a:t> "Oliver Twist."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bf:class</a:t>
            </a:r>
            <a:r>
              <a:rPr lang="en-US" sz="1200" dirty="0">
                <a:solidFill>
                  <a:schemeClr val="accent1"/>
                </a:solidFill>
              </a:rPr>
              <a:t> &lt;</a:t>
            </a:r>
            <a:r>
              <a:rPr lang="en-US" sz="1200" dirty="0" err="1">
                <a:solidFill>
                  <a:schemeClr val="accent1"/>
                </a:solidFill>
              </a:rPr>
              <a:t>id.loc.gov</a:t>
            </a:r>
            <a:r>
              <a:rPr lang="en-US" sz="1200" dirty="0">
                <a:solidFill>
                  <a:schemeClr val="accent1"/>
                </a:solidFill>
              </a:rPr>
              <a:t>/…/PZ3&gt; ;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bf:creator</a:t>
            </a:r>
            <a:r>
              <a:rPr lang="en-US" sz="1200" dirty="0">
                <a:solidFill>
                  <a:schemeClr val="accent1"/>
                </a:solidFill>
              </a:rPr>
              <a:t> [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bf:Person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</a:t>
            </a:r>
            <a:r>
              <a:rPr lang="en-US" sz="1200" dirty="0" err="1">
                <a:solidFill>
                  <a:schemeClr val="accent1"/>
                </a:solidFill>
              </a:rPr>
              <a:t>bf:label</a:t>
            </a:r>
            <a:r>
              <a:rPr lang="en-US" sz="1200" dirty="0">
                <a:solidFill>
                  <a:schemeClr val="accent1"/>
                </a:solidFill>
              </a:rPr>
              <a:t> "Dickens, Charles, 1812-1870."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] . 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</a:rPr>
              <a:t>&lt;</a:t>
            </a:r>
            <a:r>
              <a:rPr lang="en-US" sz="1200" dirty="0" err="1">
                <a:solidFill>
                  <a:schemeClr val="accent1"/>
                </a:solidFill>
              </a:rPr>
              <a:t>id.loc.gov</a:t>
            </a:r>
            <a:r>
              <a:rPr lang="en-US" sz="1200" dirty="0">
                <a:solidFill>
                  <a:schemeClr val="accent1"/>
                </a:solidFill>
              </a:rPr>
              <a:t>/…/PZ3&gt;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rdf:type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 err="1">
                <a:solidFill>
                  <a:schemeClr val="accent1"/>
                </a:solidFill>
              </a:rPr>
              <a:t>bf:LCC</a:t>
            </a:r>
            <a:r>
              <a:rPr lang="en-US" sz="1200" dirty="0">
                <a:solidFill>
                  <a:schemeClr val="accent1"/>
                </a:solidFill>
              </a:rPr>
              <a:t> ;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</a:t>
            </a:r>
            <a:r>
              <a:rPr lang="en-US" sz="1200" dirty="0" err="1">
                <a:solidFill>
                  <a:schemeClr val="accent1"/>
                </a:solidFill>
              </a:rPr>
              <a:t>bf:label</a:t>
            </a:r>
            <a:r>
              <a:rPr lang="en-US" sz="1200" dirty="0">
                <a:solidFill>
                  <a:schemeClr val="accent1"/>
                </a:solidFill>
              </a:rPr>
              <a:t> "PZ3.D55O165PR4567" .</a:t>
            </a:r>
          </a:p>
        </p:txBody>
      </p:sp>
      <p:sp>
        <p:nvSpPr>
          <p:cNvPr id="8" name="Oval 7"/>
          <p:cNvSpPr/>
          <p:nvPr/>
        </p:nvSpPr>
        <p:spPr>
          <a:xfrm>
            <a:off x="5304773" y="4091836"/>
            <a:ext cx="238620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Validation</a:t>
            </a: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4618973" y="3444658"/>
            <a:ext cx="1035252" cy="78108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64713" y="3445285"/>
            <a:ext cx="906971" cy="81210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>
            <a:off x="6497877" y="5006236"/>
            <a:ext cx="0" cy="81210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15003" y="5818341"/>
            <a:ext cx="4430038" cy="99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615149" y="5333252"/>
            <a:ext cx="285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To yield a validation result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92949" y="3515208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Validate data.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5781" y="25727"/>
            <a:ext cx="2580362" cy="312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70C0"/>
                </a:solidFill>
              </a:rPr>
              <a:t>ShEx</a:t>
            </a:r>
            <a:r>
              <a:rPr lang="en-US" dirty="0">
                <a:solidFill>
                  <a:srgbClr val="0070C0"/>
                </a:solidFill>
              </a:rPr>
              <a:t> Schema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ShExJ</a:t>
            </a:r>
            <a:r>
              <a:rPr lang="en-US" sz="1400" dirty="0">
                <a:solidFill>
                  <a:srgbClr val="0070C0"/>
                </a:solidFill>
              </a:rPr>
              <a:t> syntax]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847562" y="40327"/>
            <a:ext cx="2183704" cy="312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RDF Data </a:t>
            </a:r>
            <a:r>
              <a:rPr lang="en-US" sz="1400" dirty="0">
                <a:solidFill>
                  <a:srgbClr val="0070C0"/>
                </a:solidFill>
              </a:rPr>
              <a:t>[Turtle syntax]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8875" y="3515208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Against a schema.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0981" y="1535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8673" y="4668890"/>
            <a:ext cx="425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ShExJ</a:t>
            </a:r>
            <a:r>
              <a:rPr lang="en-US" b="1" dirty="0">
                <a:solidFill>
                  <a:srgbClr val="FF0000"/>
                </a:solidFill>
              </a:rPr>
              <a:t> syntax, interchangeable with </a:t>
            </a:r>
            <a:r>
              <a:rPr lang="en-US" b="1" dirty="0" err="1">
                <a:solidFill>
                  <a:srgbClr val="FF0000"/>
                </a:solidFill>
              </a:rPr>
              <a:t>ShExC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03" y="5838475"/>
            <a:ext cx="4104640" cy="8229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5781" y="350874"/>
            <a:ext cx="5849655" cy="3106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accent1"/>
                </a:solidFill>
              </a:rPr>
              <a:t>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"type": "Schema",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"shapes": [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"id": "https://</a:t>
            </a:r>
            <a:r>
              <a:rPr lang="en-US" sz="1200" dirty="0" err="1">
                <a:solidFill>
                  <a:schemeClr val="accent1"/>
                </a:solidFill>
              </a:rPr>
              <a:t>rawgit.com</a:t>
            </a:r>
            <a:r>
              <a:rPr lang="en-US" sz="1200" dirty="0">
                <a:solidFill>
                  <a:schemeClr val="accent1"/>
                </a:solidFill>
              </a:rPr>
              <a:t>/</a:t>
            </a:r>
            <a:r>
              <a:rPr lang="en-US" sz="1200" dirty="0" err="1">
                <a:solidFill>
                  <a:schemeClr val="accent1"/>
                </a:solidFill>
              </a:rPr>
              <a:t>shexSpec</a:t>
            </a:r>
            <a:r>
              <a:rPr lang="en-US" sz="1200" dirty="0">
                <a:solidFill>
                  <a:schemeClr val="accent1"/>
                </a:solidFill>
              </a:rPr>
              <a:t>/</a:t>
            </a:r>
            <a:r>
              <a:rPr lang="en-US" sz="1200" dirty="0" err="1">
                <a:solidFill>
                  <a:schemeClr val="accent1"/>
                </a:solidFill>
              </a:rPr>
              <a:t>shex.js</a:t>
            </a:r>
            <a:r>
              <a:rPr lang="en-US" sz="1200" dirty="0">
                <a:solidFill>
                  <a:schemeClr val="accent1"/>
                </a:solidFill>
              </a:rPr>
              <a:t>/master/doc/Work",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"type": "Shape",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"expression":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"type": "</a:t>
            </a:r>
            <a:r>
              <a:rPr lang="en-US" sz="1200" dirty="0" err="1">
                <a:solidFill>
                  <a:schemeClr val="accent1"/>
                </a:solidFill>
              </a:rPr>
              <a:t>EachOf</a:t>
            </a:r>
            <a:r>
              <a:rPr lang="en-US" sz="1200" dirty="0">
                <a:solidFill>
                  <a:schemeClr val="accent1"/>
                </a:solidFill>
              </a:rPr>
              <a:t>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"expressions": [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"type": "</a:t>
            </a:r>
            <a:r>
              <a:rPr lang="en-US" sz="1200" dirty="0" err="1">
                <a:solidFill>
                  <a:schemeClr val="accent1"/>
                </a:solidFill>
              </a:rPr>
              <a:t>TripleConstraint</a:t>
            </a:r>
            <a:r>
              <a:rPr lang="en-US" sz="1200" dirty="0">
                <a:solidFill>
                  <a:schemeClr val="accent1"/>
                </a:solidFill>
              </a:rPr>
              <a:t>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"predicate": "http://www.w3.org/1999/02/22-rdf-syntax-ns#type",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"</a:t>
            </a:r>
            <a:r>
              <a:rPr lang="en-US" sz="1200" dirty="0" err="1">
                <a:solidFill>
                  <a:schemeClr val="accent1"/>
                </a:solidFill>
              </a:rPr>
              <a:t>valueExpr</a:t>
            </a:r>
            <a:r>
              <a:rPr lang="en-US" sz="1200" dirty="0">
                <a:solidFill>
                  <a:schemeClr val="accent1"/>
                </a:solidFill>
              </a:rPr>
              <a:t>": {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   "type": "</a:t>
            </a:r>
            <a:r>
              <a:rPr lang="en-US" sz="1200" dirty="0" err="1">
                <a:solidFill>
                  <a:schemeClr val="accent1"/>
                </a:solidFill>
              </a:rPr>
              <a:t>NodeConstraint</a:t>
            </a:r>
            <a:r>
              <a:rPr lang="en-US" sz="1200" dirty="0">
                <a:solidFill>
                  <a:schemeClr val="accent1"/>
                </a:solidFill>
              </a:rPr>
              <a:t>",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   "values": [ 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                        "http://</a:t>
            </a:r>
            <a:r>
              <a:rPr lang="en-US" sz="1200" dirty="0" err="1">
                <a:solidFill>
                  <a:schemeClr val="accent1"/>
                </a:solidFill>
              </a:rPr>
              <a:t>bibframe.org</a:t>
            </a:r>
            <a:r>
              <a:rPr lang="en-US" sz="1200" dirty="0">
                <a:solidFill>
                  <a:schemeClr val="accent1"/>
                </a:solidFill>
              </a:rPr>
              <a:t>/vocab/Work"  ... ...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D689-F8F3-994A-B30A-8051EA7163B5}" type="slidenum">
              <a:rPr lang="en-US" smtClean="0"/>
              <a:t>11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2740" y="1263366"/>
            <a:ext cx="240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ShExJ</a:t>
            </a:r>
            <a:r>
              <a:rPr lang="en-US" dirty="0">
                <a:solidFill>
                  <a:srgbClr val="FF0000"/>
                </a:solidFill>
              </a:rPr>
              <a:t> syntax is verbose, ideal for processing by machines.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2739" y="2509381"/>
            <a:ext cx="24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Helps in understanding structure of </a:t>
            </a:r>
            <a:r>
              <a:rPr lang="en-US" dirty="0" err="1">
                <a:solidFill>
                  <a:srgbClr val="FF0000"/>
                </a:solidFill>
              </a:rPr>
              <a:t>ShEx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5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C6E4-1664-2443-AC36-46B71C9E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(SKOS) concept to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8AC6-124D-7146-8CB4-684D5370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SKOS concepts, by default, have no set-theoretical baggage</a:t>
            </a:r>
          </a:p>
          <a:p>
            <a:pPr lvl="1"/>
            <a:r>
              <a:rPr lang="en-US" dirty="0"/>
              <a:t>Thomas Gruber: “minimal semantic commitment”</a:t>
            </a:r>
          </a:p>
          <a:p>
            <a:r>
              <a:rPr lang="en-US" dirty="0"/>
              <a:t>Mapping relations</a:t>
            </a:r>
          </a:p>
          <a:p>
            <a:pPr lvl="1"/>
            <a:r>
              <a:rPr lang="en-US" dirty="0" err="1"/>
              <a:t>skos:exactMatch</a:t>
            </a:r>
            <a:r>
              <a:rPr lang="en-US" dirty="0"/>
              <a:t> – if you are confident they represent the same thing</a:t>
            </a:r>
          </a:p>
          <a:p>
            <a:pPr lvl="1"/>
            <a:r>
              <a:rPr lang="en-US" dirty="0" err="1"/>
              <a:t>skos:closeMatch</a:t>
            </a:r>
            <a:r>
              <a:rPr lang="en-US" dirty="0"/>
              <a:t> – if you think they are close but are unsure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owl:sameAs</a:t>
            </a:r>
            <a:r>
              <a:rPr lang="en-US" dirty="0">
                <a:solidFill>
                  <a:srgbClr val="FF0000"/>
                </a:solidFill>
              </a:rPr>
              <a:t> – easily misused – needs serious consideration before use</a:t>
            </a:r>
          </a:p>
        </p:txBody>
      </p:sp>
    </p:spTree>
    <p:extLst>
      <p:ext uri="{BB962C8B-B14F-4D97-AF65-F5344CB8AC3E}">
        <p14:creationId xmlns:p14="http://schemas.microsoft.com/office/powerpoint/2010/main" val="309270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C95F-563B-F742-A387-C5A19A0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string to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3C78-586E-E741-9622-A3CC8D4B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In RDF linked data, a literal cannot be the subject of mapping triple</a:t>
            </a:r>
          </a:p>
          <a:p>
            <a:r>
              <a:rPr lang="en-US" dirty="0"/>
              <a:t>Solution: map strings by way of things</a:t>
            </a:r>
          </a:p>
          <a:p>
            <a:pPr lvl="1"/>
            <a:r>
              <a:rPr lang="en-US" dirty="0"/>
              <a:t>Consider string as “literal form” associated with instance resource representing string</a:t>
            </a:r>
          </a:p>
          <a:p>
            <a:pPr marL="0" indent="0">
              <a:buNone/>
            </a:pPr>
            <a:endParaRPr lang="en-US" sz="2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urier" pitchFamily="2" charset="0"/>
              </a:rPr>
              <a:t>ex:FAO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latin typeface="Courier" pitchFamily="2" charset="0"/>
              </a:rPr>
              <a:t>rdf:type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latin typeface="Courier" pitchFamily="2" charset="0"/>
              </a:rPr>
              <a:t>skos:Concept</a:t>
            </a:r>
            <a:r>
              <a:rPr lang="en-US" sz="2200" dirty="0">
                <a:latin typeface="Courier" pitchFamily="2" charset="0"/>
              </a:rPr>
              <a:t>; 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</a:t>
            </a:r>
            <a:r>
              <a:rPr lang="en-US" sz="2200" dirty="0" err="1">
                <a:latin typeface="Courier" pitchFamily="2" charset="0"/>
              </a:rPr>
              <a:t>skosxl:prefLabel</a:t>
            </a:r>
            <a:r>
              <a:rPr lang="en-US" sz="2200" dirty="0">
                <a:latin typeface="Courier" pitchFamily="2" charset="0"/>
              </a:rPr>
              <a:t> ex:FAOlabel1; 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</a:t>
            </a:r>
            <a:r>
              <a:rPr lang="en-US" sz="2200" dirty="0" err="1">
                <a:latin typeface="Courier" pitchFamily="2" charset="0"/>
              </a:rPr>
              <a:t>skosxl:altLabel</a:t>
            </a:r>
            <a:r>
              <a:rPr lang="en-US" sz="2200" dirty="0">
                <a:latin typeface="Courier" pitchFamily="2" charset="0"/>
              </a:rPr>
              <a:t> ex:FAOlabel2. 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ex:FAOlabel1 </a:t>
            </a:r>
            <a:r>
              <a:rPr lang="en-US" sz="2200" dirty="0" err="1">
                <a:latin typeface="Courier" pitchFamily="2" charset="0"/>
              </a:rPr>
              <a:t>rdf:type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latin typeface="Courier" pitchFamily="2" charset="0"/>
              </a:rPr>
              <a:t>skosxl:Label</a:t>
            </a:r>
            <a:r>
              <a:rPr lang="en-US" sz="22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</a:t>
            </a:r>
            <a:r>
              <a:rPr lang="en-US" sz="2200" dirty="0" err="1">
                <a:latin typeface="Courier" pitchFamily="2" charset="0"/>
              </a:rPr>
              <a:t>skosxl:literalForm</a:t>
            </a:r>
            <a:r>
              <a:rPr lang="en-US" sz="2200" dirty="0">
                <a:latin typeface="Courier" pitchFamily="2" charset="0"/>
              </a:rPr>
              <a:t> "Food and Agriculture Organization"@</a:t>
            </a:r>
            <a:r>
              <a:rPr lang="en-US" sz="2200" dirty="0" err="1">
                <a:latin typeface="Courier" pitchFamily="2" charset="0"/>
              </a:rPr>
              <a:t>en</a:t>
            </a:r>
            <a:r>
              <a:rPr lang="en-US" sz="2200" dirty="0">
                <a:latin typeface="Courier" pitchFamily="2" charset="0"/>
              </a:rPr>
              <a:t>. 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ex:FAOlabel2 </a:t>
            </a:r>
            <a:r>
              <a:rPr lang="en-US" sz="2200" dirty="0" err="1">
                <a:latin typeface="Courier" pitchFamily="2" charset="0"/>
              </a:rPr>
              <a:t>rdf:type</a:t>
            </a:r>
            <a:r>
              <a:rPr lang="en-US" sz="2200" dirty="0">
                <a:latin typeface="Courier" pitchFamily="2" charset="0"/>
              </a:rPr>
              <a:t> </a:t>
            </a:r>
            <a:r>
              <a:rPr lang="en-US" sz="2200" dirty="0" err="1">
                <a:latin typeface="Courier" pitchFamily="2" charset="0"/>
              </a:rPr>
              <a:t>skosxl:Label</a:t>
            </a:r>
            <a:r>
              <a:rPr lang="en-US" sz="22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    </a:t>
            </a:r>
            <a:r>
              <a:rPr lang="en-US" sz="2200" dirty="0" err="1">
                <a:latin typeface="Courier" pitchFamily="2" charset="0"/>
              </a:rPr>
              <a:t>skosxl:literalForm</a:t>
            </a:r>
            <a:r>
              <a:rPr lang="en-US" sz="2200" dirty="0">
                <a:latin typeface="Courier" pitchFamily="2" charset="0"/>
              </a:rPr>
              <a:t> "FAO"@</a:t>
            </a:r>
            <a:r>
              <a:rPr lang="en-US" sz="2200" dirty="0" err="1">
                <a:latin typeface="Courier" pitchFamily="2" charset="0"/>
              </a:rPr>
              <a:t>en</a:t>
            </a:r>
            <a:r>
              <a:rPr lang="en-US" sz="2200" dirty="0">
                <a:latin typeface="Courier" pitchFamily="2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Courier" pitchFamily="2" charset="0"/>
              </a:rPr>
              <a:t>ex:FAOlabel2 </a:t>
            </a:r>
            <a:r>
              <a:rPr lang="en-US" sz="2200" dirty="0" err="1">
                <a:latin typeface="Courier" pitchFamily="2" charset="0"/>
              </a:rPr>
              <a:t>ex:isAcronymOf</a:t>
            </a:r>
            <a:r>
              <a:rPr lang="en-US" sz="2200" dirty="0">
                <a:latin typeface="Courier" pitchFamily="2" charset="0"/>
              </a:rPr>
              <a:t> ex:FAOlabel1.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3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55AF-4CBD-4645-9990-69A87F4A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(OWL) class to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530E-45D2-3C4B-B209-1BBA75E5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classes represent logically consistent sets of instances</a:t>
            </a:r>
          </a:p>
          <a:p>
            <a:pPr lvl="1"/>
            <a:r>
              <a:rPr lang="en-US" dirty="0"/>
              <a:t>Map using OWL sub-class or equivalent class relationship</a:t>
            </a:r>
          </a:p>
          <a:p>
            <a:r>
              <a:rPr lang="en-US" dirty="0"/>
              <a:t>If not...</a:t>
            </a:r>
          </a:p>
          <a:p>
            <a:pPr lvl="1"/>
            <a:r>
              <a:rPr lang="en-US" dirty="0"/>
              <a:t>Map class to class by way of SKOS concept</a:t>
            </a:r>
          </a:p>
          <a:p>
            <a:r>
              <a:rPr lang="en-US" dirty="0"/>
              <a:t>Problem: map similar classes with different semantic baggage</a:t>
            </a:r>
          </a:p>
          <a:p>
            <a:pPr lvl="1"/>
            <a:r>
              <a:rPr lang="en-US" dirty="0" err="1"/>
              <a:t>FoodOn</a:t>
            </a:r>
            <a:r>
              <a:rPr lang="en-US" dirty="0"/>
              <a:t> “orange”: subclass of union of Raw Fruit and Hesperidium Fruit</a:t>
            </a:r>
          </a:p>
          <a:p>
            <a:pPr lvl="1"/>
            <a:r>
              <a:rPr lang="en-US" dirty="0" err="1"/>
              <a:t>OntoFood</a:t>
            </a:r>
            <a:r>
              <a:rPr lang="en-US" dirty="0"/>
              <a:t> “orange”: subclass of Fruits, itself subclass of Food Groups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Solution: map the classes to a GACS concept</a:t>
            </a:r>
          </a:p>
          <a:p>
            <a:pPr lvl="1"/>
            <a:r>
              <a:rPr lang="en-US" dirty="0"/>
              <a:t>GACS “oranges”: a concept narrower than Citrus Fruits –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not a class!</a:t>
            </a:r>
          </a:p>
        </p:txBody>
      </p:sp>
    </p:spTree>
    <p:extLst>
      <p:ext uri="{BB962C8B-B14F-4D97-AF65-F5344CB8AC3E}">
        <p14:creationId xmlns:p14="http://schemas.microsoft.com/office/powerpoint/2010/main" val="238512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D5F6-48BE-9942-98D1-EF4ECD24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(</a:t>
            </a:r>
            <a:r>
              <a:rPr lang="en-US" dirty="0" err="1"/>
              <a:t>ShEx</a:t>
            </a:r>
            <a:r>
              <a:rPr lang="en-US" dirty="0"/>
              <a:t>) shape to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64F2-89C3-AD43-B971-9982A42E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concepts described not by single URI but combination of URIs</a:t>
            </a:r>
          </a:p>
          <a:p>
            <a:r>
              <a:rPr lang="en-US" dirty="0"/>
              <a:t>Example: Blood pressure – a concept with component parts</a:t>
            </a:r>
          </a:p>
          <a:p>
            <a:pPr lvl="1"/>
            <a:r>
              <a:rPr lang="en-US" dirty="0"/>
              <a:t>Described in different contexts with different constellations of properties</a:t>
            </a:r>
          </a:p>
          <a:p>
            <a:pPr lvl="1"/>
            <a:r>
              <a:rPr lang="en-US" dirty="0"/>
              <a:t>Diastolic, systolic, body site, measuring device used...</a:t>
            </a:r>
          </a:p>
          <a:p>
            <a:r>
              <a:rPr lang="en-US" dirty="0" err="1"/>
              <a:t>ShExMap</a:t>
            </a:r>
            <a:r>
              <a:rPr lang="en-US" dirty="0"/>
              <a:t> method – define shared “variables”</a:t>
            </a:r>
          </a:p>
          <a:p>
            <a:pPr lvl="1"/>
            <a:r>
              <a:rPr lang="en-US" dirty="0"/>
              <a:t>Preserve associations in complex data structures</a:t>
            </a:r>
          </a:p>
          <a:p>
            <a:pPr lvl="1"/>
            <a:r>
              <a:rPr lang="en-US" dirty="0"/>
              <a:t>Annotate “blood pressure” shapes for datasets A and B with “target” URI</a:t>
            </a:r>
          </a:p>
          <a:p>
            <a:pPr lvl="2"/>
            <a:r>
              <a:rPr lang="en-US" dirty="0"/>
              <a:t>Means: “instance data matching source shape can be re-written to match target”</a:t>
            </a:r>
          </a:p>
          <a:p>
            <a:pPr lvl="1"/>
            <a:r>
              <a:rPr lang="en-US" dirty="0"/>
              <a:t>Define shared concept for “blood pressure”, identify with “target” URI</a:t>
            </a:r>
          </a:p>
          <a:p>
            <a:pPr lvl="1"/>
            <a:r>
              <a:rPr lang="en-US" dirty="0"/>
              <a:t>Extract data from datasets A and B, convert into ”target” shape</a:t>
            </a:r>
          </a:p>
        </p:txBody>
      </p:sp>
    </p:spTree>
    <p:extLst>
      <p:ext uri="{BB962C8B-B14F-4D97-AF65-F5344CB8AC3E}">
        <p14:creationId xmlns:p14="http://schemas.microsoft.com/office/powerpoint/2010/main" val="1548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C6B-B765-8145-8470-FDBA5A38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ShExMap</a:t>
            </a:r>
            <a:r>
              <a:rPr lang="en-US" dirty="0"/>
              <a:t> output based on target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3988-3F9E-3047-848A-27206BAA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&lt;tag:b0&gt; </a:t>
            </a:r>
            <a:r>
              <a:rPr lang="en-US" sz="2000" dirty="0" err="1">
                <a:latin typeface="Courier" pitchFamily="2" charset="0"/>
              </a:rPr>
              <a:t>med:systolic</a:t>
            </a:r>
            <a:r>
              <a:rPr lang="en-US" sz="2000" dirty="0">
                <a:latin typeface="Courier" pitchFamily="2" charset="0"/>
              </a:rPr>
              <a:t> _:b0.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_:b0 </a:t>
            </a:r>
            <a:r>
              <a:rPr lang="en-US" sz="2000" dirty="0" err="1">
                <a:latin typeface="Courier" pitchFamily="2" charset="0"/>
              </a:rPr>
              <a:t>med:value</a:t>
            </a:r>
            <a:r>
              <a:rPr lang="en-US" sz="2000" dirty="0">
                <a:latin typeface="Courier" pitchFamily="2" charset="0"/>
              </a:rPr>
              <a:t> "110"^^&lt;http://www.w3.org/2001/</a:t>
            </a:r>
            <a:r>
              <a:rPr lang="en-US" sz="2000" dirty="0" err="1">
                <a:latin typeface="Courier" pitchFamily="2" charset="0"/>
              </a:rPr>
              <a:t>XMLSchema#float</a:t>
            </a:r>
            <a:r>
              <a:rPr lang="en-US" sz="2000" dirty="0">
                <a:latin typeface="Courier" pitchFamily="2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    </a:t>
            </a:r>
            <a:r>
              <a:rPr lang="en-US" sz="2000" dirty="0" err="1">
                <a:latin typeface="Courier" pitchFamily="2" charset="0"/>
              </a:rPr>
              <a:t>med:units</a:t>
            </a:r>
            <a:r>
              <a:rPr lang="en-US" sz="2000" dirty="0">
                <a:latin typeface="Courier" pitchFamily="2" charset="0"/>
              </a:rPr>
              <a:t> "mmHg".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&lt;tag:b0&gt; </a:t>
            </a:r>
            <a:r>
              <a:rPr lang="en-US" sz="2000" dirty="0" err="1">
                <a:latin typeface="Courier" pitchFamily="2" charset="0"/>
              </a:rPr>
              <a:t>med:diastolic</a:t>
            </a:r>
            <a:r>
              <a:rPr lang="en-US" sz="2000" dirty="0">
                <a:latin typeface="Courier" pitchFamily="2" charset="0"/>
              </a:rPr>
              <a:t> _:b1.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_:b1 </a:t>
            </a:r>
            <a:r>
              <a:rPr lang="en-US" sz="2000" dirty="0" err="1">
                <a:latin typeface="Courier" pitchFamily="2" charset="0"/>
              </a:rPr>
              <a:t>med:value</a:t>
            </a:r>
            <a:r>
              <a:rPr lang="en-US" sz="2000" dirty="0">
                <a:latin typeface="Courier" pitchFamily="2" charset="0"/>
              </a:rPr>
              <a:t> "70"^^&lt;http://www.w3.org/2001/</a:t>
            </a:r>
            <a:r>
              <a:rPr lang="en-US" sz="2000" dirty="0" err="1">
                <a:latin typeface="Courier" pitchFamily="2" charset="0"/>
              </a:rPr>
              <a:t>XMLSchema#float</a:t>
            </a:r>
            <a:r>
              <a:rPr lang="en-US" sz="2000" dirty="0">
                <a:latin typeface="Courier" pitchFamily="2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     </a:t>
            </a:r>
            <a:r>
              <a:rPr lang="en-US" sz="2000" dirty="0" err="1">
                <a:latin typeface="Courier" pitchFamily="2" charset="0"/>
              </a:rPr>
              <a:t>med:units</a:t>
            </a:r>
            <a:r>
              <a:rPr lang="en-US" sz="2000" dirty="0">
                <a:latin typeface="Courier" pitchFamily="2" charset="0"/>
              </a:rPr>
              <a:t> "mmHg".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B9D3D-41E3-354D-9942-55C61F839F03}"/>
              </a:ext>
            </a:extLst>
          </p:cNvPr>
          <p:cNvSpPr txBox="1"/>
          <p:nvPr/>
        </p:nvSpPr>
        <p:spPr>
          <a:xfrm>
            <a:off x="1001486" y="5421086"/>
            <a:ext cx="503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http://bit.ly/shexmap_example_bloodpressure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0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70792-71DF-B040-A904-B9BE4A54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228" y="2819375"/>
            <a:ext cx="4572000" cy="1174750"/>
          </a:xfrm>
        </p:spPr>
      </p:pic>
    </p:spTree>
    <p:extLst>
      <p:ext uri="{BB962C8B-B14F-4D97-AF65-F5344CB8AC3E}">
        <p14:creationId xmlns:p14="http://schemas.microsoft.com/office/powerpoint/2010/main" val="419269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C2C9-212C-6A41-9E3B-7BEB2FE6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</a:t>
            </a:r>
            <a:r>
              <a:rPr lang="en-US" sz="3600" dirty="0"/>
              <a:t>[thesauri, 1960s thru 1990s]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32F2-9EBA-FA4A-9950-2CFA9194B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Economic cooperation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BT Economic policy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RT Interdependence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NT Economic integration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NT European economic cooperation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NT European industrial cooperation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-- NT Industrial cooperation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739C3-E6E0-1347-A35E-6CEF2FAA63C3}"/>
              </a:ext>
            </a:extLst>
          </p:cNvPr>
          <p:cNvSpPr txBox="1"/>
          <p:nvPr/>
        </p:nvSpPr>
        <p:spPr>
          <a:xfrm>
            <a:off x="7565572" y="1825625"/>
            <a:ext cx="4005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Big printed books and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stand-alone databases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592FD-38B2-1F40-A468-2F48464B8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496" y="1690688"/>
            <a:ext cx="7056882" cy="484860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0BB789-24C2-0449-828C-7E3FEBC1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</a:t>
            </a:r>
            <a:r>
              <a:rPr lang="en-US" sz="3600" dirty="0"/>
              <a:t>[thesauri and SKOS since 2000]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0C8B3-5C71-9B45-985E-5AE570DC9248}"/>
              </a:ext>
            </a:extLst>
          </p:cNvPr>
          <p:cNvSpPr txBox="1"/>
          <p:nvPr/>
        </p:nvSpPr>
        <p:spPr>
          <a:xfrm>
            <a:off x="8088086" y="1398300"/>
            <a:ext cx="3717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Machine-readable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schemas on the Web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4FA307-7870-8D49-B8C4-51CB8AF1C3BC}"/>
              </a:ext>
            </a:extLst>
          </p:cNvPr>
          <p:cNvSpPr/>
          <p:nvPr/>
        </p:nvSpPr>
        <p:spPr>
          <a:xfrm>
            <a:off x="2013856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F2D7A9-69C6-394B-BE23-93832E225B6F}"/>
              </a:ext>
            </a:extLst>
          </p:cNvPr>
          <p:cNvSpPr/>
          <p:nvPr/>
        </p:nvSpPr>
        <p:spPr>
          <a:xfrm>
            <a:off x="4550228" y="1959427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055FE-838D-CA47-B658-AF44C19B63D9}"/>
              </a:ext>
            </a:extLst>
          </p:cNvPr>
          <p:cNvSpPr/>
          <p:nvPr/>
        </p:nvSpPr>
        <p:spPr>
          <a:xfrm>
            <a:off x="4582885" y="4256313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6FF84E-9E83-0049-9E54-785F34A7DC06}"/>
              </a:ext>
            </a:extLst>
          </p:cNvPr>
          <p:cNvSpPr/>
          <p:nvPr/>
        </p:nvSpPr>
        <p:spPr>
          <a:xfrm>
            <a:off x="7119257" y="636812"/>
            <a:ext cx="2536372" cy="20029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90FA-12FD-BF40-89E0-DBF4A5671CEC}"/>
              </a:ext>
            </a:extLst>
          </p:cNvPr>
          <p:cNvSpPr txBox="1"/>
          <p:nvPr/>
        </p:nvSpPr>
        <p:spPr>
          <a:xfrm>
            <a:off x="2591789" y="124120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C8E7-355A-EE43-926C-40055DF6FB8D}"/>
              </a:ext>
            </a:extLst>
          </p:cNvPr>
          <p:cNvSpPr txBox="1"/>
          <p:nvPr/>
        </p:nvSpPr>
        <p:spPr>
          <a:xfrm>
            <a:off x="5134573" y="492459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Shapes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C5BC2-C725-5A4E-947C-C21388A7A684}"/>
              </a:ext>
            </a:extLst>
          </p:cNvPr>
          <p:cNvSpPr txBox="1"/>
          <p:nvPr/>
        </p:nvSpPr>
        <p:spPr>
          <a:xfrm>
            <a:off x="7524161" y="1241202"/>
            <a:ext cx="172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Concepts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F1965-A1A8-EA46-8F22-130B2466CFB7}"/>
              </a:ext>
            </a:extLst>
          </p:cNvPr>
          <p:cNvSpPr txBox="1"/>
          <p:nvPr/>
        </p:nvSpPr>
        <p:spPr>
          <a:xfrm>
            <a:off x="8860972" y="258490"/>
            <a:ext cx="3149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SKOS Concept Schemes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“Ontologies”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Taxonomies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Thesauri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8C050-0C11-F14C-B623-AA9ED82E912E}"/>
              </a:ext>
            </a:extLst>
          </p:cNvPr>
          <p:cNvSpPr txBox="1"/>
          <p:nvPr/>
        </p:nvSpPr>
        <p:spPr>
          <a:xfrm>
            <a:off x="4897220" y="2570886"/>
            <a:ext cx="19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Properties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49B4-79E7-1A4C-9D6F-40ECA0526BEB}"/>
              </a:ext>
            </a:extLst>
          </p:cNvPr>
          <p:cNvSpPr txBox="1"/>
          <p:nvPr/>
        </p:nvSpPr>
        <p:spPr>
          <a:xfrm>
            <a:off x="7669700" y="2863273"/>
            <a:ext cx="397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Mind maps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Models of reality with flexible,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intuitive semantics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3DBD6-8200-B645-97FB-E2DA29CA86E1}"/>
              </a:ext>
            </a:extLst>
          </p:cNvPr>
          <p:cNvSpPr txBox="1"/>
          <p:nvPr/>
        </p:nvSpPr>
        <p:spPr>
          <a:xfrm>
            <a:off x="5856753" y="250013"/>
            <a:ext cx="1246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EuroVoc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AGROVOC</a:t>
            </a:r>
          </a:p>
          <a:p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Finto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C43AC-E026-3449-8243-BE81844AE84D}"/>
              </a:ext>
            </a:extLst>
          </p:cNvPr>
          <p:cNvSpPr txBox="1"/>
          <p:nvPr/>
        </p:nvSpPr>
        <p:spPr>
          <a:xfrm>
            <a:off x="7669700" y="4678368"/>
            <a:ext cx="2837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Can be mapped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one-to-one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707131-CB69-F144-BAB8-37DE732987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203568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4FA307-7870-8D49-B8C4-51CB8AF1C3BC}"/>
              </a:ext>
            </a:extLst>
          </p:cNvPr>
          <p:cNvSpPr/>
          <p:nvPr/>
        </p:nvSpPr>
        <p:spPr>
          <a:xfrm>
            <a:off x="2013856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F2D7A9-69C6-394B-BE23-93832E225B6F}"/>
              </a:ext>
            </a:extLst>
          </p:cNvPr>
          <p:cNvSpPr/>
          <p:nvPr/>
        </p:nvSpPr>
        <p:spPr>
          <a:xfrm>
            <a:off x="4550228" y="1959427"/>
            <a:ext cx="2536372" cy="20029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055FE-838D-CA47-B658-AF44C19B63D9}"/>
              </a:ext>
            </a:extLst>
          </p:cNvPr>
          <p:cNvSpPr/>
          <p:nvPr/>
        </p:nvSpPr>
        <p:spPr>
          <a:xfrm>
            <a:off x="4582885" y="4256313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6FF84E-9E83-0049-9E54-785F34A7DC06}"/>
              </a:ext>
            </a:extLst>
          </p:cNvPr>
          <p:cNvSpPr/>
          <p:nvPr/>
        </p:nvSpPr>
        <p:spPr>
          <a:xfrm>
            <a:off x="7119257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90FA-12FD-BF40-89E0-DBF4A5671CEC}"/>
              </a:ext>
            </a:extLst>
          </p:cNvPr>
          <p:cNvSpPr txBox="1"/>
          <p:nvPr/>
        </p:nvSpPr>
        <p:spPr>
          <a:xfrm>
            <a:off x="2591789" y="124120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C8E7-355A-EE43-926C-40055DF6FB8D}"/>
              </a:ext>
            </a:extLst>
          </p:cNvPr>
          <p:cNvSpPr txBox="1"/>
          <p:nvPr/>
        </p:nvSpPr>
        <p:spPr>
          <a:xfrm>
            <a:off x="5134573" y="492459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Shapes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C5BC2-C725-5A4E-947C-C21388A7A684}"/>
              </a:ext>
            </a:extLst>
          </p:cNvPr>
          <p:cNvSpPr txBox="1"/>
          <p:nvPr/>
        </p:nvSpPr>
        <p:spPr>
          <a:xfrm>
            <a:off x="7524161" y="1241202"/>
            <a:ext cx="172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Concepts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54899-E31B-7C42-A3AC-28B1478AC529}"/>
              </a:ext>
            </a:extLst>
          </p:cNvPr>
          <p:cNvSpPr txBox="1"/>
          <p:nvPr/>
        </p:nvSpPr>
        <p:spPr>
          <a:xfrm>
            <a:off x="4582885" y="106256"/>
            <a:ext cx="354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Vocabularies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Properties, the “glue”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8C050-0C11-F14C-B623-AA9ED82E912E}"/>
              </a:ext>
            </a:extLst>
          </p:cNvPr>
          <p:cNvSpPr txBox="1"/>
          <p:nvPr/>
        </p:nvSpPr>
        <p:spPr>
          <a:xfrm>
            <a:off x="4897220" y="2570886"/>
            <a:ext cx="19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Properties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4AE316-90F9-AF41-A3EF-681F2F5B5DCD}"/>
              </a:ext>
            </a:extLst>
          </p:cNvPr>
          <p:cNvSpPr txBox="1"/>
          <p:nvPr/>
        </p:nvSpPr>
        <p:spPr>
          <a:xfrm>
            <a:off x="2013856" y="3155661"/>
            <a:ext cx="1407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Dublin Core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FOAF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BIBFRAME</a:t>
            </a:r>
          </a:p>
          <a:p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Schema.org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5B621-BE57-8443-89CF-EA8F66B339B7}"/>
              </a:ext>
            </a:extLst>
          </p:cNvPr>
          <p:cNvSpPr txBox="1"/>
          <p:nvPr/>
        </p:nvSpPr>
        <p:spPr>
          <a:xfrm>
            <a:off x="7669700" y="4678368"/>
            <a:ext cx="2837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Can be mapped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one-to-one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7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4FA307-7870-8D49-B8C4-51CB8AF1C3BC}"/>
              </a:ext>
            </a:extLst>
          </p:cNvPr>
          <p:cNvSpPr/>
          <p:nvPr/>
        </p:nvSpPr>
        <p:spPr>
          <a:xfrm>
            <a:off x="2013856" y="636812"/>
            <a:ext cx="2536372" cy="20029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F2D7A9-69C6-394B-BE23-93832E225B6F}"/>
              </a:ext>
            </a:extLst>
          </p:cNvPr>
          <p:cNvSpPr/>
          <p:nvPr/>
        </p:nvSpPr>
        <p:spPr>
          <a:xfrm>
            <a:off x="4550228" y="1959427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055FE-838D-CA47-B658-AF44C19B63D9}"/>
              </a:ext>
            </a:extLst>
          </p:cNvPr>
          <p:cNvSpPr/>
          <p:nvPr/>
        </p:nvSpPr>
        <p:spPr>
          <a:xfrm>
            <a:off x="4582885" y="4256313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6FF84E-9E83-0049-9E54-785F34A7DC06}"/>
              </a:ext>
            </a:extLst>
          </p:cNvPr>
          <p:cNvSpPr/>
          <p:nvPr/>
        </p:nvSpPr>
        <p:spPr>
          <a:xfrm>
            <a:off x="7119257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90FA-12FD-BF40-89E0-DBF4A5671CEC}"/>
              </a:ext>
            </a:extLst>
          </p:cNvPr>
          <p:cNvSpPr txBox="1"/>
          <p:nvPr/>
        </p:nvSpPr>
        <p:spPr>
          <a:xfrm>
            <a:off x="2591789" y="124120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C8E7-355A-EE43-926C-40055DF6FB8D}"/>
              </a:ext>
            </a:extLst>
          </p:cNvPr>
          <p:cNvSpPr txBox="1"/>
          <p:nvPr/>
        </p:nvSpPr>
        <p:spPr>
          <a:xfrm>
            <a:off x="5134573" y="492459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Shapes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C5BC2-C725-5A4E-947C-C21388A7A684}"/>
              </a:ext>
            </a:extLst>
          </p:cNvPr>
          <p:cNvSpPr txBox="1"/>
          <p:nvPr/>
        </p:nvSpPr>
        <p:spPr>
          <a:xfrm>
            <a:off x="7524161" y="1241202"/>
            <a:ext cx="172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38412-EFEF-734F-B42B-D35965B7F45B}"/>
              </a:ext>
            </a:extLst>
          </p:cNvPr>
          <p:cNvSpPr txBox="1"/>
          <p:nvPr/>
        </p:nvSpPr>
        <p:spPr>
          <a:xfrm>
            <a:off x="22760" y="564093"/>
            <a:ext cx="2247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OWL Ontologies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RDF Schemas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8C050-0C11-F14C-B623-AA9ED82E912E}"/>
              </a:ext>
            </a:extLst>
          </p:cNvPr>
          <p:cNvSpPr txBox="1"/>
          <p:nvPr/>
        </p:nvSpPr>
        <p:spPr>
          <a:xfrm>
            <a:off x="4897220" y="2570886"/>
            <a:ext cx="19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Properties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43F5A-8FEB-1042-BFB9-950FFB4EC7AF}"/>
              </a:ext>
            </a:extLst>
          </p:cNvPr>
          <p:cNvSpPr txBox="1"/>
          <p:nvPr/>
        </p:nvSpPr>
        <p:spPr>
          <a:xfrm>
            <a:off x="1970200" y="2863273"/>
            <a:ext cx="228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Logically precise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models of reality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87D33-3B13-3C46-A7F5-868C556B7D1A}"/>
              </a:ext>
            </a:extLst>
          </p:cNvPr>
          <p:cNvSpPr txBox="1"/>
          <p:nvPr/>
        </p:nvSpPr>
        <p:spPr>
          <a:xfrm>
            <a:off x="4466331" y="232608"/>
            <a:ext cx="2620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FoodOn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(OBO Foundry)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 Ontology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Crop Ontology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BB15B-E745-E544-8DC6-CFA261EEC4B7}"/>
              </a:ext>
            </a:extLst>
          </p:cNvPr>
          <p:cNvSpPr txBox="1"/>
          <p:nvPr/>
        </p:nvSpPr>
        <p:spPr>
          <a:xfrm>
            <a:off x="272844" y="4256313"/>
            <a:ext cx="2879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Can sometimes 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be mapped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one-to-one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3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6CFA5C-8D69-614E-81C0-EE7944A37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64096"/>
              </p:ext>
            </p:extLst>
          </p:nvPr>
        </p:nvGraphicFramePr>
        <p:xfrm>
          <a:off x="1143001" y="664029"/>
          <a:ext cx="9612086" cy="5532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28">
                  <a:extLst>
                    <a:ext uri="{9D8B030D-6E8A-4147-A177-3AD203B41FA5}">
                      <a16:colId xmlns:a16="http://schemas.microsoft.com/office/drawing/2014/main" val="1093547312"/>
                    </a:ext>
                  </a:extLst>
                </a:gridCol>
                <a:gridCol w="1607625">
                  <a:extLst>
                    <a:ext uri="{9D8B030D-6E8A-4147-A177-3AD203B41FA5}">
                      <a16:colId xmlns:a16="http://schemas.microsoft.com/office/drawing/2014/main" val="1704232413"/>
                    </a:ext>
                  </a:extLst>
                </a:gridCol>
                <a:gridCol w="3256581">
                  <a:extLst>
                    <a:ext uri="{9D8B030D-6E8A-4147-A177-3AD203B41FA5}">
                      <a16:colId xmlns:a16="http://schemas.microsoft.com/office/drawing/2014/main" val="900889296"/>
                    </a:ext>
                  </a:extLst>
                </a:gridCol>
                <a:gridCol w="4310752">
                  <a:extLst>
                    <a:ext uri="{9D8B030D-6E8A-4147-A177-3AD203B41FA5}">
                      <a16:colId xmlns:a16="http://schemas.microsoft.com/office/drawing/2014/main" val="3708875766"/>
                    </a:ext>
                  </a:extLst>
                </a:gridCol>
              </a:tblGrid>
              <a:tr h="541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gacs:C3620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obo:FOODON_03309832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3152"/>
                  </a:ext>
                </a:extLst>
              </a:tr>
              <a:tr h="485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67410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rdf:type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SKOS Concept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OWL Class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544378"/>
                  </a:ext>
                </a:extLst>
              </a:tr>
              <a:tr h="485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Annotations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99724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label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"orange"@en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870731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prefLabel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"oranges"@en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866064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000" u="none" strike="noStrike">
                          <a:effectLst/>
                        </a:rPr>
                        <a:t>"</a:t>
                      </a:r>
                      <a:r>
                        <a:rPr lang="ja-JP" altLang="en-US" sz="2000" u="none" strike="noStrike">
                          <a:effectLst/>
                        </a:rPr>
                        <a:t>甜橙</a:t>
                      </a:r>
                      <a:r>
                        <a:rPr lang="en-US" altLang="ja-JP" sz="2000" u="none" strike="noStrike">
                          <a:effectLst/>
                        </a:rPr>
                        <a:t>"@</a:t>
                      </a:r>
                      <a:r>
                        <a:rPr lang="en-US" sz="2000" u="none" strike="noStrike">
                          <a:effectLst/>
                        </a:rPr>
                        <a:t>zh</a:t>
                      </a:r>
                      <a:endParaRPr lang="en-US" sz="2000" b="0" i="0" u="none" strike="noStrike">
                        <a:solidFill>
                          <a:srgbClr val="474B4F"/>
                        </a:solidFill>
                        <a:effectLst/>
                        <a:latin typeface="Itim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8896846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...plus labels in 25 languages</a:t>
                      </a:r>
                      <a:endParaRPr lang="en-US" sz="2000" b="0" i="0" u="none" strike="noStrike" dirty="0">
                        <a:solidFill>
                          <a:srgbClr val="474B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0868305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altLabel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"sweet oranges"@en</a:t>
                      </a:r>
                      <a:endParaRPr lang="en-US" sz="2000" b="0" i="0" u="none" strike="noStrike">
                        <a:solidFill>
                          <a:srgbClr val="474B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359185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...plus 20 labels in 14 languages</a:t>
                      </a:r>
                      <a:endParaRPr lang="en-US" sz="2000" b="0" i="0" u="none" strike="noStrike">
                        <a:solidFill>
                          <a:srgbClr val="474B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345777"/>
                  </a:ext>
                </a:extLst>
              </a:tr>
              <a:tr h="485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definition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"The orange is..."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33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1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FF5EF4-5992-264E-9A7D-E2FA5594D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75516"/>
              </p:ext>
            </p:extLst>
          </p:nvPr>
        </p:nvGraphicFramePr>
        <p:xfrm>
          <a:off x="763146" y="440012"/>
          <a:ext cx="9817767" cy="6252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698">
                  <a:extLst>
                    <a:ext uri="{9D8B030D-6E8A-4147-A177-3AD203B41FA5}">
                      <a16:colId xmlns:a16="http://schemas.microsoft.com/office/drawing/2014/main" val="3699006106"/>
                    </a:ext>
                  </a:extLst>
                </a:gridCol>
                <a:gridCol w="2089398">
                  <a:extLst>
                    <a:ext uri="{9D8B030D-6E8A-4147-A177-3AD203B41FA5}">
                      <a16:colId xmlns:a16="http://schemas.microsoft.com/office/drawing/2014/main" val="2277136520"/>
                    </a:ext>
                  </a:extLst>
                </a:gridCol>
                <a:gridCol w="3515951">
                  <a:extLst>
                    <a:ext uri="{9D8B030D-6E8A-4147-A177-3AD203B41FA5}">
                      <a16:colId xmlns:a16="http://schemas.microsoft.com/office/drawing/2014/main" val="837391728"/>
                    </a:ext>
                  </a:extLst>
                </a:gridCol>
                <a:gridCol w="3765720">
                  <a:extLst>
                    <a:ext uri="{9D8B030D-6E8A-4147-A177-3AD203B41FA5}">
                      <a16:colId xmlns:a16="http://schemas.microsoft.com/office/drawing/2014/main" val="489560313"/>
                    </a:ext>
                  </a:extLst>
                </a:gridCol>
              </a:tblGrid>
              <a:tr h="2560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Hierarchy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GACS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FoodOn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843456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broader concept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citrus fruits (concept)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2689734350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super-class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orange (whole or parts)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148824289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california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valencia</a:t>
                      </a:r>
                      <a:r>
                        <a:rPr lang="en-US" sz="1800" u="none" strike="noStrike" dirty="0">
                          <a:effectLst/>
                        </a:rPr>
                        <a:t> orange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726863318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clementine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657871338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subclass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navel orange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2466395909"/>
                  </a:ext>
                </a:extLst>
              </a:tr>
              <a:tr h="2560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Semantic axioms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43116"/>
                  </a:ext>
                </a:extLst>
              </a:tr>
              <a:tr h="302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member of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Organisms, by non-taxonomic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46774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has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Product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328824479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is product of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Citrus </a:t>
                      </a:r>
                      <a:r>
                        <a:rPr lang="en-US" sz="1800" u="none" strike="noStrike" dirty="0" err="1">
                          <a:effectLst/>
                        </a:rPr>
                        <a:t>sinensis</a:t>
                      </a:r>
                      <a:r>
                        <a:rPr lang="en-US" sz="1800" u="none" strike="noStrike" dirty="0">
                          <a:effectLst/>
                        </a:rPr>
                        <a:t> (concept)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367697427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is 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raw fruit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1419039845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hesperidium fruit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257171721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has quality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whole, natural shape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1440765113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develops from part of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orange plant (class)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111371438"/>
                  </a:ext>
                </a:extLst>
              </a:tr>
              <a:tr h="2560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Candidate semantic axioms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77339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"has quality: not heat-treated” (string)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529498383"/>
                  </a:ext>
                </a:extLst>
              </a:tr>
              <a:tr h="483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"derives from: fruit, peel present, core, pit or seed present” (string)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657210570"/>
                  </a:ext>
                </a:extLst>
              </a:tr>
              <a:tr h="2560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Mappings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861044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exact match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cabt:82282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364214377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agrovoc:c_7550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065637377"/>
                  </a:ext>
                </a:extLst>
              </a:tr>
              <a:tr h="2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nalt:26518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2" marR="9472" marT="9472" marB="0" anchor="b"/>
                </a:tc>
                <a:extLst>
                  <a:ext uri="{0D108BD9-81ED-4DB2-BD59-A6C34878D82A}">
                    <a16:rowId xmlns:a16="http://schemas.microsoft.com/office/drawing/2014/main" val="307014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8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64FA307-7870-8D49-B8C4-51CB8AF1C3BC}"/>
              </a:ext>
            </a:extLst>
          </p:cNvPr>
          <p:cNvSpPr/>
          <p:nvPr/>
        </p:nvSpPr>
        <p:spPr>
          <a:xfrm>
            <a:off x="2013856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F2D7A9-69C6-394B-BE23-93832E225B6F}"/>
              </a:ext>
            </a:extLst>
          </p:cNvPr>
          <p:cNvSpPr/>
          <p:nvPr/>
        </p:nvSpPr>
        <p:spPr>
          <a:xfrm>
            <a:off x="4550228" y="1959427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E055FE-838D-CA47-B658-AF44C19B63D9}"/>
              </a:ext>
            </a:extLst>
          </p:cNvPr>
          <p:cNvSpPr/>
          <p:nvPr/>
        </p:nvSpPr>
        <p:spPr>
          <a:xfrm>
            <a:off x="4582885" y="4256313"/>
            <a:ext cx="2536372" cy="20029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6FF84E-9E83-0049-9E54-785F34A7DC06}"/>
              </a:ext>
            </a:extLst>
          </p:cNvPr>
          <p:cNvSpPr/>
          <p:nvPr/>
        </p:nvSpPr>
        <p:spPr>
          <a:xfrm>
            <a:off x="7119257" y="636812"/>
            <a:ext cx="2536372" cy="200297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90FA-12FD-BF40-89E0-DBF4A5671CEC}"/>
              </a:ext>
            </a:extLst>
          </p:cNvPr>
          <p:cNvSpPr txBox="1"/>
          <p:nvPr/>
        </p:nvSpPr>
        <p:spPr>
          <a:xfrm>
            <a:off x="2591789" y="124120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C8E7-355A-EE43-926C-40055DF6FB8D}"/>
              </a:ext>
            </a:extLst>
          </p:cNvPr>
          <p:cNvSpPr txBox="1"/>
          <p:nvPr/>
        </p:nvSpPr>
        <p:spPr>
          <a:xfrm>
            <a:off x="5134573" y="492459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Shapes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C5BC2-C725-5A4E-947C-C21388A7A684}"/>
              </a:ext>
            </a:extLst>
          </p:cNvPr>
          <p:cNvSpPr txBox="1"/>
          <p:nvPr/>
        </p:nvSpPr>
        <p:spPr>
          <a:xfrm>
            <a:off x="7524161" y="1241202"/>
            <a:ext cx="172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53B13-1221-FF4B-8427-C48E98B40032}"/>
              </a:ext>
            </a:extLst>
          </p:cNvPr>
          <p:cNvSpPr txBox="1"/>
          <p:nvPr/>
        </p:nvSpPr>
        <p:spPr>
          <a:xfrm>
            <a:off x="7272220" y="4214798"/>
            <a:ext cx="4461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Shape Expression (</a:t>
            </a:r>
            <a:r>
              <a:rPr lang="en-US" sz="2400" b="1" dirty="0" err="1">
                <a:solidFill>
                  <a:srgbClr val="FF0000"/>
                </a:solidFill>
              </a:rPr>
              <a:t>ShEx</a:t>
            </a:r>
            <a:r>
              <a:rPr lang="en-US" sz="2400" b="1" dirty="0">
                <a:solidFill>
                  <a:srgbClr val="FF0000"/>
                </a:solidFill>
              </a:rPr>
              <a:t>) Schemas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Application Profiles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8C050-0C11-F14C-B623-AA9ED82E912E}"/>
              </a:ext>
            </a:extLst>
          </p:cNvPr>
          <p:cNvSpPr txBox="1"/>
          <p:nvPr/>
        </p:nvSpPr>
        <p:spPr>
          <a:xfrm>
            <a:off x="4897220" y="2570886"/>
            <a:ext cx="190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Properties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DF9F-54E3-F641-BE86-AF6B8B94C168}"/>
              </a:ext>
            </a:extLst>
          </p:cNvPr>
          <p:cNvSpPr txBox="1"/>
          <p:nvPr/>
        </p:nvSpPr>
        <p:spPr>
          <a:xfrm>
            <a:off x="100208" y="3656148"/>
            <a:ext cx="4433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Templates for data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Properties, concepts, classes used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Constraints on their use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ShEx</a:t>
            </a:r>
            <a:r>
              <a:rPr lang="en-US" sz="2400" dirty="0">
                <a:solidFill>
                  <a:srgbClr val="FF0000"/>
                </a:solidFill>
              </a:rPr>
              <a:t> shape: “a regular expression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executed over a bag of triples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rather than a string”</a:t>
            </a:r>
          </a:p>
        </p:txBody>
      </p:sp>
    </p:spTree>
    <p:extLst>
      <p:ext uri="{BB962C8B-B14F-4D97-AF65-F5344CB8AC3E}">
        <p14:creationId xmlns:p14="http://schemas.microsoft.com/office/powerpoint/2010/main" val="365683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1418</Words>
  <Application>Microsoft Macintosh PowerPoint</Application>
  <PresentationFormat>Widescreen</PresentationFormat>
  <Paragraphs>307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</vt:lpstr>
      <vt:lpstr>Itim</vt:lpstr>
      <vt:lpstr>Office Theme</vt:lpstr>
      <vt:lpstr>Aligning Strings, Things, and Shapes</vt:lpstr>
      <vt:lpstr>Strings [thesauri, 1960s thru 1990s]</vt:lpstr>
      <vt:lpstr>Things [thesauri and SKOS since 2000]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 (SKOS) concept to concept</vt:lpstr>
      <vt:lpstr>Map string to string</vt:lpstr>
      <vt:lpstr>Map (OWL) class to class</vt:lpstr>
      <vt:lpstr>Map (ShEx) shape to shape</vt:lpstr>
      <vt:lpstr>ShExMap output based on target shape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Strings, Things, and Shapes</dc:title>
  <dc:creator>Tom Baker</dc:creator>
  <cp:lastModifiedBy>Tom Baker</cp:lastModifiedBy>
  <cp:revision>39</cp:revision>
  <dcterms:created xsi:type="dcterms:W3CDTF">2019-06-03T19:50:41Z</dcterms:created>
  <dcterms:modified xsi:type="dcterms:W3CDTF">2019-06-04T11:08:39Z</dcterms:modified>
</cp:coreProperties>
</file>