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305" r:id="rId14"/>
    <p:sldId id="278" r:id="rId15"/>
    <p:sldId id="279" r:id="rId16"/>
    <p:sldId id="280" r:id="rId17"/>
    <p:sldId id="281" r:id="rId18"/>
    <p:sldId id="306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268" r:id="rId39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97323830187787E-2"/>
          <c:y val="0.21484352358835057"/>
          <c:w val="0.81814241725532666"/>
          <c:h val="0.7828296110382110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10"/>
            <c:spPr>
              <a:solidFill>
                <a:srgbClr val="569847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BB-4433-921C-6AF51836412D}"/>
              </c:ext>
            </c:extLst>
          </c:dPt>
          <c:dPt>
            <c:idx val="1"/>
            <c:bubble3D val="0"/>
            <c:explosion val="10"/>
            <c:spPr>
              <a:solidFill>
                <a:srgbClr val="174489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BB-4433-921C-6AF5183641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BB-4433-921C-6AF51836412D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ABB-4433-921C-6AF51836412D}"/>
              </c:ext>
            </c:extLst>
          </c:dPt>
          <c:dPt>
            <c:idx val="4"/>
            <c:bubble3D val="0"/>
            <c:explosion val="1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ABB-4433-921C-6AF51836412D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ABB-4433-921C-6AF51836412D}"/>
              </c:ext>
            </c:extLst>
          </c:dPt>
          <c:dLbls>
            <c:dLbl>
              <c:idx val="0"/>
              <c:layout>
                <c:manualLayout>
                  <c:x val="9.2886471867677955E-2"/>
                  <c:y val="-5.656357183164257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B-4433-921C-6AF51836412D}"/>
                </c:ext>
              </c:extLst>
            </c:dLbl>
            <c:dLbl>
              <c:idx val="1"/>
              <c:layout>
                <c:manualLayout>
                  <c:x val="0.15922404525450132"/>
                  <c:y val="8.198571862439774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BB-4433-921C-6AF51836412D}"/>
                </c:ext>
              </c:extLst>
            </c:dLbl>
            <c:dLbl>
              <c:idx val="2"/>
              <c:layout>
                <c:manualLayout>
                  <c:x val="0.13063497545945757"/>
                  <c:y val="-0.3930950766637243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BB-4433-921C-6AF51836412D}"/>
                </c:ext>
              </c:extLst>
            </c:dLbl>
            <c:dLbl>
              <c:idx val="3"/>
              <c:layout>
                <c:manualLayout>
                  <c:x val="-0.21012888190267645"/>
                  <c:y val="9.086028918103593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BB-4433-921C-6AF51836412D}"/>
                </c:ext>
              </c:extLst>
            </c:dLbl>
            <c:dLbl>
              <c:idx val="4"/>
              <c:layout>
                <c:manualLayout>
                  <c:x val="-0.11357871272029382"/>
                  <c:y val="-2.933433969129827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BB-4433-921C-6AF51836412D}"/>
                </c:ext>
              </c:extLst>
            </c:dLbl>
            <c:dLbl>
              <c:idx val="5"/>
              <c:layout>
                <c:manualLayout>
                  <c:x val="4.1678867242933938E-2"/>
                  <c:y val="-4.232453782616631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63901503295155"/>
                      <c:h val="0.17771300751156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ABB-4433-921C-6AF518364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500" b="0" i="0" u="none" strike="noStrike" kern="120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Feuil1!$A$2:$A$7</c:f>
              <c:strCache>
                <c:ptCount val="6"/>
                <c:pt idx="0">
                  <c:v>Other</c:v>
                </c:pt>
                <c:pt idx="1">
                  <c:v>EU Institutions and other bodies/International organisations</c:v>
                </c:pt>
                <c:pt idx="2">
                  <c:v>Member States</c:v>
                </c:pt>
                <c:pt idx="3">
                  <c:v>Candidate Countries</c:v>
                </c:pt>
                <c:pt idx="4">
                  <c:v>European Economic Area Countries</c:v>
                </c:pt>
                <c:pt idx="5">
                  <c:v>Government Procurement Agreement Countries</c:v>
                </c:pt>
              </c:strCache>
            </c:strRef>
          </c:cat>
          <c:val>
            <c:numRef>
              <c:f>Feuil1!$B$2:$B$7</c:f>
              <c:numCache>
                <c:formatCode>0.00%</c:formatCode>
                <c:ptCount val="6"/>
                <c:pt idx="0">
                  <c:v>4.7E-2</c:v>
                </c:pt>
                <c:pt idx="1">
                  <c:v>7.4000000000000003E-3</c:v>
                </c:pt>
                <c:pt idx="2">
                  <c:v>0.91359999999999997</c:v>
                </c:pt>
                <c:pt idx="3">
                  <c:v>2E-3</c:v>
                </c:pt>
                <c:pt idx="4">
                  <c:v>1.77E-2</c:v>
                </c:pt>
                <c:pt idx="5">
                  <c:v>1.24E-2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BB-4433-921C-6AF5183641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B3F58-E5A0-49CE-9874-B9A7FF1DD248}" type="datetimeFigureOut">
              <a:rPr lang="en-IE" smtClean="0"/>
              <a:t>17/02/2022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AF64A-66B8-4701-8D10-CC5EAC6EE8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843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2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4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15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674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242342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72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13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81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44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6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91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6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774E178C-6D69-448E-A36B-73DCD14EB7AE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9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25709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36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9245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005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7182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227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6553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Thank you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45206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Further information, links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84762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BD0CD8E-5754-4013-B484-052A20ED8D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71493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6564923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6564923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22620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02/17/2022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92518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05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1E112A47-65FE-3740-A77E-8A59D7CFA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3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DD220-59DB-D149-896C-D542C88CB459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BC6BF38-3692-F546-8D7F-1E3CBF37B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2664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FCA39-AEED-7546-9BF1-27F7B0127E02}"/>
              </a:ext>
            </a:extLst>
          </p:cNvPr>
          <p:cNvSpPr/>
          <p:nvPr userDrawn="1"/>
        </p:nvSpPr>
        <p:spPr>
          <a:xfrm>
            <a:off x="6881446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C06DA5D-5B0F-8947-BAFD-E38FC7325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144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232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02/17/2022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29D19-0B5C-5B47-B15A-CED79C58F20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C0794D-E9A2-5641-A7CE-A0B2D91282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850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02/17/2022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411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2" r:id="rId4"/>
    <p:sldLayoutId id="2147483662" r:id="rId5"/>
    <p:sldLayoutId id="2147483661" r:id="rId6"/>
    <p:sldLayoutId id="2147483667" r:id="rId7"/>
    <p:sldLayoutId id="2147483663" r:id="rId8"/>
    <p:sldLayoutId id="2147483664" r:id="rId9"/>
    <p:sldLayoutId id="2147483653" r:id="rId10"/>
    <p:sldLayoutId id="2147483665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simap.ted.europa.eu/en" TargetMode="External"/><Relationship Id="rId7" Type="http://schemas.openxmlformats.org/officeDocument/2006/relationships/hyperlink" Target="https://etendering.ted.europa.eu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ed.europa.eu/" TargetMode="External"/><Relationship Id="rId11" Type="http://schemas.openxmlformats.org/officeDocument/2006/relationships/image" Target="../media/image17.JPG"/><Relationship Id="rId5" Type="http://schemas.openxmlformats.org/officeDocument/2006/relationships/hyperlink" Target="https://esentool.ted.europa.eu/" TargetMode="External"/><Relationship Id="rId10" Type="http://schemas.openxmlformats.org/officeDocument/2006/relationships/image" Target="../media/image16.JPG"/><Relationship Id="rId4" Type="http://schemas.openxmlformats.org/officeDocument/2006/relationships/hyperlink" Target="https://enotices.ted.europa.eu/" TargetMode="External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32011D083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ftp://guest:guest@ted.europa.eu/" TargetMode="External"/><Relationship Id="rId4" Type="http://schemas.openxmlformats.org/officeDocument/2006/relationships/hyperlink" Target="https://ted.europa.eu/TED/misc/xmlPackagesDownload.d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ed.europa.eu/api/swagger-ui.html#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imap.ted.europa.eu/en_GB/web/simap/developers-corner" TargetMode="External"/><Relationship Id="rId5" Type="http://schemas.openxmlformats.org/officeDocument/2006/relationships/hyperlink" Target="https://ted.europa.eu/TEDWS/swagger-ui.html#/" TargetMode="External"/><Relationship Id="rId4" Type="http://schemas.openxmlformats.org/officeDocument/2006/relationships/hyperlink" Target="https://ted.europa.eu/api/swagger-ui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base64decode.org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ed.europa.eu/TED/browse/browseByMap.do" TargetMode="External"/><Relationship Id="rId2" Type="http://schemas.openxmlformats.org/officeDocument/2006/relationships/hyperlink" Target="https://ted.europa.eu/api/swagger-ui.html%23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web/eu-vocabularies/e-procurement/tedschema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ed.europa.eu/TED/misc/xmlPackagesDownload.d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ap.ted.europa.eu/documents/10184/164639/eTendering-webservice/d096e8e9-da4c-409b-b8a7-6e29df5d3507" TargetMode="External"/><Relationship Id="rId2" Type="http://schemas.openxmlformats.org/officeDocument/2006/relationships/hyperlink" Target="https://etendering.ted.europa.eu/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ata.europa.eu/data/datasets/ted-1?locale=en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m.eu/?module=about" TargetMode="External"/><Relationship Id="rId2" Type="http://schemas.openxmlformats.org/officeDocument/2006/relationships/hyperlink" Target="http://digiwhist.eu/about-digiwhis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pentender.eu/start" TargetMode="External"/><Relationship Id="rId4" Type="http://schemas.openxmlformats.org/officeDocument/2006/relationships/hyperlink" Target="https://monitoringeutenders.e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c.europa.eu/budget/fts/index_en.htm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ed@publications.europa.eu" TargetMode="External"/><Relationship Id="rId2" Type="http://schemas.openxmlformats.org/officeDocument/2006/relationships/hyperlink" Target="https://ted.europa.e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s://twitter.com/eutender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growth/single-market/public-procurement_en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9C9A-550B-114F-9B2F-060018805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B050"/>
                </a:solidFill>
              </a:rPr>
              <a:t/>
            </a:r>
            <a:br>
              <a:rPr lang="en-US" altLang="en-US" b="1" dirty="0">
                <a:solidFill>
                  <a:srgbClr val="00B050"/>
                </a:solidFill>
              </a:rPr>
            </a:br>
            <a:r>
              <a:rPr lang="en-US" altLang="en-US" b="1" dirty="0">
                <a:solidFill>
                  <a:srgbClr val="00B050"/>
                </a:solidFill>
              </a:rPr>
              <a:t/>
            </a:r>
            <a:br>
              <a:rPr lang="en-US" altLang="en-US" b="1" dirty="0">
                <a:solidFill>
                  <a:srgbClr val="00B050"/>
                </a:solidFill>
              </a:rPr>
            </a:br>
            <a:r>
              <a:rPr lang="en-US" altLang="en-US" b="1" dirty="0">
                <a:solidFill>
                  <a:srgbClr val="00B050"/>
                </a:solidFill>
              </a:rPr>
              <a:t/>
            </a:r>
            <a:br>
              <a:rPr lang="en-US" altLang="en-US" b="1" dirty="0">
                <a:solidFill>
                  <a:srgbClr val="00B050"/>
                </a:solidFill>
              </a:rPr>
            </a:br>
            <a:r>
              <a:rPr lang="en-US" altLang="en-US" b="1" dirty="0">
                <a:solidFill>
                  <a:srgbClr val="009900"/>
                </a:solidFill>
              </a:rPr>
              <a:t>TED – Tenders Electronic Daily</a:t>
            </a:r>
            <a:r>
              <a:rPr lang="en-GB" altLang="en-US" dirty="0">
                <a:solidFill>
                  <a:srgbClr val="009900"/>
                </a:solidFill>
              </a:rPr>
              <a:t> 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FCB52-11F2-7444-BFF5-C56D3454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 Datathon 2022</a:t>
            </a:r>
          </a:p>
          <a:p>
            <a:endParaRPr lang="en-US" dirty="0"/>
          </a:p>
          <a:p>
            <a:r>
              <a:rPr lang="en-US" dirty="0"/>
              <a:t>Laura Zambelli</a:t>
            </a:r>
          </a:p>
          <a:p>
            <a:r>
              <a:rPr lang="en-US" dirty="0"/>
              <a:t>Publications Office of the European Union</a:t>
            </a:r>
          </a:p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64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9900"/>
                </a:solidFill>
                <a:ea typeface="ＭＳ Ｐゴシック" charset="0"/>
              </a:rPr>
              <a:t>Procurement notices publication workflow (2/2)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42" y="2841625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71" y="4983878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50" y="5267571"/>
            <a:ext cx="819006" cy="70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696493"/>
            <a:ext cx="207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3" y="4367212"/>
            <a:ext cx="19446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33" y="3690937"/>
            <a:ext cx="1616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459137" y="1835063"/>
            <a:ext cx="2065338" cy="596900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9900"/>
                </a:solidFill>
              </a:rPr>
              <a:t>Reception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11699" y="1831764"/>
            <a:ext cx="2065337" cy="596900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9900"/>
                </a:solidFill>
              </a:rPr>
              <a:t>Preparation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85932" y="1828620"/>
            <a:ext cx="2065338" cy="596900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Publication</a:t>
            </a:r>
            <a:endParaRPr lang="en-GB" dirty="0">
              <a:solidFill>
                <a:srgbClr val="009900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74" y="3431044"/>
            <a:ext cx="688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52448" y="4263630"/>
            <a:ext cx="1584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b="1" dirty="0">
                <a:solidFill>
                  <a:srgbClr val="009900"/>
                </a:solidFill>
                <a:cs typeface="Arial" charset="0"/>
              </a:rPr>
              <a:t>Ted</a:t>
            </a:r>
            <a:r>
              <a:rPr lang="fr-BE" dirty="0">
                <a:cs typeface="Arial" charset="0"/>
              </a:rPr>
              <a:t>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Monitor</a:t>
            </a:r>
            <a:endParaRPr lang="en-GB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6400" y="5970586"/>
            <a:ext cx="158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Provider</a:t>
            </a:r>
            <a:endParaRPr lang="en-GB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1703387" y="3694112"/>
            <a:ext cx="505675" cy="288760"/>
          </a:xfrm>
          <a:prstGeom prst="bentConnector3">
            <a:avLst>
              <a:gd name="adj1" fmla="val -2970"/>
            </a:avLst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676860" y="4535570"/>
            <a:ext cx="588169" cy="387184"/>
          </a:xfrm>
          <a:prstGeom prst="bentConnector3">
            <a:avLst>
              <a:gd name="adj1" fmla="val 2889"/>
            </a:avLst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25975" y="3918239"/>
            <a:ext cx="4572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4527899"/>
            <a:ext cx="4572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8162" y="4729162"/>
            <a:ext cx="0" cy="52459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117082" y="4690485"/>
            <a:ext cx="0" cy="5632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17408" y="3992562"/>
            <a:ext cx="4572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81192" y="5564381"/>
            <a:ext cx="15843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Buyer</a:t>
            </a: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25" y="3035150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06" y="3807508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73" y="4613347"/>
            <a:ext cx="723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8856375" y="3635868"/>
            <a:ext cx="360594" cy="2304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59616" y="4093368"/>
            <a:ext cx="383308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852046" y="4269207"/>
            <a:ext cx="358552" cy="31549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49004" y="3525043"/>
            <a:ext cx="944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Vendor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87145" y="4279505"/>
            <a:ext cx="9890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Auditor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49004" y="5173584"/>
            <a:ext cx="9001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Reuser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3930" y="3359149"/>
            <a:ext cx="958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Buyer</a:t>
            </a: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6" y="2533619"/>
            <a:ext cx="2574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Elbow Connector 34"/>
          <p:cNvCxnSpPr/>
          <p:nvPr/>
        </p:nvCxnSpPr>
        <p:spPr>
          <a:xfrm>
            <a:off x="9637441" y="2687772"/>
            <a:ext cx="206029" cy="260375"/>
          </a:xfrm>
          <a:prstGeom prst="bentConnector2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4" idx="0"/>
          </p:cNvCxnSpPr>
          <p:nvPr/>
        </p:nvCxnSpPr>
        <p:spPr>
          <a:xfrm rot="5400000" flipH="1" flipV="1">
            <a:off x="4221267" y="76958"/>
            <a:ext cx="190792" cy="5338542"/>
          </a:xfrm>
          <a:prstGeom prst="bentConnector2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2" y="127584"/>
            <a:ext cx="10498014" cy="11634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900"/>
                </a:solidFill>
                <a:ea typeface="ＭＳ Ｐゴシック" charset="0"/>
              </a:rPr>
              <a:t>TED family – OP systems for the publication of procurement notices</a:t>
            </a:r>
            <a:endParaRPr lang="en-GB" altLang="en-US" dirty="0">
              <a:solidFill>
                <a:srgbClr val="009900"/>
              </a:solidFill>
              <a:ea typeface="ＭＳ Ｐゴシック" charset="0"/>
            </a:endParaRPr>
          </a:p>
        </p:txBody>
      </p:sp>
      <p:sp>
        <p:nvSpPr>
          <p:cNvPr id="4506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3F966CE-395C-4882-9C8C-89E860C1B78F}" type="slidenum">
              <a:rPr lang="en-US" altLang="en-US">
                <a:solidFill>
                  <a:srgbClr val="6699FF"/>
                </a:solidFill>
              </a:rPr>
              <a:pPr/>
              <a:t>11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6EEE32-05B1-3943-B6B7-F172254DA88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805355"/>
            <a:ext cx="10498138" cy="42207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b="1" dirty="0"/>
              <a:t>Information on public procurement and systems</a:t>
            </a:r>
          </a:p>
          <a:p>
            <a:pPr lvl="1"/>
            <a:r>
              <a:rPr lang="en-GB" dirty="0"/>
              <a:t>SIMAP website </a:t>
            </a:r>
            <a:r>
              <a:rPr lang="en-GB" dirty="0">
                <a:hlinkClick r:id="rId3"/>
              </a:rPr>
              <a:t>https://simap.ted.europa.eu/en</a:t>
            </a:r>
            <a:r>
              <a:rPr lang="en-GB" dirty="0"/>
              <a:t>  </a:t>
            </a:r>
          </a:p>
          <a:p>
            <a:r>
              <a:rPr lang="en-GB" b="1" dirty="0"/>
              <a:t>Reception of notices</a:t>
            </a:r>
          </a:p>
          <a:p>
            <a:pPr lvl="1"/>
            <a:r>
              <a:rPr lang="en-GB" dirty="0"/>
              <a:t>eNotices </a:t>
            </a:r>
            <a:r>
              <a:rPr lang="en-GB" dirty="0">
                <a:hlinkClick r:id="rId4"/>
              </a:rPr>
              <a:t>https://enotices.ted.europa.eu/</a:t>
            </a:r>
            <a:r>
              <a:rPr lang="en-GB" dirty="0"/>
              <a:t>  </a:t>
            </a:r>
          </a:p>
          <a:p>
            <a:pPr lvl="1"/>
            <a:r>
              <a:rPr lang="en-GB" dirty="0"/>
              <a:t>eSentool </a:t>
            </a:r>
            <a:r>
              <a:rPr lang="en-GB" dirty="0">
                <a:hlinkClick r:id="rId5"/>
              </a:rPr>
              <a:t>https://esentool.ted.europa.eu/</a:t>
            </a:r>
            <a:r>
              <a:rPr lang="en-GB" dirty="0"/>
              <a:t>  </a:t>
            </a:r>
          </a:p>
          <a:p>
            <a:r>
              <a:rPr lang="en-GB" b="1" dirty="0"/>
              <a:t>Preparation</a:t>
            </a:r>
            <a:r>
              <a:rPr lang="en-GB" dirty="0"/>
              <a:t> (internal production systems)</a:t>
            </a:r>
          </a:p>
          <a:p>
            <a:pPr lvl="1"/>
            <a:r>
              <a:rPr lang="en-GB" dirty="0"/>
              <a:t>TED-Monitor system</a:t>
            </a:r>
          </a:p>
          <a:p>
            <a:pPr lvl="1"/>
            <a:r>
              <a:rPr lang="en-GB" dirty="0"/>
              <a:t>External contractor</a:t>
            </a:r>
          </a:p>
          <a:p>
            <a:r>
              <a:rPr lang="en-GB" b="1" dirty="0"/>
              <a:t>Publication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TED </a:t>
            </a:r>
            <a:r>
              <a:rPr lang="en-GB" dirty="0">
                <a:hlinkClick r:id="rId6"/>
              </a:rPr>
              <a:t>https://ted.europa.eu/</a:t>
            </a:r>
            <a:r>
              <a:rPr lang="en-GB" dirty="0"/>
              <a:t>    </a:t>
            </a:r>
          </a:p>
          <a:p>
            <a:r>
              <a:rPr lang="en-GB" b="1" dirty="0"/>
              <a:t>Calls for tenders' publication</a:t>
            </a:r>
            <a:r>
              <a:rPr lang="en-GB" dirty="0"/>
              <a:t> (EU institutions, agencies, bodies) </a:t>
            </a:r>
          </a:p>
          <a:p>
            <a:pPr lvl="1"/>
            <a:r>
              <a:rPr lang="en-GB" dirty="0"/>
              <a:t>TED eTendering </a:t>
            </a:r>
            <a:r>
              <a:rPr lang="en-GB" dirty="0">
                <a:hlinkClick r:id="rId7"/>
              </a:rPr>
              <a:t>https://etendering.ted.europa.eu</a:t>
            </a:r>
            <a:r>
              <a:rPr lang="en-GB" dirty="0"/>
              <a:t>  </a:t>
            </a:r>
          </a:p>
        </p:txBody>
      </p:sp>
      <p:pic>
        <p:nvPicPr>
          <p:cNvPr id="14" name="Content Placeholder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04" y="2033950"/>
            <a:ext cx="2677010" cy="47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80" y="3248510"/>
            <a:ext cx="2475575" cy="459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5" y="2725271"/>
            <a:ext cx="2479040" cy="4454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06" y="5665670"/>
            <a:ext cx="3223578" cy="45815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46" y="4853910"/>
            <a:ext cx="1183934" cy="4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38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Why is procurement important?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938" y="1557338"/>
            <a:ext cx="7296150" cy="4525962"/>
          </a:xfrm>
        </p:spPr>
        <p:txBody>
          <a:bodyPr/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 sz="2400" b="1">
                <a:solidFill>
                  <a:srgbClr val="0070C0"/>
                </a:solidFill>
              </a:rPr>
              <a:t>Public procurement in Europe = € 2 trillion/year </a:t>
            </a:r>
            <a:r>
              <a:rPr lang="en-GB" altLang="en-US" sz="2400">
                <a:solidFill>
                  <a:srgbClr val="0070C0"/>
                </a:solidFill>
              </a:rPr>
              <a:t> </a:t>
            </a:r>
          </a:p>
          <a:p>
            <a:r>
              <a:rPr lang="en-GB" altLang="en-US" sz="2400" b="1">
                <a:solidFill>
                  <a:srgbClr val="0070C0"/>
                </a:solidFill>
              </a:rPr>
              <a:t>Public procurement in TED = € 545 billion/year</a:t>
            </a:r>
            <a:endParaRPr lang="en-GB" altLang="en-US" sz="240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</p:txBody>
      </p:sp>
      <p:sp>
        <p:nvSpPr>
          <p:cNvPr id="12" name="Explosion 1 11"/>
          <p:cNvSpPr/>
          <p:nvPr/>
        </p:nvSpPr>
        <p:spPr>
          <a:xfrm>
            <a:off x="3503712" y="1556792"/>
            <a:ext cx="3744416" cy="2736304"/>
          </a:xfrm>
          <a:prstGeom prst="irregularSeal1">
            <a:avLst/>
          </a:prstGeom>
          <a:solidFill>
            <a:srgbClr val="00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b="1"/>
              <a:t>Procurement = Money!</a:t>
            </a:r>
            <a:endParaRPr lang="en-GB" sz="2400" b="1" dirty="0"/>
          </a:p>
        </p:txBody>
      </p:sp>
      <p:sp>
        <p:nvSpPr>
          <p:cNvPr id="4711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D93566E-5A32-4859-8FCB-B3631C847AEF}" type="slidenum">
              <a:rPr lang="en-US" altLang="en-US">
                <a:solidFill>
                  <a:srgbClr val="6699FF"/>
                </a:solidFill>
              </a:rPr>
              <a:pPr/>
              <a:t>12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6688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75894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Why is publication important?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938" y="1557338"/>
            <a:ext cx="7021512" cy="4525962"/>
          </a:xfrm>
          <a:extLst/>
        </p:spPr>
        <p:txBody>
          <a:bodyPr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503712" y="1556792"/>
            <a:ext cx="3744416" cy="2736304"/>
          </a:xfrm>
          <a:prstGeom prst="irregularSeal1">
            <a:avLst/>
          </a:prstGeom>
          <a:solidFill>
            <a:srgbClr val="00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b="1" dirty="0" smtClean="0"/>
              <a:t>Procurement</a:t>
            </a:r>
            <a:r>
              <a:rPr lang="fr-BE" sz="2400" b="1" dirty="0" smtClean="0"/>
              <a:t> </a:t>
            </a:r>
            <a:r>
              <a:rPr lang="fr-BE" sz="2400" b="1" dirty="0"/>
              <a:t>Money!</a:t>
            </a:r>
            <a:endParaRPr lang="en-GB" sz="2400" b="1" dirty="0"/>
          </a:p>
        </p:txBody>
      </p:sp>
      <p:sp>
        <p:nvSpPr>
          <p:cNvPr id="11" name="Vertical Scroll 10"/>
          <p:cNvSpPr/>
          <p:nvPr/>
        </p:nvSpPr>
        <p:spPr>
          <a:xfrm>
            <a:off x="1847851" y="4086226"/>
            <a:ext cx="1655763" cy="1719263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Efficient use of public  money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605588" y="3500439"/>
            <a:ext cx="1871662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Competition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8328026" y="4508501"/>
            <a:ext cx="1655763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Monitoring and control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214" y="2133600"/>
            <a:ext cx="19081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3200" b="1" dirty="0">
                <a:solidFill>
                  <a:schemeClr val="tx1"/>
                </a:solidFill>
              </a:rPr>
              <a:t>PUBLIC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7535863" y="1773239"/>
            <a:ext cx="1873250" cy="1150937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Transparency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4008438" y="4370389"/>
            <a:ext cx="1871662" cy="1150937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Equal treatment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6027738" y="5179804"/>
            <a:ext cx="1873250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Promote business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54250" y="2073276"/>
            <a:ext cx="1455738" cy="550863"/>
          </a:xfrm>
          <a:prstGeom prst="ellipse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333399"/>
                </a:solidFill>
              </a:rPr>
              <a:t>Fraud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89101" y="2578100"/>
            <a:ext cx="1382713" cy="706438"/>
          </a:xfrm>
          <a:prstGeom prst="ellipse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333399"/>
                </a:solidFill>
              </a:rPr>
              <a:t>Waste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20850" y="1466851"/>
            <a:ext cx="1854200" cy="612775"/>
          </a:xfrm>
          <a:prstGeom prst="ellipse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333399"/>
                </a:solidFill>
              </a:rPr>
              <a:t>Corruption</a:t>
            </a:r>
            <a:endParaRPr lang="en-GB" dirty="0">
              <a:solidFill>
                <a:srgbClr val="333399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847850" y="1341438"/>
            <a:ext cx="1511300" cy="2303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9900" y="1341438"/>
            <a:ext cx="1835150" cy="215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26DE2B14-1DAA-4BAC-B50C-069208BC2128}" type="slidenum">
              <a:rPr lang="en-US" altLang="en-US">
                <a:solidFill>
                  <a:srgbClr val="6699FF"/>
                </a:solidFill>
              </a:rPr>
              <a:pPr/>
              <a:t>13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6585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18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99341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Why is publication important for the EU?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938" y="1557338"/>
            <a:ext cx="7021512" cy="4525962"/>
          </a:xfrm>
          <a:extLst/>
        </p:spPr>
        <p:txBody>
          <a:bodyPr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3503712" y="1556792"/>
            <a:ext cx="3744416" cy="2736304"/>
          </a:xfrm>
          <a:prstGeom prst="irregularSeal1">
            <a:avLst/>
          </a:prstGeom>
          <a:solidFill>
            <a:srgbClr val="00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b="1" dirty="0"/>
              <a:t>Procurement </a:t>
            </a:r>
            <a:r>
              <a:rPr lang="fr-BE" sz="3200" b="1" i="1" dirty="0"/>
              <a:t>Policy</a:t>
            </a:r>
            <a:endParaRPr lang="en-GB" sz="3200" b="1" i="1" dirty="0"/>
          </a:p>
        </p:txBody>
      </p:sp>
      <p:sp>
        <p:nvSpPr>
          <p:cNvPr id="11" name="Vertical Scroll 10"/>
          <p:cNvSpPr/>
          <p:nvPr/>
        </p:nvSpPr>
        <p:spPr>
          <a:xfrm>
            <a:off x="1847851" y="4086226"/>
            <a:ext cx="1655763" cy="1719263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Efficient use of public  money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605588" y="3500439"/>
            <a:ext cx="1871662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Competition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8328026" y="4508501"/>
            <a:ext cx="1655763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Equal treatment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214" y="2133600"/>
            <a:ext cx="190817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3200" b="1" dirty="0">
                <a:solidFill>
                  <a:schemeClr val="tx1"/>
                </a:solidFill>
              </a:rPr>
              <a:t>PUBLIC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7535863" y="1773239"/>
            <a:ext cx="1873250" cy="1150937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Transparency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4008438" y="4370389"/>
            <a:ext cx="1871662" cy="1150937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Monitoring and control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4" name="Vertical Scroll 23"/>
          <p:cNvSpPr/>
          <p:nvPr/>
        </p:nvSpPr>
        <p:spPr>
          <a:xfrm>
            <a:off x="6024563" y="5173664"/>
            <a:ext cx="1871662" cy="1152525"/>
          </a:xfrm>
          <a:prstGeom prst="verticalScroll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Promote business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563" y="4968876"/>
            <a:ext cx="1871662" cy="137337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Public investment =&gt; Growth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211494" y="4979425"/>
            <a:ext cx="658813" cy="592138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11613" y="4341814"/>
            <a:ext cx="1871662" cy="120808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Internal market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91301" y="3446463"/>
            <a:ext cx="1885949" cy="1206500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Trade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7804151" y="3460750"/>
            <a:ext cx="658813" cy="592138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8308975" y="4481514"/>
            <a:ext cx="1873250" cy="120808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Research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9540876" y="4541839"/>
            <a:ext cx="658813" cy="592137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527926" y="1773238"/>
            <a:ext cx="1871663" cy="1206500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Cooperation and Development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2" name="5-Point Star 31"/>
          <p:cNvSpPr/>
          <p:nvPr/>
        </p:nvSpPr>
        <p:spPr>
          <a:xfrm>
            <a:off x="5205413" y="4376739"/>
            <a:ext cx="658812" cy="592137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847851" y="4049714"/>
            <a:ext cx="1655763" cy="2179637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Strategic </a:t>
            </a:r>
            <a:r>
              <a:rPr lang="en-IE" dirty="0" smtClean="0">
                <a:solidFill>
                  <a:srgbClr val="009900"/>
                </a:solidFill>
              </a:rPr>
              <a:t>investment</a:t>
            </a:r>
            <a:endParaRPr lang="en-IE" dirty="0">
              <a:solidFill>
                <a:srgbClr val="009900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2820988" y="4143375"/>
            <a:ext cx="658812" cy="590550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47851" y="1774825"/>
            <a:ext cx="1871663" cy="1300163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fr-BE" dirty="0">
                <a:solidFill>
                  <a:srgbClr val="009900"/>
                </a:solidFill>
              </a:rPr>
              <a:t>Ethics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3000376" y="1879600"/>
            <a:ext cx="658813" cy="592138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5-Point Star 36"/>
          <p:cNvSpPr/>
          <p:nvPr/>
        </p:nvSpPr>
        <p:spPr>
          <a:xfrm>
            <a:off x="8748713" y="1774825"/>
            <a:ext cx="660400" cy="592138"/>
          </a:xfrm>
          <a:prstGeom prst="star5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20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0568B0B-192B-479B-B954-FD8DBAFAA1E7}" type="slidenum">
              <a:rPr lang="en-US" altLang="en-US">
                <a:solidFill>
                  <a:srgbClr val="6699FF"/>
                </a:solidFill>
              </a:rPr>
              <a:pPr/>
              <a:t>14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9785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63751" y="333375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Data and the EU Datathon challenges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912E154-4D93-4D9D-A73B-87455FCEA4CD}" type="slidenum">
              <a:rPr lang="en-US" altLang="en-US">
                <a:solidFill>
                  <a:srgbClr val="6699FF"/>
                </a:solidFill>
              </a:rPr>
              <a:pPr/>
              <a:t>15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86794" y="1725495"/>
            <a:ext cx="5697733" cy="150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Challenge 2 – Transparency in </a:t>
            </a:r>
            <a:r>
              <a:rPr lang="en-GB" b="1" dirty="0"/>
              <a:t>public procurement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7150" indent="-285750" algn="just">
              <a:spcBef>
                <a:spcPts val="400"/>
              </a:spcBef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5F5F5F"/>
                </a:solidFill>
              </a:rPr>
              <a:t> Transparency in public procurement helps track how public money is spent, combat fraud and </a:t>
            </a:r>
            <a:r>
              <a:rPr lang="en-IE" dirty="0" smtClean="0">
                <a:solidFill>
                  <a:srgbClr val="5F5F5F"/>
                </a:solidFill>
              </a:rPr>
              <a:t>analyse</a:t>
            </a:r>
            <a:r>
              <a:rPr lang="en-US" dirty="0" smtClean="0">
                <a:solidFill>
                  <a:srgbClr val="5F5F5F"/>
                </a:solidFill>
              </a:rPr>
              <a:t> </a:t>
            </a:r>
            <a:r>
              <a:rPr lang="en-US" dirty="0">
                <a:solidFill>
                  <a:srgbClr val="5F5F5F"/>
                </a:solidFill>
              </a:rPr>
              <a:t>economic and market trends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8DACA1-4734-4606-B10E-BB81B4E6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54" y="2029998"/>
            <a:ext cx="2422940" cy="165696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7934233-28B4-4FBF-A640-8439CE714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578" y="1380860"/>
            <a:ext cx="2371056" cy="266743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71920" y="4126568"/>
            <a:ext cx="5653559" cy="11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Challenge 3 - </a:t>
            </a:r>
            <a:r>
              <a:rPr lang="en-GB" b="1" dirty="0"/>
              <a:t>EU public procurement opportunities for young people</a:t>
            </a:r>
            <a:endParaRPr lang="en-US" b="1" dirty="0"/>
          </a:p>
          <a:p>
            <a:pPr marL="57150" indent="-285750" algn="just">
              <a:spcBef>
                <a:spcPts val="400"/>
              </a:spcBef>
              <a:buFont typeface="Arial" panose="05000000000000000000" pitchFamily="2" charset="2"/>
              <a:buChar char="•"/>
            </a:pPr>
            <a:r>
              <a:rPr lang="en-US" dirty="0">
                <a:solidFill>
                  <a:srgbClr val="5F5F5F"/>
                </a:solidFill>
              </a:rPr>
              <a:t> 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ersonal, social,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professional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young people 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02ADE76-553A-46C4-8DE3-4471A179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724" y="4174149"/>
            <a:ext cx="2743200" cy="132813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B6DF278-84D0-48A2-8A4A-52D03838C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434" y="5000473"/>
            <a:ext cx="2743200" cy="13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08213" y="261939"/>
            <a:ext cx="7021512" cy="719137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008000"/>
                </a:solidFill>
                <a:ea typeface="ＭＳ Ｐゴシック" charset="0"/>
              </a:rPr>
              <a:t>TED Data website's main features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80160" y="2053244"/>
            <a:ext cx="9784080" cy="421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n"/>
              <a:defRPr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indent="-217488" algn="l" rtl="0" eaLnBrk="0" fontAlgn="base" hangingPunct="0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</a:defRPr>
            </a:lvl2pPr>
            <a:lvl3pPr marL="979488" indent="-174625" algn="l" rtl="0" eaLnBrk="0" fontAlgn="base" hangingPunct="0">
              <a:spcBef>
                <a:spcPts val="400"/>
              </a:spcBef>
              <a:spcAft>
                <a:spcPct val="0"/>
              </a:spcAft>
              <a:buChar char="•"/>
              <a:defRPr sz="1600">
                <a:solidFill>
                  <a:srgbClr val="5F5F5F"/>
                </a:solidFill>
                <a:latin typeface="+mn-lt"/>
              </a:defRPr>
            </a:lvl3pPr>
            <a:lvl4pPr marL="1393825" indent="-141288" algn="l" rtl="0" eaLnBrk="0" fontAlgn="base" hangingPunct="0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862138" indent="-163513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5pPr>
            <a:lvl6pPr marL="23193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7765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2337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6909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The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Browse</a:t>
            </a:r>
            <a:r>
              <a:rPr lang="en-GB" altLang="en-US" sz="2000" kern="0" dirty="0">
                <a:solidFill>
                  <a:schemeClr val="tx1"/>
                </a:solidFill>
              </a:rPr>
              <a:t> by topic functionality, for example </a:t>
            </a:r>
            <a:r>
              <a:rPr lang="en-GB" altLang="en-US" sz="2000" i="1" kern="0" dirty="0">
                <a:solidFill>
                  <a:schemeClr val="tx1"/>
                </a:solidFill>
              </a:rPr>
              <a:t>By business opportunities</a:t>
            </a:r>
            <a:r>
              <a:rPr lang="en-GB" altLang="en-US" sz="2000" kern="0" dirty="0">
                <a:solidFill>
                  <a:schemeClr val="tx1"/>
                </a:solidFill>
              </a:rPr>
              <a:t>, </a:t>
            </a:r>
            <a:r>
              <a:rPr lang="en-GB" altLang="en-US" sz="2000" i="1" kern="0" dirty="0">
                <a:solidFill>
                  <a:schemeClr val="tx1"/>
                </a:solidFill>
              </a:rPr>
              <a:t>By business sector (CPV)</a:t>
            </a:r>
            <a:r>
              <a:rPr lang="en-GB" altLang="en-US" sz="2000" kern="0" dirty="0">
                <a:solidFill>
                  <a:schemeClr val="tx1"/>
                </a:solidFill>
              </a:rPr>
              <a:t>, </a:t>
            </a:r>
            <a:r>
              <a:rPr lang="en-GB" altLang="en-US" sz="2000" i="1" kern="0" dirty="0">
                <a:solidFill>
                  <a:schemeClr val="tx1"/>
                </a:solidFill>
              </a:rPr>
              <a:t>By place of delivery (NUTS)</a:t>
            </a:r>
            <a:r>
              <a:rPr lang="en-GB" altLang="en-US" sz="2000" kern="0" dirty="0">
                <a:solidFill>
                  <a:schemeClr val="tx1"/>
                </a:solidFill>
              </a:rPr>
              <a:t> and </a:t>
            </a:r>
            <a:r>
              <a:rPr lang="en-GB" altLang="en-US" sz="2000" i="1" kern="0" dirty="0">
                <a:solidFill>
                  <a:schemeClr val="tx1"/>
                </a:solidFill>
              </a:rPr>
              <a:t>By buyer</a:t>
            </a:r>
            <a:endParaRPr lang="en-GB" altLang="en-US" sz="20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9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The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Search</a:t>
            </a:r>
            <a:r>
              <a:rPr lang="en-GB" altLang="en-US" sz="2000" kern="0" dirty="0">
                <a:solidFill>
                  <a:schemeClr val="tx1"/>
                </a:solidFill>
              </a:rPr>
              <a:t> functionality, which includes </a:t>
            </a:r>
            <a:r>
              <a:rPr lang="en-GB" altLang="en-US" sz="2000" i="1" kern="0" dirty="0">
                <a:solidFill>
                  <a:schemeClr val="tx1"/>
                </a:solidFill>
              </a:rPr>
              <a:t>Quick search</a:t>
            </a:r>
            <a:r>
              <a:rPr lang="en-GB" altLang="en-US" sz="2000" kern="0" dirty="0">
                <a:solidFill>
                  <a:schemeClr val="tx1"/>
                </a:solidFill>
              </a:rPr>
              <a:t>, </a:t>
            </a:r>
            <a:r>
              <a:rPr lang="en-GB" altLang="en-US" sz="2000" i="1" kern="0" dirty="0">
                <a:solidFill>
                  <a:schemeClr val="tx1"/>
                </a:solidFill>
              </a:rPr>
              <a:t>Advanced search, and </a:t>
            </a:r>
            <a:r>
              <a:rPr lang="en-GB" altLang="en-US" sz="2000" u="sng" kern="0" dirty="0">
                <a:solidFill>
                  <a:schemeClr val="tx1"/>
                </a:solidFill>
              </a:rPr>
              <a:t>Expert search</a:t>
            </a:r>
            <a:endParaRPr lang="en-GB" altLang="en-US" sz="20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9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The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Search result</a:t>
            </a:r>
            <a:r>
              <a:rPr lang="en-GB" altLang="en-US" sz="2000" kern="0" dirty="0">
                <a:solidFill>
                  <a:schemeClr val="tx1"/>
                </a:solidFill>
              </a:rPr>
              <a:t> functionality, which allows the display and navigation of documents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9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The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Saved search</a:t>
            </a:r>
            <a:r>
              <a:rPr lang="en-GB" altLang="en-US" sz="2000" kern="0" dirty="0">
                <a:solidFill>
                  <a:schemeClr val="tx1"/>
                </a:solidFill>
              </a:rPr>
              <a:t> feature to save up to 25 search profiles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9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Customising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Preferences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900" kern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kern="0" dirty="0">
                <a:solidFill>
                  <a:schemeClr val="tx1"/>
                </a:solidFill>
              </a:rPr>
              <a:t>Subscribing and receiving documents through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RSS feeds</a:t>
            </a:r>
            <a:r>
              <a:rPr lang="en-GB" altLang="en-US" sz="2000" kern="0" dirty="0">
                <a:solidFill>
                  <a:schemeClr val="tx1"/>
                </a:solidFill>
              </a:rPr>
              <a:t>, </a:t>
            </a:r>
            <a:r>
              <a:rPr lang="en-GB" altLang="en-US" sz="2000" b="1" i="1" u="sng" kern="0" dirty="0">
                <a:solidFill>
                  <a:schemeClr val="tx1"/>
                </a:solidFill>
              </a:rPr>
              <a:t>News alert</a:t>
            </a:r>
            <a:r>
              <a:rPr lang="en-GB" altLang="en-US" sz="2000" kern="0" dirty="0">
                <a:solidFill>
                  <a:schemeClr val="tx1"/>
                </a:solidFill>
              </a:rPr>
              <a:t>, etc. </a:t>
            </a:r>
            <a:endParaRPr lang="en-US" altLang="en-US" sz="2000" kern="0" dirty="0">
              <a:solidFill>
                <a:schemeClr val="tx1"/>
              </a:solidFill>
            </a:endParaRP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4C651FE-5FBC-429B-9180-85CABCE25F33}" type="slidenum">
              <a:rPr lang="en-US" altLang="en-US">
                <a:solidFill>
                  <a:srgbClr val="6699FF"/>
                </a:solidFill>
              </a:rPr>
              <a:pPr/>
              <a:t>16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815745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351088" y="261939"/>
            <a:ext cx="7021512" cy="7191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sv-SE" dirty="0">
                <a:solidFill>
                  <a:srgbClr val="008000"/>
                </a:solidFill>
                <a:ea typeface="ＭＳ Ｐゴシック" charset="0"/>
              </a:rPr>
              <a:t>OJ S Current issue</a:t>
            </a:r>
            <a:endParaRPr lang="en-GB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5734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A5D8759-65CB-470A-8342-9B92FE34A3B1}" type="slidenum">
              <a:rPr lang="en-US" altLang="en-US">
                <a:solidFill>
                  <a:srgbClr val="6699FF"/>
                </a:solidFill>
              </a:rPr>
              <a:pPr/>
              <a:t>17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1" y="1114398"/>
            <a:ext cx="825341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351088" y="115889"/>
            <a:ext cx="7021512" cy="7191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sv-SE" dirty="0" err="1">
                <a:solidFill>
                  <a:srgbClr val="008000"/>
                </a:solidFill>
                <a:ea typeface="ＭＳ Ｐゴシック" charset="0"/>
              </a:rPr>
              <a:t>Browse</a:t>
            </a:r>
            <a:endParaRPr lang="en-GB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5939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0CEB8C4A-8685-4173-AC75-FAE6417A15FF}" type="slidenum">
              <a:rPr lang="en-US" altLang="en-US">
                <a:solidFill>
                  <a:srgbClr val="6699FF"/>
                </a:solidFill>
              </a:rPr>
              <a:pPr/>
              <a:t>18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593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1619251"/>
            <a:ext cx="87836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780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351088" y="115889"/>
            <a:ext cx="7021512" cy="7191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sv-SE" dirty="0">
                <a:solidFill>
                  <a:srgbClr val="008000"/>
                </a:solidFill>
                <a:ea typeface="ＭＳ Ｐゴシック" charset="0"/>
              </a:rPr>
              <a:t>Search</a:t>
            </a:r>
            <a:endParaRPr lang="en-GB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144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F9CD6E2-F672-40B4-82A1-BBAA551C83A8}" type="slidenum">
              <a:rPr lang="en-US" altLang="en-US">
                <a:solidFill>
                  <a:srgbClr val="6699FF"/>
                </a:solidFill>
              </a:rPr>
              <a:pPr/>
              <a:t>19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614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"/>
          <a:stretch>
            <a:fillRect/>
          </a:stretch>
        </p:blipFill>
        <p:spPr bwMode="auto">
          <a:xfrm>
            <a:off x="1801814" y="1485007"/>
            <a:ext cx="87582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866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063751" y="476250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Summary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200" dirty="0"/>
              <a:t>What is TED</a:t>
            </a:r>
            <a:r>
              <a:rPr lang="nl-BE" sz="2200" dirty="0"/>
              <a:t> and w</a:t>
            </a:r>
            <a:r>
              <a:rPr lang="en-US" sz="2200" dirty="0"/>
              <a:t>hat notices must be published on TED?</a:t>
            </a:r>
          </a:p>
          <a:p>
            <a:pPr>
              <a:defRPr/>
            </a:pPr>
            <a:r>
              <a:rPr lang="fr-BE" sz="2200" dirty="0"/>
              <a:t>Why is publication of procurement important?</a:t>
            </a:r>
            <a:endParaRPr lang="en-US" sz="2200" dirty="0"/>
          </a:p>
          <a:p>
            <a:pPr>
              <a:defRPr/>
            </a:pPr>
            <a:r>
              <a:rPr lang="fr-BE" sz="2200" dirty="0"/>
              <a:t>Why is OP role important?</a:t>
            </a:r>
            <a:endParaRPr lang="en-US" sz="2200" dirty="0"/>
          </a:p>
          <a:p>
            <a:pPr>
              <a:defRPr/>
            </a:pPr>
            <a:r>
              <a:rPr lang="en-GB" sz="2200" dirty="0"/>
              <a:t>TED Data and the EU Datathon challenges</a:t>
            </a:r>
            <a:endParaRPr lang="en-US" sz="2200" dirty="0"/>
          </a:p>
          <a:p>
            <a:pPr>
              <a:defRPr/>
            </a:pPr>
            <a:r>
              <a:rPr lang="en-GB" sz="2200" dirty="0"/>
              <a:t>TED website's main features</a:t>
            </a:r>
            <a:endParaRPr lang="en-US" sz="2200" dirty="0"/>
          </a:p>
          <a:p>
            <a:pPr>
              <a:defRPr/>
            </a:pPr>
            <a:r>
              <a:rPr lang="fr-BE" sz="2200" dirty="0"/>
              <a:t>TED Open data</a:t>
            </a:r>
            <a:endParaRPr lang="en-US" sz="2200" dirty="0"/>
          </a:p>
          <a:p>
            <a:pPr>
              <a:defRPr/>
            </a:pPr>
            <a:r>
              <a:rPr lang="fr-BE" sz="2200" dirty="0"/>
              <a:t>TED data model</a:t>
            </a:r>
            <a:endParaRPr lang="en-US" sz="2200" dirty="0"/>
          </a:p>
          <a:p>
            <a:pPr>
              <a:defRPr/>
            </a:pPr>
            <a:r>
              <a:rPr lang="en-GB" sz="2200" dirty="0"/>
              <a:t>TED data on </a:t>
            </a:r>
            <a:r>
              <a:rPr lang="en-GB" sz="2200" dirty="0" smtClean="0"/>
              <a:t>the official portal for European data</a:t>
            </a:r>
            <a:endParaRPr lang="en-GB" sz="2200" dirty="0"/>
          </a:p>
          <a:p>
            <a:pPr>
              <a:defRPr/>
            </a:pPr>
            <a:r>
              <a:rPr lang="en-US" sz="2200" dirty="0"/>
              <a:t>What could be done with the data?</a:t>
            </a:r>
          </a:p>
          <a:p>
            <a:pPr>
              <a:defRPr/>
            </a:pPr>
            <a:r>
              <a:rPr lang="en-US" sz="2200" dirty="0"/>
              <a:t>Which other data sources could be linked?</a:t>
            </a:r>
          </a:p>
          <a:p>
            <a:pPr>
              <a:defRPr/>
            </a:pPr>
            <a:r>
              <a:rPr lang="en-GB" sz="2200" dirty="0"/>
              <a:t>Contacts and links</a:t>
            </a:r>
            <a:endParaRPr lang="en-US" sz="2200" dirty="0"/>
          </a:p>
          <a:p>
            <a:pPr eaLnBrk="1" hangingPunct="1">
              <a:buFont typeface="Wingdings" charset="0"/>
              <a:buChar char="n"/>
              <a:defRPr/>
            </a:pPr>
            <a:endParaRPr lang="en-GB" dirty="0">
              <a:solidFill>
                <a:srgbClr val="0070C0"/>
              </a:solidFill>
              <a:ea typeface="ＭＳ Ｐゴシック" charset="0"/>
              <a:cs typeface="+mn-cs"/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72BC65D-2492-4B3F-AA58-91ED31481E34}" type="slidenum">
              <a:rPr lang="en-US" altLang="en-US">
                <a:solidFill>
                  <a:srgbClr val="6699FF"/>
                </a:solidFill>
              </a:rPr>
              <a:pPr/>
              <a:t>2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5086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351088" y="261939"/>
            <a:ext cx="7021512" cy="7191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sv-SE" dirty="0">
                <a:solidFill>
                  <a:srgbClr val="008000"/>
                </a:solidFill>
                <a:ea typeface="ＭＳ Ｐゴシック" charset="0"/>
              </a:rPr>
              <a:t>Search</a:t>
            </a:r>
            <a:endParaRPr lang="en-GB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74D11B37-7077-4AA8-A085-7A1BF70D5F31}" type="slidenum">
              <a:rPr lang="en-US" altLang="en-US">
                <a:solidFill>
                  <a:srgbClr val="6699FF"/>
                </a:solidFill>
              </a:rPr>
              <a:pPr/>
              <a:t>20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634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5" y="1738313"/>
            <a:ext cx="8831262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52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7021512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8000"/>
                </a:solidFill>
                <a:ea typeface="ＭＳ Ｐゴシック" charset="0"/>
              </a:rPr>
              <a:t>View your search results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554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50C7F01-BE22-4ABC-870F-DAF46E97F884}" type="slidenum">
              <a:rPr lang="en-US" altLang="en-US">
                <a:solidFill>
                  <a:srgbClr val="6699FF"/>
                </a:solidFill>
              </a:rPr>
              <a:pPr/>
              <a:t>21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655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/>
          <a:stretch>
            <a:fillRect/>
          </a:stretch>
        </p:blipFill>
        <p:spPr bwMode="auto">
          <a:xfrm>
            <a:off x="1631950" y="1198073"/>
            <a:ext cx="89281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26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063751" y="261939"/>
            <a:ext cx="7021513" cy="5032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8000"/>
                </a:solidFill>
                <a:ea typeface="ＭＳ Ｐゴシック" charset="0"/>
              </a:rPr>
              <a:t>View a notice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515389" y="1613189"/>
            <a:ext cx="5453149" cy="19338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GB" dirty="0">
              <a:solidFill>
                <a:srgbClr val="0070C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000" b="1" kern="0" dirty="0"/>
              <a:t>Notices are published:</a:t>
            </a:r>
          </a:p>
          <a:p>
            <a:pPr marL="525462" lvl="1" indent="-285750">
              <a:spcBef>
                <a:spcPts val="400"/>
              </a:spcBef>
              <a:buFontTx/>
              <a:buChar char="-"/>
              <a:defRPr/>
            </a:pPr>
            <a:r>
              <a:rPr lang="en-GB" dirty="0">
                <a:ea typeface="ＭＳ Ｐゴシック" charset="0"/>
                <a:cs typeface="Arial" charset="0"/>
              </a:rPr>
              <a:t>in the original language + summary (Member States) </a:t>
            </a:r>
          </a:p>
          <a:p>
            <a:pPr marL="525462" lvl="1" indent="-285750">
              <a:spcBef>
                <a:spcPts val="400"/>
              </a:spcBef>
              <a:buFontTx/>
              <a:buChar char="-"/>
              <a:defRPr/>
            </a:pPr>
            <a:r>
              <a:rPr lang="en-GB" dirty="0">
                <a:ea typeface="ＭＳ Ｐゴシック" charset="0"/>
                <a:cs typeface="Arial" charset="0"/>
              </a:rPr>
              <a:t>translated in all EU official languages (EU institutions, agencies, bodies)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4E7F850D-69CC-4228-B183-8BD0F30103E0}" type="slidenum">
              <a:rPr lang="en-US" altLang="en-US">
                <a:solidFill>
                  <a:srgbClr val="6699FF"/>
                </a:solidFill>
              </a:rPr>
              <a:pPr/>
              <a:t>22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675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7" y="1222376"/>
            <a:ext cx="527526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49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87488" y="260351"/>
            <a:ext cx="7777163" cy="5762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008000"/>
                </a:solidFill>
                <a:ea typeface="ＭＳ Ｐゴシック" charset="0"/>
              </a:rPr>
              <a:t>Save searches and notices in </a:t>
            </a:r>
            <a:r>
              <a:rPr lang="en-GB" i="1" dirty="0">
                <a:solidFill>
                  <a:srgbClr val="008000"/>
                </a:solidFill>
                <a:ea typeface="ＭＳ Ｐゴシック" charset="0"/>
              </a:rPr>
              <a:t>My dashboard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3897313"/>
          </a:xfrm>
          <a:extLst/>
        </p:spPr>
        <p:txBody>
          <a:bodyPr/>
          <a:lstStyle/>
          <a:p>
            <a:pPr eaLnBrk="1" hangingPunct="1">
              <a:defRPr/>
            </a:pPr>
            <a:endParaRPr lang="en-GB" alt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5819514-7534-4639-8328-76015676358C}" type="slidenum">
              <a:rPr lang="en-US" altLang="en-US">
                <a:solidFill>
                  <a:srgbClr val="6699FF"/>
                </a:solidFill>
              </a:rPr>
              <a:pPr/>
              <a:t>23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696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06526"/>
            <a:ext cx="80645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1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Open dat</a:t>
            </a:r>
            <a:r>
              <a:rPr lang="fr-BE" dirty="0">
                <a:solidFill>
                  <a:srgbClr val="009900"/>
                </a:solidFill>
                <a:ea typeface="ＭＳ Ｐゴシック" charset="0"/>
              </a:rPr>
              <a:t>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9338" y="1704109"/>
            <a:ext cx="10698480" cy="438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 algn="l" rtl="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n"/>
              <a:defRPr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indent="-217488" algn="l" rtl="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</a:defRPr>
            </a:lvl2pPr>
            <a:lvl3pPr marL="979488" indent="-174625" algn="l" rtl="0" fontAlgn="base">
              <a:spcBef>
                <a:spcPts val="400"/>
              </a:spcBef>
              <a:spcAft>
                <a:spcPct val="0"/>
              </a:spcAft>
              <a:buChar char="•"/>
              <a:defRPr sz="1600">
                <a:solidFill>
                  <a:srgbClr val="5F5F5F"/>
                </a:solidFill>
                <a:latin typeface="+mn-lt"/>
              </a:defRPr>
            </a:lvl3pPr>
            <a:lvl4pPr marL="1393825" indent="-141288" algn="l" rtl="0" fontAlgn="base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8621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5pPr>
            <a:lvl6pPr marL="23193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7765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2337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6909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180000" lvl="0" indent="-18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All notices are published in XML format for reuse according to Commission decision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2011/833/EU</a:t>
            </a:r>
            <a:r>
              <a:rPr lang="en-US" sz="2000" dirty="0">
                <a:solidFill>
                  <a:srgbClr val="000000"/>
                </a:solidFill>
              </a:rPr>
              <a:t> on the reuse of Commission documents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180000" lvl="0" indent="-18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Notices can be downloaded in bulk: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360000" lvl="1" indent="-1800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sz="2000" dirty="0">
                <a:solidFill>
                  <a:srgbClr val="000000"/>
                </a:solidFill>
              </a:rPr>
              <a:t>From the website (registered users only):</a:t>
            </a:r>
          </a:p>
          <a:p>
            <a:pPr marL="540000" lvl="2" indent="-1800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sz="2000" dirty="0">
                <a:solidFill>
                  <a:srgbClr val="000000"/>
                </a:solidFill>
              </a:rPr>
              <a:t>XML packages of the daily and monthly editions from 2012</a:t>
            </a:r>
          </a:p>
          <a:p>
            <a:pPr marL="540000" lvl="3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https://ted.europa.eu/TED/misc/xmlPackagesDownload.do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</a:p>
          <a:p>
            <a:pPr marL="180000" lvl="0" indent="-18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60000" lvl="1" indent="-1800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sz="2000" dirty="0">
                <a:solidFill>
                  <a:srgbClr val="000000"/>
                </a:solidFill>
              </a:rPr>
              <a:t>From the ftp:</a:t>
            </a:r>
          </a:p>
          <a:p>
            <a:pPr marL="540000" lvl="2" indent="-1800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sz="2000" dirty="0">
                <a:solidFill>
                  <a:srgbClr val="000000"/>
                </a:solidFill>
              </a:rPr>
              <a:t>XML packages of the daily and monthly editions from 1993</a:t>
            </a:r>
          </a:p>
          <a:p>
            <a:pPr marL="540000" lvl="3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linkClick r:id="rId5"/>
              </a:rPr>
              <a:t>ftp://guest:guest@ted.europa.eu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A8D5ECE6-AB48-4878-8519-319A8436E728}" type="slidenum">
              <a:rPr lang="en-US" altLang="en-US">
                <a:solidFill>
                  <a:srgbClr val="6699FF"/>
                </a:solidFill>
              </a:rPr>
              <a:pPr/>
              <a:t>24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A991E8-BB43-4872-A6C1-94D003BF3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183" y="3033890"/>
            <a:ext cx="1671983" cy="1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98676" y="129310"/>
            <a:ext cx="7021513" cy="665018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Open data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7373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9F26F48A-04B7-461A-800C-B4FFD2B1FA69}" type="slidenum">
              <a:rPr lang="en-US" altLang="en-US">
                <a:solidFill>
                  <a:srgbClr val="6699FF"/>
                </a:solidFill>
              </a:rPr>
              <a:pPr/>
              <a:t>25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73732" name="Rectangle 3"/>
          <p:cNvSpPr txBox="1">
            <a:spLocks noChangeArrowheads="1"/>
          </p:cNvSpPr>
          <p:nvPr/>
        </p:nvSpPr>
        <p:spPr bwMode="auto">
          <a:xfrm>
            <a:off x="387927" y="1080655"/>
            <a:ext cx="11739418" cy="50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 marL="2286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180000" lvl="0" indent="-18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ea typeface="+mn-ea"/>
              </a:rPr>
              <a:t>Data can also be accessed through our APIs, using REST method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</a:pPr>
            <a:endParaRPr lang="en-US" sz="110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  <a:p>
            <a:pPr marL="180000" lvl="0" indent="-18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69847"/>
                </a:solidFill>
                <a:latin typeface="Calibri" panose="020F0502020204030204"/>
                <a:ea typeface="+mn-ea"/>
              </a:rPr>
              <a:t>TED website API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 is used to get notice data.</a:t>
            </a:r>
          </a:p>
          <a:p>
            <a:pPr marL="360000" lvl="1" indent="-1800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Link to the swagger user interface: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  <a:hlinkClick r:id="rId3"/>
              </a:rPr>
              <a:t>https://ted.europa.eu/api/swagger-ui.html#/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 </a:t>
            </a:r>
          </a:p>
          <a:p>
            <a:pPr marL="360000" lvl="1" indent="-1800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You can combine different criteria and retrieve specific information. The search query is the one used for the expert search in the website</a:t>
            </a:r>
          </a:p>
          <a:p>
            <a:pPr marL="360000" lvl="1" indent="-1800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Use the version v2 of the API where the API key is optional</a:t>
            </a:r>
          </a:p>
          <a:p>
            <a:pPr marL="359410" lvl="1" indent="-179705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For details, see the </a:t>
            </a:r>
            <a:r>
              <a:rPr lang="en-US" u="sng" dirty="0">
                <a:solidFill>
                  <a:srgbClr val="000000"/>
                </a:solidFill>
                <a:latin typeface="Calibri" panose="020F0502020204030204"/>
                <a:ea typeface="+mn-ea"/>
                <a:hlinkClick r:id="rId4"/>
              </a:rPr>
              <a:t>API documentation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.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ea"/>
              <a:cs typeface="Calibri"/>
            </a:endParaRPr>
          </a:p>
          <a:p>
            <a:pPr marL="180000" lvl="1" indent="0">
              <a:lnSpc>
                <a:spcPct val="90000"/>
              </a:lnSpc>
              <a:spcBef>
                <a:spcPts val="500"/>
              </a:spcBef>
            </a:pPr>
            <a:endParaRPr lang="en-US" sz="100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  <a:p>
            <a:pPr marL="180000" lvl="0" indent="-18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69847"/>
                </a:solidFill>
                <a:latin typeface="Calibri" panose="020F0502020204030204"/>
                <a:ea typeface="+mn-ea"/>
              </a:rPr>
              <a:t>TED notice viewer API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 can be used to render a notice in PDF or HTML and in a specific language, based on the content of a notice in XML</a:t>
            </a:r>
          </a:p>
          <a:p>
            <a:pPr marL="360000" lvl="1" indent="-1800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Link to the swagger user interface: 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  <a:hlinkClick r:id="rId5"/>
              </a:rPr>
              <a:t>https://ted.europa.eu/TEDWS/swagger-ui.html#/</a:t>
            </a: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 </a:t>
            </a:r>
          </a:p>
          <a:p>
            <a:pPr marL="360000" lvl="1" indent="-180000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Use the v1.0 of the API</a:t>
            </a:r>
          </a:p>
          <a:p>
            <a:pPr marL="359410" lvl="1" indent="-179705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/>
                <a:ea typeface="+mn-ea"/>
              </a:rPr>
              <a:t>For details, see the </a:t>
            </a:r>
            <a:r>
              <a:rPr lang="en-US" u="sng" dirty="0">
                <a:solidFill>
                  <a:srgbClr val="000000"/>
                </a:solidFill>
                <a:latin typeface="Calibri" panose="020F0502020204030204"/>
                <a:ea typeface="+mn-ea"/>
                <a:hlinkClick r:id="rId4"/>
              </a:rPr>
              <a:t>API documentation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/>
                <a:ea typeface="+mn-ea"/>
              </a:rPr>
              <a:t>.</a:t>
            </a:r>
          </a:p>
          <a:p>
            <a:pPr marL="236855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nl-BE" altLang="en-US" dirty="0" smtClean="0">
                <a:latin typeface="+mn-lt"/>
              </a:rPr>
              <a:t>For </a:t>
            </a:r>
            <a:r>
              <a:rPr lang="nl-BE" altLang="en-US" dirty="0">
                <a:latin typeface="+mn-lt"/>
              </a:rPr>
              <a:t>more information on OP </a:t>
            </a:r>
            <a:r>
              <a:rPr lang="nl-BE" altLang="en-US" dirty="0" err="1">
                <a:latin typeface="+mn-lt"/>
              </a:rPr>
              <a:t>APIs</a:t>
            </a:r>
            <a:r>
              <a:rPr lang="nl-BE" altLang="en-US" dirty="0">
                <a:latin typeface="+mn-lt"/>
              </a:rPr>
              <a:t> </a:t>
            </a:r>
            <a:r>
              <a:rPr lang="nl-BE" altLang="en-US" dirty="0" err="1">
                <a:latin typeface="+mn-lt"/>
              </a:rPr>
              <a:t>related</a:t>
            </a:r>
            <a:r>
              <a:rPr lang="nl-BE" altLang="en-US" dirty="0">
                <a:latin typeface="+mn-lt"/>
              </a:rPr>
              <a:t> </a:t>
            </a:r>
            <a:r>
              <a:rPr lang="nl-BE" altLang="en-US" dirty="0" err="1">
                <a:latin typeface="+mn-lt"/>
              </a:rPr>
              <a:t>to</a:t>
            </a:r>
            <a:r>
              <a:rPr lang="nl-BE" altLang="en-US" dirty="0">
                <a:latin typeface="+mn-lt"/>
              </a:rPr>
              <a:t> TED </a:t>
            </a:r>
            <a:r>
              <a:rPr lang="nl-BE" altLang="en-US" dirty="0" err="1">
                <a:latin typeface="+mn-lt"/>
              </a:rPr>
              <a:t>and</a:t>
            </a:r>
            <a:r>
              <a:rPr lang="nl-BE" altLang="en-US" dirty="0">
                <a:latin typeface="+mn-lt"/>
              </a:rPr>
              <a:t> European public </a:t>
            </a:r>
            <a:r>
              <a:rPr lang="nl-BE" altLang="en-US" dirty="0" err="1">
                <a:latin typeface="+mn-lt"/>
              </a:rPr>
              <a:t>procurement</a:t>
            </a:r>
            <a:r>
              <a:rPr lang="nl-BE" altLang="en-US" dirty="0">
                <a:latin typeface="+mn-lt"/>
              </a:rPr>
              <a:t>, check </a:t>
            </a:r>
            <a:r>
              <a:rPr lang="nl-BE" altLang="en-US" dirty="0" err="1">
                <a:latin typeface="+mn-lt"/>
              </a:rPr>
              <a:t>our</a:t>
            </a:r>
            <a:r>
              <a:rPr lang="nl-BE" altLang="en-US" dirty="0">
                <a:latin typeface="+mn-lt"/>
              </a:rPr>
              <a:t> Developers’ corner on TED </a:t>
            </a:r>
            <a:r>
              <a:rPr lang="nl-BE" altLang="en-US" dirty="0" smtClean="0">
                <a:latin typeface="+mn-lt"/>
              </a:rPr>
              <a:t>SIMAP</a:t>
            </a:r>
            <a:r>
              <a:rPr lang="nl-BE" altLang="en-US" dirty="0">
                <a:latin typeface="+mn-lt"/>
              </a:rPr>
              <a:t/>
            </a:r>
            <a:br>
              <a:rPr lang="nl-BE" altLang="en-US" dirty="0">
                <a:latin typeface="+mn-lt"/>
              </a:rPr>
            </a:br>
            <a:r>
              <a:rPr lang="en-US" altLang="en-US" dirty="0">
                <a:latin typeface="+mn-lt"/>
                <a:hlinkClick r:id="rId6"/>
              </a:rPr>
              <a:t>https://simap.ted.europa.eu/en_GB/web/simap/developers-corner</a:t>
            </a:r>
            <a:endParaRPr lang="en-US" altLang="en-US" dirty="0">
              <a:latin typeface="+mn-lt"/>
            </a:endParaRPr>
          </a:p>
          <a:p>
            <a:pPr marL="359410" lvl="1" indent="-179705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</a:pPr>
            <a:endParaRPr lang="en-US" dirty="0">
              <a:solidFill>
                <a:srgbClr val="000000"/>
              </a:solidFill>
              <a:latin typeface="Calibri" panose="020F0502020204030204"/>
              <a:ea typeface="+mn-ea"/>
              <a:cs typeface="Calibri"/>
            </a:endParaRPr>
          </a:p>
          <a:p>
            <a:pPr lvl="1">
              <a:spcBef>
                <a:spcPts val="400"/>
              </a:spcBef>
            </a:pPr>
            <a:endParaRPr lang="en-US" altLang="en-US" sz="24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40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fr-BE" altLang="en-US" sz="20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Open data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7577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AE91585-5511-4F2A-83D3-92221AE6E857}" type="slidenum">
              <a:rPr lang="en-US" altLang="en-US">
                <a:solidFill>
                  <a:srgbClr val="6699FF"/>
                </a:solidFill>
              </a:rPr>
              <a:pPr/>
              <a:t>26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75780" name="Rectangle 3"/>
          <p:cNvSpPr txBox="1">
            <a:spLocks noChangeArrowheads="1"/>
          </p:cNvSpPr>
          <p:nvPr/>
        </p:nvSpPr>
        <p:spPr bwMode="auto">
          <a:xfrm>
            <a:off x="290945" y="2099916"/>
            <a:ext cx="571915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marL="2286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Example to render a specific notice</a:t>
            </a:r>
          </a:p>
          <a:p>
            <a:pPr marL="239395" lvl="1" indent="0">
              <a:spcBef>
                <a:spcPts val="400"/>
              </a:spcBef>
            </a:pPr>
            <a:r>
              <a:rPr lang="en-US" altLang="en-US" sz="2000" b="1" dirty="0">
                <a:cs typeface="Arial" panose="020B0604020202020204" pitchFamily="34" charset="0"/>
              </a:rPr>
              <a:t>Get the content of the notice </a:t>
            </a:r>
            <a:r>
              <a:rPr lang="mr-IN" altLang="en-US" sz="2000" b="1" dirty="0">
                <a:cs typeface="Arial" panose="020B0604020202020204" pitchFamily="34" charset="0"/>
              </a:rPr>
              <a:t>131340-2020</a:t>
            </a:r>
            <a:r>
              <a:rPr lang="en-US" altLang="en-US" sz="2000" b="1" dirty="0">
                <a:cs typeface="Arial" panose="020B0604020202020204" pitchFamily="34" charset="0"/>
              </a:rPr>
              <a:t> using TED website API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marL="239395" lvl="1" indent="0">
              <a:spcBef>
                <a:spcPts val="400"/>
              </a:spcBef>
            </a:pPr>
            <a:r>
              <a:rPr lang="en-US" altLang="en-US" sz="1400" dirty="0">
                <a:cs typeface="Arial" panose="020B0604020202020204" pitchFamily="34" charset="0"/>
              </a:rPr>
              <a:t>curl -X GET "</a:t>
            </a:r>
            <a:r>
              <a:rPr lang="en-US" altLang="en-US" sz="1400" dirty="0"/>
              <a:t>https://ted.europa.eu/</a:t>
            </a:r>
            <a:r>
              <a:rPr lang="en-US" altLang="en-US" sz="1400" dirty="0" err="1"/>
              <a:t>api</a:t>
            </a:r>
            <a:r>
              <a:rPr lang="en-US" altLang="en-US" sz="1400" dirty="0"/>
              <a:t>/v2.0/notices/</a:t>
            </a:r>
            <a:r>
              <a:rPr lang="en-US" altLang="en-US" sz="1400" dirty="0" err="1">
                <a:cs typeface="Arial" panose="020B0604020202020204" pitchFamily="34" charset="0"/>
              </a:rPr>
              <a:t>search?fields</a:t>
            </a:r>
            <a:r>
              <a:rPr lang="en-US" altLang="en-US" sz="1400" dirty="0">
                <a:cs typeface="Arial" panose="020B0604020202020204" pitchFamily="34" charset="0"/>
              </a:rPr>
              <a:t>=</a:t>
            </a:r>
            <a:r>
              <a:rPr lang="en-US" altLang="en-US" sz="1400" dirty="0" err="1">
                <a:cs typeface="Arial" panose="020B0604020202020204" pitchFamily="34" charset="0"/>
              </a:rPr>
              <a:t>CONTENT&amp;pageNum</a:t>
            </a:r>
            <a:r>
              <a:rPr lang="en-US" altLang="en-US" sz="1400" dirty="0">
                <a:cs typeface="Arial" panose="020B0604020202020204" pitchFamily="34" charset="0"/>
              </a:rPr>
              <a:t>=1&amp;q=</a:t>
            </a:r>
            <a:br>
              <a:rPr lang="en-US" altLang="en-US" sz="1400" dirty="0">
                <a:cs typeface="Arial" panose="020B0604020202020204" pitchFamily="34" charset="0"/>
              </a:rPr>
            </a:br>
            <a:r>
              <a:rPr lang="en-US" altLang="en-US" sz="1400" dirty="0">
                <a:cs typeface="Arial" panose="020B0604020202020204" pitchFamily="34" charset="0"/>
              </a:rPr>
              <a:t>ND%3D%5B131340-2020%5D&amp;reverseOrder=</a:t>
            </a:r>
            <a:r>
              <a:rPr lang="en-US" altLang="en-US" sz="1400" dirty="0" err="1">
                <a:cs typeface="Arial" panose="020B0604020202020204" pitchFamily="34" charset="0"/>
              </a:rPr>
              <a:t>false&amp;scope</a:t>
            </a:r>
            <a:r>
              <a:rPr lang="en-US" altLang="en-US" sz="1400" dirty="0">
                <a:cs typeface="Arial" panose="020B0604020202020204" pitchFamily="34" charset="0"/>
              </a:rPr>
              <a:t>=3&amp;sortField=ND" -H "accept: application/json"</a:t>
            </a:r>
          </a:p>
          <a:p>
            <a:pPr lvl="1">
              <a:spcBef>
                <a:spcPts val="400"/>
              </a:spcBef>
            </a:pPr>
            <a:endParaRPr lang="en-US" altLang="en-US" sz="160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</a:pPr>
            <a:endParaRPr lang="en-US" altLang="en-US" sz="1600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altLang="en-US" sz="10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5F5F5F"/>
              </a:solidFill>
            </a:endParaRPr>
          </a:p>
        </p:txBody>
      </p:sp>
      <p:pic>
        <p:nvPicPr>
          <p:cNvPr id="75781" name="Picture 1" descr="Screen Shot 2020-03-18 at 14.4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95" y="1410941"/>
            <a:ext cx="523398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151395" y="5063653"/>
            <a:ext cx="3025775" cy="1080690"/>
          </a:xfrm>
          <a:prstGeom prst="rect">
            <a:avLst/>
          </a:prstGeom>
          <a:solidFill>
            <a:srgbClr val="008000">
              <a:alpha val="27000"/>
            </a:srgbClr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altLang="en-US" sz="2000" dirty="0">
                <a:solidFill>
                  <a:srgbClr val="008000"/>
                </a:solidFill>
              </a:rPr>
              <a:t>You will get the content of the notice XML file base64 encoded.</a:t>
            </a:r>
            <a:endParaRPr lang="en-US" altLang="en-US" sz="16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en-US" sz="2000" dirty="0">
                <a:solidFill>
                  <a:srgbClr val="008000"/>
                </a:solidFill>
              </a:rPr>
              <a:t> </a:t>
            </a:r>
            <a:endParaRPr lang="en-US" altLang="en-US" sz="1000" dirty="0">
              <a:solidFill>
                <a:srgbClr val="008000"/>
              </a:solidFill>
            </a:endParaRPr>
          </a:p>
          <a:p>
            <a:pPr algn="ctr">
              <a:spcBef>
                <a:spcPts val="600"/>
              </a:spcBef>
              <a:defRPr/>
            </a:pPr>
            <a:endParaRPr lang="en-US" alt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Open data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7680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DBBCDA21-4AAF-4992-93B0-169F504C68ED}" type="slidenum">
              <a:rPr lang="en-US" altLang="en-US">
                <a:solidFill>
                  <a:srgbClr val="6699FF"/>
                </a:solidFill>
              </a:rPr>
              <a:pPr/>
              <a:t>27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76804" name="Rectangle 3"/>
          <p:cNvSpPr txBox="1">
            <a:spLocks noChangeArrowheads="1"/>
          </p:cNvSpPr>
          <p:nvPr/>
        </p:nvSpPr>
        <p:spPr bwMode="auto">
          <a:xfrm>
            <a:off x="423949" y="1271847"/>
            <a:ext cx="11554691" cy="266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endParaRPr lang="en-US" altLang="en-US" sz="1000" dirty="0">
              <a:solidFill>
                <a:srgbClr val="5F5F5F"/>
              </a:solidFill>
            </a:endParaRPr>
          </a:p>
          <a:p>
            <a:pPr marL="582612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Use TED notice viewer API to render the notice in HTML </a:t>
            </a:r>
            <a:endParaRPr lang="en-US" altLang="en-US" sz="1600" dirty="0"/>
          </a:p>
          <a:p>
            <a:pPr>
              <a:spcBef>
                <a:spcPts val="600"/>
              </a:spcBef>
            </a:pPr>
            <a:r>
              <a:rPr lang="en-US" altLang="en-US" sz="1400" dirty="0"/>
              <a:t>curl -X POST "https://ted.europa.eu/TEDWS/</a:t>
            </a:r>
            <a:r>
              <a:rPr lang="en-US" altLang="en-US" sz="1400" dirty="0" err="1"/>
              <a:t>api</a:t>
            </a:r>
            <a:r>
              <a:rPr lang="en-US" altLang="en-US" sz="1400" dirty="0"/>
              <a:t>/v1.0/notices/_render" -H "accept: application/</a:t>
            </a:r>
            <a:r>
              <a:rPr lang="en-US" altLang="en-US" sz="1400" dirty="0" err="1"/>
              <a:t>json</a:t>
            </a:r>
            <a:r>
              <a:rPr lang="en-US" altLang="en-US" sz="1400" dirty="0"/>
              <a:t>" -H "Content-Type: application/</a:t>
            </a:r>
            <a:r>
              <a:rPr lang="en-US" altLang="en-US" sz="1400" dirty="0" err="1"/>
              <a:t>json</a:t>
            </a:r>
            <a:r>
              <a:rPr lang="en-US" altLang="en-US" sz="1400" dirty="0"/>
              <a:t>" -d "{ \"cover\": true, \"file\": \"PD94bWwgdm</a:t>
            </a:r>
            <a:r>
              <a:rPr lang="mr-IN" altLang="en-US" sz="1400" dirty="0"/>
              <a:t>…</a:t>
            </a:r>
            <a:r>
              <a:rPr lang="nl-BE" altLang="en-US" sz="1400" dirty="0"/>
              <a:t>.</a:t>
            </a:r>
            <a:r>
              <a:rPr lang="en-US" altLang="en-US" sz="1400" dirty="0"/>
              <a:t>FIj48VElfQ1k+R+\", \"format\": \"html\", \"language\": \"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\", \"</a:t>
            </a:r>
            <a:r>
              <a:rPr lang="en-US" altLang="en-US" sz="1400" dirty="0" err="1"/>
              <a:t>qualityControl</a:t>
            </a:r>
            <a:r>
              <a:rPr lang="en-US" altLang="en-US" sz="1400" dirty="0"/>
              <a:t>\": true}"</a:t>
            </a: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1000" dirty="0">
              <a:solidFill>
                <a:srgbClr val="5F5F5F"/>
              </a:solidFill>
            </a:endParaRPr>
          </a:p>
          <a:p>
            <a:pPr marL="582612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Decode the notice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400" dirty="0"/>
              <a:t>Use for example the online tool  </a:t>
            </a:r>
            <a:r>
              <a:rPr lang="en-US" altLang="en-US" sz="1400" dirty="0">
                <a:hlinkClick r:id="rId2"/>
              </a:rPr>
              <a:t>https://www.base64decode.org/</a:t>
            </a:r>
            <a:endParaRPr lang="en-US" altLang="en-US" sz="1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fr-BE" alt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5F5F5F"/>
              </a:solidFill>
            </a:endParaRPr>
          </a:p>
        </p:txBody>
      </p:sp>
      <p:pic>
        <p:nvPicPr>
          <p:cNvPr id="76805" name="Picture 1" descr="Screen Shot 2020-03-18 at 15.01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431515"/>
            <a:ext cx="677703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51823" y="1788710"/>
            <a:ext cx="5273185" cy="4525963"/>
          </a:xfrm>
        </p:spPr>
        <p:txBody>
          <a:bodyPr/>
          <a:lstStyle/>
          <a:p>
            <a:r>
              <a:rPr lang="en-US" altLang="en-US" b="1" dirty="0"/>
              <a:t>Search &amp; retrieve notices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Possibility to obtain the number of notices for each geographical area (NUTS code) through a specific operation using the TED website API </a:t>
            </a:r>
            <a:r>
              <a:rPr lang="en-US" altLang="en-US" u="sng" dirty="0">
                <a:cs typeface="Arial" panose="020B0604020202020204" pitchFamily="34" charset="0"/>
                <a:hlinkClick r:id="rId2"/>
              </a:rPr>
              <a:t>https://ted.europa.eu/api/swagger-ui.html#/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The TED website uses this information to create the </a:t>
            </a:r>
            <a:r>
              <a:rPr lang="ja-JP" altLang="en-US" dirty="0">
                <a:hlinkClick r:id="rId3"/>
              </a:rPr>
              <a:t>‘</a:t>
            </a:r>
            <a:r>
              <a:rPr lang="en-US" altLang="ja-JP" dirty="0">
                <a:hlinkClick r:id="rId3"/>
              </a:rPr>
              <a:t>Place of delivery</a:t>
            </a:r>
            <a:r>
              <a:rPr lang="ja-JP" altLang="en-US" dirty="0">
                <a:hlinkClick r:id="rId3"/>
              </a:rPr>
              <a:t>’</a:t>
            </a:r>
            <a:r>
              <a:rPr lang="en-US" altLang="ja-JP" dirty="0">
                <a:hlinkClick r:id="rId3"/>
              </a:rPr>
              <a:t> map</a:t>
            </a:r>
            <a:r>
              <a:rPr lang="en-US" altLang="ja-JP" dirty="0"/>
              <a:t>.</a:t>
            </a:r>
            <a:endParaRPr lang="en-US" altLang="en-US" sz="1600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A28E8DF4-C384-43FC-8617-C449EC540D87}" type="slidenum">
              <a:rPr lang="en-US" altLang="en-US">
                <a:solidFill>
                  <a:srgbClr val="6699FF"/>
                </a:solidFill>
              </a:rPr>
              <a:pPr/>
              <a:t>28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8676" y="260350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Open data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537" y="2296749"/>
            <a:ext cx="6361113" cy="38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8029575" cy="452596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XML schemas used for notices and the corresponding documentation are available on the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>
                <a:hlinkClick r:id="rId3"/>
              </a:rPr>
              <a:t>EU Vocabularies website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XML bulk download (for registered users)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US" altLang="en-US" dirty="0">
                <a:hlinkClick r:id="rId4"/>
              </a:rPr>
              <a:t>https://ted.europa.eu/TED/misc/xmlPackagesDownload.do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altLang="en-US" dirty="0">
                <a:cs typeface="Arial" panose="020B0604020202020204" pitchFamily="34" charset="0"/>
              </a:rPr>
              <a:t>Almost 100 000 downloads per month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F900F44E-2A36-4AA5-A62E-9E19852766CA}" type="slidenum">
              <a:rPr lang="en-US" altLang="en-US">
                <a:solidFill>
                  <a:srgbClr val="6699FF"/>
                </a:solidFill>
              </a:rPr>
              <a:pPr/>
              <a:t>29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8676" y="477839"/>
            <a:ext cx="7021513" cy="71913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data model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7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What is TED?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12052" y="1629295"/>
            <a:ext cx="11100333" cy="4300018"/>
          </a:xfrm>
          <a:ex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400" dirty="0">
                <a:solidFill>
                  <a:srgbClr val="569847"/>
                </a:solidFill>
              </a:rPr>
              <a:t>TED (Tenders Electronic Daily) </a:t>
            </a:r>
            <a:r>
              <a:rPr lang="en-US" sz="2200" dirty="0"/>
              <a:t>is the online version of the </a:t>
            </a:r>
            <a:r>
              <a:rPr lang="en-GB" sz="2200" dirty="0"/>
              <a:t>Supplement to the Official Journal (OJ S) of the EU </a:t>
            </a:r>
          </a:p>
          <a:p>
            <a:pPr>
              <a:defRPr/>
            </a:pPr>
            <a:endParaRPr lang="en-GB" dirty="0">
              <a:solidFill>
                <a:srgbClr val="0070C0"/>
              </a:solidFill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OP's mandate: </a:t>
            </a:r>
            <a:r>
              <a:rPr lang="en-US" sz="2200" dirty="0"/>
              <a:t>must be published in the OJ S</a:t>
            </a:r>
          </a:p>
          <a:p>
            <a:pPr lvl="1">
              <a:defRPr/>
            </a:pPr>
            <a:r>
              <a:rPr lang="en-US" sz="2200" dirty="0"/>
              <a:t>according to European Directives on public procurement, notices for procurement procedures of public authorities; </a:t>
            </a:r>
          </a:p>
          <a:p>
            <a:pPr lvl="1">
              <a:defRPr/>
            </a:pPr>
            <a:r>
              <a:rPr lang="en-US" sz="2200" dirty="0"/>
              <a:t>according to Financial Regulation, notices of EU institutions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GB" sz="2200" dirty="0"/>
              <a:t>TED provides free access to business opportunities from the European Union, the European Economic Area and beyond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GB" sz="2200" dirty="0"/>
              <a:t>The notices are published 5 times a week, from Monday to Friday, at 9:00, in the 24 EU official languages (machine translation also available)</a:t>
            </a:r>
          </a:p>
          <a:p>
            <a:pPr>
              <a:defRPr/>
            </a:pPr>
            <a:endParaRPr lang="en-GB" sz="2200" dirty="0"/>
          </a:p>
          <a:p>
            <a:pPr>
              <a:defRPr/>
            </a:pPr>
            <a:r>
              <a:rPr lang="en-GB" sz="2200" dirty="0"/>
              <a:t>TED publishes on average </a:t>
            </a:r>
            <a:r>
              <a:rPr lang="en-GB" sz="2200" dirty="0" smtClean="0"/>
              <a:t>2 400 </a:t>
            </a:r>
            <a:r>
              <a:rPr lang="en-GB" sz="2200" dirty="0"/>
              <a:t>notices per edition, more than </a:t>
            </a:r>
            <a:br>
              <a:rPr lang="en-GB" sz="2200" dirty="0"/>
            </a:br>
            <a:r>
              <a:rPr lang="en-GB" sz="2200" dirty="0"/>
              <a:t>622 000 notices per year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D68AFB6-1F99-40F9-BDEA-756D4008969A}" type="slidenum">
              <a:rPr lang="en-US" altLang="en-US">
                <a:solidFill>
                  <a:srgbClr val="6699FF"/>
                </a:solidFill>
              </a:rPr>
              <a:pPr/>
              <a:t>3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311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b="1" dirty="0" err="1">
                <a:solidFill>
                  <a:srgbClr val="009900"/>
                </a:solidFill>
                <a:ea typeface="ＭＳ Ｐゴシック" charset="0"/>
                <a:cs typeface="+mj-cs"/>
              </a:rPr>
              <a:t>eTendering</a:t>
            </a: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 JSON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3" y="1986742"/>
            <a:ext cx="8064500" cy="3818747"/>
          </a:xfrm>
          <a:extLst/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ea typeface="ＭＳ Ｐゴシック" charset="0"/>
                <a:cs typeface="Arial" charset="0"/>
              </a:rPr>
              <a:t>Retrieve published</a:t>
            </a:r>
            <a:r>
              <a:rPr lang="en-US" sz="1600" b="1" dirty="0" smtClean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Arial" charset="0"/>
              </a:rPr>
              <a:t>calls for tenders from EU institutions and agencies</a:t>
            </a: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You can obtain a list of calls for tenders from EU institutions, as published on the </a:t>
            </a:r>
            <a:r>
              <a:rPr lang="en-US" dirty="0">
                <a:ea typeface="ＭＳ Ｐゴシック" charset="0"/>
                <a:cs typeface="+mn-cs"/>
                <a:hlinkClick r:id="rId2"/>
              </a:rPr>
              <a:t>eTendering website</a:t>
            </a:r>
            <a:r>
              <a:rPr lang="en-US" dirty="0">
                <a:ea typeface="ＭＳ Ｐゴシック" charset="0"/>
                <a:cs typeface="+mn-cs"/>
              </a:rPr>
              <a:t>.</a:t>
            </a: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The list, which provides basic information on each call, can be filtered by: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name of the contracting authority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status of the call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language</a:t>
            </a: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For details, see the </a:t>
            </a:r>
            <a:r>
              <a:rPr lang="en-US" dirty="0">
                <a:ea typeface="ＭＳ Ｐゴシック" charset="0"/>
                <a:cs typeface="+mn-cs"/>
                <a:hlinkClick r:id="rId3"/>
              </a:rPr>
              <a:t>API documentation in PDF</a:t>
            </a:r>
            <a:r>
              <a:rPr lang="en-US" dirty="0">
                <a:ea typeface="ＭＳ Ｐゴシック" charset="0"/>
              </a:rPr>
              <a:t>.</a:t>
            </a:r>
            <a:endParaRPr lang="en-US" sz="1600" dirty="0">
              <a:ea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GB" sz="1600" dirty="0">
              <a:ea typeface="ＭＳ Ｐゴシック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E0A3CBB4-9359-4434-B1D8-918754420530}" type="slidenum">
              <a:rPr lang="en-US" altLang="en-US">
                <a:solidFill>
                  <a:srgbClr val="6699FF"/>
                </a:solidFill>
              </a:rPr>
              <a:pPr/>
              <a:t>30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9855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TED data on the </a:t>
            </a:r>
            <a:r>
              <a:rPr lang="en-GB" b="1" dirty="0" smtClean="0">
                <a:solidFill>
                  <a:srgbClr val="009900"/>
                </a:solidFill>
                <a:ea typeface="ＭＳ Ｐゴシック" charset="0"/>
                <a:cs typeface="+mj-cs"/>
              </a:rPr>
              <a:t>official portal for European data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268434" y="2000164"/>
            <a:ext cx="4910396" cy="275471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A subset of data from notices published on the TED website is also available </a:t>
            </a:r>
            <a:r>
              <a:rPr lang="en-US" altLang="en-US" dirty="0" smtClean="0"/>
              <a:t>as a </a:t>
            </a:r>
            <a:r>
              <a:rPr lang="en-US" altLang="en-US" dirty="0">
                <a:hlinkClick r:id="rId2"/>
              </a:rPr>
              <a:t>dataset on the </a:t>
            </a:r>
            <a:r>
              <a:rPr lang="en-US" altLang="en-US" dirty="0" smtClean="0">
                <a:hlinkClick r:id="rId2"/>
              </a:rPr>
              <a:t>official portal for European data</a:t>
            </a:r>
            <a:r>
              <a:rPr lang="en-US" altLang="en-US" dirty="0" smtClean="0"/>
              <a:t>.</a:t>
            </a:r>
            <a:endParaRPr lang="en-US" altLang="en-US" sz="1600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66E9E595-BC14-47D0-887A-5FE13D5CC247}" type="slidenum">
              <a:rPr lang="en-US" altLang="en-US">
                <a:solidFill>
                  <a:srgbClr val="6699FF"/>
                </a:solidFill>
              </a:rPr>
              <a:pPr/>
              <a:t>31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2" y="1537855"/>
            <a:ext cx="6179429" cy="46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027239" y="1619251"/>
            <a:ext cx="7813675" cy="4525963"/>
          </a:xfrm>
        </p:spPr>
        <p:txBody>
          <a:bodyPr>
            <a:norm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You can answer the </a:t>
            </a:r>
            <a:r>
              <a:rPr lang="en-GB" altLang="en-US" dirty="0" smtClean="0">
                <a:cs typeface="Arial" panose="020B0604020202020204" pitchFamily="34" charset="0"/>
              </a:rPr>
              <a:t>question:</a:t>
            </a:r>
            <a:endParaRPr lang="en-GB" altLang="en-US" dirty="0">
              <a:cs typeface="Arial" panose="020B0604020202020204" pitchFamily="34" charset="0"/>
            </a:endParaRPr>
          </a:p>
          <a:p>
            <a:endParaRPr lang="en-GB" altLang="en-US" dirty="0"/>
          </a:p>
          <a:p>
            <a:pPr marL="762000" lvl="2" indent="0" algn="ctr">
              <a:buNone/>
            </a:pPr>
            <a:r>
              <a:rPr lang="en-GB" altLang="en-US" dirty="0"/>
              <a:t>« Who </a:t>
            </a:r>
            <a:r>
              <a:rPr lang="en-GB" altLang="en-US" dirty="0" smtClean="0"/>
              <a:t>buys </a:t>
            </a:r>
            <a:r>
              <a:rPr lang="en-GB" altLang="en-US" dirty="0"/>
              <a:t>what, </a:t>
            </a:r>
            <a:r>
              <a:rPr lang="en-GB" altLang="en-US" dirty="0" smtClean="0"/>
              <a:t>from </a:t>
            </a:r>
            <a:r>
              <a:rPr lang="en-GB" altLang="en-US" dirty="0"/>
              <a:t>whom, when, where, for how </a:t>
            </a:r>
            <a:r>
              <a:rPr lang="en-GB" altLang="en-US" dirty="0" smtClean="0"/>
              <a:t>much, 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according to which </a:t>
            </a:r>
            <a:r>
              <a:rPr lang="en-GB" altLang="en-US" dirty="0"/>
              <a:t>procurement </a:t>
            </a:r>
            <a:r>
              <a:rPr lang="en-GB" altLang="en-US" dirty="0" smtClean="0"/>
              <a:t>procedure </a:t>
            </a:r>
            <a:r>
              <a:rPr lang="en-GB" altLang="en-US" dirty="0"/>
              <a:t>»</a:t>
            </a:r>
          </a:p>
          <a:p>
            <a:pPr marL="762000" lvl="2" indent="0" algn="ctr">
              <a:buNone/>
            </a:pPr>
            <a:endParaRPr lang="en-GB" altLang="en-US" dirty="0"/>
          </a:p>
          <a:p>
            <a:r>
              <a:rPr lang="en-GB" altLang="en-US" dirty="0">
                <a:cs typeface="Arial" panose="020B0604020202020204" pitchFamily="34" charset="0"/>
              </a:rPr>
              <a:t>You can make public tenders more transparent</a:t>
            </a:r>
          </a:p>
          <a:p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    For inspiration, check:</a:t>
            </a:r>
          </a:p>
          <a:p>
            <a:pPr lvl="1"/>
            <a:r>
              <a:rPr lang="en-GB" altLang="en-US" dirty="0">
                <a:hlinkClick r:id="rId2"/>
              </a:rPr>
              <a:t>http://digiwhist.eu/about-digiwhist/</a:t>
            </a:r>
            <a:endParaRPr lang="en-GB" altLang="en-US" dirty="0"/>
          </a:p>
          <a:p>
            <a:pPr lvl="1"/>
            <a:r>
              <a:rPr lang="en-GB" altLang="en-US" dirty="0">
                <a:hlinkClick r:id="rId3"/>
              </a:rPr>
              <a:t>http://europam.eu/?module=about</a:t>
            </a:r>
            <a:endParaRPr lang="en-GB" altLang="en-US" dirty="0"/>
          </a:p>
          <a:p>
            <a:pPr lvl="1"/>
            <a:r>
              <a:rPr lang="en-GB" altLang="en-US" dirty="0">
                <a:hlinkClick r:id="rId4"/>
              </a:rPr>
              <a:t>https://monitoringeutenders.eu/</a:t>
            </a:r>
            <a:endParaRPr lang="en-GB" altLang="en-US" dirty="0"/>
          </a:p>
          <a:p>
            <a:pPr lvl="1"/>
            <a:r>
              <a:rPr lang="en-GB" altLang="en-US" dirty="0">
                <a:hlinkClick r:id="rId5"/>
              </a:rPr>
              <a:t>https://opentender.eu/start</a:t>
            </a:r>
            <a:endParaRPr lang="en-GB" alt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A527829-1EA7-4536-A18A-9503153F5CFA}" type="slidenum">
              <a:rPr lang="en-US" altLang="en-US">
                <a:solidFill>
                  <a:srgbClr val="6699FF"/>
                </a:solidFill>
              </a:rPr>
              <a:pPr/>
              <a:t>32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3751" y="406400"/>
            <a:ext cx="7021513" cy="719138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What could be done with the data?</a:t>
            </a:r>
            <a:b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</a:b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0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48314" y="2280520"/>
            <a:ext cx="5786726" cy="1909095"/>
          </a:xfrm>
        </p:spPr>
        <p:txBody>
          <a:bodyPr/>
          <a:lstStyle/>
          <a:p>
            <a:r>
              <a:rPr lang="en-GB" altLang="en-US" dirty="0">
                <a:cs typeface="Arial" panose="020B0604020202020204" pitchFamily="34" charset="0"/>
              </a:rPr>
              <a:t>For example, you can link TED data to the Financial Transparency System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/>
              <a:t>   </a:t>
            </a:r>
            <a:r>
              <a:rPr lang="en-GB" altLang="en-US" dirty="0">
                <a:hlinkClick r:id="rId2"/>
              </a:rPr>
              <a:t>https://ec.europa.eu/budget/fts/index_en.htm</a:t>
            </a:r>
            <a:r>
              <a:rPr lang="en-GB" altLang="en-US" dirty="0"/>
              <a:t> 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B541C1E4-9CEB-4A2E-ACA9-B17B17568936}" type="slidenum">
              <a:rPr lang="en-US" altLang="en-US">
                <a:solidFill>
                  <a:srgbClr val="6699FF"/>
                </a:solidFill>
              </a:rPr>
              <a:pPr/>
              <a:t>33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8676" y="406400"/>
            <a:ext cx="7021513" cy="719138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Which other data sources could be linked?</a:t>
            </a:r>
            <a:b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</a:b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1" y="1769169"/>
            <a:ext cx="5641975" cy="43418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2060576" y="520700"/>
            <a:ext cx="7021513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>
                <a:solidFill>
                  <a:srgbClr val="009900"/>
                </a:solidFill>
              </a:rPr>
              <a:t>Contacts and links 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altLang="en-US" b="1" dirty="0"/>
          </a:p>
        </p:txBody>
      </p:sp>
      <p:sp>
        <p:nvSpPr>
          <p:cNvPr id="8704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D30C430C-A3CE-4528-A07B-C57BCC3DC37C}" type="slidenum">
              <a:rPr lang="en-US" altLang="en-US">
                <a:solidFill>
                  <a:srgbClr val="6699FF"/>
                </a:solidFill>
              </a:rPr>
              <a:pPr/>
              <a:t>34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805355"/>
            <a:ext cx="10498138" cy="42207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https://ted.europa.eu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fr-BE" sz="2200" dirty="0">
                <a:solidFill>
                  <a:srgbClr val="002060"/>
                </a:solidFill>
                <a:sym typeface="Wingdings"/>
              </a:rPr>
              <a:t> </a:t>
            </a:r>
            <a:r>
              <a:rPr lang="en-GB" dirty="0">
                <a:hlinkClick r:id="rId3"/>
              </a:rPr>
              <a:t>ted@publications.europa.eu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</a:t>
            </a:r>
            <a:r>
              <a:rPr lang="en-GB" dirty="0">
                <a:hlinkClick r:id="rId4"/>
              </a:rPr>
              <a:t>@</a:t>
            </a:r>
            <a:r>
              <a:rPr lang="en-GB" dirty="0" err="1">
                <a:hlinkClick r:id="rId4"/>
              </a:rPr>
              <a:t>EUtenders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#</a:t>
            </a:r>
            <a:r>
              <a:rPr lang="en-GB" dirty="0" err="1"/>
              <a:t>EUtenders</a:t>
            </a:r>
            <a:endParaRPr lang="en-GB" dirty="0"/>
          </a:p>
          <a:p>
            <a:endParaRPr lang="en-IE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3297381"/>
            <a:ext cx="418542" cy="3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332" y="3429000"/>
            <a:ext cx="57435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EA7D1-81A7-AC49-9E45-B6E9D3B3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065530"/>
            <a:ext cx="9144000" cy="3349452"/>
          </a:xfrm>
        </p:spPr>
        <p:txBody>
          <a:bodyPr/>
          <a:lstStyle/>
          <a:p>
            <a:pPr algn="ctr"/>
            <a:r>
              <a:rPr lang="en-IE" dirty="0" smtClean="0"/>
              <a:t>ANY QUESTIONS?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/>
              <a:t/>
            </a:r>
            <a:br>
              <a:rPr lang="en-IE" dirty="0"/>
            </a:br>
            <a:r>
              <a:rPr lang="en-LU" dirty="0" smtClean="0"/>
              <a:t>Thank </a:t>
            </a:r>
            <a:r>
              <a:rPr lang="en-LU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178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53906" y="149629"/>
            <a:ext cx="8818807" cy="13549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solidFill>
                  <a:srgbClr val="009900"/>
                </a:solidFill>
              </a:rPr>
              <a:t>Publications Office' s responsibility in public procurement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GB" altLang="en-US" b="1" dirty="0"/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1424354" y="1795549"/>
            <a:ext cx="10678977" cy="4586202"/>
          </a:xfrm>
        </p:spPr>
        <p:txBody>
          <a:bodyPr>
            <a:normAutofit/>
          </a:bodyPr>
          <a:lstStyle/>
          <a:p>
            <a:r>
              <a:rPr lang="en-GB" b="1" dirty="0"/>
              <a:t>DG GROW – Internal Market, Industry, Entrepreneurship and SMEs</a:t>
            </a:r>
          </a:p>
          <a:p>
            <a:pPr lvl="1"/>
            <a:r>
              <a:rPr lang="en-GB" dirty="0"/>
              <a:t>Public procurement policy</a:t>
            </a:r>
          </a:p>
          <a:p>
            <a:pPr lvl="2"/>
            <a:r>
              <a:rPr lang="en-GB" dirty="0"/>
              <a:t>Public procurement directives</a:t>
            </a:r>
          </a:p>
          <a:p>
            <a:pPr lvl="2"/>
            <a:r>
              <a:rPr lang="en-GB" dirty="0"/>
              <a:t>Standard forms </a:t>
            </a:r>
          </a:p>
          <a:p>
            <a:pPr lvl="2"/>
            <a:r>
              <a:rPr lang="en-GB" dirty="0"/>
              <a:t>CPV – common procurement vocabulary</a:t>
            </a:r>
          </a:p>
          <a:p>
            <a:pPr marL="540000" lvl="3" indent="0">
              <a:buNone/>
            </a:pPr>
            <a:r>
              <a:rPr lang="en-GB" dirty="0">
                <a:hlinkClick r:id="rId2"/>
              </a:rPr>
              <a:t>http://ec.europa.eu/growth/single-market/public-procurement_en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Publications Office</a:t>
            </a:r>
          </a:p>
          <a:p>
            <a:pPr marL="180000" lvl="1" indent="0">
              <a:buNone/>
            </a:pPr>
            <a:r>
              <a:rPr lang="en-GB" dirty="0"/>
              <a:t>Mandate: publication of public procurement notices</a:t>
            </a:r>
          </a:p>
          <a:p>
            <a:pPr lvl="2"/>
            <a:r>
              <a:rPr lang="en-GB" dirty="0"/>
              <a:t>Publication process		</a:t>
            </a:r>
          </a:p>
          <a:p>
            <a:pPr lvl="3"/>
            <a:r>
              <a:rPr lang="en-GB" dirty="0"/>
              <a:t>TED - Tenders electronic daily </a:t>
            </a:r>
          </a:p>
          <a:p>
            <a:pPr lvl="3"/>
            <a:r>
              <a:rPr lang="en-GB" dirty="0"/>
              <a:t>XML version for registered users (bulk download; individual notice)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72C9B084-27D4-4577-B18C-F2EB767C5B77}" type="slidenum">
              <a:rPr lang="en-US" altLang="en-US">
                <a:solidFill>
                  <a:srgbClr val="6699FF"/>
                </a:solidFill>
              </a:rPr>
              <a:pPr/>
              <a:t>4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371784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2" y="127584"/>
            <a:ext cx="10498014" cy="753566"/>
          </a:xfrm>
          <a:extLst/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European public procurement legislation</a:t>
            </a: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702365" y="1147482"/>
            <a:ext cx="11309526" cy="54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indent="-217488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en-US" sz="2000" dirty="0">
                <a:latin typeface="+mn-lt"/>
                <a:ea typeface="+mn-ea"/>
              </a:rPr>
              <a:t>The publication of procurement notices is regulated by: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en-US" sz="200" dirty="0">
              <a:solidFill>
                <a:srgbClr val="0070C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+mn-lt"/>
                <a:ea typeface="+mn-ea"/>
              </a:rPr>
              <a:t>4 European Directives on public procurement (general, utilities, concessions and defence)</a:t>
            </a:r>
          </a:p>
          <a:p>
            <a:pPr marL="239395" lvl="1" indent="0">
              <a:spcBef>
                <a:spcPts val="400"/>
              </a:spcBef>
            </a:pPr>
            <a:r>
              <a:rPr lang="en-GB" altLang="en-US" sz="1400" dirty="0"/>
              <a:t>Directive </a:t>
            </a:r>
            <a:r>
              <a:rPr lang="en-GB" altLang="en-US" sz="1400" b="1" dirty="0"/>
              <a:t>2014/23/EU</a:t>
            </a:r>
            <a:r>
              <a:rPr lang="en-GB" altLang="en-US" sz="1400" dirty="0"/>
              <a:t> on </a:t>
            </a:r>
            <a:r>
              <a:rPr lang="en-GB" altLang="en-US" sz="1400" b="1" dirty="0"/>
              <a:t>concession contracts</a:t>
            </a:r>
            <a:endParaRPr lang="en-GB" altLang="en-US" sz="1400" dirty="0"/>
          </a:p>
          <a:p>
            <a:pPr marL="239395" lvl="1" indent="0">
              <a:spcBef>
                <a:spcPts val="400"/>
              </a:spcBef>
            </a:pPr>
            <a:r>
              <a:rPr lang="en-GB" altLang="en-US" sz="1400" dirty="0"/>
              <a:t>Directive </a:t>
            </a:r>
            <a:r>
              <a:rPr lang="en-GB" altLang="en-US" sz="1400" b="1" dirty="0"/>
              <a:t>2014/24/EU</a:t>
            </a:r>
            <a:r>
              <a:rPr lang="en-GB" altLang="en-US" sz="1400" dirty="0"/>
              <a:t> on </a:t>
            </a:r>
            <a:r>
              <a:rPr lang="en-GB" altLang="en-US" sz="1400" b="1" dirty="0"/>
              <a:t>public procurement</a:t>
            </a:r>
            <a:endParaRPr lang="en-GB" altLang="en-US" sz="1400" dirty="0"/>
          </a:p>
          <a:p>
            <a:pPr marL="239395" lvl="1" indent="0">
              <a:spcBef>
                <a:spcPts val="400"/>
              </a:spcBef>
            </a:pPr>
            <a:r>
              <a:rPr lang="en-GB" altLang="en-US" sz="1400" dirty="0"/>
              <a:t>Directive </a:t>
            </a:r>
            <a:r>
              <a:rPr lang="en-GB" altLang="en-US" sz="1400" b="1" dirty="0"/>
              <a:t>2014/25/EU</a:t>
            </a:r>
            <a:r>
              <a:rPr lang="en-GB" altLang="en-US" sz="1400" dirty="0"/>
              <a:t> on </a:t>
            </a:r>
            <a:r>
              <a:rPr lang="en-GB" altLang="en-US" sz="1400" b="1" dirty="0"/>
              <a:t>water, energy, transport and postal services</a:t>
            </a:r>
          </a:p>
          <a:p>
            <a:pPr marL="239395" lvl="1" indent="0">
              <a:spcBef>
                <a:spcPts val="400"/>
              </a:spcBef>
            </a:pPr>
            <a:r>
              <a:rPr lang="fr-BE" altLang="en-US" sz="1400" dirty="0"/>
              <a:t>Directive </a:t>
            </a:r>
            <a:r>
              <a:rPr lang="en-GB" altLang="en-US" sz="1400" b="1" dirty="0"/>
              <a:t>2009/81/EC</a:t>
            </a:r>
            <a:r>
              <a:rPr lang="en-US" altLang="en-US" sz="1400" dirty="0"/>
              <a:t> (</a:t>
            </a:r>
            <a:r>
              <a:rPr lang="en-GB" altLang="en-US" sz="1400" dirty="0">
                <a:cs typeface="Arial" panose="020B0604020202020204" pitchFamily="34" charset="0"/>
              </a:rPr>
              <a:t>public procurement in </a:t>
            </a:r>
            <a:r>
              <a:rPr lang="en-GB" altLang="en-US" sz="1400" b="1" dirty="0" smtClean="0">
                <a:cs typeface="Arial" panose="020B0604020202020204" pitchFamily="34" charset="0"/>
              </a:rPr>
              <a:t>d</a:t>
            </a:r>
            <a:r>
              <a:rPr lang="en-IE" altLang="en-US" sz="1400" b="1" dirty="0" smtClean="0"/>
              <a:t>efence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field)</a:t>
            </a:r>
            <a:endParaRPr lang="en-GB" altLang="en-US" sz="14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+mn-lt"/>
                <a:ea typeface="+mn-ea"/>
              </a:rPr>
              <a:t>Financial Regulation (EU institutions, agencies, bodies)</a:t>
            </a:r>
          </a:p>
          <a:p>
            <a:pPr marL="239395" lvl="1" indent="0">
              <a:spcBef>
                <a:spcPts val="400"/>
              </a:spcBef>
            </a:pPr>
            <a:r>
              <a:rPr lang="en-GB" altLang="en-US" sz="1400" dirty="0"/>
              <a:t>Regulation (EU, Euratom) 2018/1046 of the European Parliament and of the Council of 18 July 2018 on the financial rules applicable to the general budget of the Union, amending Regulations (EU) No 1296/2013, (EU) No 1301/2013, (EU) No 1303/2013, (EU) No 1304/2013, (EU) No 1309/2013, (EU) No 1316/2013, (EU) No 223/2014, (EU) No 283/2014, and Decision No 541/2014/EU and repealing Regulation (EU, Euratom) No 966/2012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+mn-lt"/>
                <a:ea typeface="+mn-ea"/>
              </a:rPr>
              <a:t>European Regulation establishing standard procurement forms</a:t>
            </a:r>
          </a:p>
          <a:p>
            <a:pPr marL="239395" lvl="1" indent="0">
              <a:lnSpc>
                <a:spcPct val="80000"/>
              </a:lnSpc>
              <a:spcBef>
                <a:spcPts val="400"/>
              </a:spcBef>
            </a:pPr>
            <a:r>
              <a:rPr lang="en-GB" altLang="en-US" sz="1400" dirty="0"/>
              <a:t>Commission Implementing Regulation (EU) 2015/1986 of 11 November 2015 establishing standard forms for the publication of notices in the field of public procurement</a:t>
            </a:r>
          </a:p>
          <a:p>
            <a:pPr marL="239395" lvl="1" indent="0">
              <a:lnSpc>
                <a:spcPct val="80000"/>
              </a:lnSpc>
              <a:spcBef>
                <a:spcPts val="400"/>
              </a:spcBef>
            </a:pPr>
            <a:r>
              <a:rPr lang="en-GB" altLang="en-US" sz="1400" dirty="0"/>
              <a:t>Commission Implementing Regulation (EU) 2019/1780 of 23 September 2019 establishing standard forms for the publication of notices in the field of public procurement and repealing Implementing Regulation (EU) 2015/1986 (eForms)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b="1" dirty="0">
                <a:latin typeface="+mn-lt"/>
                <a:ea typeface="+mn-ea"/>
              </a:rPr>
              <a:t>European Regulation on public transport procurement</a:t>
            </a:r>
          </a:p>
          <a:p>
            <a:pPr marL="239395" lvl="1" indent="0">
              <a:lnSpc>
                <a:spcPct val="80000"/>
              </a:lnSpc>
              <a:spcBef>
                <a:spcPts val="400"/>
              </a:spcBef>
            </a:pPr>
            <a:r>
              <a:rPr lang="en-GB" altLang="en-US" sz="1400" dirty="0"/>
              <a:t>Regulation (EC) No 1370/2007 of the European Parliament and of the Council of 23 October 2007 on public passenger transport services by rail and by road and repealing Council Regulations (EEC) Nos 1191/69 and 1107/70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CB72A43D-B864-4138-B7F7-E3CEE439421A}" type="slidenum">
              <a:rPr lang="en-US" altLang="en-US">
                <a:solidFill>
                  <a:srgbClr val="6699FF"/>
                </a:solidFill>
              </a:rPr>
              <a:pPr/>
              <a:t>5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3115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58763"/>
            <a:ext cx="7021513" cy="8255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What notices must be published on TED? 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336" y="1371234"/>
            <a:ext cx="11263744" cy="4650154"/>
          </a:xfrm>
          <a:extLst/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b="1" dirty="0">
                <a:ea typeface="ＭＳ Ｐゴシック" charset="0"/>
              </a:rPr>
              <a:t>Notices from the countries of the Public Procurement Network (EU member states, candidate countries, EEA countries, and Switzerland)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Public works, supplies, services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Utilities contracts </a:t>
            </a:r>
            <a:r>
              <a:rPr lang="en-US" sz="1400" dirty="0">
                <a:ea typeface="ＭＳ Ｐゴシック" charset="0"/>
              </a:rPr>
              <a:t>(</a:t>
            </a:r>
            <a:r>
              <a:rPr lang="en-US" sz="1400" dirty="0" smtClean="0">
                <a:ea typeface="ＭＳ Ｐゴシック" charset="0"/>
              </a:rPr>
              <a:t>water, </a:t>
            </a:r>
            <a:r>
              <a:rPr lang="en-US" sz="1400" dirty="0">
                <a:ea typeface="ＭＳ Ｐゴシック" charset="0"/>
              </a:rPr>
              <a:t>energy, transport and telecommunications sectors)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Concessions contracts</a:t>
            </a:r>
          </a:p>
          <a:p>
            <a:pPr lvl="1">
              <a:defRPr/>
            </a:pP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b="1" dirty="0">
                <a:ea typeface="ＭＳ Ｐゴシック" charset="0"/>
              </a:rPr>
              <a:t>Notices from the EU institutions, agencies and other bodies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Public works, supplies, services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Calls for expression of interest</a:t>
            </a:r>
          </a:p>
          <a:p>
            <a:pPr lvl="1">
              <a:defRPr/>
            </a:pP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b="1" dirty="0">
                <a:ea typeface="ＭＳ Ｐゴシック" charset="0"/>
              </a:rPr>
              <a:t>Notices for projects financed by:  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European Investment Bank</a:t>
            </a:r>
          </a:p>
          <a:p>
            <a:pPr lvl="1">
              <a:defRPr/>
            </a:pPr>
            <a:r>
              <a:rPr lang="fr-BE" dirty="0">
                <a:ea typeface="ＭＳ Ｐゴシック" charset="0"/>
              </a:rPr>
              <a:t>European Investment Fund</a:t>
            </a:r>
            <a:endParaRPr lang="en-GB" dirty="0">
              <a:ea typeface="ＭＳ Ｐゴシック" charset="0"/>
            </a:endParaRP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European Central Bank  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European Bank for Reconstruction and Development</a:t>
            </a:r>
          </a:p>
          <a:p>
            <a:pPr lvl="1">
              <a:defRPr/>
            </a:pPr>
            <a:r>
              <a:rPr lang="en-GB" dirty="0">
                <a:ea typeface="ＭＳ Ｐゴシック" charset="0"/>
              </a:rPr>
              <a:t>External Aid and European Development Fund </a:t>
            </a:r>
            <a:r>
              <a:rPr lang="en-US" sz="1400" dirty="0">
                <a:ea typeface="ＭＳ Ｐゴシック" charset="0"/>
              </a:rPr>
              <a:t>(ACP countries)</a:t>
            </a:r>
            <a:r>
              <a:rPr lang="en-GB" dirty="0"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GB" sz="1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85BF5AD1-6BA0-40A4-94BA-5FD396F51CBE}" type="slidenum">
              <a:rPr lang="en-US" altLang="en-US">
                <a:solidFill>
                  <a:srgbClr val="6699FF"/>
                </a:solidFill>
              </a:rPr>
              <a:pPr/>
              <a:t>6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233840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009900"/>
                </a:solidFill>
                <a:ea typeface="ＭＳ Ｐゴシック" charset="0"/>
                <a:cs typeface="+mj-cs"/>
              </a:rPr>
              <a:t>Who publishes on TED? 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0781465B-1D6F-45FD-9452-EEA33A1D60C7}" type="slidenum">
              <a:rPr lang="en-US" altLang="en-US">
                <a:solidFill>
                  <a:srgbClr val="6699FF"/>
                </a:solidFill>
              </a:rPr>
              <a:pPr/>
              <a:t>7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54EC900-C65F-DD4B-9788-765B19CF4417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24743244"/>
              </p:ext>
            </p:extLst>
          </p:nvPr>
        </p:nvGraphicFramePr>
        <p:xfrm>
          <a:off x="702365" y="1672172"/>
          <a:ext cx="10498138" cy="439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1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16357" y="748812"/>
            <a:ext cx="7021512" cy="71913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fr-BE" dirty="0">
                <a:solidFill>
                  <a:srgbClr val="008000"/>
                </a:solidFill>
                <a:ea typeface="ＭＳ Ｐゴシック" charset="0"/>
              </a:rPr>
              <a:t>Some numbers </a:t>
            </a:r>
            <a:endParaRPr lang="en-GB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6384" y="2477582"/>
            <a:ext cx="9851433" cy="39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 marL="228600" indent="-228600" algn="l" rtl="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n"/>
              <a:defRPr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457200" indent="-217488" algn="l" rtl="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5F5F5F"/>
                </a:solidFill>
                <a:latin typeface="+mn-lt"/>
              </a:defRPr>
            </a:lvl2pPr>
            <a:lvl3pPr marL="979488" indent="-174625" algn="l" rtl="0" fontAlgn="base">
              <a:spcBef>
                <a:spcPts val="400"/>
              </a:spcBef>
              <a:spcAft>
                <a:spcPct val="0"/>
              </a:spcAft>
              <a:buChar char="•"/>
              <a:defRPr sz="1600">
                <a:solidFill>
                  <a:srgbClr val="5F5F5F"/>
                </a:solidFill>
                <a:latin typeface="+mn-lt"/>
              </a:defRPr>
            </a:lvl3pPr>
            <a:lvl4pPr marL="1393825" indent="-141288" algn="l" rtl="0" fontAlgn="base">
              <a:spcBef>
                <a:spcPts val="400"/>
              </a:spcBef>
              <a:spcAft>
                <a:spcPct val="0"/>
              </a:spcAft>
              <a:buChar char="–"/>
              <a:defRPr sz="1600">
                <a:solidFill>
                  <a:srgbClr val="5F5F5F"/>
                </a:solidFill>
                <a:latin typeface="+mn-lt"/>
              </a:defRPr>
            </a:lvl4pPr>
            <a:lvl5pPr marL="18621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5pPr>
            <a:lvl6pPr marL="23193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6pPr>
            <a:lvl7pPr marL="27765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7pPr>
            <a:lvl8pPr marL="32337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8pPr>
            <a:lvl9pPr marL="3690938" indent="-163513" algn="l" rtl="0" fontAlgn="base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179705" lvl="0" indent="-17970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Available 24/7, free of charge</a:t>
            </a:r>
            <a:endParaRPr lang="en-US" dirty="0"/>
          </a:p>
          <a:p>
            <a:pPr marL="179705" indent="-17970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More than 47 million notices consulted/year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179705" lvl="0" indent="-17970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23 million searches </a:t>
            </a:r>
            <a:r>
              <a:rPr lang="en-GB" sz="2000" dirty="0">
                <a:solidFill>
                  <a:srgbClr val="000000"/>
                </a:solidFill>
              </a:rPr>
              <a:t>performed</a:t>
            </a:r>
            <a:r>
              <a:rPr lang="en-US" sz="2000" dirty="0">
                <a:solidFill>
                  <a:srgbClr val="000000"/>
                </a:solidFill>
              </a:rPr>
              <a:t> on the website/year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179705" lvl="0" indent="-17970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More than 8 million visits/year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179705" lvl="0" indent="-17970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Almost 4 million of news alert emails/year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180000" lvl="0" indent="-1800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35 000 active registered users</a:t>
            </a:r>
            <a:endParaRPr lang="en-US" altLang="en-US" sz="2000" kern="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altLang="en-US" sz="2000" kern="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US" altLang="en-US" sz="2000" kern="0" dirty="0"/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DFC8B1C5-7D72-4EBB-BD5E-57504A6CB65D}" type="slidenum">
              <a:rPr lang="en-US" altLang="en-US">
                <a:solidFill>
                  <a:srgbClr val="6699FF"/>
                </a:solidFill>
              </a:rPr>
              <a:pPr/>
              <a:t>8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195545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2" y="127584"/>
            <a:ext cx="10498014" cy="953072"/>
          </a:xfrm>
          <a:extLst/>
        </p:spPr>
        <p:txBody>
          <a:bodyPr/>
          <a:lstStyle/>
          <a:p>
            <a:pPr>
              <a:defRPr/>
            </a:pPr>
            <a:r>
              <a:rPr lang="fr-BE" b="1" dirty="0">
                <a:solidFill>
                  <a:srgbClr val="009900"/>
                </a:solidFill>
                <a:ea typeface="ＭＳ Ｐゴシック" charset="0"/>
                <a:cs typeface="+mj-cs"/>
              </a:rPr>
              <a:t>Procurement notices publication workflow (1/2)</a:t>
            </a:r>
            <a:endParaRPr lang="en-GB" b="1" dirty="0">
              <a:solidFill>
                <a:srgbClr val="009900"/>
              </a:solidFill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0735"/>
            <a:ext cx="11273444" cy="4372494"/>
          </a:xfrm>
          <a:extLst/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b="1" dirty="0"/>
              <a:t>Contracting authorities send notices to OP</a:t>
            </a:r>
          </a:p>
          <a:p>
            <a:pPr marL="857250" lvl="1" indent="-457200">
              <a:defRPr/>
            </a:pPr>
            <a:r>
              <a:rPr lang="en-GB" dirty="0">
                <a:ea typeface="ＭＳ Ｐゴシック" charset="0"/>
              </a:rPr>
              <a:t>Using standard forms</a:t>
            </a:r>
          </a:p>
          <a:p>
            <a:pPr marL="857250" lvl="1" indent="-457200">
              <a:defRPr/>
            </a:pPr>
            <a:r>
              <a:rPr lang="en-GB" dirty="0">
                <a:ea typeface="ＭＳ Ｐゴシック" charset="0"/>
              </a:rPr>
              <a:t>Via applications such as eNotices</a:t>
            </a:r>
          </a:p>
          <a:p>
            <a:pPr marL="857250" lvl="1" indent="-457200">
              <a:defRPr/>
            </a:pPr>
            <a:r>
              <a:rPr lang="en-GB" dirty="0">
                <a:ea typeface="ＭＳ Ｐゴシック" charset="0"/>
              </a:rPr>
              <a:t>Via eSenders or TED webservices</a:t>
            </a:r>
          </a:p>
          <a:p>
            <a:pPr marL="400050" lvl="1" indent="0">
              <a:buNone/>
              <a:defRPr/>
            </a:pPr>
            <a:endParaRPr lang="en-GB" sz="1600" dirty="0">
              <a:ea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b="1" dirty="0"/>
              <a:t>Notices are received and checked by the OJS production team</a:t>
            </a:r>
            <a:endParaRPr lang="en-GB" sz="16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GB" b="1" dirty="0"/>
              <a:t>Notices are sent to contractor for processing</a:t>
            </a:r>
          </a:p>
          <a:p>
            <a:pPr marL="742950" lvl="1" indent="-342900">
              <a:defRPr/>
            </a:pPr>
            <a:r>
              <a:rPr lang="en-GB" dirty="0">
                <a:ea typeface="ＭＳ Ｐゴシック" charset="0"/>
              </a:rPr>
              <a:t>Prepare for publication</a:t>
            </a:r>
          </a:p>
          <a:p>
            <a:pPr marL="742950" lvl="1" indent="-342900">
              <a:defRPr/>
            </a:pPr>
            <a:r>
              <a:rPr lang="en-GB" dirty="0">
                <a:ea typeface="ＭＳ Ｐゴシック" charset="0"/>
              </a:rPr>
              <a:t>Translation (notices from EU institutions)</a:t>
            </a:r>
          </a:p>
          <a:p>
            <a:pPr marL="400050" lvl="1" indent="0">
              <a:buNone/>
              <a:defRPr/>
            </a:pPr>
            <a:endParaRPr lang="en-GB" sz="1600" dirty="0"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/>
              <a:t>Verification and validation by OP production team before publication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/>
              <a:t>Notices are published on TED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CD968E25-E6A0-4DAF-8EC0-44044F4B00F4}" type="slidenum">
              <a:rPr lang="en-US" altLang="en-US">
                <a:solidFill>
                  <a:srgbClr val="6699FF"/>
                </a:solidFill>
              </a:rPr>
              <a:pPr/>
              <a:t>9</a:t>
            </a:fld>
            <a:r>
              <a:rPr lang="en-US" altLang="en-US">
                <a:solidFill>
                  <a:srgbClr val="6699FF"/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007507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 Ted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339900"/>
      </a:accent1>
      <a:accent2>
        <a:srgbClr val="6699CC"/>
      </a:accent2>
      <a:accent3>
        <a:srgbClr val="BFD850"/>
      </a:accent3>
      <a:accent4>
        <a:srgbClr val="E1EDAE"/>
      </a:accent4>
      <a:accent5>
        <a:srgbClr val="AAD5F9"/>
      </a:accent5>
      <a:accent6>
        <a:srgbClr val="D3EBF9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d white background 2.potx" id="{7FB89123-1C4A-4B17-8687-5CEC9AD3B639}" vid="{919DC123-B925-4B4C-B31D-E70F43B257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P Document" ma:contentTypeID="0x010100AAE994419BC24CED8BF9A98B0A371F990017A88DF331AD644593F8539DE8063C57" ma:contentTypeVersion="68" ma:contentTypeDescription="Create in this document library a blank document" ma:contentTypeScope="" ma:versionID="effa82d0175693f55547bee11f7b6cfd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35f5637-fabd-4565-b1d5-90ce7b582d39" targetNamespace="http://schemas.microsoft.com/office/2006/metadata/properties" ma:root="true" ma:fieldsID="f6838cc28cbb2acee0d9fada044435c6" ns1:_="" ns2:_="" ns3:_="">
    <xsd:import namespace="http://schemas.microsoft.com/sharepoint/v3"/>
    <xsd:import namespace="http://schemas.microsoft.com/sharepoint/v3/fields"/>
    <xsd:import namespace="f35f5637-fabd-4565-b1d5-90ce7b582d39"/>
    <xsd:element name="properties">
      <xsd:complexType>
        <xsd:sequence>
          <xsd:element name="documentManagement">
            <xsd:complexType>
              <xsd:all>
                <xsd:element ref="ns1:AresNumber" minOccurs="0"/>
                <xsd:element ref="ns1:Document_x0020_Description" minOccurs="0"/>
                <xsd:element ref="ns2:Unit_Dir0_tax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esNumber" ma:index="8" nillable="true" ma:displayName="Ares number" ma:description="The number of this document in ARES" ma:format="Hyperlink" ma:internalName="Ares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_x0020_Description" ma:index="9" nillable="true" ma:displayName="Doc. description" ma:description="A general description about the current document" ma:internalName="Doc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Unit_Dir0_tax" ma:index="11" nillable="true" ma:taxonomy="true" ma:internalName="Unit_Dir0_tax" ma:taxonomyFieldName="Unit_Directorates_tax" ma:displayName="Unit and Directorates" ma:readOnly="false" ma:fieldId="{6b607fa4-dfae-4254-9f92-65a5b8fe44e9}" ma:sspId="c2ecfd70-f0a7-4227-9d3f-c0584232298e" ma:termSetId="7d1f3413-d8cf-4e24-8496-d417936084da" ma:anchorId="0b0c2009-ebf3-4690-9416-0db79d357c2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f5637-fabd-4565-b1d5-90ce7b582d3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e477164e-60d4-4fa4-bb6f-3a4946498adf}" ma:internalName="TaxCatchAll" ma:showField="CatchAllData" ma:web="0be604ac-4ae5-454f-b8cb-86fed94294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e477164e-60d4-4fa4-bb6f-3a4946498adf}" ma:internalName="TaxCatchAllLabel" ma:readOnly="true" ma:showField="CatchAllDataLabel" ma:web="0be604ac-4ae5-454f-b8cb-86fed94294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5f5637-fabd-4565-b1d5-90ce7b582d39"/>
    <AresNumber xmlns="http://schemas.microsoft.com/sharepoint/v3">
      <Url xsi:nil="true"/>
      <Description xsi:nil="true"/>
    </AresNumber>
    <Unit_Dir0_tax xmlns="http://schemas.microsoft.com/sharepoint/v3/fields">
      <Terms xmlns="http://schemas.microsoft.com/office/infopath/2007/PartnerControls"/>
    </Unit_Dir0_tax>
    <Document_x0020_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13AAC2-5218-4A66-AD41-C1E32EC23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35f5637-fabd-4565-b1d5-90ce7b582d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C60E3E-82A8-4F41-A1A5-5D3908C137DA}">
  <ds:schemaRefs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35f5637-fabd-4565-b1d5-90ce7b582d3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FAD946-F5E8-49E6-A4A8-A31AF8B68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Ted white background 2</Template>
  <TotalTime>341</TotalTime>
  <Words>1871</Words>
  <Application>Microsoft Office PowerPoint</Application>
  <PresentationFormat>Widescreen</PresentationFormat>
  <Paragraphs>343</Paragraphs>
  <Slides>35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MS PGothic</vt:lpstr>
      <vt:lpstr>MS PGothic</vt:lpstr>
      <vt:lpstr>游ゴシック</vt:lpstr>
      <vt:lpstr>Arial</vt:lpstr>
      <vt:lpstr>Calibri</vt:lpstr>
      <vt:lpstr>Mangal</vt:lpstr>
      <vt:lpstr>System Font Regular</vt:lpstr>
      <vt:lpstr>Trebuchet MS</vt:lpstr>
      <vt:lpstr>Wingdings</vt:lpstr>
      <vt:lpstr>Office Theme</vt:lpstr>
      <vt:lpstr>   TED – Tenders Electronic Daily </vt:lpstr>
      <vt:lpstr>Summary </vt:lpstr>
      <vt:lpstr>What is TED? </vt:lpstr>
      <vt:lpstr>Publications Office' s responsibility in public procurement </vt:lpstr>
      <vt:lpstr>European public procurement legislation</vt:lpstr>
      <vt:lpstr>What notices must be published on TED? </vt:lpstr>
      <vt:lpstr>Who publishes on TED? </vt:lpstr>
      <vt:lpstr>Some numbers </vt:lpstr>
      <vt:lpstr>Procurement notices publication workflow (1/2)</vt:lpstr>
      <vt:lpstr>Procurement notices publication workflow (2/2)</vt:lpstr>
      <vt:lpstr>TED family – OP systems for the publication of procurement notices</vt:lpstr>
      <vt:lpstr>Why is procurement important?</vt:lpstr>
      <vt:lpstr>Why is publication important?</vt:lpstr>
      <vt:lpstr>Why is publication important for the EU?</vt:lpstr>
      <vt:lpstr>TED Data and the EU Datathon challenges</vt:lpstr>
      <vt:lpstr>TED Data website's main features</vt:lpstr>
      <vt:lpstr>OJ S Current issue</vt:lpstr>
      <vt:lpstr>Browse</vt:lpstr>
      <vt:lpstr>Search</vt:lpstr>
      <vt:lpstr>Search</vt:lpstr>
      <vt:lpstr>View your search results</vt:lpstr>
      <vt:lpstr>View a notice</vt:lpstr>
      <vt:lpstr>Save searches and notices in My dashboard</vt:lpstr>
      <vt:lpstr>TED Open data</vt:lpstr>
      <vt:lpstr>TED Open data</vt:lpstr>
      <vt:lpstr>TED Open data</vt:lpstr>
      <vt:lpstr>TED Open data</vt:lpstr>
      <vt:lpstr>TED Open data</vt:lpstr>
      <vt:lpstr>TED data model</vt:lpstr>
      <vt:lpstr>eTendering JSON list</vt:lpstr>
      <vt:lpstr>TED data on the official portal for European data</vt:lpstr>
      <vt:lpstr>What could be done with the data? </vt:lpstr>
      <vt:lpstr>Which other data sources could be linked? </vt:lpstr>
      <vt:lpstr>Contacts and links  </vt:lpstr>
      <vt:lpstr>ANY QUESTIONS?   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TED – Tenders Electronic Daily </dc:title>
  <dc:creator>ZAMBELLI Laura (OP)</dc:creator>
  <cp:lastModifiedBy>ZAMBELLI Laura (OP)</cp:lastModifiedBy>
  <cp:revision>28</cp:revision>
  <dcterms:created xsi:type="dcterms:W3CDTF">2022-01-18T13:37:50Z</dcterms:created>
  <dcterms:modified xsi:type="dcterms:W3CDTF">2022-02-17T08:47:16Z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0x010100AAE994419BC24CED8BF9A98B0A371F990017A88DF331AD644593F8539DE8063C57</vt:lpwstr>
  </property>
  <property fmtid="{D5CDD505-2E9C-101B-9397-08002B2CF9AE}" pid="3" name="Unit">
    <vt:lpwstr>3;#OP.B.2 - Multimedia and Publications|b60b1445-b671-47b6-b729-f0134ff23533</vt:lpwstr>
  </property>
  <property fmtid="{D5CDD505-2E9C-101B-9397-08002B2CF9AE}" pid="4" name="Unit_Directorates_tax">
    <vt:lpwstr/>
  </property>
</Properties>
</file>