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7" r:id="rId3"/>
    <p:sldId id="258" r:id="rId4"/>
    <p:sldId id="257" r:id="rId5"/>
    <p:sldId id="302" r:id="rId6"/>
    <p:sldId id="299" r:id="rId7"/>
    <p:sldId id="291" r:id="rId8"/>
    <p:sldId id="300"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9DA"/>
    <a:srgbClr val="EFA9CB"/>
    <a:srgbClr val="667696"/>
    <a:srgbClr val="D6DCE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59825" autoAdjust="0"/>
  </p:normalViewPr>
  <p:slideViewPr>
    <p:cSldViewPr snapToGrid="0">
      <p:cViewPr varScale="1">
        <p:scale>
          <a:sx n="41" d="100"/>
          <a:sy n="41" d="100"/>
        </p:scale>
        <p:origin x="9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main.oecd.org\sdataSDD\Data\HowIsLife\HIL%202020\Dimension%20chapters\Subjective%20well-being\Figures\g8-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445796086387494E-3"/>
          <c:y val="0.12579908833011"/>
          <c:w val="0.98906927548920154"/>
          <c:h val="0.86424051014806613"/>
        </c:manualLayout>
      </c:layout>
      <c:lineChart>
        <c:grouping val="standard"/>
        <c:varyColors val="0"/>
        <c:ser>
          <c:idx val="0"/>
          <c:order val="0"/>
          <c:tx>
            <c:strRef>
              <c:f>'Fig 8.2'!$O$4</c:f>
              <c:strCache>
                <c:ptCount val="1"/>
                <c:pt idx="0">
                  <c:v>2013 or closest available year</c:v>
                </c:pt>
              </c:strCache>
            </c:strRef>
          </c:tx>
          <c:spPr>
            <a:ln w="25400">
              <a:noFill/>
            </a:ln>
            <a:effectLst/>
          </c:spPr>
          <c:marker>
            <c:symbol val="dash"/>
            <c:size val="12"/>
            <c:spPr>
              <a:solidFill>
                <a:sysClr val="windowText" lastClr="000000"/>
              </a:solidFill>
              <a:ln w="3175" cap="flat" cmpd="sng" algn="ctr">
                <a:noFill/>
                <a:prstDash val="solid"/>
                <a:round/>
              </a:ln>
              <a:effectLst/>
            </c:spPr>
          </c:marker>
          <c:dPt>
            <c:idx val="1"/>
            <c:marker>
              <c:spPr>
                <a:solidFill>
                  <a:sysClr val="window" lastClr="FFFFFF">
                    <a:lumMod val="50000"/>
                  </a:sysClr>
                </a:solidFill>
                <a:ln w="3175" cap="flat" cmpd="sng" algn="ctr">
                  <a:noFill/>
                  <a:prstDash val="solid"/>
                  <a:round/>
                </a:ln>
                <a:effectLst/>
              </c:spPr>
            </c:marker>
            <c:bubble3D val="0"/>
            <c:extLst>
              <c:ext xmlns:c16="http://schemas.microsoft.com/office/drawing/2014/chart" uri="{C3380CC4-5D6E-409C-BE32-E72D297353CC}">
                <c16:uniqueId val="{00000000-4CC5-4A55-88DA-9B462C348DA1}"/>
              </c:ext>
            </c:extLst>
          </c:dPt>
          <c:dPt>
            <c:idx val="18"/>
            <c:bubble3D val="0"/>
            <c:extLst>
              <c:ext xmlns:c16="http://schemas.microsoft.com/office/drawing/2014/chart" uri="{C3380CC4-5D6E-409C-BE32-E72D297353CC}">
                <c16:uniqueId val="{00000001-4CC5-4A55-88DA-9B462C348DA1}"/>
              </c:ext>
            </c:extLst>
          </c:dPt>
          <c:cat>
            <c:strRef>
              <c:f>'Fig 8.2'!$N$5:$N$38</c:f>
              <c:strCache>
                <c:ptCount val="34"/>
                <c:pt idx="0">
                  <c:v>TUR</c:v>
                </c:pt>
                <c:pt idx="1">
                  <c:v>KOR</c:v>
                </c:pt>
                <c:pt idx="2">
                  <c:v>LTU</c:v>
                </c:pt>
                <c:pt idx="3">
                  <c:v>GRC</c:v>
                </c:pt>
                <c:pt idx="4">
                  <c:v>HUN</c:v>
                </c:pt>
                <c:pt idx="5">
                  <c:v>PRT</c:v>
                </c:pt>
                <c:pt idx="6">
                  <c:v>LVA</c:v>
                </c:pt>
                <c:pt idx="7">
                  <c:v>EST</c:v>
                </c:pt>
                <c:pt idx="8">
                  <c:v>ITA</c:v>
                </c:pt>
                <c:pt idx="9">
                  <c:v>SVK</c:v>
                </c:pt>
                <c:pt idx="10">
                  <c:v>FRA</c:v>
                </c:pt>
                <c:pt idx="11">
                  <c:v>ESP</c:v>
                </c:pt>
                <c:pt idx="12">
                  <c:v>SVN</c:v>
                </c:pt>
                <c:pt idx="13">
                  <c:v>DEU</c:v>
                </c:pt>
                <c:pt idx="14">
                  <c:v>OECD 27</c:v>
                </c:pt>
                <c:pt idx="15">
                  <c:v>CZE</c:v>
                </c:pt>
                <c:pt idx="16">
                  <c:v>LUX</c:v>
                </c:pt>
                <c:pt idx="17">
                  <c:v>AUS</c:v>
                </c:pt>
                <c:pt idx="18">
                  <c:v>BEL</c:v>
                </c:pt>
                <c:pt idx="19">
                  <c:v>GBR</c:v>
                </c:pt>
                <c:pt idx="20">
                  <c:v>NLD</c:v>
                </c:pt>
                <c:pt idx="21">
                  <c:v>NZL</c:v>
                </c:pt>
                <c:pt idx="22">
                  <c:v>DNK</c:v>
                </c:pt>
                <c:pt idx="23">
                  <c:v>POL</c:v>
                </c:pt>
                <c:pt idx="24">
                  <c:v>SWE</c:v>
                </c:pt>
                <c:pt idx="25">
                  <c:v>ISL</c:v>
                </c:pt>
                <c:pt idx="26">
                  <c:v>CHE</c:v>
                </c:pt>
                <c:pt idx="27">
                  <c:v>NOR</c:v>
                </c:pt>
                <c:pt idx="28">
                  <c:v>MEX</c:v>
                </c:pt>
                <c:pt idx="29">
                  <c:v>AUT</c:v>
                </c:pt>
                <c:pt idx="30">
                  <c:v>CAN</c:v>
                </c:pt>
                <c:pt idx="31">
                  <c:v>IRL</c:v>
                </c:pt>
                <c:pt idx="32">
                  <c:v>FIN</c:v>
                </c:pt>
                <c:pt idx="33">
                  <c:v>COL</c:v>
                </c:pt>
              </c:strCache>
            </c:strRef>
          </c:cat>
          <c:val>
            <c:numRef>
              <c:f>'Fig 8.2'!$O$5:$O$38</c:f>
              <c:numCache>
                <c:formatCode>General</c:formatCode>
                <c:ptCount val="34"/>
                <c:pt idx="1">
                  <c:v>5.7</c:v>
                </c:pt>
                <c:pt idx="2" formatCode="0.0">
                  <c:v>6.7294213745831604</c:v>
                </c:pt>
                <c:pt idx="3" formatCode="0.0">
                  <c:v>6.1600323931798897</c:v>
                </c:pt>
                <c:pt idx="4" formatCode="0.0">
                  <c:v>6.1127915586494099</c:v>
                </c:pt>
                <c:pt idx="5" formatCode="0.0">
                  <c:v>6.1537453496327901</c:v>
                </c:pt>
                <c:pt idx="6" formatCode="0.0">
                  <c:v>6.4682794757182904</c:v>
                </c:pt>
                <c:pt idx="7" formatCode="0.0">
                  <c:v>6.4551335230474702</c:v>
                </c:pt>
                <c:pt idx="8" formatCode="0.0">
                  <c:v>6.7</c:v>
                </c:pt>
                <c:pt idx="9" formatCode="0.0">
                  <c:v>6.9514383984935701</c:v>
                </c:pt>
                <c:pt idx="10" formatCode="0.0">
                  <c:v>7.05318894870289</c:v>
                </c:pt>
                <c:pt idx="11" formatCode="0.0">
                  <c:v>6.8805823877665597</c:v>
                </c:pt>
                <c:pt idx="12" formatCode="0.0">
                  <c:v>6.9630508051534896</c:v>
                </c:pt>
                <c:pt idx="13" formatCode="0.0">
                  <c:v>7.2543085292416896</c:v>
                </c:pt>
                <c:pt idx="14" formatCode="#,##0.0_);\(#,##0.0\)">
                  <c:v>7.2</c:v>
                </c:pt>
                <c:pt idx="15" formatCode="0.0">
                  <c:v>6.8799199811365899</c:v>
                </c:pt>
                <c:pt idx="16" formatCode="0.0">
                  <c:v>7.5</c:v>
                </c:pt>
                <c:pt idx="18" formatCode="0.0">
                  <c:v>7.6</c:v>
                </c:pt>
                <c:pt idx="19" formatCode="0.0">
                  <c:v>7.2832061250494204</c:v>
                </c:pt>
                <c:pt idx="20" formatCode="0.0">
                  <c:v>7.8022760577051304</c:v>
                </c:pt>
                <c:pt idx="21">
                  <c:v>7.8</c:v>
                </c:pt>
                <c:pt idx="22" formatCode="0.0">
                  <c:v>8.0107682103822899</c:v>
                </c:pt>
                <c:pt idx="23" formatCode="0.0">
                  <c:v>7.3153997152260501</c:v>
                </c:pt>
                <c:pt idx="24" formatCode="0.0">
                  <c:v>7.9074822893488204</c:v>
                </c:pt>
                <c:pt idx="26" formatCode="0.0">
                  <c:v>8.0474161351028801</c:v>
                </c:pt>
                <c:pt idx="27" formatCode="0.0">
                  <c:v>7.8856053872236398</c:v>
                </c:pt>
                <c:pt idx="29" formatCode="0.0">
                  <c:v>7.8</c:v>
                </c:pt>
                <c:pt idx="30" formatCode="0.0">
                  <c:v>8</c:v>
                </c:pt>
                <c:pt idx="31" formatCode="0.0">
                  <c:v>7.4395113481019504</c:v>
                </c:pt>
                <c:pt idx="32" formatCode="0.0">
                  <c:v>8.0458559888849592</c:v>
                </c:pt>
              </c:numCache>
            </c:numRef>
          </c:val>
          <c:smooth val="0"/>
          <c:extLst>
            <c:ext xmlns:c16="http://schemas.microsoft.com/office/drawing/2014/chart" uri="{C3380CC4-5D6E-409C-BE32-E72D297353CC}">
              <c16:uniqueId val="{00000002-4CC5-4A55-88DA-9B462C348DA1}"/>
            </c:ext>
          </c:extLst>
        </c:ser>
        <c:ser>
          <c:idx val="1"/>
          <c:order val="1"/>
          <c:tx>
            <c:strRef>
              <c:f>'Fig 8.2'!$P$4</c:f>
              <c:strCache>
                <c:ptCount val="1"/>
                <c:pt idx="0">
                  <c:v>2018 or latest available year</c:v>
                </c:pt>
              </c:strCache>
            </c:strRef>
          </c:tx>
          <c:spPr>
            <a:ln w="25400">
              <a:noFill/>
            </a:ln>
            <a:effectLst/>
          </c:spPr>
          <c:marker>
            <c:symbol val="circle"/>
            <c:size val="12"/>
            <c:spPr>
              <a:solidFill>
                <a:srgbClr val="E26237"/>
              </a:solidFill>
              <a:ln w="6350" cap="flat" cmpd="sng" algn="ctr">
                <a:noFill/>
                <a:prstDash val="solid"/>
                <a:round/>
              </a:ln>
              <a:effectLst/>
            </c:spPr>
          </c:marker>
          <c:dPt>
            <c:idx val="1"/>
            <c:marker>
              <c:spPr>
                <a:solidFill>
                  <a:sysClr val="window" lastClr="FFFFFF">
                    <a:lumMod val="50000"/>
                  </a:sysClr>
                </a:solidFill>
                <a:ln w="6350" cap="flat" cmpd="sng" algn="ctr">
                  <a:noFill/>
                  <a:prstDash val="solid"/>
                  <a:round/>
                </a:ln>
                <a:effectLst/>
              </c:spPr>
            </c:marker>
            <c:bubble3D val="0"/>
            <c:extLst>
              <c:ext xmlns:c16="http://schemas.microsoft.com/office/drawing/2014/chart" uri="{C3380CC4-5D6E-409C-BE32-E72D297353CC}">
                <c16:uniqueId val="{00000003-4CC5-4A55-88DA-9B462C348DA1}"/>
              </c:ext>
            </c:extLst>
          </c:dPt>
          <c:dPt>
            <c:idx val="14"/>
            <c:marker>
              <c:spPr>
                <a:solidFill>
                  <a:sysClr val="windowText" lastClr="000000"/>
                </a:solidFill>
                <a:ln w="6350" cap="flat" cmpd="sng" algn="ctr">
                  <a:noFill/>
                  <a:prstDash val="solid"/>
                  <a:round/>
                </a:ln>
                <a:effectLst/>
              </c:spPr>
            </c:marker>
            <c:bubble3D val="0"/>
            <c:extLst>
              <c:ext xmlns:c16="http://schemas.microsoft.com/office/drawing/2014/chart" uri="{C3380CC4-5D6E-409C-BE32-E72D297353CC}">
                <c16:uniqueId val="{00000004-4CC5-4A55-88DA-9B462C348DA1}"/>
              </c:ext>
            </c:extLst>
          </c:dPt>
          <c:dPt>
            <c:idx val="18"/>
            <c:bubble3D val="0"/>
            <c:extLst>
              <c:ext xmlns:c16="http://schemas.microsoft.com/office/drawing/2014/chart" uri="{C3380CC4-5D6E-409C-BE32-E72D297353CC}">
                <c16:uniqueId val="{00000005-4CC5-4A55-88DA-9B462C348DA1}"/>
              </c:ext>
            </c:extLst>
          </c:dPt>
          <c:cat>
            <c:strRef>
              <c:f>'Fig 8.2'!$N$5:$N$38</c:f>
              <c:strCache>
                <c:ptCount val="34"/>
                <c:pt idx="0">
                  <c:v>TUR</c:v>
                </c:pt>
                <c:pt idx="1">
                  <c:v>KOR</c:v>
                </c:pt>
                <c:pt idx="2">
                  <c:v>LTU</c:v>
                </c:pt>
                <c:pt idx="3">
                  <c:v>GRC</c:v>
                </c:pt>
                <c:pt idx="4">
                  <c:v>HUN</c:v>
                </c:pt>
                <c:pt idx="5">
                  <c:v>PRT</c:v>
                </c:pt>
                <c:pt idx="6">
                  <c:v>LVA</c:v>
                </c:pt>
                <c:pt idx="7">
                  <c:v>EST</c:v>
                </c:pt>
                <c:pt idx="8">
                  <c:v>ITA</c:v>
                </c:pt>
                <c:pt idx="9">
                  <c:v>SVK</c:v>
                </c:pt>
                <c:pt idx="10">
                  <c:v>FRA</c:v>
                </c:pt>
                <c:pt idx="11">
                  <c:v>ESP</c:v>
                </c:pt>
                <c:pt idx="12">
                  <c:v>SVN</c:v>
                </c:pt>
                <c:pt idx="13">
                  <c:v>DEU</c:v>
                </c:pt>
                <c:pt idx="14">
                  <c:v>OECD 27</c:v>
                </c:pt>
                <c:pt idx="15">
                  <c:v>CZE</c:v>
                </c:pt>
                <c:pt idx="16">
                  <c:v>LUX</c:v>
                </c:pt>
                <c:pt idx="17">
                  <c:v>AUS</c:v>
                </c:pt>
                <c:pt idx="18">
                  <c:v>BEL</c:v>
                </c:pt>
                <c:pt idx="19">
                  <c:v>GBR</c:v>
                </c:pt>
                <c:pt idx="20">
                  <c:v>NLD</c:v>
                </c:pt>
                <c:pt idx="21">
                  <c:v>NZL</c:v>
                </c:pt>
                <c:pt idx="22">
                  <c:v>DNK</c:v>
                </c:pt>
                <c:pt idx="23">
                  <c:v>POL</c:v>
                </c:pt>
                <c:pt idx="24">
                  <c:v>SWE</c:v>
                </c:pt>
                <c:pt idx="25">
                  <c:v>ISL</c:v>
                </c:pt>
                <c:pt idx="26">
                  <c:v>CHE</c:v>
                </c:pt>
                <c:pt idx="27">
                  <c:v>NOR</c:v>
                </c:pt>
                <c:pt idx="28">
                  <c:v>MEX</c:v>
                </c:pt>
                <c:pt idx="29">
                  <c:v>AUT</c:v>
                </c:pt>
                <c:pt idx="30">
                  <c:v>CAN</c:v>
                </c:pt>
                <c:pt idx="31">
                  <c:v>IRL</c:v>
                </c:pt>
                <c:pt idx="32">
                  <c:v>FIN</c:v>
                </c:pt>
                <c:pt idx="33">
                  <c:v>COL</c:v>
                </c:pt>
              </c:strCache>
            </c:strRef>
          </c:cat>
          <c:val>
            <c:numRef>
              <c:f>'Fig 8.2'!$P$5:$P$38</c:f>
              <c:numCache>
                <c:formatCode>General</c:formatCode>
                <c:ptCount val="34"/>
                <c:pt idx="0" formatCode="0.0">
                  <c:v>5.7</c:v>
                </c:pt>
                <c:pt idx="1">
                  <c:v>6.1</c:v>
                </c:pt>
                <c:pt idx="2" formatCode="0.0">
                  <c:v>6.3824132623716299</c:v>
                </c:pt>
                <c:pt idx="3" formatCode="0.0">
                  <c:v>6.4376863334309196</c:v>
                </c:pt>
                <c:pt idx="4" formatCode="0.0">
                  <c:v>6.5062717838787503</c:v>
                </c:pt>
                <c:pt idx="5" formatCode="0.0">
                  <c:v>6.6892248888262102</c:v>
                </c:pt>
                <c:pt idx="6" formatCode="0.0">
                  <c:v>6.7377044759448301</c:v>
                </c:pt>
                <c:pt idx="7" formatCode="0.0">
                  <c:v>7.0057674813445097</c:v>
                </c:pt>
                <c:pt idx="8" formatCode="0.0">
                  <c:v>7.0740310608122199</c:v>
                </c:pt>
                <c:pt idx="9" formatCode="0.0">
                  <c:v>7.1</c:v>
                </c:pt>
                <c:pt idx="10" formatCode="0.0">
                  <c:v>7.25438838575442</c:v>
                </c:pt>
                <c:pt idx="11" formatCode="0.0">
                  <c:v>7.3</c:v>
                </c:pt>
                <c:pt idx="12" formatCode="0.0">
                  <c:v>7.3107141992689</c:v>
                </c:pt>
                <c:pt idx="13" formatCode="0.0">
                  <c:v>7.4</c:v>
                </c:pt>
                <c:pt idx="14" formatCode="#,##0.0_);\(#,##0.0\)">
                  <c:v>7.4</c:v>
                </c:pt>
                <c:pt idx="15" formatCode="0.0">
                  <c:v>7.4364578000839403</c:v>
                </c:pt>
                <c:pt idx="16" formatCode="0.0">
                  <c:v>7.5563322385903504</c:v>
                </c:pt>
                <c:pt idx="17" formatCode="0.0">
                  <c:v>7.6</c:v>
                </c:pt>
                <c:pt idx="18" formatCode="0.0">
                  <c:v>7.6</c:v>
                </c:pt>
                <c:pt idx="19" formatCode="0.0">
                  <c:v>7.6</c:v>
                </c:pt>
                <c:pt idx="20" formatCode="0.0">
                  <c:v>7.6955204702237996</c:v>
                </c:pt>
                <c:pt idx="21">
                  <c:v>7.7</c:v>
                </c:pt>
                <c:pt idx="22" formatCode="0.0">
                  <c:v>7.7611020390807299</c:v>
                </c:pt>
                <c:pt idx="23" formatCode="0.0">
                  <c:v>7.7830587378064298</c:v>
                </c:pt>
                <c:pt idx="24" formatCode="0.0">
                  <c:v>7.7965667555008897</c:v>
                </c:pt>
                <c:pt idx="25" formatCode="0.0">
                  <c:v>7.9489247258156102</c:v>
                </c:pt>
                <c:pt idx="26" formatCode="0.0">
                  <c:v>7.9633662674329297</c:v>
                </c:pt>
                <c:pt idx="27" formatCode="0.0">
                  <c:v>7.9803644311633501</c:v>
                </c:pt>
                <c:pt idx="28" formatCode="0.0">
                  <c:v>8</c:v>
                </c:pt>
                <c:pt idx="29" formatCode="0.0">
                  <c:v>8.0024162945965003</c:v>
                </c:pt>
                <c:pt idx="30" formatCode="0.0">
                  <c:v>8.1</c:v>
                </c:pt>
                <c:pt idx="31" formatCode="0.0">
                  <c:v>8.1</c:v>
                </c:pt>
                <c:pt idx="32" formatCode="0.0">
                  <c:v>8.1226178530308601</c:v>
                </c:pt>
                <c:pt idx="33" formatCode="0.0">
                  <c:v>8.2648527751924714</c:v>
                </c:pt>
              </c:numCache>
            </c:numRef>
          </c:val>
          <c:smooth val="0"/>
          <c:extLst>
            <c:ext xmlns:c16="http://schemas.microsoft.com/office/drawing/2014/chart" uri="{C3380CC4-5D6E-409C-BE32-E72D297353CC}">
              <c16:uniqueId val="{00000006-4CC5-4A55-88DA-9B462C348DA1}"/>
            </c:ext>
          </c:extLst>
        </c:ser>
        <c:dLbls>
          <c:showLegendKey val="0"/>
          <c:showVal val="0"/>
          <c:showCatName val="0"/>
          <c:showSerName val="0"/>
          <c:showPercent val="0"/>
          <c:showBubbleSize val="0"/>
        </c:dLbls>
        <c:hiLowLines>
          <c:spPr>
            <a:ln w="6350">
              <a:solidFill>
                <a:srgbClr val="000000"/>
              </a:solidFill>
            </a:ln>
          </c:spPr>
        </c:hiLowLines>
        <c:marker val="1"/>
        <c:smooth val="0"/>
        <c:axId val="95221248"/>
        <c:axId val="95223168"/>
      </c:lineChart>
      <c:catAx>
        <c:axId val="9522124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100" b="0" i="0" u="none" strike="noStrike" baseline="0">
                <a:solidFill>
                  <a:srgbClr val="000000"/>
                </a:solidFill>
                <a:latin typeface="Helvetica LT Std" panose="020B0504020202020204" pitchFamily="34" charset="0"/>
                <a:ea typeface="Arial Narrow"/>
                <a:cs typeface="Arial Narrow"/>
              </a:defRPr>
            </a:pPr>
            <a:endParaRPr lang="en-US"/>
          </a:p>
        </c:txPr>
        <c:crossAx val="95223168"/>
        <c:crosses val="autoZero"/>
        <c:auto val="1"/>
        <c:lblAlgn val="ctr"/>
        <c:lblOffset val="0"/>
        <c:tickLblSkip val="1"/>
        <c:noMultiLvlLbl val="0"/>
      </c:catAx>
      <c:valAx>
        <c:axId val="95223168"/>
        <c:scaling>
          <c:orientation val="minMax"/>
          <c:min val="0"/>
        </c:scaling>
        <c:delete val="0"/>
        <c:axPos val="l"/>
        <c:majorGridlines>
          <c:spPr>
            <a:ln w="9525" cmpd="sng">
              <a:solidFill>
                <a:sysClr val="window" lastClr="FFFFFF">
                  <a:lumMod val="65000"/>
                </a:sysClr>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u="none" strike="noStrike" baseline="0">
                <a:solidFill>
                  <a:srgbClr val="000000"/>
                </a:solidFill>
                <a:latin typeface="Helvetica LT Std" panose="020B0504020202020204" pitchFamily="34" charset="0"/>
                <a:ea typeface="Arial Narrow"/>
                <a:cs typeface="Arial Narrow"/>
              </a:defRPr>
            </a:pPr>
            <a:endParaRPr lang="en-US"/>
          </a:p>
        </c:txPr>
        <c:crossAx val="95221248"/>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3.5280763835586065E-2"/>
          <c:y val="1.9920803043647736E-2"/>
          <c:w val="0.9469116227684754"/>
          <c:h val="7.4703011413679007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200" b="0" i="0" u="none" strike="noStrike" baseline="0">
              <a:solidFill>
                <a:srgbClr val="000000"/>
              </a:solidFill>
              <a:latin typeface="Helvetica LT Std" panose="020B0504020202020204" pitchFamily="34" charset="0"/>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6DE41-D52B-4C11-9885-F4C48EBC738F}" type="datetimeFigureOut">
              <a:rPr lang="en-GB" smtClean="0"/>
              <a:t>12/03/2020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DE2F2-BE25-409F-A4D8-A83579BA8E86}" type="slidenum">
              <a:rPr lang="en-GB" smtClean="0"/>
              <a:t>‹#›</a:t>
            </a:fld>
            <a:endParaRPr lang="en-GB"/>
          </a:p>
        </p:txBody>
      </p:sp>
    </p:spTree>
    <p:extLst>
      <p:ext uri="{BB962C8B-B14F-4D97-AF65-F5344CB8AC3E}">
        <p14:creationId xmlns:p14="http://schemas.microsoft.com/office/powerpoint/2010/main" val="176167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BDE2F2-BE25-409F-A4D8-A83579BA8E86}" type="slidenum">
              <a:rPr lang="en-GB" smtClean="0"/>
              <a:t>1</a:t>
            </a:fld>
            <a:endParaRPr lang="en-GB"/>
          </a:p>
        </p:txBody>
      </p:sp>
    </p:spTree>
    <p:extLst>
      <p:ext uri="{BB962C8B-B14F-4D97-AF65-F5344CB8AC3E}">
        <p14:creationId xmlns:p14="http://schemas.microsoft.com/office/powerpoint/2010/main" val="346310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Combines a variety of data course into a supermarket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Internal OECD databases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Information from third party provides, Eurostat, geospatial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Some data we compile ourselves from microdata, e.g. from time use </a:t>
            </a:r>
            <a:r>
              <a:rPr lang="en-GB" b="0" baseline="0" dirty="0" smtClean="0"/>
              <a:t>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3BBDE2F2-BE25-409F-A4D8-A83579BA8E86}" type="slidenum">
              <a:rPr lang="en-GB" smtClean="0"/>
              <a:t>2</a:t>
            </a:fld>
            <a:endParaRPr lang="en-GB"/>
          </a:p>
        </p:txBody>
      </p:sp>
    </p:spTree>
    <p:extLst>
      <p:ext uri="{BB962C8B-B14F-4D97-AF65-F5344CB8AC3E}">
        <p14:creationId xmlns:p14="http://schemas.microsoft.com/office/powerpoint/2010/main" val="43216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BDE2F2-BE25-409F-A4D8-A83579BA8E86}" type="slidenum">
              <a:rPr lang="en-GB" smtClean="0"/>
              <a:t>3</a:t>
            </a:fld>
            <a:endParaRPr lang="en-GB"/>
          </a:p>
        </p:txBody>
      </p:sp>
    </p:spTree>
    <p:extLst>
      <p:ext uri="{BB962C8B-B14F-4D97-AF65-F5344CB8AC3E}">
        <p14:creationId xmlns:p14="http://schemas.microsoft.com/office/powerpoint/2010/main" val="229484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 Access the database at this link, but also let us know if you have specific requirements, we can send it to you in a one go </a:t>
            </a:r>
            <a:r>
              <a:rPr lang="en-GB" b="0" baseline="0" dirty="0" err="1" smtClean="0"/>
              <a:t>stata</a:t>
            </a:r>
            <a:r>
              <a:rPr lang="en-GB" b="0" baseline="0" dirty="0" smtClean="0"/>
              <a:t>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3BBDE2F2-BE25-409F-A4D8-A83579BA8E86}" type="slidenum">
              <a:rPr lang="en-GB" smtClean="0"/>
              <a:t>4</a:t>
            </a:fld>
            <a:endParaRPr lang="en-GB"/>
          </a:p>
        </p:txBody>
      </p:sp>
    </p:spTree>
    <p:extLst>
      <p:ext uri="{BB962C8B-B14F-4D97-AF65-F5344CB8AC3E}">
        <p14:creationId xmlns:p14="http://schemas.microsoft.com/office/powerpoint/2010/main" val="152570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a:t>
            </a:r>
          </a:p>
        </p:txBody>
      </p:sp>
      <p:sp>
        <p:nvSpPr>
          <p:cNvPr id="4" name="Slide Number Placeholder 3"/>
          <p:cNvSpPr>
            <a:spLocks noGrp="1"/>
          </p:cNvSpPr>
          <p:nvPr>
            <p:ph type="sldNum" sz="quarter" idx="10"/>
          </p:nvPr>
        </p:nvSpPr>
        <p:spPr/>
        <p:txBody>
          <a:bodyPr/>
          <a:lstStyle/>
          <a:p>
            <a:fld id="{3BBDE2F2-BE25-409F-A4D8-A83579BA8E86}" type="slidenum">
              <a:rPr lang="en-GB" smtClean="0"/>
              <a:t>5</a:t>
            </a:fld>
            <a:endParaRPr lang="en-GB"/>
          </a:p>
        </p:txBody>
      </p:sp>
    </p:spTree>
    <p:extLst>
      <p:ext uri="{BB962C8B-B14F-4D97-AF65-F5344CB8AC3E}">
        <p14:creationId xmlns:p14="http://schemas.microsoft.com/office/powerpoint/2010/main" val="226491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Arial" panose="020B0604020202020204" pitchFamily="34" charset="0"/>
                <a:cs typeface="Arial" panose="020B0604020202020204" pitchFamily="34" charset="0"/>
              </a:rPr>
              <a:t>Women in OECD countries have more social connections, spend fewer long hours in paid work, and are 4.5 times less likely to die due to homicide than men. But, they also take home fewer earnings, feel less safe, and work longer unpaid hours.</a:t>
            </a:r>
          </a:p>
          <a:p>
            <a:endParaRPr lang="en-GB" i="1" dirty="0" smtClean="0"/>
          </a:p>
        </p:txBody>
      </p:sp>
      <p:sp>
        <p:nvSpPr>
          <p:cNvPr id="4" name="Slide Number Placeholder 3"/>
          <p:cNvSpPr>
            <a:spLocks noGrp="1"/>
          </p:cNvSpPr>
          <p:nvPr>
            <p:ph type="sldNum" sz="quarter" idx="10"/>
          </p:nvPr>
        </p:nvSpPr>
        <p:spPr/>
        <p:txBody>
          <a:bodyPr/>
          <a:lstStyle/>
          <a:p>
            <a:fld id="{3BBDE2F2-BE25-409F-A4D8-A83579BA8E86}" type="slidenum">
              <a:rPr lang="en-GB" smtClean="0"/>
              <a:t>6</a:t>
            </a:fld>
            <a:endParaRPr lang="en-GB"/>
          </a:p>
        </p:txBody>
      </p:sp>
    </p:spTree>
    <p:extLst>
      <p:ext uri="{BB962C8B-B14F-4D97-AF65-F5344CB8AC3E}">
        <p14:creationId xmlns:p14="http://schemas.microsoft.com/office/powerpoint/2010/main" val="29743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buFont typeface="Arial" panose="020B0604020202020204" pitchFamily="34" charset="0"/>
              <a:buNone/>
            </a:pPr>
            <a:r>
              <a:rPr lang="en-GB" i="1" baseline="0" dirty="0" smtClean="0"/>
              <a:t>Note: comparison with the OECD average: </a:t>
            </a:r>
          </a:p>
          <a:p>
            <a:pPr marL="0" indent="0" eaLnBrk="0" hangingPunct="0">
              <a:buFont typeface="Arial" panose="020B0604020202020204" pitchFamily="34" charset="0"/>
              <a:buNone/>
            </a:pPr>
            <a:r>
              <a:rPr lang="en-GB" i="1" baseline="0" dirty="0" smtClean="0"/>
              <a:t>12% of the OECD population live in relative income poverty</a:t>
            </a:r>
          </a:p>
          <a:p>
            <a:pPr marL="0" indent="0" eaLnBrk="0" hangingPunct="0">
              <a:buFont typeface="Arial" panose="020B0604020202020204" pitchFamily="34" charset="0"/>
              <a:buNone/>
            </a:pPr>
            <a:r>
              <a:rPr lang="en-GB" i="1" baseline="0" dirty="0" smtClean="0"/>
              <a:t>36% of the OECD population would be at risk of falling into poverty if they had to forgo 3 months of their income</a:t>
            </a:r>
          </a:p>
          <a:p>
            <a:pPr marL="0" indent="0" eaLnBrk="0" hangingPunct="0">
              <a:buFont typeface="Arial" panose="020B0604020202020204" pitchFamily="34" charset="0"/>
              <a:buNone/>
            </a:pPr>
            <a:r>
              <a:rPr lang="en-GB" i="1" baseline="0" dirty="0" smtClean="0"/>
              <a:t>17% of poor households in the average OECD country spend more than 40% of their income on housing costs</a:t>
            </a:r>
          </a:p>
          <a:p>
            <a:pPr marL="0" indent="0" eaLnBrk="0" hangingPunct="0">
              <a:buFont typeface="Arial" panose="020B0604020202020204" pitchFamily="34" charset="0"/>
              <a:buNone/>
            </a:pPr>
            <a:r>
              <a:rPr lang="en-GB" i="1" baseline="0" dirty="0" smtClean="0"/>
              <a:t>7% of the OECD population report very low levels of life satisfaction</a:t>
            </a:r>
          </a:p>
          <a:p>
            <a:pPr marL="0" indent="0" eaLnBrk="0" hangingPunct="0">
              <a:buFont typeface="Arial" panose="020B0604020202020204" pitchFamily="34" charset="0"/>
              <a:buNone/>
            </a:pPr>
            <a:r>
              <a:rPr lang="en-GB" i="1" baseline="0" dirty="0" smtClean="0"/>
              <a:t>9% of people in OECD countries lack social support</a:t>
            </a:r>
          </a:p>
          <a:p>
            <a:pPr marL="0" indent="0" eaLnBrk="0" hangingPunct="0">
              <a:buFont typeface="Arial" panose="020B0604020202020204" pitchFamily="34" charset="0"/>
              <a:buNone/>
            </a:pPr>
            <a:r>
              <a:rPr lang="en-GB" i="1" baseline="0" dirty="0" smtClean="0"/>
              <a:t>14% of people in the average OECD country are not satisfied with how they spend their time</a:t>
            </a:r>
          </a:p>
          <a:p>
            <a:pPr marL="0" indent="0" eaLnBrk="0" hangingPunct="0">
              <a:buFont typeface="Arial" panose="020B0604020202020204" pitchFamily="34" charset="0"/>
              <a:buNone/>
            </a:pPr>
            <a:endParaRPr lang="en-GB" i="1" baseline="0" dirty="0" smtClean="0"/>
          </a:p>
        </p:txBody>
      </p:sp>
      <p:sp>
        <p:nvSpPr>
          <p:cNvPr id="4" name="Slide Number Placeholder 3"/>
          <p:cNvSpPr>
            <a:spLocks noGrp="1"/>
          </p:cNvSpPr>
          <p:nvPr>
            <p:ph type="sldNum" sz="quarter" idx="10"/>
          </p:nvPr>
        </p:nvSpPr>
        <p:spPr/>
        <p:txBody>
          <a:bodyPr/>
          <a:lstStyle/>
          <a:p>
            <a:fld id="{3BBDE2F2-BE25-409F-A4D8-A83579BA8E86}" type="slidenum">
              <a:rPr lang="en-GB" smtClean="0"/>
              <a:t>7</a:t>
            </a:fld>
            <a:endParaRPr lang="en-GB"/>
          </a:p>
        </p:txBody>
      </p:sp>
    </p:spTree>
    <p:extLst>
      <p:ext uri="{BB962C8B-B14F-4D97-AF65-F5344CB8AC3E}">
        <p14:creationId xmlns:p14="http://schemas.microsoft.com/office/powerpoint/2010/main" val="241391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buFont typeface="Arial" panose="020B0604020202020204" pitchFamily="34" charset="0"/>
              <a:buNone/>
            </a:pPr>
            <a:r>
              <a:rPr lang="en-GB" b="1" dirty="0" smtClean="0"/>
              <a:t>For</a:t>
            </a:r>
            <a:r>
              <a:rPr lang="en-GB" b="1" baseline="0" dirty="0" smtClean="0"/>
              <a:t> every country we also have a dashboard of headline indicators covering resources and risks for future well-being. </a:t>
            </a:r>
          </a:p>
          <a:p>
            <a:pPr marL="0" indent="0" eaLnBrk="0" hangingPunct="0">
              <a:buFont typeface="Arial" panose="020B0604020202020204" pitchFamily="34" charset="0"/>
              <a:buNone/>
            </a:pPr>
            <a:r>
              <a:rPr lang="en-GB" baseline="0" dirty="0" smtClean="0"/>
              <a:t>(a larger selection of indicators for each of these dimensions is available in the main report) </a:t>
            </a:r>
            <a:endParaRPr lang="en-GB" dirty="0" smtClean="0"/>
          </a:p>
          <a:p>
            <a:pPr marL="0" indent="0" eaLnBrk="0" hangingPunct="0">
              <a:buFont typeface="Arial" panose="020B0604020202020204" pitchFamily="34" charset="0"/>
              <a:buNone/>
            </a:pPr>
            <a:endParaRPr lang="en-GB" dirty="0" smtClean="0"/>
          </a:p>
          <a:p>
            <a:pPr marL="0" indent="0" eaLnBrk="0" hangingPunct="0">
              <a:buFont typeface="Arial" panose="020B0604020202020204" pitchFamily="34" charset="0"/>
              <a:buNone/>
            </a:pPr>
            <a:r>
              <a:rPr lang="en-GB" baseline="0" dirty="0" smtClean="0"/>
              <a:t>We have lots more data in the database…</a:t>
            </a:r>
            <a:r>
              <a:rPr lang="en-GB" baseline="0" dirty="0" err="1" smtClean="0"/>
              <a:t>e.g</a:t>
            </a:r>
            <a:r>
              <a:rPr lang="en-GB" baseline="0" dirty="0" smtClean="0"/>
              <a:t> carbon footprint, protected areas, renewable energy use (</a:t>
            </a:r>
            <a:r>
              <a:rPr lang="en-GB" baseline="0" dirty="0" err="1" smtClean="0"/>
              <a:t>Natrual</a:t>
            </a:r>
            <a:r>
              <a:rPr lang="en-GB" baseline="0" dirty="0" smtClean="0"/>
              <a:t> </a:t>
            </a:r>
            <a:r>
              <a:rPr lang="en-GB" baseline="0" dirty="0" err="1" smtClean="0"/>
              <a:t>Captial</a:t>
            </a:r>
            <a:r>
              <a:rPr lang="en-GB" baseline="0" dirty="0" smtClean="0"/>
              <a:t>), investment in R&amp;D, banking sector leverage (Economic </a:t>
            </a:r>
            <a:r>
              <a:rPr lang="en-GB" baseline="0" dirty="0" err="1" smtClean="0"/>
              <a:t>Captial</a:t>
            </a:r>
            <a:r>
              <a:rPr lang="en-GB" baseline="0" dirty="0" smtClean="0"/>
              <a:t>), risk factors such as smoking and obesity in Human Capital, and data on volunteering and perceived government corruption under Social Capital.</a:t>
            </a:r>
          </a:p>
        </p:txBody>
      </p:sp>
      <p:sp>
        <p:nvSpPr>
          <p:cNvPr id="4" name="Slide Number Placeholder 3"/>
          <p:cNvSpPr>
            <a:spLocks noGrp="1"/>
          </p:cNvSpPr>
          <p:nvPr>
            <p:ph type="sldNum" sz="quarter" idx="10"/>
          </p:nvPr>
        </p:nvSpPr>
        <p:spPr/>
        <p:txBody>
          <a:bodyPr/>
          <a:lstStyle/>
          <a:p>
            <a:fld id="{3BBDE2F2-BE25-409F-A4D8-A83579BA8E86}" type="slidenum">
              <a:rPr lang="en-GB" smtClean="0"/>
              <a:t>8</a:t>
            </a:fld>
            <a:endParaRPr lang="en-GB"/>
          </a:p>
        </p:txBody>
      </p:sp>
    </p:spTree>
    <p:extLst>
      <p:ext uri="{BB962C8B-B14F-4D97-AF65-F5344CB8AC3E}">
        <p14:creationId xmlns:p14="http://schemas.microsoft.com/office/powerpoint/2010/main" val="327793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hangingPunc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3BBDE2F2-BE25-409F-A4D8-A83579BA8E86}" type="slidenum">
              <a:rPr lang="en-GB" smtClean="0"/>
              <a:t>9</a:t>
            </a:fld>
            <a:endParaRPr lang="en-GB"/>
          </a:p>
        </p:txBody>
      </p:sp>
    </p:spTree>
    <p:extLst>
      <p:ext uri="{BB962C8B-B14F-4D97-AF65-F5344CB8AC3E}">
        <p14:creationId xmlns:p14="http://schemas.microsoft.com/office/powerpoint/2010/main" val="305145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817A14-AE0A-46BE-8FBA-D0C2B384F12B}"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36741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17A14-AE0A-46BE-8FBA-D0C2B384F12B}"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39464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17A14-AE0A-46BE-8FBA-D0C2B384F12B}"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300148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817A14-AE0A-46BE-8FBA-D0C2B384F12B}"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341017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817A14-AE0A-46BE-8FBA-D0C2B384F12B}"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10551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817A14-AE0A-46BE-8FBA-D0C2B384F12B}"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963944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817A14-AE0A-46BE-8FBA-D0C2B384F12B}"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159697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817A14-AE0A-46BE-8FBA-D0C2B384F12B}"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23342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17A14-AE0A-46BE-8FBA-D0C2B384F12B}"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161017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817A14-AE0A-46BE-8FBA-D0C2B384F12B}"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296033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817A14-AE0A-46BE-8FBA-D0C2B384F12B}"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80F554-A8B0-45FF-8F03-3E6AAF957F41}" type="slidenum">
              <a:rPr lang="en-GB" smtClean="0"/>
              <a:t>‹#›</a:t>
            </a:fld>
            <a:endParaRPr lang="en-GB"/>
          </a:p>
        </p:txBody>
      </p:sp>
    </p:spTree>
    <p:extLst>
      <p:ext uri="{BB962C8B-B14F-4D97-AF65-F5344CB8AC3E}">
        <p14:creationId xmlns:p14="http://schemas.microsoft.com/office/powerpoint/2010/main" val="250294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17A14-AE0A-46BE-8FBA-D0C2B384F12B}"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0F554-A8B0-45FF-8F03-3E6AAF957F41}" type="slidenum">
              <a:rPr lang="en-GB" smtClean="0"/>
              <a:t>‹#›</a:t>
            </a:fld>
            <a:endParaRPr lang="en-GB"/>
          </a:p>
        </p:txBody>
      </p:sp>
    </p:spTree>
    <p:extLst>
      <p:ext uri="{BB962C8B-B14F-4D97-AF65-F5344CB8AC3E}">
        <p14:creationId xmlns:p14="http://schemas.microsoft.com/office/powerpoint/2010/main" val="190320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ats.oecd.org/wbos/default.aspx?datasetcode=HSL%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oecd.org/howslife" TargetMode="External"/><Relationship Id="rId4" Type="http://schemas.openxmlformats.org/officeDocument/2006/relationships/hyperlink" Target="https://doi.org/10.1787/2308967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787/230896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oecd.org/howslif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787/2308967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hyperlink" Target="http://www.oecd.org/howslif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787/2308967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hyperlink" Target="http://www.oecd.org/howslif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5103"/>
            <a:ext cx="12192000" cy="1578865"/>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2560" b="68454"/>
          <a:stretch/>
        </p:blipFill>
        <p:spPr>
          <a:xfrm>
            <a:off x="0" y="-269523"/>
            <a:ext cx="3779520" cy="224462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855" t="53478" r="3986" b="86"/>
          <a:stretch/>
        </p:blipFill>
        <p:spPr>
          <a:xfrm>
            <a:off x="5205984" y="3553968"/>
            <a:ext cx="5669280" cy="3304032"/>
          </a:xfrm>
          <a:prstGeom prst="rect">
            <a:avLst/>
          </a:prstGeom>
        </p:spPr>
      </p:pic>
      <p:sp>
        <p:nvSpPr>
          <p:cNvPr id="7" name="TextBox 6"/>
          <p:cNvSpPr txBox="1"/>
          <p:nvPr/>
        </p:nvSpPr>
        <p:spPr>
          <a:xfrm>
            <a:off x="670560" y="2164370"/>
            <a:ext cx="6217920" cy="1200329"/>
          </a:xfrm>
          <a:prstGeom prst="rect">
            <a:avLst/>
          </a:prstGeom>
          <a:noFill/>
        </p:spPr>
        <p:txBody>
          <a:bodyPr wrap="square" rtlCol="0">
            <a:spAutoFit/>
          </a:bodyPr>
          <a:lstStyle/>
          <a:p>
            <a:r>
              <a:rPr lang="en-GB" sz="3600" b="1" dirty="0" smtClean="0">
                <a:solidFill>
                  <a:schemeClr val="bg1"/>
                </a:solidFill>
                <a:latin typeface="Arial" panose="020B0604020202020204" pitchFamily="34" charset="0"/>
                <a:cs typeface="Arial" panose="020B0604020202020204" pitchFamily="34" charset="0"/>
              </a:rPr>
              <a:t>How’s Life? </a:t>
            </a:r>
            <a:endParaRPr lang="en-GB" sz="3600" b="1" dirty="0">
              <a:solidFill>
                <a:schemeClr val="bg1"/>
              </a:solidFill>
              <a:latin typeface="Arial" panose="020B0604020202020204" pitchFamily="34" charset="0"/>
              <a:cs typeface="Arial" panose="020B0604020202020204" pitchFamily="34" charset="0"/>
            </a:endParaRPr>
          </a:p>
          <a:p>
            <a:r>
              <a:rPr lang="en-GB" sz="3600" b="1" dirty="0" smtClean="0">
                <a:solidFill>
                  <a:schemeClr val="bg1"/>
                </a:solidFill>
                <a:latin typeface="Arial" panose="020B0604020202020204" pitchFamily="34" charset="0"/>
                <a:cs typeface="Arial" panose="020B0604020202020204" pitchFamily="34" charset="0"/>
              </a:rPr>
              <a:t>Measuring Well-being</a:t>
            </a:r>
            <a:endParaRPr lang="en-GB" sz="36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605972" y="1267215"/>
            <a:ext cx="7461504" cy="707886"/>
          </a:xfrm>
          <a:prstGeom prst="rect">
            <a:avLst/>
          </a:prstGeom>
          <a:noFill/>
        </p:spPr>
        <p:txBody>
          <a:bodyPr wrap="square" rtlCol="0">
            <a:spAutoFit/>
          </a:bodyPr>
          <a:lstStyle/>
          <a:p>
            <a:pPr algn="r"/>
            <a:endParaRPr lang="en-US" sz="2000" b="1" dirty="0" smtClean="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Online database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589" t="81580" r="71860" b="1286"/>
          <a:stretch/>
        </p:blipFill>
        <p:spPr>
          <a:xfrm>
            <a:off x="573024" y="5638800"/>
            <a:ext cx="2377440" cy="1219200"/>
          </a:xfrm>
          <a:prstGeom prst="rect">
            <a:avLst/>
          </a:prstGeom>
        </p:spPr>
      </p:pic>
    </p:spTree>
    <p:extLst>
      <p:ext uri="{BB962C8B-B14F-4D97-AF65-F5344CB8AC3E}">
        <p14:creationId xmlns:p14="http://schemas.microsoft.com/office/powerpoint/2010/main" val="2489726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38784"/>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95072" y="207783"/>
            <a:ext cx="955852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The OECD How’s Life? Well-being Database</a:t>
            </a:r>
          </a:p>
        </p:txBody>
      </p:sp>
      <p:sp>
        <p:nvSpPr>
          <p:cNvPr id="8" name="TextBox 7"/>
          <p:cNvSpPr txBox="1"/>
          <p:nvPr/>
        </p:nvSpPr>
        <p:spPr>
          <a:xfrm>
            <a:off x="195072" y="1336594"/>
            <a:ext cx="12115209" cy="313932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One-stop shop for all well-being indicators</a:t>
            </a:r>
          </a:p>
          <a:p>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Covers </a:t>
            </a:r>
            <a:r>
              <a:rPr lang="en-US" dirty="0" smtClean="0">
                <a:latin typeface="Arial" panose="020B0604020202020204" pitchFamily="34" charset="0"/>
                <a:cs typeface="Arial" panose="020B0604020202020204" pitchFamily="34" charset="0"/>
              </a:rPr>
              <a:t>80+ data points for 41 countries (OECD members, Brazil, Colombia, Costa Rica, Russia, South Africa)</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Cross-country panel data: 2005-2019</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Access the database at: </a:t>
            </a:r>
            <a:r>
              <a:rPr lang="en-US" b="1" dirty="0">
                <a:latin typeface="Arial" panose="020B0604020202020204" pitchFamily="34" charset="0"/>
                <a:cs typeface="Arial" panose="020B0604020202020204" pitchFamily="34" charset="0"/>
                <a:hlinkClick r:id="rId3"/>
              </a:rPr>
              <a:t>http://stats.oecd.org/wbos/default.aspx?datasetcode=HSL%20</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3618" t="4720" r="12004" b="59349"/>
          <a:stretch/>
        </p:blipFill>
        <p:spPr>
          <a:xfrm>
            <a:off x="7768125" y="-25233"/>
            <a:ext cx="3204675" cy="188533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487" t="40039" r="16330"/>
          <a:stretch/>
        </p:blipFill>
        <p:spPr>
          <a:xfrm>
            <a:off x="899626" y="3825804"/>
            <a:ext cx="5353050" cy="264983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676" y="3494609"/>
            <a:ext cx="5139224" cy="2892812"/>
          </a:xfrm>
          <a:prstGeom prst="rect">
            <a:avLst/>
          </a:prstGeom>
        </p:spPr>
      </p:pic>
    </p:spTree>
    <p:extLst>
      <p:ext uri="{BB962C8B-B14F-4D97-AF65-F5344CB8AC3E}">
        <p14:creationId xmlns:p14="http://schemas.microsoft.com/office/powerpoint/2010/main" val="379294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201109" cy="6858000"/>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7776" y="139543"/>
            <a:ext cx="2920268" cy="3785652"/>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How can we measure people’s well-being?</a:t>
            </a:r>
          </a:p>
          <a:p>
            <a:endParaRPr lang="en-GB" sz="2400" b="1"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dimensions of well-being </a:t>
            </a:r>
            <a:r>
              <a:rPr lang="en-US" dirty="0" smtClean="0">
                <a:solidFill>
                  <a:schemeClr val="bg1"/>
                </a:solidFill>
                <a:latin typeface="Arial" panose="020B0604020202020204" pitchFamily="34" charset="0"/>
                <a:cs typeface="Arial" panose="020B0604020202020204" pitchFamily="34" charset="0"/>
              </a:rPr>
              <a:t>outcomes “today”</a:t>
            </a:r>
          </a:p>
          <a:p>
            <a:pPr marL="285750" indent="-285750">
              <a:buFont typeface="Wingdings" panose="05000000000000000000" pitchFamily="2" charset="2"/>
              <a:buChar char="Ø"/>
            </a:pP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well-being inequalities</a:t>
            </a:r>
          </a:p>
          <a:p>
            <a:pPr marL="285750" indent="-285750">
              <a:buFont typeface="Wingdings" panose="05000000000000000000" pitchFamily="2" charset="2"/>
              <a:buChar char="Ø"/>
            </a:pP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resources </a:t>
            </a:r>
            <a:r>
              <a:rPr lang="en-US" dirty="0" smtClean="0">
                <a:solidFill>
                  <a:schemeClr val="bg1"/>
                </a:solidFill>
                <a:latin typeface="Arial" panose="020B0604020202020204" pitchFamily="34" charset="0"/>
                <a:cs typeface="Arial" panose="020B0604020202020204" pitchFamily="34" charset="0"/>
              </a:rPr>
              <a:t>&amp; risk factors </a:t>
            </a:r>
            <a:r>
              <a:rPr lang="en-US" dirty="0">
                <a:solidFill>
                  <a:schemeClr val="bg1"/>
                </a:solidFill>
                <a:latin typeface="Arial" panose="020B0604020202020204" pitchFamily="34" charset="0"/>
                <a:cs typeface="Arial" panose="020B0604020202020204" pitchFamily="34" charset="0"/>
              </a:rPr>
              <a:t>that shape future </a:t>
            </a:r>
            <a:r>
              <a:rPr lang="en-US" dirty="0" smtClean="0">
                <a:solidFill>
                  <a:schemeClr val="bg1"/>
                </a:solidFill>
                <a:latin typeface="Arial" panose="020B0604020202020204" pitchFamily="34" charset="0"/>
                <a:cs typeface="Arial" panose="020B0604020202020204" pitchFamily="34" charset="0"/>
              </a:rPr>
              <a:t>well-being</a:t>
            </a:r>
            <a:endParaRPr lang="en-GB" sz="2400" b="1" dirty="0" smtClean="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273" y="207783"/>
            <a:ext cx="7802169" cy="6270036"/>
          </a:xfrm>
          <a:prstGeom prst="rect">
            <a:avLst/>
          </a:prstGeom>
        </p:spPr>
      </p:pic>
      <p:sp>
        <p:nvSpPr>
          <p:cNvPr id="8" name="TextBox 7"/>
          <p:cNvSpPr txBox="1"/>
          <p:nvPr/>
        </p:nvSpPr>
        <p:spPr>
          <a:xfrm>
            <a:off x="12700" y="5950357"/>
            <a:ext cx="3255264"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OECD (2020) </a:t>
            </a:r>
            <a:r>
              <a:rPr lang="en-US" sz="1200" i="1" dirty="0">
                <a:solidFill>
                  <a:schemeClr val="bg1"/>
                </a:solidFill>
                <a:latin typeface="Arial" panose="020B0604020202020204" pitchFamily="34" charset="0"/>
                <a:cs typeface="Arial" panose="020B0604020202020204" pitchFamily="34" charset="0"/>
              </a:rPr>
              <a:t>How’s Life? 2020: Measuring Well-being</a:t>
            </a:r>
            <a:r>
              <a:rPr lang="en-US" sz="1200" dirty="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OECD Publishing, Paris, </a:t>
            </a:r>
            <a:r>
              <a:rPr lang="en-GB" sz="1200" dirty="0" smtClean="0">
                <a:latin typeface="Arial" panose="020B0604020202020204" pitchFamily="34" charset="0"/>
                <a:cs typeface="Arial" panose="020B0604020202020204" pitchFamily="34" charset="0"/>
                <a:hlinkClick r:id="rId4"/>
              </a:rPr>
              <a:t>https</a:t>
            </a:r>
            <a:r>
              <a:rPr lang="en-GB" sz="1200" dirty="0">
                <a:latin typeface="Arial" panose="020B0604020202020204" pitchFamily="34" charset="0"/>
                <a:cs typeface="Arial" panose="020B0604020202020204" pitchFamily="34" charset="0"/>
                <a:hlinkClick r:id="rId4"/>
              </a:rPr>
              <a:t>://</a:t>
            </a:r>
            <a:r>
              <a:rPr lang="en-GB" sz="1200" dirty="0" smtClean="0">
                <a:latin typeface="Arial" panose="020B0604020202020204" pitchFamily="34" charset="0"/>
                <a:cs typeface="Arial" panose="020B0604020202020204" pitchFamily="34" charset="0"/>
                <a:hlinkClick r:id="rId4"/>
              </a:rPr>
              <a:t>doi.org/10.1787/23089679</a:t>
            </a:r>
            <a:r>
              <a:rPr lang="en-GB"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hlinkClick r:id="rId5"/>
              </a:rPr>
              <a:t>www.oecd.org/howslife</a:t>
            </a:r>
            <a:r>
              <a:rPr lang="en-GB" sz="1200" dirty="0" smtClean="0">
                <a:latin typeface="Arial" panose="020B0604020202020204" pitchFamily="34" charset="0"/>
                <a:cs typeface="Arial" panose="020B0604020202020204" pitchFamily="34" charset="0"/>
              </a:rPr>
              <a:t> </a:t>
            </a:r>
          </a:p>
        </p:txBody>
      </p:sp>
      <p:sp>
        <p:nvSpPr>
          <p:cNvPr id="2" name="TextBox 1"/>
          <p:cNvSpPr txBox="1"/>
          <p:nvPr/>
        </p:nvSpPr>
        <p:spPr>
          <a:xfrm>
            <a:off x="2880506" y="1247679"/>
            <a:ext cx="7596348" cy="3139321"/>
          </a:xfrm>
          <a:prstGeom prst="rect">
            <a:avLst/>
          </a:prstGeom>
          <a:solidFill>
            <a:schemeClr val="bg1"/>
          </a:solidFill>
          <a:ln w="88900">
            <a:solidFill>
              <a:srgbClr val="FBA9DA"/>
            </a:solidFill>
          </a:ln>
        </p:spPr>
        <p:txBody>
          <a:bodyPr wrap="square" rtlCol="0">
            <a:spAutoFit/>
          </a:bodyPr>
          <a:lstStyle/>
          <a:p>
            <a:endParaRPr lang="en-GB" dirty="0" smtClean="0"/>
          </a:p>
          <a:p>
            <a:endParaRPr lang="en-GB" dirty="0"/>
          </a:p>
          <a:p>
            <a:r>
              <a:rPr lang="en-GB" b="1" dirty="0" smtClean="0">
                <a:latin typeface="Arial" panose="020B0604020202020204" pitchFamily="34" charset="0"/>
                <a:cs typeface="Arial" panose="020B0604020202020204" pitchFamily="34" charset="0"/>
              </a:rPr>
              <a:t>Well-being data can be used to find out:</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How quality of life is in your country</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For which population groups life is getting better</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How these outcomes correspond with what the government is doing in your country</a:t>
            </a:r>
            <a:endParaRPr lang="en-GB" dirty="0"/>
          </a:p>
          <a:p>
            <a:endParaRPr lang="en-GB" dirty="0"/>
          </a:p>
          <a:p>
            <a:endParaRPr lang="en-GB" dirty="0" smtClean="0"/>
          </a:p>
          <a:p>
            <a:endParaRPr lang="en-GB" dirty="0" smtClean="0"/>
          </a:p>
        </p:txBody>
      </p:sp>
    </p:spTree>
    <p:extLst>
      <p:ext uri="{BB962C8B-B14F-4D97-AF65-F5344CB8AC3E}">
        <p14:creationId xmlns:p14="http://schemas.microsoft.com/office/powerpoint/2010/main" val="42034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38784"/>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95072" y="207783"/>
            <a:ext cx="955852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How to make sense of the database online</a:t>
            </a:r>
            <a:endParaRPr lang="en-GB" sz="2400" b="1" dirty="0" smtClean="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t="13851" b="9248"/>
          <a:stretch/>
        </p:blipFill>
        <p:spPr>
          <a:xfrm>
            <a:off x="373650" y="1388236"/>
            <a:ext cx="11444699" cy="4950571"/>
          </a:xfrm>
          <a:prstGeom prst="rect">
            <a:avLst/>
          </a:prstGeom>
        </p:spPr>
      </p:pic>
    </p:spTree>
    <p:extLst>
      <p:ext uri="{BB962C8B-B14F-4D97-AF65-F5344CB8AC3E}">
        <p14:creationId xmlns:p14="http://schemas.microsoft.com/office/powerpoint/2010/main" val="215601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38784"/>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95072" y="207783"/>
            <a:ext cx="955852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Data examples: Well-being “today” </a:t>
            </a:r>
            <a:r>
              <a:rPr lang="en-GB" sz="24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Subjective well-being</a:t>
            </a:r>
            <a:endParaRPr lang="en-GB" sz="24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208905" y="1146565"/>
            <a:ext cx="1211520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Mean values for life </a:t>
            </a:r>
            <a:r>
              <a:rPr lang="en-US" b="1" dirty="0" smtClean="0">
                <a:latin typeface="Arial" panose="020B0604020202020204" pitchFamily="34" charset="0"/>
                <a:cs typeface="Arial" panose="020B0604020202020204" pitchFamily="34" charset="0"/>
              </a:rPr>
              <a:t>satisfaction</a:t>
            </a:r>
          </a:p>
          <a:p>
            <a:r>
              <a:rPr lang="en-US" dirty="0" smtClean="0">
                <a:latin typeface="Arial" panose="020B0604020202020204" pitchFamily="34" charset="0"/>
                <a:cs typeface="Arial" panose="020B0604020202020204" pitchFamily="34" charset="0"/>
              </a:rPr>
              <a:t>(reported </a:t>
            </a:r>
            <a:r>
              <a:rPr lang="en-US" dirty="0">
                <a:latin typeface="Arial" panose="020B0604020202020204" pitchFamily="34" charset="0"/>
                <a:cs typeface="Arial" panose="020B0604020202020204" pitchFamily="34" charset="0"/>
              </a:rPr>
              <a:t>on a scale from 0 “not at all” to 10 “completely” </a:t>
            </a:r>
            <a:r>
              <a:rPr lang="en-US" dirty="0" smtClean="0">
                <a:latin typeface="Arial" panose="020B0604020202020204" pitchFamily="34" charset="0"/>
                <a:cs typeface="Arial" panose="020B0604020202020204" pitchFamily="34" charset="0"/>
              </a:rPr>
              <a:t>satisfied)</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72" y="1033049"/>
            <a:ext cx="838309" cy="87336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4279871849"/>
              </p:ext>
            </p:extLst>
          </p:nvPr>
        </p:nvGraphicFramePr>
        <p:xfrm>
          <a:off x="1349828" y="1867914"/>
          <a:ext cx="9492344" cy="48573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842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755"/>
            <a:ext cx="2298357" cy="6857999"/>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1" name="TextBox 10"/>
          <p:cNvSpPr txBox="1"/>
          <p:nvPr/>
        </p:nvSpPr>
        <p:spPr>
          <a:xfrm>
            <a:off x="154416" y="207893"/>
            <a:ext cx="1948866" cy="2308324"/>
          </a:xfrm>
          <a:prstGeom prst="rect">
            <a:avLst/>
          </a:prstGeom>
          <a:noFill/>
        </p:spPr>
        <p:txBody>
          <a:bodyPr wrap="square" rtlCol="0">
            <a:spAutoFit/>
          </a:bodyPr>
          <a:lstStyle/>
          <a:p>
            <a:r>
              <a:rPr lang="pt-BR" sz="2400" b="1" dirty="0">
                <a:solidFill>
                  <a:schemeClr val="bg1"/>
                </a:solidFill>
                <a:latin typeface="Arial" panose="020B0604020202020204" pitchFamily="34" charset="0"/>
                <a:cs typeface="Arial" panose="020B0604020202020204" pitchFamily="34" charset="0"/>
              </a:rPr>
              <a:t>Data </a:t>
            </a:r>
            <a:r>
              <a:rPr lang="pt-BR" sz="2400" b="1" dirty="0" err="1">
                <a:solidFill>
                  <a:schemeClr val="bg1"/>
                </a:solidFill>
                <a:latin typeface="Arial" panose="020B0604020202020204" pitchFamily="34" charset="0"/>
                <a:cs typeface="Arial" panose="020B0604020202020204" pitchFamily="34" charset="0"/>
              </a:rPr>
              <a:t>examples</a:t>
            </a:r>
            <a:r>
              <a:rPr lang="pt-BR" sz="2400" b="1" dirty="0">
                <a:solidFill>
                  <a:schemeClr val="bg1"/>
                </a:solidFill>
                <a:latin typeface="Arial" panose="020B0604020202020204" pitchFamily="34" charset="0"/>
                <a:cs typeface="Arial" panose="020B0604020202020204" pitchFamily="34" charset="0"/>
              </a:rPr>
              <a:t>: </a:t>
            </a:r>
            <a:r>
              <a:rPr lang="pt-BR" sz="2400" b="1" dirty="0" err="1" smtClean="0">
                <a:solidFill>
                  <a:schemeClr val="bg1"/>
                </a:solidFill>
                <a:latin typeface="Arial" panose="020B0604020202020204" pitchFamily="34" charset="0"/>
                <a:cs typeface="Arial" panose="020B0604020202020204" pitchFamily="34" charset="0"/>
              </a:rPr>
              <a:t>gender</a:t>
            </a:r>
            <a:r>
              <a:rPr lang="pt-BR" sz="2400" b="1" dirty="0" smtClean="0">
                <a:solidFill>
                  <a:schemeClr val="bg1"/>
                </a:solidFill>
                <a:latin typeface="Arial" panose="020B0604020202020204" pitchFamily="34" charset="0"/>
                <a:cs typeface="Arial" panose="020B0604020202020204" pitchFamily="34" charset="0"/>
              </a:rPr>
              <a:t> </a:t>
            </a:r>
            <a:r>
              <a:rPr lang="pt-BR" sz="2400" b="1" dirty="0" err="1" smtClean="0">
                <a:solidFill>
                  <a:schemeClr val="bg1"/>
                </a:solidFill>
                <a:latin typeface="Arial" panose="020B0604020202020204" pitchFamily="34" charset="0"/>
                <a:cs typeface="Arial" panose="020B0604020202020204" pitchFamily="34" charset="0"/>
              </a:rPr>
              <a:t>inequalities</a:t>
            </a:r>
            <a:r>
              <a:rPr lang="pt-BR" sz="2400" b="1" dirty="0" smtClean="0">
                <a:solidFill>
                  <a:schemeClr val="bg1"/>
                </a:solidFill>
                <a:latin typeface="Arial" panose="020B0604020202020204" pitchFamily="34" charset="0"/>
                <a:cs typeface="Arial" panose="020B0604020202020204" pitchFamily="34" charset="0"/>
              </a:rPr>
              <a:t> in </a:t>
            </a:r>
            <a:r>
              <a:rPr lang="pt-BR" sz="2400" b="1" dirty="0" err="1" smtClean="0">
                <a:solidFill>
                  <a:schemeClr val="bg1"/>
                </a:solidFill>
                <a:latin typeface="Arial" panose="020B0604020202020204" pitchFamily="34" charset="0"/>
                <a:cs typeface="Arial" panose="020B0604020202020204" pitchFamily="34" charset="0"/>
              </a:rPr>
              <a:t>well-being</a:t>
            </a:r>
            <a:endParaRPr lang="pt-BR" sz="2400" b="1" dirty="0">
              <a:solidFill>
                <a:schemeClr val="bg1"/>
              </a:solidFill>
              <a:latin typeface="Arial" panose="020B0604020202020204" pitchFamily="34" charset="0"/>
              <a:cs typeface="Arial" panose="020B0604020202020204" pitchFamily="34" charset="0"/>
            </a:endParaRPr>
          </a:p>
        </p:txBody>
      </p:sp>
      <p:sp>
        <p:nvSpPr>
          <p:cNvPr id="39" name="TextBox 38"/>
          <p:cNvSpPr txBox="1"/>
          <p:nvPr/>
        </p:nvSpPr>
        <p:spPr>
          <a:xfrm>
            <a:off x="2493429" y="158355"/>
            <a:ext cx="894892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OECD average gender ratios (distance from parity)</a:t>
            </a:r>
            <a:endParaRPr lang="en-GB" b="1" dirty="0">
              <a:latin typeface="Arial" panose="020B0604020202020204" pitchFamily="34" charset="0"/>
              <a:cs typeface="Arial" panose="020B0604020202020204" pitchFamily="34" charset="0"/>
            </a:endParaRPr>
          </a:p>
        </p:txBody>
      </p:sp>
      <p:sp>
        <p:nvSpPr>
          <p:cNvPr id="7" name="TextBox 6"/>
          <p:cNvSpPr txBox="1"/>
          <p:nvPr/>
        </p:nvSpPr>
        <p:spPr>
          <a:xfrm>
            <a:off x="-46262" y="5828689"/>
            <a:ext cx="2512395" cy="1015663"/>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OECD (2020) </a:t>
            </a:r>
            <a:r>
              <a:rPr lang="en-US" sz="1200" i="1" dirty="0">
                <a:solidFill>
                  <a:schemeClr val="bg1"/>
                </a:solidFill>
                <a:latin typeface="Arial" panose="020B0604020202020204" pitchFamily="34" charset="0"/>
                <a:cs typeface="Arial" panose="020B0604020202020204" pitchFamily="34" charset="0"/>
              </a:rPr>
              <a:t>How’s Life? 2020: Measuring Well-being</a:t>
            </a:r>
            <a:r>
              <a:rPr lang="en-US" sz="1200" dirty="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OECD Publishing, Paris, </a:t>
            </a:r>
            <a:r>
              <a:rPr lang="en-GB" sz="1200" dirty="0" smtClean="0">
                <a:latin typeface="Arial" panose="020B0604020202020204" pitchFamily="34" charset="0"/>
                <a:cs typeface="Arial" panose="020B0604020202020204" pitchFamily="34" charset="0"/>
                <a:hlinkClick r:id="rId3"/>
              </a:rPr>
              <a:t>https</a:t>
            </a:r>
            <a:r>
              <a:rPr lang="en-GB" sz="1200" dirty="0">
                <a:latin typeface="Arial" panose="020B0604020202020204" pitchFamily="34" charset="0"/>
                <a:cs typeface="Arial" panose="020B0604020202020204" pitchFamily="34" charset="0"/>
                <a:hlinkClick r:id="rId3"/>
              </a:rPr>
              <a:t>://</a:t>
            </a:r>
            <a:r>
              <a:rPr lang="en-GB" sz="1200" dirty="0" smtClean="0">
                <a:latin typeface="Arial" panose="020B0604020202020204" pitchFamily="34" charset="0"/>
                <a:cs typeface="Arial" panose="020B0604020202020204" pitchFamily="34" charset="0"/>
                <a:hlinkClick r:id="rId3"/>
              </a:rPr>
              <a:t>doi.org/10.1787/23089679</a:t>
            </a:r>
            <a:r>
              <a:rPr lang="en-GB"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hlinkClick r:id="rId4"/>
              </a:rPr>
              <a:t>www.oecd.org/howslife</a:t>
            </a:r>
            <a:r>
              <a:rPr lang="en-GB" sz="1200" dirty="0" smtClean="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5"/>
          <a:stretch>
            <a:fillRect/>
          </a:stretch>
        </p:blipFill>
        <p:spPr>
          <a:xfrm>
            <a:off x="2512395" y="696991"/>
            <a:ext cx="9168422" cy="563952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4905" t="8031" r="22663" b="5615"/>
          <a:stretch/>
        </p:blipFill>
        <p:spPr>
          <a:xfrm>
            <a:off x="-21791" y="2847736"/>
            <a:ext cx="2463451" cy="2247900"/>
          </a:xfrm>
          <a:prstGeom prst="rect">
            <a:avLst/>
          </a:prstGeom>
        </p:spPr>
      </p:pic>
    </p:spTree>
    <p:extLst>
      <p:ext uri="{BB962C8B-B14F-4D97-AF65-F5344CB8AC3E}">
        <p14:creationId xmlns:p14="http://schemas.microsoft.com/office/powerpoint/2010/main" val="2002994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3479800" cy="6857999"/>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05917" y="118500"/>
            <a:ext cx="3162047" cy="2554545"/>
          </a:xfrm>
          <a:prstGeom prst="rect">
            <a:avLst/>
          </a:prstGeom>
          <a:noFill/>
        </p:spPr>
        <p:txBody>
          <a:bodyPr wrap="square" rtlCol="0">
            <a:spAutoFit/>
          </a:bodyPr>
          <a:lstStyle/>
          <a:p>
            <a:r>
              <a:rPr lang="pt-BR" sz="2400" b="1" dirty="0" smtClean="0">
                <a:solidFill>
                  <a:schemeClr val="bg1"/>
                </a:solidFill>
                <a:latin typeface="Arial" panose="020B0604020202020204" pitchFamily="34" charset="0"/>
                <a:cs typeface="Arial" panose="020B0604020202020204" pitchFamily="34" charset="0"/>
              </a:rPr>
              <a:t>Data </a:t>
            </a:r>
            <a:r>
              <a:rPr lang="pt-BR" sz="2400" b="1" dirty="0" err="1" smtClean="0">
                <a:solidFill>
                  <a:schemeClr val="bg1"/>
                </a:solidFill>
                <a:latin typeface="Arial" panose="020B0604020202020204" pitchFamily="34" charset="0"/>
                <a:cs typeface="Arial" panose="020B0604020202020204" pitchFamily="34" charset="0"/>
              </a:rPr>
              <a:t>examples</a:t>
            </a:r>
            <a:r>
              <a:rPr lang="pt-BR" sz="2400" b="1" dirty="0" smtClean="0">
                <a:solidFill>
                  <a:schemeClr val="bg1"/>
                </a:solidFill>
                <a:latin typeface="Arial" panose="020B0604020202020204" pitchFamily="34" charset="0"/>
                <a:cs typeface="Arial" panose="020B0604020202020204" pitchFamily="34" charset="0"/>
              </a:rPr>
              <a:t>: </a:t>
            </a:r>
            <a:r>
              <a:rPr lang="pt-BR" sz="2400" b="1" dirty="0" err="1" smtClean="0">
                <a:solidFill>
                  <a:schemeClr val="bg1"/>
                </a:solidFill>
                <a:latin typeface="Arial" panose="020B0604020202020204" pitchFamily="34" charset="0"/>
                <a:cs typeface="Arial" panose="020B0604020202020204" pitchFamily="34" charset="0"/>
              </a:rPr>
              <a:t>deprivations</a:t>
            </a:r>
            <a:r>
              <a:rPr lang="pt-BR" sz="2400" b="1" dirty="0" smtClean="0">
                <a:solidFill>
                  <a:schemeClr val="bg1"/>
                </a:solidFill>
                <a:latin typeface="Arial" panose="020B0604020202020204" pitchFamily="34" charset="0"/>
                <a:cs typeface="Arial" panose="020B0604020202020204" pitchFamily="34" charset="0"/>
              </a:rPr>
              <a:t> in </a:t>
            </a:r>
          </a:p>
          <a:p>
            <a:r>
              <a:rPr lang="pt-BR" sz="2400" b="1" dirty="0" err="1" smtClean="0">
                <a:solidFill>
                  <a:schemeClr val="bg1"/>
                </a:solidFill>
                <a:latin typeface="Arial" panose="020B0604020202020204" pitchFamily="34" charset="0"/>
                <a:cs typeface="Arial" panose="020B0604020202020204" pitchFamily="34" charset="0"/>
              </a:rPr>
              <a:t>well-being</a:t>
            </a:r>
            <a:endParaRPr lang="pt-BR" sz="2400" b="1" dirty="0" smtClean="0">
              <a:solidFill>
                <a:schemeClr val="bg1"/>
              </a:solidFill>
              <a:latin typeface="Arial" panose="020B0604020202020204" pitchFamily="34" charset="0"/>
              <a:cs typeface="Arial" panose="020B0604020202020204" pitchFamily="34" charset="0"/>
            </a:endParaRPr>
          </a:p>
          <a:p>
            <a:endParaRPr lang="pt-BR" sz="2400" b="1" dirty="0">
              <a:solidFill>
                <a:schemeClr val="bg1"/>
              </a:solidFill>
              <a:latin typeface="Arial" panose="020B0604020202020204" pitchFamily="34" charset="0"/>
              <a:cs typeface="Arial" panose="020B0604020202020204" pitchFamily="34" charset="0"/>
            </a:endParaRPr>
          </a:p>
          <a:p>
            <a:r>
              <a:rPr lang="pt-BR" sz="1400" i="1" dirty="0" smtClean="0">
                <a:solidFill>
                  <a:schemeClr val="bg1"/>
                </a:solidFill>
                <a:latin typeface="Arial" panose="020B0604020202020204" pitchFamily="34" charset="0"/>
                <a:cs typeface="Arial" panose="020B0604020202020204" pitchFamily="34" charset="0"/>
              </a:rPr>
              <a:t>OECD </a:t>
            </a:r>
            <a:r>
              <a:rPr lang="pt-BR" sz="1400" i="1" dirty="0" err="1" smtClean="0">
                <a:solidFill>
                  <a:schemeClr val="bg1"/>
                </a:solidFill>
                <a:latin typeface="Arial" panose="020B0604020202020204" pitchFamily="34" charset="0"/>
                <a:cs typeface="Arial" panose="020B0604020202020204" pitchFamily="34" charset="0"/>
              </a:rPr>
              <a:t>average</a:t>
            </a:r>
            <a:r>
              <a:rPr lang="pt-BR" sz="1400" i="1" dirty="0" smtClean="0">
                <a:solidFill>
                  <a:schemeClr val="bg1"/>
                </a:solidFill>
                <a:latin typeface="Arial" panose="020B0604020202020204" pitchFamily="34" charset="0"/>
                <a:cs typeface="Arial" panose="020B0604020202020204" pitchFamily="34" charset="0"/>
              </a:rPr>
              <a:t> </a:t>
            </a:r>
            <a:r>
              <a:rPr lang="pt-BR" sz="1400" i="1" dirty="0" err="1" smtClean="0">
                <a:solidFill>
                  <a:schemeClr val="bg1"/>
                </a:solidFill>
                <a:latin typeface="Arial" panose="020B0604020202020204" pitchFamily="34" charset="0"/>
                <a:cs typeface="Arial" panose="020B0604020202020204" pitchFamily="34" charset="0"/>
              </a:rPr>
              <a:t>result</a:t>
            </a:r>
            <a:r>
              <a:rPr lang="pt-BR" sz="1400" i="1" dirty="0" smtClean="0">
                <a:solidFill>
                  <a:schemeClr val="bg1"/>
                </a:solidFill>
                <a:latin typeface="Arial" panose="020B0604020202020204" pitchFamily="34" charset="0"/>
                <a:cs typeface="Arial" panose="020B0604020202020204" pitchFamily="34" charset="0"/>
              </a:rPr>
              <a:t> </a:t>
            </a:r>
            <a:r>
              <a:rPr lang="pt-BR" sz="1400" i="1" dirty="0" err="1" smtClean="0">
                <a:solidFill>
                  <a:schemeClr val="bg1"/>
                </a:solidFill>
                <a:latin typeface="Arial" panose="020B0604020202020204" pitchFamily="34" charset="0"/>
                <a:cs typeface="Arial" panose="020B0604020202020204" pitchFamily="34" charset="0"/>
              </a:rPr>
              <a:t>shown</a:t>
            </a:r>
            <a:r>
              <a:rPr lang="pt-BR" sz="1400" i="1" dirty="0" smtClean="0">
                <a:solidFill>
                  <a:schemeClr val="bg1"/>
                </a:solidFill>
                <a:latin typeface="Arial" panose="020B0604020202020204" pitchFamily="34" charset="0"/>
                <a:cs typeface="Arial" panose="020B0604020202020204" pitchFamily="34" charset="0"/>
              </a:rPr>
              <a:t> for </a:t>
            </a:r>
            <a:r>
              <a:rPr lang="pt-BR" sz="1400" i="1" dirty="0" err="1" smtClean="0">
                <a:solidFill>
                  <a:schemeClr val="bg1"/>
                </a:solidFill>
                <a:latin typeface="Arial" panose="020B0604020202020204" pitchFamily="34" charset="0"/>
                <a:cs typeface="Arial" panose="020B0604020202020204" pitchFamily="34" charset="0"/>
              </a:rPr>
              <a:t>illustration</a:t>
            </a:r>
            <a:endParaRPr lang="pt-BR" sz="1400" i="1" dirty="0">
              <a:solidFill>
                <a:schemeClr val="bg1"/>
              </a:solidFill>
              <a:latin typeface="Arial" panose="020B0604020202020204" pitchFamily="34" charset="0"/>
              <a:cs typeface="Arial" panose="020B0604020202020204" pitchFamily="34" charset="0"/>
            </a:endParaRPr>
          </a:p>
          <a:p>
            <a:endParaRPr lang="pt-BR" sz="36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2700" y="5950357"/>
            <a:ext cx="3255264"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OECD (2020) </a:t>
            </a:r>
            <a:r>
              <a:rPr lang="en-US" sz="1200" i="1" dirty="0">
                <a:solidFill>
                  <a:schemeClr val="bg1"/>
                </a:solidFill>
                <a:latin typeface="Arial" panose="020B0604020202020204" pitchFamily="34" charset="0"/>
                <a:cs typeface="Arial" panose="020B0604020202020204" pitchFamily="34" charset="0"/>
              </a:rPr>
              <a:t>How’s Life? 2020: Measuring Well-being</a:t>
            </a:r>
            <a:r>
              <a:rPr lang="en-US" sz="1200" dirty="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OECD Publishing, Paris, </a:t>
            </a:r>
            <a:r>
              <a:rPr lang="en-GB" sz="1200" dirty="0" smtClean="0">
                <a:latin typeface="Arial" panose="020B0604020202020204" pitchFamily="34" charset="0"/>
                <a:cs typeface="Arial" panose="020B0604020202020204" pitchFamily="34" charset="0"/>
                <a:hlinkClick r:id="rId3"/>
              </a:rPr>
              <a:t>https</a:t>
            </a:r>
            <a:r>
              <a:rPr lang="en-GB" sz="1200" dirty="0">
                <a:latin typeface="Arial" panose="020B0604020202020204" pitchFamily="34" charset="0"/>
                <a:cs typeface="Arial" panose="020B0604020202020204" pitchFamily="34" charset="0"/>
                <a:hlinkClick r:id="rId3"/>
              </a:rPr>
              <a:t>://</a:t>
            </a:r>
            <a:r>
              <a:rPr lang="en-GB" sz="1200" dirty="0" smtClean="0">
                <a:latin typeface="Arial" panose="020B0604020202020204" pitchFamily="34" charset="0"/>
                <a:cs typeface="Arial" panose="020B0604020202020204" pitchFamily="34" charset="0"/>
                <a:hlinkClick r:id="rId3"/>
              </a:rPr>
              <a:t>doi.org/10.1787/23089679</a:t>
            </a:r>
            <a:r>
              <a:rPr lang="en-GB"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hlinkClick r:id="rId4"/>
              </a:rPr>
              <a:t>www.oecd.org/howslife</a:t>
            </a:r>
            <a:r>
              <a:rPr lang="en-GB" sz="1200" dirty="0" smtClean="0">
                <a:latin typeface="Arial" panose="020B0604020202020204" pitchFamily="34" charset="0"/>
                <a:cs typeface="Arial" panose="020B0604020202020204" pitchFamily="34" charset="0"/>
              </a:rPr>
              <a:t> </a:t>
            </a: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800" y="319678"/>
            <a:ext cx="8727179" cy="6046177"/>
          </a:xfrm>
          <a:prstGeom prst="rect">
            <a:avLst/>
          </a:prstGeom>
        </p:spPr>
      </p:pic>
    </p:spTree>
    <p:extLst>
      <p:ext uri="{BB962C8B-B14F-4D97-AF65-F5344CB8AC3E}">
        <p14:creationId xmlns:p14="http://schemas.microsoft.com/office/powerpoint/2010/main" val="336908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38784"/>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11" name="TextBox 10"/>
          <p:cNvSpPr txBox="1"/>
          <p:nvPr/>
        </p:nvSpPr>
        <p:spPr>
          <a:xfrm>
            <a:off x="195072" y="130839"/>
            <a:ext cx="11996928" cy="677108"/>
          </a:xfrm>
          <a:prstGeom prst="rect">
            <a:avLst/>
          </a:prstGeom>
          <a:noFill/>
        </p:spPr>
        <p:txBody>
          <a:bodyPr wrap="square" rtlCol="0">
            <a:spAutoFit/>
          </a:bodyPr>
          <a:lstStyle/>
          <a:p>
            <a:r>
              <a:rPr lang="pt-BR" sz="2400" b="1" dirty="0">
                <a:solidFill>
                  <a:schemeClr val="bg1"/>
                </a:solidFill>
                <a:latin typeface="Arial" panose="020B0604020202020204" pitchFamily="34" charset="0"/>
                <a:cs typeface="Arial" panose="020B0604020202020204" pitchFamily="34" charset="0"/>
              </a:rPr>
              <a:t>Data </a:t>
            </a:r>
            <a:r>
              <a:rPr lang="pt-BR" sz="2400" b="1" dirty="0" err="1">
                <a:solidFill>
                  <a:schemeClr val="bg1"/>
                </a:solidFill>
                <a:latin typeface="Arial" panose="020B0604020202020204" pitchFamily="34" charset="0"/>
                <a:cs typeface="Arial" panose="020B0604020202020204" pitchFamily="34" charset="0"/>
              </a:rPr>
              <a:t>examples</a:t>
            </a:r>
            <a:r>
              <a:rPr lang="pt-BR" sz="2400" b="1" dirty="0">
                <a:solidFill>
                  <a:schemeClr val="bg1"/>
                </a:solidFill>
                <a:latin typeface="Arial" panose="020B0604020202020204" pitchFamily="34" charset="0"/>
                <a:cs typeface="Arial" panose="020B0604020202020204" pitchFamily="34" charset="0"/>
              </a:rPr>
              <a:t>: </a:t>
            </a:r>
            <a:r>
              <a:rPr lang="pt-BR" sz="2400" b="1" dirty="0" err="1">
                <a:solidFill>
                  <a:schemeClr val="bg1"/>
                </a:solidFill>
                <a:latin typeface="Arial" panose="020B0604020202020204" pitchFamily="34" charset="0"/>
                <a:cs typeface="Arial" panose="020B0604020202020204" pitchFamily="34" charset="0"/>
              </a:rPr>
              <a:t>Resources</a:t>
            </a:r>
            <a:r>
              <a:rPr lang="pt-BR" sz="2400" b="1" dirty="0">
                <a:solidFill>
                  <a:schemeClr val="bg1"/>
                </a:solidFill>
                <a:latin typeface="Arial" panose="020B0604020202020204" pitchFamily="34" charset="0"/>
                <a:cs typeface="Arial" panose="020B0604020202020204" pitchFamily="34" charset="0"/>
              </a:rPr>
              <a:t> for </a:t>
            </a:r>
            <a:r>
              <a:rPr lang="pt-BR" sz="2400" b="1" dirty="0" smtClean="0">
                <a:solidFill>
                  <a:schemeClr val="bg1"/>
                </a:solidFill>
                <a:latin typeface="Arial" panose="020B0604020202020204" pitchFamily="34" charset="0"/>
                <a:cs typeface="Arial" panose="020B0604020202020204" pitchFamily="34" charset="0"/>
              </a:rPr>
              <a:t>future </a:t>
            </a:r>
            <a:r>
              <a:rPr lang="pt-BR" sz="2400" b="1" dirty="0" err="1" smtClean="0">
                <a:solidFill>
                  <a:schemeClr val="bg1"/>
                </a:solidFill>
                <a:latin typeface="Arial" panose="020B0604020202020204" pitchFamily="34" charset="0"/>
                <a:cs typeface="Arial" panose="020B0604020202020204" pitchFamily="34" charset="0"/>
              </a:rPr>
              <a:t>well-being</a:t>
            </a:r>
            <a:endParaRPr lang="en-GB" sz="2400" b="1" dirty="0">
              <a:solidFill>
                <a:schemeClr val="bg1"/>
              </a:solidFill>
              <a:latin typeface="Arial" panose="020B0604020202020204" pitchFamily="34" charset="0"/>
              <a:cs typeface="Arial" panose="020B0604020202020204" pitchFamily="34" charset="0"/>
            </a:endParaRPr>
          </a:p>
          <a:p>
            <a:r>
              <a:rPr lang="pt-BR" sz="1400" i="1" dirty="0" err="1" smtClean="0">
                <a:solidFill>
                  <a:schemeClr val="bg1"/>
                </a:solidFill>
                <a:latin typeface="Arial" panose="020B0604020202020204" pitchFamily="34" charset="0"/>
                <a:cs typeface="Arial" panose="020B0604020202020204" pitchFamily="34" charset="0"/>
              </a:rPr>
              <a:t>Results</a:t>
            </a:r>
            <a:r>
              <a:rPr lang="pt-BR" sz="1400" i="1" dirty="0" smtClean="0">
                <a:solidFill>
                  <a:schemeClr val="bg1"/>
                </a:solidFill>
                <a:latin typeface="Arial" panose="020B0604020202020204" pitchFamily="34" charset="0"/>
                <a:cs typeface="Arial" panose="020B0604020202020204" pitchFamily="34" charset="0"/>
              </a:rPr>
              <a:t> for </a:t>
            </a:r>
            <a:r>
              <a:rPr lang="pt-BR" sz="1400" i="1" dirty="0" err="1" smtClean="0">
                <a:solidFill>
                  <a:schemeClr val="bg1"/>
                </a:solidFill>
                <a:latin typeface="Arial" panose="020B0604020202020204" pitchFamily="34" charset="0"/>
                <a:cs typeface="Arial" panose="020B0604020202020204" pitchFamily="34" charset="0"/>
              </a:rPr>
              <a:t>Belgium</a:t>
            </a:r>
            <a:r>
              <a:rPr lang="pt-BR" sz="1400" i="1" dirty="0" smtClean="0">
                <a:solidFill>
                  <a:schemeClr val="bg1"/>
                </a:solidFill>
                <a:latin typeface="Arial" panose="020B0604020202020204" pitchFamily="34" charset="0"/>
                <a:cs typeface="Arial" panose="020B0604020202020204" pitchFamily="34" charset="0"/>
              </a:rPr>
              <a:t> </a:t>
            </a:r>
            <a:r>
              <a:rPr lang="pt-BR" sz="1400" i="1" dirty="0" err="1" smtClean="0">
                <a:solidFill>
                  <a:schemeClr val="bg1"/>
                </a:solidFill>
                <a:latin typeface="Arial" panose="020B0604020202020204" pitchFamily="34" charset="0"/>
                <a:cs typeface="Arial" panose="020B0604020202020204" pitchFamily="34" charset="0"/>
              </a:rPr>
              <a:t>shown</a:t>
            </a:r>
            <a:r>
              <a:rPr lang="pt-BR" sz="1400" i="1" dirty="0" smtClean="0">
                <a:solidFill>
                  <a:schemeClr val="bg1"/>
                </a:solidFill>
                <a:latin typeface="Arial" panose="020B0604020202020204" pitchFamily="34" charset="0"/>
                <a:cs typeface="Arial" panose="020B0604020202020204" pitchFamily="34" charset="0"/>
              </a:rPr>
              <a:t> for </a:t>
            </a:r>
            <a:r>
              <a:rPr lang="pt-BR" sz="1400" i="1" dirty="0" err="1" smtClean="0">
                <a:solidFill>
                  <a:schemeClr val="bg1"/>
                </a:solidFill>
                <a:latin typeface="Arial" panose="020B0604020202020204" pitchFamily="34" charset="0"/>
                <a:cs typeface="Arial" panose="020B0604020202020204" pitchFamily="34" charset="0"/>
              </a:rPr>
              <a:t>illustration</a:t>
            </a:r>
            <a:endParaRPr lang="en-GB" sz="1400" i="1" dirty="0" smtClean="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95072" y="5448293"/>
            <a:ext cx="11831828" cy="830997"/>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Note: </a:t>
            </a:r>
            <a:r>
              <a:rPr lang="en-GB" sz="1600" dirty="0">
                <a:solidFill>
                  <a:srgbClr val="92D050"/>
                </a:solidFill>
                <a:latin typeface="Arial" panose="020B0604020202020204" pitchFamily="34" charset="0"/>
                <a:cs typeface="Arial" panose="020B0604020202020204" pitchFamily="34" charset="0"/>
              </a:rPr>
              <a:t>❶</a:t>
            </a:r>
            <a:r>
              <a:rPr lang="en-GB" sz="1600" dirty="0">
                <a:latin typeface="Arial" panose="020B0604020202020204" pitchFamily="34" charset="0"/>
                <a:cs typeface="Arial" panose="020B0604020202020204" pitchFamily="34" charset="0"/>
              </a:rPr>
              <a:t>=top-performing OECD tier, </a:t>
            </a:r>
            <a:r>
              <a:rPr lang="en-GB" sz="1600" dirty="0">
                <a:solidFill>
                  <a:schemeClr val="bg1">
                    <a:lumMod val="65000"/>
                  </a:schemeClr>
                </a:solidFill>
                <a:latin typeface="Arial" panose="020B0604020202020204" pitchFamily="34" charset="0"/>
                <a:cs typeface="Arial" panose="020B0604020202020204" pitchFamily="34" charset="0"/>
              </a:rPr>
              <a:t>❷</a:t>
            </a:r>
            <a:r>
              <a:rPr lang="en-GB" sz="1600" dirty="0">
                <a:latin typeface="Arial" panose="020B0604020202020204" pitchFamily="34" charset="0"/>
                <a:cs typeface="Arial" panose="020B0604020202020204" pitchFamily="34" charset="0"/>
              </a:rPr>
              <a:t>=middle-performing OECD tier, </a:t>
            </a:r>
            <a:r>
              <a:rPr lang="en-GB" sz="1600" dirty="0">
                <a:solidFill>
                  <a:srgbClr val="FF9900"/>
                </a:solidFill>
                <a:latin typeface="Arial" panose="020B0604020202020204" pitchFamily="34" charset="0"/>
                <a:cs typeface="Arial" panose="020B0604020202020204" pitchFamily="34" charset="0"/>
              </a:rPr>
              <a:t>❸</a:t>
            </a:r>
            <a:r>
              <a:rPr lang="en-GB" sz="1600" dirty="0">
                <a:latin typeface="Arial" panose="020B0604020202020204" pitchFamily="34" charset="0"/>
                <a:cs typeface="Arial" panose="020B0604020202020204" pitchFamily="34" charset="0"/>
              </a:rPr>
              <a:t>=bottom-performing OECD tier. ➚ indicates consistent improvement; ↔ indicates no clear or consistent trend; ➘ indicates consistent deterioration, and “…” indicates insufficient time series to determine trends since 2010. </a:t>
            </a:r>
          </a:p>
        </p:txBody>
      </p:sp>
      <p:sp>
        <p:nvSpPr>
          <p:cNvPr id="7" name="TextBox 6"/>
          <p:cNvSpPr txBox="1"/>
          <p:nvPr/>
        </p:nvSpPr>
        <p:spPr>
          <a:xfrm>
            <a:off x="200990" y="6350168"/>
            <a:ext cx="1211757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OECD (2020) </a:t>
            </a:r>
            <a:r>
              <a:rPr lang="en-US" sz="1200" i="1" dirty="0">
                <a:latin typeface="Arial" panose="020B0604020202020204" pitchFamily="34" charset="0"/>
                <a:cs typeface="Arial" panose="020B0604020202020204" pitchFamily="34" charset="0"/>
              </a:rPr>
              <a:t>How’s Life? 2020: Measuring Well-being</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OECD Publishing, Paris, </a:t>
            </a:r>
            <a:r>
              <a:rPr lang="en-GB" sz="1200" dirty="0" smtClean="0">
                <a:latin typeface="Arial" panose="020B0604020202020204" pitchFamily="34" charset="0"/>
                <a:cs typeface="Arial" panose="020B0604020202020204" pitchFamily="34" charset="0"/>
                <a:hlinkClick r:id="rId3"/>
              </a:rPr>
              <a:t>https</a:t>
            </a:r>
            <a:r>
              <a:rPr lang="en-GB" sz="1200" dirty="0">
                <a:latin typeface="Arial" panose="020B0604020202020204" pitchFamily="34" charset="0"/>
                <a:cs typeface="Arial" panose="020B0604020202020204" pitchFamily="34" charset="0"/>
                <a:hlinkClick r:id="rId3"/>
              </a:rPr>
              <a:t>://</a:t>
            </a:r>
            <a:r>
              <a:rPr lang="en-GB" sz="1200" dirty="0" smtClean="0">
                <a:latin typeface="Arial" panose="020B0604020202020204" pitchFamily="34" charset="0"/>
                <a:cs typeface="Arial" panose="020B0604020202020204" pitchFamily="34" charset="0"/>
                <a:hlinkClick r:id="rId3"/>
              </a:rPr>
              <a:t>doi.org/10.1787/23089679</a:t>
            </a:r>
            <a:r>
              <a:rPr lang="en-GB"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hlinkClick r:id="rId4"/>
              </a:rPr>
              <a:t>www.oecd.org/howslife</a:t>
            </a:r>
            <a:r>
              <a:rPr lang="en-GB" sz="1200" dirty="0" smtClean="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672" y="1349829"/>
            <a:ext cx="10089776" cy="3657600"/>
          </a:xfrm>
          <a:prstGeom prst="rect">
            <a:avLst/>
          </a:prstGeom>
        </p:spPr>
      </p:pic>
    </p:spTree>
    <p:extLst>
      <p:ext uri="{BB962C8B-B14F-4D97-AF65-F5344CB8AC3E}">
        <p14:creationId xmlns:p14="http://schemas.microsoft.com/office/powerpoint/2010/main" val="2114854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938784"/>
          </a:xfrm>
          <a:prstGeom prst="rect">
            <a:avLst/>
          </a:prstGeom>
          <a:solidFill>
            <a:srgbClr val="FBA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a:spLocks noGrp="1"/>
          </p:cNvSpPr>
          <p:nvPr>
            <p:ph idx="1"/>
          </p:nvPr>
        </p:nvSpPr>
        <p:spPr>
          <a:xfrm>
            <a:off x="195072" y="1410743"/>
            <a:ext cx="6243828" cy="1334988"/>
          </a:xfrm>
        </p:spPr>
        <p:txBody>
          <a:bodyPr>
            <a:noAutofit/>
          </a:bodyPr>
          <a:lstStyle/>
          <a:p>
            <a:pPr marL="0" indent="0">
              <a:spcBef>
                <a:spcPts val="0"/>
              </a:spcBef>
              <a:buNone/>
            </a:pPr>
            <a:r>
              <a:rPr lang="en-GB" sz="2400" b="1" dirty="0" smtClean="0">
                <a:latin typeface="Arial" panose="020B0604020202020204" pitchFamily="34" charset="0"/>
                <a:cs typeface="Arial" panose="020B0604020202020204" pitchFamily="34" charset="0"/>
              </a:rPr>
              <a:t>How’s Life? 2020: Measuring Well-being</a:t>
            </a:r>
          </a:p>
          <a:p>
            <a:pPr marL="0" indent="0">
              <a:spcBef>
                <a:spcPts val="0"/>
              </a:spcBef>
              <a:buNone/>
            </a:pPr>
            <a:r>
              <a:rPr lang="en-GB" sz="2400" dirty="0" smtClean="0">
                <a:latin typeface="Arial" panose="020B0604020202020204" pitchFamily="34" charset="0"/>
                <a:cs typeface="Arial" panose="020B0604020202020204" pitchFamily="34" charset="0"/>
              </a:rPr>
              <a:t>Read free online at www.oecd.org/howslife</a:t>
            </a:r>
          </a:p>
        </p:txBody>
      </p:sp>
      <p:sp>
        <p:nvSpPr>
          <p:cNvPr id="12" name="Content Placeholder 2"/>
          <p:cNvSpPr txBox="1">
            <a:spLocks/>
          </p:cNvSpPr>
          <p:nvPr/>
        </p:nvSpPr>
        <p:spPr>
          <a:xfrm>
            <a:off x="195072" y="4274094"/>
            <a:ext cx="6701028" cy="1334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pPr>
            <a:endParaRPr lang="en-GB" sz="2000" b="1" dirty="0" smtClean="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2400" dirty="0" smtClean="0">
                <a:latin typeface="Arial" panose="020B0604020202020204" pitchFamily="34" charset="0"/>
                <a:cs typeface="Arial" panose="020B0604020202020204" pitchFamily="34" charset="0"/>
              </a:rPr>
              <a:t>Questions? Write to us at: </a:t>
            </a:r>
          </a:p>
          <a:p>
            <a:pPr marL="0" indent="0">
              <a:spcBef>
                <a:spcPts val="0"/>
              </a:spcBef>
              <a:buFont typeface="Arial" panose="020B0604020202020204" pitchFamily="34" charset="0"/>
              <a:buNone/>
            </a:pPr>
            <a:r>
              <a:rPr lang="en-GB" sz="2400" dirty="0" smtClean="0">
                <a:latin typeface="Arial" panose="020B0604020202020204" pitchFamily="34" charset="0"/>
                <a:cs typeface="Arial" panose="020B0604020202020204" pitchFamily="34" charset="0"/>
              </a:rPr>
              <a:t>wellbeing@oecd.org</a:t>
            </a:r>
            <a:endParaRPr lang="en-GB"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486" t="73799" r="89970" b="17620"/>
          <a:stretch/>
        </p:blipFill>
        <p:spPr>
          <a:xfrm>
            <a:off x="195072" y="2927570"/>
            <a:ext cx="795528" cy="867851"/>
          </a:xfrm>
          <a:prstGeom prst="rect">
            <a:avLst/>
          </a:prstGeom>
        </p:spPr>
      </p:pic>
      <p:sp>
        <p:nvSpPr>
          <p:cNvPr id="13" name="Content Placeholder 2"/>
          <p:cNvSpPr txBox="1">
            <a:spLocks/>
          </p:cNvSpPr>
          <p:nvPr/>
        </p:nvSpPr>
        <p:spPr>
          <a:xfrm>
            <a:off x="785622" y="2927570"/>
            <a:ext cx="6701028" cy="1334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pPr>
            <a:endParaRPr lang="en-GB" sz="2000" b="1" dirty="0" smtClean="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GB" sz="2400" dirty="0" smtClean="0">
                <a:latin typeface="Arial" panose="020B0604020202020204" pitchFamily="34" charset="0"/>
                <a:cs typeface="Arial" panose="020B0604020202020204" pitchFamily="34" charset="0"/>
              </a:rPr>
              <a:t>@OECD_STAT | #</a:t>
            </a:r>
            <a:r>
              <a:rPr lang="en-GB" sz="2400" dirty="0" err="1" smtClean="0">
                <a:latin typeface="Arial" panose="020B0604020202020204" pitchFamily="34" charset="0"/>
                <a:cs typeface="Arial" panose="020B0604020202020204" pitchFamily="34" charset="0"/>
              </a:rPr>
              <a:t>howslife</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195072" y="207783"/>
            <a:ext cx="11996928" cy="461665"/>
          </a:xfrm>
          <a:prstGeom prst="rect">
            <a:avLst/>
          </a:prstGeom>
          <a:noFill/>
        </p:spPr>
        <p:txBody>
          <a:bodyPr wrap="square" rtlCol="0">
            <a:spAutoFit/>
          </a:bodyPr>
          <a:lstStyle/>
          <a:p>
            <a:r>
              <a:rPr lang="pt-BR" sz="2400" b="1" dirty="0" err="1" smtClean="0">
                <a:solidFill>
                  <a:schemeClr val="bg1"/>
                </a:solidFill>
                <a:latin typeface="Arial" panose="020B0604020202020204" pitchFamily="34" charset="0"/>
                <a:cs typeface="Arial" panose="020B0604020202020204" pitchFamily="34" charset="0"/>
              </a:rPr>
              <a:t>Find</a:t>
            </a:r>
            <a:r>
              <a:rPr lang="pt-BR" sz="2400" b="1" dirty="0" smtClean="0">
                <a:solidFill>
                  <a:schemeClr val="bg1"/>
                </a:solidFill>
                <a:latin typeface="Arial" panose="020B0604020202020204" pitchFamily="34" charset="0"/>
                <a:cs typeface="Arial" panose="020B0604020202020204" pitchFamily="34" charset="0"/>
              </a:rPr>
              <a:t> out more </a:t>
            </a:r>
            <a:r>
              <a:rPr lang="pt-BR" sz="2400" b="1" dirty="0" err="1" smtClean="0">
                <a:solidFill>
                  <a:schemeClr val="bg1"/>
                </a:solidFill>
                <a:latin typeface="Arial" panose="020B0604020202020204" pitchFamily="34" charset="0"/>
                <a:cs typeface="Arial" panose="020B0604020202020204" pitchFamily="34" charset="0"/>
              </a:rPr>
              <a:t>information</a:t>
            </a:r>
            <a:endParaRPr lang="en-GB" sz="2400" b="1" dirty="0" smtClean="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9855" t="53478" r="3986" b="86"/>
          <a:stretch/>
        </p:blipFill>
        <p:spPr>
          <a:xfrm>
            <a:off x="5763923" y="2453589"/>
            <a:ext cx="5669280" cy="3304032"/>
          </a:xfrm>
          <a:prstGeom prst="rect">
            <a:avLst/>
          </a:prstGeom>
        </p:spPr>
      </p:pic>
    </p:spTree>
    <p:extLst>
      <p:ext uri="{BB962C8B-B14F-4D97-AF65-F5344CB8AC3E}">
        <p14:creationId xmlns:p14="http://schemas.microsoft.com/office/powerpoint/2010/main" val="297721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844B5B7FAAAB6548856F9CE11092C316" ma:contentTypeVersion="0" ma:contentTypeDescription="Create a new document in this library." ma:contentTypeScope="" ma:versionID="8d99ce802ab382c7aa3eaa7ffaa82c35">
  <xsd:schema xmlns:xsd="http://www.w3.org/2001/XMLSchema" xmlns:xs="http://www.w3.org/2001/XMLSchema" xmlns:p="http://schemas.microsoft.com/office/2006/metadata/properties" xmlns:ns2="http://schemas.microsoft.com/sharepoint/v3/fields" xmlns:ns3="e77451d3-b734-49ca-ad7d-459131d9e5cf" targetNamespace="http://schemas.microsoft.com/office/2006/metadata/properties" ma:root="true" ma:fieldsID="d4e6a92ec90ac365c8c1dcdfe29111c3" ns2:_="" ns3:_="">
    <xsd:import namespace="http://schemas.microsoft.com/sharepoint/v3/fields"/>
    <xsd:import namespace="e77451d3-b734-49ca-ad7d-459131d9e5cf"/>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77451d3-b734-49ca-ad7d-459131d9e5cf"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DocumentLanguage xmlns="e77451d3-b734-49ca-ad7d-459131d9e5cf">EN</EC_Collab_DocumentLanguage>
    <EC_Collab_Reference xmlns="e77451d3-b734-49ca-ad7d-459131d9e5cf" xsi:nil="true"/>
    <EC_Collab_Status xmlns="e77451d3-b734-49ca-ad7d-459131d9e5cf">Not Started</EC_Collab_Status>
  </documentManagement>
</p:properties>
</file>

<file path=customXml/itemProps1.xml><?xml version="1.0" encoding="utf-8"?>
<ds:datastoreItem xmlns:ds="http://schemas.openxmlformats.org/officeDocument/2006/customXml" ds:itemID="{A7ABC5CC-B1E0-41FB-A02E-CF41F67841C8}"/>
</file>

<file path=customXml/itemProps2.xml><?xml version="1.0" encoding="utf-8"?>
<ds:datastoreItem xmlns:ds="http://schemas.openxmlformats.org/officeDocument/2006/customXml" ds:itemID="{C107EC74-7E4C-4B56-A6E6-AA98BB7D665E}"/>
</file>

<file path=customXml/itemProps3.xml><?xml version="1.0" encoding="utf-8"?>
<ds:datastoreItem xmlns:ds="http://schemas.openxmlformats.org/officeDocument/2006/customXml" ds:itemID="{51F826B3-A23A-49F7-8A81-DCFA5F748518}"/>
</file>

<file path=docProps/app.xml><?xml version="1.0" encoding="utf-8"?>
<Properties xmlns="http://schemas.openxmlformats.org/officeDocument/2006/extended-properties" xmlns:vt="http://schemas.openxmlformats.org/officeDocument/2006/docPropsVTypes">
  <TotalTime>3106</TotalTime>
  <Words>693</Words>
  <Application>Microsoft Office PowerPoint</Application>
  <PresentationFormat>Widescreen</PresentationFormat>
  <Paragraphs>88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FLEISCHER Lara, SDD/HSPM</dc:creator>
  <cp:keywords/>
  <dc:description/>
  <cp:lastModifiedBy>FLEISCHER Lara, SDD/HSPM</cp:lastModifiedBy>
  <cp:revision>98</cp:revision>
  <dcterms:created xsi:type="dcterms:W3CDTF">2020-03-03T12:19:11Z</dcterms:created>
  <dcterms:modified xsi:type="dcterms:W3CDTF">2020-03-12T14:08:48Z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0x010100258AA79CEB83498886A3A0868112325000844B5B7FAAAB6548856F9CE11092C316</vt:lpwstr>
  </property>
</Properties>
</file>