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6"/>
  </p:sldMasterIdLst>
  <p:notesMasterIdLst>
    <p:notesMasterId r:id="rId16"/>
  </p:notesMasterIdLst>
  <p:sldIdLst>
    <p:sldId id="256" r:id="rId7"/>
    <p:sldId id="278" r:id="rId8"/>
    <p:sldId id="316" r:id="rId9"/>
    <p:sldId id="286" r:id="rId10"/>
    <p:sldId id="307" r:id="rId11"/>
    <p:sldId id="287" r:id="rId12"/>
    <p:sldId id="311" r:id="rId13"/>
    <p:sldId id="280"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elle Balestat" initials="GB" lastIdx="8" clrIdx="0">
    <p:extLst>
      <p:ext uri="{19B8F6BF-5375-455C-9EA6-DF929625EA0E}">
        <p15:presenceInfo xmlns:p15="http://schemas.microsoft.com/office/powerpoint/2012/main" userId="Gaelle Balestat" providerId="None"/>
      </p:ext>
    </p:extLst>
  </p:cmAuthor>
  <p:cmAuthor id="2" name="CANAUD Marie-Clémence, ELS/HD" initials="CME" lastIdx="1" clrIdx="1">
    <p:extLst>
      <p:ext uri="{19B8F6BF-5375-455C-9EA6-DF929625EA0E}">
        <p15:presenceInfo xmlns:p15="http://schemas.microsoft.com/office/powerpoint/2012/main" userId="S-1-5-21-2146598497-832928401-1254845835-2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B7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81" autoAdjust="0"/>
  </p:normalViewPr>
  <p:slideViewPr>
    <p:cSldViewPr>
      <p:cViewPr varScale="1">
        <p:scale>
          <a:sx n="110" d="100"/>
          <a:sy n="110" d="100"/>
        </p:scale>
        <p:origin x="59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14" Type="http://schemas.openxmlformats.org/officeDocument/2006/relationships/slide" Target="slides/slide8.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9A060-932D-4C05-BEBB-CECC1B408D4A}" type="datetimeFigureOut">
              <a:rPr lang="en-GB" smtClean="0"/>
              <a:t>24/02/2020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9F85A-AFFB-4881-9FF7-26A12AE8645C}" type="slidenum">
              <a:rPr lang="en-GB" smtClean="0"/>
              <a:t>‹#›</a:t>
            </a:fld>
            <a:endParaRPr lang="en-GB"/>
          </a:p>
        </p:txBody>
      </p:sp>
    </p:spTree>
    <p:extLst>
      <p:ext uri="{BB962C8B-B14F-4D97-AF65-F5344CB8AC3E}">
        <p14:creationId xmlns:p14="http://schemas.microsoft.com/office/powerpoint/2010/main" val="232242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1</a:t>
            </a:fld>
            <a:endParaRPr lang="en-GB"/>
          </a:p>
        </p:txBody>
      </p:sp>
    </p:spTree>
    <p:extLst>
      <p:ext uri="{BB962C8B-B14F-4D97-AF65-F5344CB8AC3E}">
        <p14:creationId xmlns:p14="http://schemas.microsoft.com/office/powerpoint/2010/main" val="31975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pPr>
              <a:defRPr/>
            </a:pPr>
            <a:fld id="{1018E86D-1580-4195-8CDE-124F20FF480F}" type="slidenum">
              <a:rPr lang="en-US" smtClean="0"/>
              <a:pPr>
                <a:defRPr/>
              </a:pPr>
              <a:t>2</a:t>
            </a:fld>
            <a:endParaRPr lang="en-US"/>
          </a:p>
        </p:txBody>
      </p:sp>
    </p:spTree>
    <p:extLst>
      <p:ext uri="{BB962C8B-B14F-4D97-AF65-F5344CB8AC3E}">
        <p14:creationId xmlns:p14="http://schemas.microsoft.com/office/powerpoint/2010/main" val="364138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GB" dirty="0"/>
          </a:p>
        </p:txBody>
      </p:sp>
      <p:sp>
        <p:nvSpPr>
          <p:cNvPr id="39940" name="Slide Number Placeholder 3"/>
          <p:cNvSpPr>
            <a:spLocks noGrp="1"/>
          </p:cNvSpPr>
          <p:nvPr>
            <p:ph type="sldNum" sz="quarter" idx="5"/>
          </p:nvPr>
        </p:nvSpPr>
        <p:spPr bwMode="auto">
          <a:noFill/>
          <a:ln>
            <a:miter lim="800000"/>
            <a:headEnd/>
            <a:tailEnd/>
          </a:ln>
        </p:spPr>
        <p:txBody>
          <a:bodyPr/>
          <a:lstStyle/>
          <a:p>
            <a:fld id="{E4786FC0-E813-4147-9E51-4226698D0764}" type="slidenum">
              <a:rPr lang="en-US" smtClean="0"/>
              <a:pPr/>
              <a:t>3</a:t>
            </a:fld>
            <a:endParaRPr lang="en-US" smtClean="0"/>
          </a:p>
        </p:txBody>
      </p:sp>
    </p:spTree>
    <p:extLst>
      <p:ext uri="{BB962C8B-B14F-4D97-AF65-F5344CB8AC3E}">
        <p14:creationId xmlns:p14="http://schemas.microsoft.com/office/powerpoint/2010/main" val="309229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GB" dirty="0"/>
          </a:p>
        </p:txBody>
      </p:sp>
      <p:sp>
        <p:nvSpPr>
          <p:cNvPr id="39940" name="Slide Number Placeholder 3"/>
          <p:cNvSpPr>
            <a:spLocks noGrp="1"/>
          </p:cNvSpPr>
          <p:nvPr>
            <p:ph type="sldNum" sz="quarter" idx="5"/>
          </p:nvPr>
        </p:nvSpPr>
        <p:spPr bwMode="auto">
          <a:noFill/>
          <a:ln>
            <a:miter lim="800000"/>
            <a:headEnd/>
            <a:tailEnd/>
          </a:ln>
        </p:spPr>
        <p:txBody>
          <a:bodyPr/>
          <a:lstStyle/>
          <a:p>
            <a:fld id="{E4786FC0-E813-4147-9E51-4226698D0764}" type="slidenum">
              <a:rPr lang="en-US" smtClean="0"/>
              <a:pPr/>
              <a:t>4</a:t>
            </a:fld>
            <a:endParaRPr lang="en-US" smtClean="0"/>
          </a:p>
        </p:txBody>
      </p:sp>
    </p:spTree>
    <p:extLst>
      <p:ext uri="{BB962C8B-B14F-4D97-AF65-F5344CB8AC3E}">
        <p14:creationId xmlns:p14="http://schemas.microsoft.com/office/powerpoint/2010/main" val="112892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DA7D3ED3-4EEB-409A-89AE-665BDB43D500}" type="slidenum">
              <a:rPr lang="en-GB" smtClean="0"/>
              <a:t>6</a:t>
            </a:fld>
            <a:endParaRPr lang="en-GB" dirty="0"/>
          </a:p>
        </p:txBody>
      </p:sp>
      <p:sp>
        <p:nvSpPr>
          <p:cNvPr id="5" name="Notes Placeholder 4"/>
          <p:cNvSpPr>
            <a:spLocks noGrp="1"/>
          </p:cNvSpPr>
          <p:nvPr>
            <p:ph type="body" sz="quarter" idx="11"/>
          </p:nvPr>
        </p:nvSpPr>
        <p:spPr/>
        <p:txBody>
          <a:bodyPr/>
          <a:lstStyle/>
          <a:p>
            <a:pPr marL="228600" indent="-228600">
              <a:buAutoNum type="arabicPeriod"/>
            </a:pPr>
            <a:endParaRPr lang="en-GB" dirty="0">
              <a:solidFill>
                <a:schemeClr val="bg2">
                  <a:lumMod val="10000"/>
                </a:schemeClr>
              </a:solidFill>
            </a:endParaRPr>
          </a:p>
        </p:txBody>
      </p:sp>
    </p:spTree>
    <p:extLst>
      <p:ext uri="{BB962C8B-B14F-4D97-AF65-F5344CB8AC3E}">
        <p14:creationId xmlns:p14="http://schemas.microsoft.com/office/powerpoint/2010/main" val="86294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40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F2FAC1BB-B536-4CA3-93E1-FD5F0E88BD15}" type="slidenum">
              <a:rPr lang="en-GB" smtClean="0"/>
              <a:t>7</a:t>
            </a:fld>
            <a:endParaRPr lang="en-GB"/>
          </a:p>
        </p:txBody>
      </p:sp>
    </p:spTree>
    <p:extLst>
      <p:ext uri="{BB962C8B-B14F-4D97-AF65-F5344CB8AC3E}">
        <p14:creationId xmlns:p14="http://schemas.microsoft.com/office/powerpoint/2010/main" val="77467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50000"/>
              </a:lnSpc>
              <a:spcBef>
                <a:spcPct val="20000"/>
              </a:spcBef>
              <a:spcAft>
                <a:spcPct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78B2795F-47BF-4751-A0F7-DB6B05845223}" type="slidenum">
              <a:rPr lang="en-US" smtClean="0"/>
              <a:pPr/>
              <a:t>8</a:t>
            </a:fld>
            <a:endParaRPr lang="en-US" smtClean="0"/>
          </a:p>
        </p:txBody>
      </p:sp>
    </p:spTree>
    <p:extLst>
      <p:ext uri="{BB962C8B-B14F-4D97-AF65-F5344CB8AC3E}">
        <p14:creationId xmlns:p14="http://schemas.microsoft.com/office/powerpoint/2010/main" val="154422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9</a:t>
            </a:fld>
            <a:endParaRPr lang="en-GB"/>
          </a:p>
        </p:txBody>
      </p:sp>
    </p:spTree>
    <p:extLst>
      <p:ext uri="{BB962C8B-B14F-4D97-AF65-F5344CB8AC3E}">
        <p14:creationId xmlns:p14="http://schemas.microsoft.com/office/powerpoint/2010/main" val="3590860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C140CD5-7FE0-4325-A649-63F01A8CBCFC}" type="datetimeFigureOut">
              <a:rPr lang="en-GB" smtClean="0"/>
              <a:t>24/02/2020</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C140CD5-7FE0-4325-A649-63F01A8CBCFC}" type="datetimeFigureOut">
              <a:rPr lang="en-GB" smtClean="0"/>
              <a:t>24/02/2020</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DBA4320-113A-4BEE-A654-389C4380C06B}"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C140CD5-7FE0-4325-A649-63F01A8CBCFC}" type="datetimeFigureOut">
              <a:rPr lang="en-GB" smtClean="0"/>
              <a:t>24/02/2020</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4DBA4320-113A-4BEE-A654-389C4380C06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C140CD5-7FE0-4325-A649-63F01A8CBCFC}" type="datetimeFigureOut">
              <a:rPr lang="en-GB" smtClean="0"/>
              <a:t>24/02/2020</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DBA4320-113A-4BEE-A654-389C4380C06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tats.oecd.org/Index.aspx?DataSetCode=HEALTH_PHMC" TargetMode="External"/><Relationship Id="rId13" Type="http://schemas.openxmlformats.org/officeDocument/2006/relationships/hyperlink" Target="http://stats.oecd.org/Index.aspx?DataSetCode=HEALTH_ECOR" TargetMode="External"/><Relationship Id="rId3" Type="http://schemas.openxmlformats.org/officeDocument/2006/relationships/hyperlink" Target="http://stats.oecd.org/Index.aspx?DataSetCode=HEALTH_STAT" TargetMode="External"/><Relationship Id="rId7" Type="http://schemas.openxmlformats.org/officeDocument/2006/relationships/hyperlink" Target="http://stats.oecd.org/Index.aspx?DataSetCode=HEALTH_HCQI" TargetMode="External"/><Relationship Id="rId12" Type="http://schemas.openxmlformats.org/officeDocument/2006/relationships/hyperlink" Target="http://stats.oecd.org/Index.aspx?DataSetCode=HEALTH_DEM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ats.oecd.org/Index.aspx?DataSetCode=HEALTH_PROC" TargetMode="External"/><Relationship Id="rId11" Type="http://schemas.openxmlformats.org/officeDocument/2006/relationships/hyperlink" Target="http://stats.oecd.org/Index.aspx?DataSetCode=HEALTH_PROT" TargetMode="External"/><Relationship Id="rId5" Type="http://schemas.openxmlformats.org/officeDocument/2006/relationships/hyperlink" Target="http://stats.oecd.org/Index.aspx?DataSetCode=HEALTH_REAC" TargetMode="External"/><Relationship Id="rId10" Type="http://schemas.openxmlformats.org/officeDocument/2006/relationships/hyperlink" Target="http://stats.oecd.org/Index.aspx?DataSetCode=SHA" TargetMode="External"/><Relationship Id="rId4" Type="http://schemas.openxmlformats.org/officeDocument/2006/relationships/hyperlink" Target="http://stats.oecd.org/Index.aspx?DataSetCode=HEALTH_LVNG" TargetMode="External"/><Relationship Id="rId9" Type="http://schemas.openxmlformats.org/officeDocument/2006/relationships/hyperlink" Target="http://stats.oecd.org/Index.aspx?DataSetCode=HEALTH_LTCR" TargetMode="External"/><Relationship Id="rId14" Type="http://schemas.openxmlformats.org/officeDocument/2006/relationships/hyperlink" Target="http://www.oecd.org/els/health-systems/List-of-variables-OECD-Health-Statistics-2019.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oe.cd/ds/health-statistics"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data.oecd.org/health.htm" TargetMode="External"/><Relationship Id="rId4" Type="http://schemas.openxmlformats.org/officeDocument/2006/relationships/hyperlink" Target="http://www.oecd.org/health/health-systems/health-at-a-glance-19991312.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oecd.org/about/"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oecd.org/health/health-data.htm" TargetMode="External"/><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mailto:health.contact@oecd.org"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hyperlink" Target="https://twitter.com/OECD_Soc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56182" y="1782042"/>
            <a:ext cx="7812512" cy="669414"/>
          </a:xfrm>
        </p:spPr>
        <p:txBody>
          <a:bodyPr/>
          <a:lstStyle/>
          <a:p>
            <a:r>
              <a:rPr lang="en-US" dirty="0" smtClean="0"/>
              <a:t>OECD </a:t>
            </a:r>
            <a:r>
              <a:rPr lang="en-US" dirty="0"/>
              <a:t>Health </a:t>
            </a:r>
            <a:r>
              <a:rPr lang="en-US" dirty="0" smtClean="0"/>
              <a:t>STATISTICS</a:t>
            </a:r>
            <a:endParaRPr lang="en-GB" dirty="0"/>
          </a:p>
        </p:txBody>
      </p:sp>
      <p:sp>
        <p:nvSpPr>
          <p:cNvPr id="4" name="Subtitle 5"/>
          <p:cNvSpPr txBox="1">
            <a:spLocks/>
          </p:cNvSpPr>
          <p:nvPr/>
        </p:nvSpPr>
        <p:spPr>
          <a:xfrm>
            <a:off x="119336" y="5739745"/>
            <a:ext cx="4176464" cy="1118255"/>
          </a:xfrm>
          <a:prstGeom prst="rect">
            <a:avLst/>
          </a:prstGeom>
        </p:spPr>
        <p:txBody>
          <a:bodyPr vert="horz" wrap="square" lIns="90000" rIns="90000">
            <a:spAutoFit/>
          </a:bodyPr>
          <a:lstStyle>
            <a:lvl1pPr marL="0" indent="0" algn="l" rtl="0" eaLnBrk="1" latinLnBrk="0" hangingPunct="1">
              <a:lnSpc>
                <a:spcPts val="2000"/>
              </a:lnSpc>
              <a:spcBef>
                <a:spcPts val="0"/>
              </a:spcBef>
              <a:buClr>
                <a:schemeClr val="tx1"/>
              </a:buClr>
              <a:buFont typeface="Arial" pitchFamily="34" charset="0"/>
              <a:buNone/>
              <a:defRPr kumimoji="0" sz="1800" kern="1200" baseline="0">
                <a:solidFill>
                  <a:schemeClr val="bg1"/>
                </a:solidFill>
                <a:latin typeface="+mj-lt"/>
                <a:ea typeface="+mn-ea"/>
                <a:cs typeface="+mn-cs"/>
              </a:defRPr>
            </a:lvl1pPr>
            <a:lvl2pPr marL="457200" indent="0" algn="ctr" rtl="0" eaLnBrk="1" latinLnBrk="0" hangingPunct="1">
              <a:spcBef>
                <a:spcPts val="672"/>
              </a:spcBef>
              <a:buClr>
                <a:schemeClr val="tx1"/>
              </a:buClr>
              <a:buFont typeface="Arial" pitchFamily="34" charset="0"/>
              <a:buNone/>
              <a:defRPr kumimoji="0" sz="2800" kern="1200">
                <a:solidFill>
                  <a:schemeClr val="tx1"/>
                </a:solidFill>
                <a:latin typeface="+mn-lt"/>
                <a:ea typeface="+mn-ea"/>
                <a:cs typeface="+mn-cs"/>
              </a:defRPr>
            </a:lvl2pPr>
            <a:lvl3pPr marL="914400" indent="0" algn="ctr" rtl="0" eaLnBrk="1" latinLnBrk="0" hangingPunct="1">
              <a:spcBef>
                <a:spcPts val="576"/>
              </a:spcBef>
              <a:buClr>
                <a:schemeClr val="tx1"/>
              </a:buClr>
              <a:buFont typeface="Arial" pitchFamily="34" charset="0"/>
              <a:buNone/>
              <a:defRPr kumimoji="0" sz="2400" kern="1200">
                <a:solidFill>
                  <a:schemeClr val="tx1"/>
                </a:solidFill>
                <a:latin typeface="+mn-lt"/>
                <a:ea typeface="+mn-ea"/>
                <a:cs typeface="+mn-cs"/>
              </a:defRPr>
            </a:lvl3pPr>
            <a:lvl4pPr marL="13716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4pPr>
            <a:lvl5pPr marL="18288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US" sz="2400" b="1" dirty="0" smtClean="0"/>
              <a:t>OECD Health Division</a:t>
            </a:r>
          </a:p>
          <a:p>
            <a:endParaRPr lang="en-US" sz="2400" b="1" dirty="0" smtClean="0"/>
          </a:p>
          <a:p>
            <a:r>
              <a:rPr lang="en-US" sz="2400" b="1" dirty="0" smtClean="0"/>
              <a:t>Paris, March 2020</a:t>
            </a:r>
            <a:endParaRPr lang="en-US" sz="2400" b="1" dirty="0"/>
          </a:p>
          <a:p>
            <a:r>
              <a:rPr lang="en-GB" dirty="0"/>
              <a:t> </a:t>
            </a:r>
          </a:p>
        </p:txBody>
      </p:sp>
      <p:sp>
        <p:nvSpPr>
          <p:cNvPr id="2" name="Subtitle 1"/>
          <p:cNvSpPr>
            <a:spLocks noGrp="1"/>
          </p:cNvSpPr>
          <p:nvPr>
            <p:ph type="subTitle" idx="1"/>
          </p:nvPr>
        </p:nvSpPr>
        <p:spPr>
          <a:xfrm>
            <a:off x="1847528" y="2924944"/>
            <a:ext cx="9053958" cy="413126"/>
          </a:xfrm>
        </p:spPr>
        <p:txBody>
          <a:bodyPr/>
          <a:lstStyle/>
          <a:p>
            <a:r>
              <a:rPr lang="en-GB" sz="4000" dirty="0" smtClean="0"/>
              <a:t>Overview of the OECD online database</a:t>
            </a:r>
            <a:endParaRPr lang="en-GB" sz="4000" dirty="0"/>
          </a:p>
        </p:txBody>
      </p:sp>
    </p:spTree>
    <p:extLst>
      <p:ext uri="{BB962C8B-B14F-4D97-AF65-F5344CB8AC3E}">
        <p14:creationId xmlns:p14="http://schemas.microsoft.com/office/powerpoint/2010/main" val="4284279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46383" y="3538290"/>
            <a:ext cx="7047923" cy="864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800" dirty="0">
                <a:solidFill>
                  <a:schemeClr val="accent1"/>
                </a:solidFill>
                <a:latin typeface="Calibri Light" panose="020F0302020204030204" pitchFamily="34" charset="0"/>
              </a:rPr>
              <a:t>3</a:t>
            </a:r>
          </a:p>
        </p:txBody>
      </p:sp>
      <p:sp>
        <p:nvSpPr>
          <p:cNvPr id="7" name="Rectangle 6"/>
          <p:cNvSpPr/>
          <p:nvPr/>
        </p:nvSpPr>
        <p:spPr>
          <a:xfrm>
            <a:off x="2555140" y="4570671"/>
            <a:ext cx="7059501" cy="864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800" dirty="0">
                <a:solidFill>
                  <a:schemeClr val="accent1"/>
                </a:solidFill>
                <a:latin typeface="Calibri Light" panose="020F0302020204030204" pitchFamily="34" charset="0"/>
              </a:rPr>
              <a:t>4</a:t>
            </a:r>
          </a:p>
        </p:txBody>
      </p:sp>
      <p:sp>
        <p:nvSpPr>
          <p:cNvPr id="9" name="Rectangle 8"/>
          <p:cNvSpPr/>
          <p:nvPr/>
        </p:nvSpPr>
        <p:spPr>
          <a:xfrm>
            <a:off x="2555140" y="2475983"/>
            <a:ext cx="7047922" cy="864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800" dirty="0">
                <a:solidFill>
                  <a:schemeClr val="accent1"/>
                </a:solidFill>
                <a:latin typeface="Calibri Light" panose="020F0302020204030204" pitchFamily="34" charset="0"/>
              </a:rPr>
              <a:t>2</a:t>
            </a:r>
          </a:p>
        </p:txBody>
      </p:sp>
      <p:sp>
        <p:nvSpPr>
          <p:cNvPr id="4" name="Rectangle 3"/>
          <p:cNvSpPr/>
          <p:nvPr/>
        </p:nvSpPr>
        <p:spPr>
          <a:xfrm>
            <a:off x="3695403" y="3481607"/>
            <a:ext cx="5064893"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solidFill>
                <a:latin typeface="Calibri Light" panose="020F0302020204030204" pitchFamily="34" charset="0"/>
              </a:rPr>
              <a:t>Why </a:t>
            </a:r>
            <a:r>
              <a:rPr lang="en-US" sz="2400" dirty="0" smtClean="0">
                <a:solidFill>
                  <a:schemeClr val="accent1"/>
                </a:solidFill>
                <a:latin typeface="Calibri Light" panose="020F0302020204030204" pitchFamily="34" charset="0"/>
              </a:rPr>
              <a:t>are those </a:t>
            </a:r>
            <a:r>
              <a:rPr lang="en-US" sz="2400" dirty="0">
                <a:solidFill>
                  <a:schemeClr val="accent1"/>
                </a:solidFill>
                <a:latin typeface="Calibri Light" panose="020F0302020204030204" pitchFamily="34" charset="0"/>
              </a:rPr>
              <a:t>data interesting and </a:t>
            </a:r>
            <a:r>
              <a:rPr lang="en-US" sz="2400" dirty="0" smtClean="0">
                <a:solidFill>
                  <a:schemeClr val="accent1"/>
                </a:solidFill>
                <a:latin typeface="Calibri Light" panose="020F0302020204030204" pitchFamily="34" charset="0"/>
              </a:rPr>
              <a:t>what </a:t>
            </a:r>
            <a:r>
              <a:rPr lang="en-US" sz="2400" dirty="0">
                <a:solidFill>
                  <a:schemeClr val="accent1"/>
                </a:solidFill>
                <a:latin typeface="Calibri Light" panose="020F0302020204030204" pitchFamily="34" charset="0"/>
              </a:rPr>
              <a:t>could be done with </a:t>
            </a:r>
            <a:r>
              <a:rPr lang="en-US" sz="2400" dirty="0" smtClean="0">
                <a:solidFill>
                  <a:schemeClr val="accent1"/>
                </a:solidFill>
                <a:latin typeface="Calibri Light" panose="020F0302020204030204" pitchFamily="34" charset="0"/>
              </a:rPr>
              <a:t>them</a:t>
            </a:r>
            <a:endParaRPr lang="en-US" sz="2400" dirty="0">
              <a:solidFill>
                <a:schemeClr val="accent1"/>
              </a:solidFill>
              <a:latin typeface="Calibri Light" panose="020F0302020204030204" pitchFamily="34" charset="0"/>
            </a:endParaRPr>
          </a:p>
        </p:txBody>
      </p:sp>
      <p:sp>
        <p:nvSpPr>
          <p:cNvPr id="5" name="Rectangle 4"/>
          <p:cNvSpPr/>
          <p:nvPr/>
        </p:nvSpPr>
        <p:spPr>
          <a:xfrm>
            <a:off x="3695403" y="4528592"/>
            <a:ext cx="604867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solidFill>
                <a:latin typeface="Calibri Light" panose="020F0302020204030204" pitchFamily="34" charset="0"/>
              </a:rPr>
              <a:t>Which other data sources could be </a:t>
            </a:r>
            <a:r>
              <a:rPr lang="en-US" sz="2400" dirty="0" smtClean="0">
                <a:solidFill>
                  <a:schemeClr val="accent1"/>
                </a:solidFill>
                <a:latin typeface="Calibri Light" panose="020F0302020204030204" pitchFamily="34" charset="0"/>
              </a:rPr>
              <a:t>linked</a:t>
            </a:r>
            <a:endParaRPr lang="en-US" sz="2400" dirty="0">
              <a:solidFill>
                <a:schemeClr val="accent1"/>
              </a:solidFill>
              <a:latin typeface="Calibri Light" panose="020F0302020204030204" pitchFamily="34" charset="0"/>
            </a:endParaRPr>
          </a:p>
        </p:txBody>
      </p:sp>
      <p:sp>
        <p:nvSpPr>
          <p:cNvPr id="8" name="Rectangle 7"/>
          <p:cNvSpPr/>
          <p:nvPr/>
        </p:nvSpPr>
        <p:spPr>
          <a:xfrm>
            <a:off x="3575720" y="2060848"/>
            <a:ext cx="583264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accent1"/>
              </a:solidFill>
              <a:latin typeface="Calibri Light" panose="020F0302020204030204" pitchFamily="34" charset="0"/>
            </a:endParaRPr>
          </a:p>
        </p:txBody>
      </p:sp>
      <p:sp>
        <p:nvSpPr>
          <p:cNvPr id="10" name="Rectangle 9"/>
          <p:cNvSpPr/>
          <p:nvPr/>
        </p:nvSpPr>
        <p:spPr>
          <a:xfrm>
            <a:off x="3728145" y="2517349"/>
            <a:ext cx="537582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solidFill>
                <a:latin typeface="Calibri Light" panose="020F0302020204030204" pitchFamily="34" charset="0"/>
              </a:rPr>
              <a:t>How </a:t>
            </a:r>
            <a:r>
              <a:rPr lang="en-US" sz="2400" dirty="0" smtClean="0">
                <a:solidFill>
                  <a:schemeClr val="accent1"/>
                </a:solidFill>
                <a:latin typeface="Calibri Light" panose="020F0302020204030204" pitchFamily="34" charset="0"/>
              </a:rPr>
              <a:t>to access those data</a:t>
            </a:r>
            <a:endParaRPr lang="en-GB" sz="2400" b="1" dirty="0">
              <a:solidFill>
                <a:schemeClr val="accent1"/>
              </a:solidFill>
              <a:latin typeface="Calibri Light" panose="020F0302020204030204" pitchFamily="34" charset="0"/>
            </a:endParaRPr>
          </a:p>
        </p:txBody>
      </p:sp>
      <p:sp>
        <p:nvSpPr>
          <p:cNvPr id="12" name="Title 2"/>
          <p:cNvSpPr>
            <a:spLocks noGrp="1"/>
          </p:cNvSpPr>
          <p:nvPr>
            <p:ph type="title"/>
          </p:nvPr>
        </p:nvSpPr>
        <p:spPr>
          <a:xfrm>
            <a:off x="2604000" y="237600"/>
            <a:ext cx="7416000" cy="1022400"/>
          </a:xfrm>
        </p:spPr>
        <p:txBody>
          <a:bodyPr/>
          <a:lstStyle/>
          <a:p>
            <a:r>
              <a:rPr lang="en-GB" dirty="0" smtClean="0"/>
              <a:t>We are going to talk about …</a:t>
            </a:r>
            <a:endParaRPr lang="en-GB" dirty="0"/>
          </a:p>
        </p:txBody>
      </p:sp>
      <p:sp>
        <p:nvSpPr>
          <p:cNvPr id="3" name="Slide Number Placeholder 2"/>
          <p:cNvSpPr>
            <a:spLocks noGrp="1"/>
          </p:cNvSpPr>
          <p:nvPr>
            <p:ph type="sldNum" sz="quarter" idx="4"/>
          </p:nvPr>
        </p:nvSpPr>
        <p:spPr/>
        <p:txBody>
          <a:bodyPr/>
          <a:lstStyle/>
          <a:p>
            <a:pPr>
              <a:defRPr/>
            </a:pPr>
            <a:fld id="{1E5B13EA-811D-4C2B-911D-7C9464E50273}" type="slidenum">
              <a:rPr lang="en-US" smtClean="0"/>
              <a:pPr>
                <a:defRPr/>
              </a:pPr>
              <a:t>2</a:t>
            </a:fld>
            <a:endParaRPr lang="en-US"/>
          </a:p>
        </p:txBody>
      </p:sp>
      <p:sp>
        <p:nvSpPr>
          <p:cNvPr id="13" name="Rectangle 12"/>
          <p:cNvSpPr/>
          <p:nvPr/>
        </p:nvSpPr>
        <p:spPr>
          <a:xfrm>
            <a:off x="2546384" y="1442889"/>
            <a:ext cx="7047922" cy="864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800" dirty="0">
                <a:solidFill>
                  <a:schemeClr val="accent1"/>
                </a:solidFill>
                <a:latin typeface="Calibri Light" panose="020F0302020204030204" pitchFamily="34" charset="0"/>
              </a:rPr>
              <a:t>1</a:t>
            </a:r>
          </a:p>
        </p:txBody>
      </p:sp>
      <p:sp>
        <p:nvSpPr>
          <p:cNvPr id="14" name="Rectangle 13"/>
          <p:cNvSpPr/>
          <p:nvPr/>
        </p:nvSpPr>
        <p:spPr>
          <a:xfrm>
            <a:off x="3744516" y="1399294"/>
            <a:ext cx="523180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accent1"/>
                </a:solidFill>
                <a:latin typeface="Calibri Light" panose="020F0302020204030204" pitchFamily="34" charset="0"/>
              </a:rPr>
              <a:t>Data on offer</a:t>
            </a:r>
            <a:endParaRPr lang="en-GB" sz="2400" b="1" dirty="0">
              <a:solidFill>
                <a:schemeClr val="accent1"/>
              </a:solidFill>
              <a:latin typeface="Calibri Light" panose="020F0302020204030204" pitchFamily="34" charset="0"/>
            </a:endParaRPr>
          </a:p>
        </p:txBody>
      </p:sp>
      <p:sp>
        <p:nvSpPr>
          <p:cNvPr id="15" name="Rectangle 14"/>
          <p:cNvSpPr/>
          <p:nvPr/>
        </p:nvSpPr>
        <p:spPr>
          <a:xfrm>
            <a:off x="2555140" y="5603052"/>
            <a:ext cx="7059501" cy="864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800" dirty="0">
                <a:solidFill>
                  <a:schemeClr val="accent1"/>
                </a:solidFill>
                <a:latin typeface="Calibri Light" panose="020F0302020204030204" pitchFamily="34" charset="0"/>
              </a:rPr>
              <a:t>5</a:t>
            </a:r>
          </a:p>
        </p:txBody>
      </p:sp>
      <p:sp>
        <p:nvSpPr>
          <p:cNvPr id="16" name="Rectangle 15"/>
          <p:cNvSpPr/>
          <p:nvPr/>
        </p:nvSpPr>
        <p:spPr>
          <a:xfrm>
            <a:off x="3695403" y="5517267"/>
            <a:ext cx="604867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accent1"/>
                </a:solidFill>
                <a:latin typeface="Calibri Light" panose="020F0302020204030204" pitchFamily="34" charset="0"/>
              </a:rPr>
              <a:t>More </a:t>
            </a:r>
            <a:r>
              <a:rPr lang="en-US" sz="2400" dirty="0">
                <a:solidFill>
                  <a:schemeClr val="accent1"/>
                </a:solidFill>
                <a:latin typeface="Calibri Light" panose="020F0302020204030204" pitchFamily="34" charset="0"/>
              </a:rPr>
              <a:t>information about the data </a:t>
            </a:r>
            <a:r>
              <a:rPr lang="en-US" sz="2400" dirty="0" smtClean="0">
                <a:solidFill>
                  <a:schemeClr val="accent1"/>
                </a:solidFill>
                <a:latin typeface="Calibri Light" panose="020F0302020204030204" pitchFamily="34" charset="0"/>
              </a:rPr>
              <a:t>model</a:t>
            </a:r>
            <a:endParaRPr lang="en-US" sz="2400" dirty="0">
              <a:solidFill>
                <a:schemeClr val="accent1"/>
              </a:solidFill>
              <a:latin typeface="Calibri Light" panose="020F0302020204030204" pitchFamily="34" charset="0"/>
            </a:endParaRPr>
          </a:p>
        </p:txBody>
      </p:sp>
      <p:pic>
        <p:nvPicPr>
          <p:cNvPr id="17" name="Picture 16"/>
          <p:cNvPicPr>
            <a:picLocks noChangeAspect="1"/>
          </p:cNvPicPr>
          <p:nvPr/>
        </p:nvPicPr>
        <p:blipFill>
          <a:blip r:embed="rId3"/>
          <a:stretch>
            <a:fillRect/>
          </a:stretch>
        </p:blipFill>
        <p:spPr>
          <a:xfrm>
            <a:off x="11160312" y="49539"/>
            <a:ext cx="991001" cy="1524616"/>
          </a:xfrm>
          <a:prstGeom prst="rect">
            <a:avLst/>
          </a:prstGeom>
        </p:spPr>
      </p:pic>
    </p:spTree>
    <p:extLst>
      <p:ext uri="{BB962C8B-B14F-4D97-AF65-F5344CB8AC3E}">
        <p14:creationId xmlns:p14="http://schemas.microsoft.com/office/powerpoint/2010/main" val="418321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1E5B13EA-811D-4C2B-911D-7C9464E50273}" type="slidenum">
              <a:rPr lang="en-US" smtClean="0"/>
              <a:pPr>
                <a:defRPr/>
              </a:pPr>
              <a:t>3</a:t>
            </a:fld>
            <a:endParaRPr lang="en-US"/>
          </a:p>
        </p:txBody>
      </p:sp>
      <p:sp>
        <p:nvSpPr>
          <p:cNvPr id="5" name="Rectangle 3"/>
          <p:cNvSpPr>
            <a:spLocks noGrp="1" noChangeArrowheads="1"/>
          </p:cNvSpPr>
          <p:nvPr>
            <p:ph idx="1"/>
          </p:nvPr>
        </p:nvSpPr>
        <p:spPr>
          <a:xfrm>
            <a:off x="479376" y="1503494"/>
            <a:ext cx="11593288" cy="5021850"/>
          </a:xfrm>
        </p:spPr>
        <p:txBody>
          <a:bodyPr>
            <a:noAutofit/>
          </a:bodyPr>
          <a:lstStyle/>
          <a:p>
            <a:pPr>
              <a:lnSpc>
                <a:spcPct val="90000"/>
              </a:lnSpc>
              <a:buFont typeface="Wingdings" panose="05000000000000000000" pitchFamily="2" charset="2"/>
              <a:buChar char="Ø"/>
            </a:pPr>
            <a:r>
              <a:rPr lang="en-US" sz="2200" dirty="0" smtClean="0">
                <a:solidFill>
                  <a:schemeClr val="bg2">
                    <a:lumMod val="10000"/>
                  </a:schemeClr>
                </a:solidFill>
                <a:latin typeface="Arial" panose="020B0604020202020204" pitchFamily="34" charset="0"/>
                <a:cs typeface="Arial" panose="020B0604020202020204" pitchFamily="34" charset="0"/>
              </a:rPr>
              <a:t>Datasets focusing on</a:t>
            </a: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3"/>
              </a:rPr>
              <a:t>Health Status</a:t>
            </a:r>
            <a:r>
              <a:rPr lang="en-US" sz="1800" dirty="0" smtClean="0">
                <a:solidFill>
                  <a:schemeClr val="bg2">
                    <a:lumMod val="10000"/>
                  </a:schemeClr>
                </a:solidFill>
                <a:latin typeface="Arial" panose="020B0604020202020204" pitchFamily="34" charset="0"/>
                <a:cs typeface="Arial" panose="020B0604020202020204" pitchFamily="34" charset="0"/>
              </a:rPr>
              <a:t>, i.e. life expectancy, infant mortality, perceived health status…</a:t>
            </a:r>
            <a:endParaRPr lang="en-US" sz="1800" dirty="0">
              <a:solidFill>
                <a:schemeClr val="bg2">
                  <a:lumMod val="10000"/>
                </a:schemeClr>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4"/>
              </a:rPr>
              <a:t>Non-Medical </a:t>
            </a:r>
            <a:r>
              <a:rPr lang="en-US" sz="1800" dirty="0">
                <a:solidFill>
                  <a:schemeClr val="bg2">
                    <a:lumMod val="10000"/>
                  </a:schemeClr>
                </a:solidFill>
                <a:latin typeface="Arial" panose="020B0604020202020204" pitchFamily="34" charset="0"/>
                <a:cs typeface="Arial" panose="020B0604020202020204" pitchFamily="34" charset="0"/>
                <a:hlinkClick r:id="rId4"/>
              </a:rPr>
              <a:t>Determinants of </a:t>
            </a:r>
            <a:r>
              <a:rPr lang="en-US" sz="1800" dirty="0" smtClean="0">
                <a:solidFill>
                  <a:schemeClr val="bg2">
                    <a:lumMod val="10000"/>
                  </a:schemeClr>
                </a:solidFill>
                <a:latin typeface="Arial" panose="020B0604020202020204" pitchFamily="34" charset="0"/>
                <a:cs typeface="Arial" panose="020B0604020202020204" pitchFamily="34" charset="0"/>
                <a:hlinkClick r:id="rId4"/>
              </a:rPr>
              <a:t>Health / Risk factors</a:t>
            </a:r>
            <a:r>
              <a:rPr lang="en-US" sz="1800" dirty="0" smtClean="0">
                <a:solidFill>
                  <a:schemeClr val="bg2">
                    <a:lumMod val="10000"/>
                  </a:schemeClr>
                </a:solidFill>
                <a:latin typeface="Arial" panose="020B0604020202020204" pitchFamily="34" charset="0"/>
                <a:cs typeface="Arial" panose="020B0604020202020204" pitchFamily="34" charset="0"/>
              </a:rPr>
              <a:t>, i.e. tobacco and alcohol consumption, overweight &amp; obesity rates…</a:t>
            </a:r>
            <a:endParaRPr lang="en-US" sz="1800" dirty="0">
              <a:solidFill>
                <a:schemeClr val="bg2">
                  <a:lumMod val="10000"/>
                </a:schemeClr>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5"/>
              </a:rPr>
              <a:t>Health </a:t>
            </a:r>
            <a:r>
              <a:rPr lang="en-US" sz="1800" dirty="0">
                <a:solidFill>
                  <a:schemeClr val="bg2">
                    <a:lumMod val="10000"/>
                  </a:schemeClr>
                </a:solidFill>
                <a:latin typeface="Arial" panose="020B0604020202020204" pitchFamily="34" charset="0"/>
                <a:cs typeface="Arial" panose="020B0604020202020204" pitchFamily="34" charset="0"/>
                <a:hlinkClick r:id="rId5"/>
              </a:rPr>
              <a:t>Care </a:t>
            </a:r>
            <a:r>
              <a:rPr lang="en-US" sz="1800" dirty="0" smtClean="0">
                <a:solidFill>
                  <a:schemeClr val="bg2">
                    <a:lumMod val="10000"/>
                  </a:schemeClr>
                </a:solidFill>
                <a:latin typeface="Arial" panose="020B0604020202020204" pitchFamily="34" charset="0"/>
                <a:cs typeface="Arial" panose="020B0604020202020204" pitchFamily="34" charset="0"/>
                <a:hlinkClick r:id="rId5"/>
              </a:rPr>
              <a:t>Resources</a:t>
            </a:r>
            <a:r>
              <a:rPr lang="en-US" sz="1800" dirty="0" smtClean="0">
                <a:solidFill>
                  <a:schemeClr val="bg2">
                    <a:lumMod val="10000"/>
                  </a:schemeClr>
                </a:solidFill>
                <a:latin typeface="Arial" panose="020B0604020202020204" pitchFamily="34" charset="0"/>
                <a:cs typeface="Arial" panose="020B0604020202020204" pitchFamily="34" charset="0"/>
              </a:rPr>
              <a:t>, i.e. employment in health (physicians, nurse, etc.), graduates, remuneration, hospital beds…</a:t>
            </a:r>
            <a:endParaRPr lang="en-US" sz="1800" dirty="0">
              <a:solidFill>
                <a:schemeClr val="bg2">
                  <a:lumMod val="10000"/>
                </a:schemeClr>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6"/>
              </a:rPr>
              <a:t>Health </a:t>
            </a:r>
            <a:r>
              <a:rPr lang="en-US" sz="1800" dirty="0">
                <a:solidFill>
                  <a:schemeClr val="bg2">
                    <a:lumMod val="10000"/>
                  </a:schemeClr>
                </a:solidFill>
                <a:latin typeface="Arial" panose="020B0604020202020204" pitchFamily="34" charset="0"/>
                <a:cs typeface="Arial" panose="020B0604020202020204" pitchFamily="34" charset="0"/>
                <a:hlinkClick r:id="rId6"/>
              </a:rPr>
              <a:t>Care </a:t>
            </a:r>
            <a:r>
              <a:rPr lang="en-US" sz="1800" dirty="0" err="1" smtClean="0">
                <a:solidFill>
                  <a:schemeClr val="bg2">
                    <a:lumMod val="10000"/>
                  </a:schemeClr>
                </a:solidFill>
                <a:latin typeface="Arial" panose="020B0604020202020204" pitchFamily="34" charset="0"/>
                <a:cs typeface="Arial" panose="020B0604020202020204" pitchFamily="34" charset="0"/>
                <a:hlinkClick r:id="rId6"/>
              </a:rPr>
              <a:t>Utilisation</a:t>
            </a:r>
            <a:r>
              <a:rPr lang="en-US" sz="1800" dirty="0" smtClean="0">
                <a:solidFill>
                  <a:schemeClr val="bg2">
                    <a:lumMod val="10000"/>
                  </a:schemeClr>
                </a:solidFill>
                <a:latin typeface="Arial" panose="020B0604020202020204" pitchFamily="34" charset="0"/>
                <a:cs typeface="Arial" panose="020B0604020202020204" pitchFamily="34" charset="0"/>
              </a:rPr>
              <a:t>, i.e. consultations, screening, ALOS, waiting times…</a:t>
            </a:r>
            <a:endParaRPr lang="en-US" sz="1800" dirty="0">
              <a:solidFill>
                <a:schemeClr val="bg2">
                  <a:lumMod val="10000"/>
                </a:schemeClr>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7"/>
              </a:rPr>
              <a:t>Health </a:t>
            </a:r>
            <a:r>
              <a:rPr lang="en-US" sz="1800" dirty="0">
                <a:solidFill>
                  <a:schemeClr val="bg2">
                    <a:lumMod val="10000"/>
                  </a:schemeClr>
                </a:solidFill>
                <a:latin typeface="Arial" panose="020B0604020202020204" pitchFamily="34" charset="0"/>
                <a:cs typeface="Arial" panose="020B0604020202020204" pitchFamily="34" charset="0"/>
                <a:hlinkClick r:id="rId7"/>
              </a:rPr>
              <a:t>Care Quality </a:t>
            </a:r>
            <a:r>
              <a:rPr lang="en-US" sz="1800" dirty="0" smtClean="0">
                <a:solidFill>
                  <a:schemeClr val="bg2">
                    <a:lumMod val="10000"/>
                  </a:schemeClr>
                </a:solidFill>
                <a:latin typeface="Arial" panose="020B0604020202020204" pitchFamily="34" charset="0"/>
                <a:cs typeface="Arial" panose="020B0604020202020204" pitchFamily="34" charset="0"/>
                <a:hlinkClick r:id="rId7"/>
              </a:rPr>
              <a:t>Indicators</a:t>
            </a:r>
            <a:r>
              <a:rPr lang="en-US" sz="1800" dirty="0" smtClean="0">
                <a:solidFill>
                  <a:schemeClr val="bg2">
                    <a:lumMod val="10000"/>
                  </a:schemeClr>
                </a:solidFill>
                <a:latin typeface="Arial" panose="020B0604020202020204" pitchFamily="34" charset="0"/>
                <a:cs typeface="Arial" panose="020B0604020202020204" pitchFamily="34" charset="0"/>
              </a:rPr>
              <a:t>, i.e. hospital admissions, prescribing, patients safety, cancer care…</a:t>
            </a:r>
            <a:endParaRPr lang="en-US" sz="1800" dirty="0">
              <a:solidFill>
                <a:schemeClr val="bg2">
                  <a:lumMod val="10000"/>
                </a:schemeClr>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8"/>
              </a:rPr>
              <a:t>Pharmaceutical Market</a:t>
            </a:r>
            <a:r>
              <a:rPr lang="en-US" sz="1800" dirty="0" smtClean="0">
                <a:solidFill>
                  <a:schemeClr val="bg2">
                    <a:lumMod val="10000"/>
                  </a:schemeClr>
                </a:solidFill>
                <a:latin typeface="Arial" panose="020B0604020202020204" pitchFamily="34" charset="0"/>
                <a:cs typeface="Arial" panose="020B0604020202020204" pitchFamily="34" charset="0"/>
              </a:rPr>
              <a:t>, i.e. consumption, sales, generics…</a:t>
            </a:r>
            <a:endParaRPr lang="en-US" sz="1800" dirty="0">
              <a:solidFill>
                <a:schemeClr val="bg2">
                  <a:lumMod val="10000"/>
                </a:schemeClr>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9"/>
              </a:rPr>
              <a:t>Long-Term </a:t>
            </a:r>
            <a:r>
              <a:rPr lang="en-US" sz="1800" dirty="0">
                <a:solidFill>
                  <a:schemeClr val="bg2">
                    <a:lumMod val="10000"/>
                  </a:schemeClr>
                </a:solidFill>
                <a:latin typeface="Arial" panose="020B0604020202020204" pitchFamily="34" charset="0"/>
                <a:cs typeface="Arial" panose="020B0604020202020204" pitchFamily="34" charset="0"/>
                <a:hlinkClick r:id="rId9"/>
              </a:rPr>
              <a:t>care Resources and </a:t>
            </a:r>
            <a:r>
              <a:rPr lang="en-US" sz="1800" dirty="0" err="1" smtClean="0">
                <a:solidFill>
                  <a:schemeClr val="bg2">
                    <a:lumMod val="10000"/>
                  </a:schemeClr>
                </a:solidFill>
                <a:latin typeface="Arial" panose="020B0604020202020204" pitchFamily="34" charset="0"/>
                <a:cs typeface="Arial" panose="020B0604020202020204" pitchFamily="34" charset="0"/>
                <a:hlinkClick r:id="rId9"/>
              </a:rPr>
              <a:t>Utilisation</a:t>
            </a:r>
            <a:r>
              <a:rPr lang="en-US" sz="1800" dirty="0" smtClean="0">
                <a:solidFill>
                  <a:schemeClr val="bg2">
                    <a:lumMod val="10000"/>
                  </a:schemeClr>
                </a:solidFill>
                <a:latin typeface="Arial" panose="020B0604020202020204" pitchFamily="34" charset="0"/>
                <a:cs typeface="Arial" panose="020B0604020202020204" pitchFamily="34" charset="0"/>
              </a:rPr>
              <a:t>, i.e. formal LTC workers, LTC recipients…</a:t>
            </a:r>
            <a:endParaRPr lang="en-US" sz="1800" dirty="0">
              <a:solidFill>
                <a:schemeClr val="bg2">
                  <a:lumMod val="10000"/>
                </a:schemeClr>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10"/>
              </a:rPr>
              <a:t>Health </a:t>
            </a:r>
            <a:r>
              <a:rPr lang="en-US" sz="1800" dirty="0">
                <a:solidFill>
                  <a:schemeClr val="bg2">
                    <a:lumMod val="10000"/>
                  </a:schemeClr>
                </a:solidFill>
                <a:latin typeface="Arial" panose="020B0604020202020204" pitchFamily="34" charset="0"/>
                <a:cs typeface="Arial" panose="020B0604020202020204" pitchFamily="34" charset="0"/>
                <a:hlinkClick r:id="rId10"/>
              </a:rPr>
              <a:t>Expenditure and Financing</a:t>
            </a:r>
            <a:endParaRPr lang="en-US" sz="1800" dirty="0">
              <a:solidFill>
                <a:schemeClr val="bg2">
                  <a:lumMod val="10000"/>
                </a:schemeClr>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11"/>
              </a:rPr>
              <a:t>Social Protection</a:t>
            </a:r>
            <a:r>
              <a:rPr lang="en-US" sz="1800" dirty="0" smtClean="0">
                <a:solidFill>
                  <a:schemeClr val="bg2">
                    <a:lumMod val="10000"/>
                  </a:schemeClr>
                </a:solidFill>
                <a:latin typeface="Arial" panose="020B0604020202020204" pitchFamily="34" charset="0"/>
                <a:cs typeface="Arial" panose="020B0604020202020204" pitchFamily="34" charset="0"/>
              </a:rPr>
              <a:t>, i.e. public and private coverage…</a:t>
            </a:r>
            <a:endParaRPr lang="en-US" sz="1800" dirty="0">
              <a:solidFill>
                <a:schemeClr val="bg2">
                  <a:lumMod val="10000"/>
                </a:schemeClr>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1800" dirty="0" smtClean="0">
                <a:solidFill>
                  <a:schemeClr val="bg2">
                    <a:lumMod val="10000"/>
                  </a:schemeClr>
                </a:solidFill>
                <a:latin typeface="Arial" panose="020B0604020202020204" pitchFamily="34" charset="0"/>
                <a:cs typeface="Arial" panose="020B0604020202020204" pitchFamily="34" charset="0"/>
                <a:hlinkClick r:id="rId12"/>
              </a:rPr>
              <a:t>Demographic References</a:t>
            </a:r>
            <a:r>
              <a:rPr lang="en-US" sz="1800" dirty="0" smtClean="0">
                <a:solidFill>
                  <a:schemeClr val="bg2">
                    <a:lumMod val="10000"/>
                  </a:schemeClr>
                </a:solidFill>
                <a:latin typeface="Arial" panose="020B0604020202020204" pitchFamily="34" charset="0"/>
                <a:cs typeface="Arial" panose="020B0604020202020204" pitchFamily="34" charset="0"/>
              </a:rPr>
              <a:t>, i.e. population, by age and sex; and </a:t>
            </a:r>
            <a:r>
              <a:rPr lang="en-US" sz="1800" dirty="0" smtClean="0">
                <a:solidFill>
                  <a:schemeClr val="bg2">
                    <a:lumMod val="10000"/>
                  </a:schemeClr>
                </a:solidFill>
                <a:latin typeface="Arial" panose="020B0604020202020204" pitchFamily="34" charset="0"/>
                <a:cs typeface="Arial" panose="020B0604020202020204" pitchFamily="34" charset="0"/>
                <a:hlinkClick r:id="rId13"/>
              </a:rPr>
              <a:t>Economic References</a:t>
            </a:r>
            <a:r>
              <a:rPr lang="en-US" sz="1800" dirty="0" smtClean="0">
                <a:solidFill>
                  <a:schemeClr val="bg2">
                    <a:lumMod val="10000"/>
                  </a:schemeClr>
                </a:solidFill>
                <a:latin typeface="Arial" panose="020B0604020202020204" pitchFamily="34" charset="0"/>
                <a:cs typeface="Arial" panose="020B0604020202020204" pitchFamily="34" charset="0"/>
              </a:rPr>
              <a:t>, i.e. GPD, average annual  wages… </a:t>
            </a:r>
            <a:endParaRPr lang="en-US" sz="2200" dirty="0">
              <a:solidFill>
                <a:schemeClr val="bg2">
                  <a:lumMod val="10000"/>
                </a:schemeClr>
              </a:solidFill>
              <a:latin typeface="Arial" panose="020B0604020202020204" pitchFamily="34" charset="0"/>
              <a:cs typeface="Arial" panose="020B0604020202020204" pitchFamily="34" charset="0"/>
            </a:endParaRPr>
          </a:p>
          <a:p>
            <a:pPr algn="ctr">
              <a:lnSpc>
                <a:spcPct val="90000"/>
              </a:lnSpc>
              <a:buFont typeface="Wingdings" panose="05000000000000000000" pitchFamily="2" charset="2"/>
              <a:buChar char="Ø"/>
            </a:pPr>
            <a:r>
              <a:rPr lang="en-US" sz="2200" b="1" dirty="0" smtClean="0">
                <a:solidFill>
                  <a:schemeClr val="tx2">
                    <a:lumMod val="60000"/>
                    <a:lumOff val="40000"/>
                  </a:schemeClr>
                </a:solidFill>
                <a:latin typeface="Arial" panose="020B0604020202020204" pitchFamily="34" charset="0"/>
                <a:cs typeface="Arial" panose="020B0604020202020204" pitchFamily="34" charset="0"/>
              </a:rPr>
              <a:t>Access the </a:t>
            </a:r>
            <a:r>
              <a:rPr lang="en-US" sz="2200" b="1" dirty="0">
                <a:solidFill>
                  <a:schemeClr val="tx2">
                    <a:lumMod val="60000"/>
                    <a:lumOff val="40000"/>
                  </a:schemeClr>
                </a:solidFill>
                <a:latin typeface="Arial" panose="020B0604020202020204" pitchFamily="34" charset="0"/>
                <a:cs typeface="Arial" panose="020B0604020202020204" pitchFamily="34" charset="0"/>
                <a:hlinkClick r:id="rId14"/>
              </a:rPr>
              <a:t>full list of indicators</a:t>
            </a:r>
            <a:r>
              <a:rPr lang="en-US" sz="2200" b="1" dirty="0">
                <a:solidFill>
                  <a:schemeClr val="tx2">
                    <a:lumMod val="60000"/>
                    <a:lumOff val="40000"/>
                  </a:schemeClr>
                </a:solidFill>
                <a:latin typeface="Arial" panose="020B0604020202020204" pitchFamily="34" charset="0"/>
                <a:cs typeface="Arial" panose="020B0604020202020204" pitchFamily="34" charset="0"/>
              </a:rPr>
              <a:t> available in the online </a:t>
            </a:r>
            <a:r>
              <a:rPr lang="en-US" sz="2200" b="1" dirty="0" smtClean="0">
                <a:solidFill>
                  <a:schemeClr val="tx2">
                    <a:lumMod val="60000"/>
                    <a:lumOff val="40000"/>
                  </a:schemeClr>
                </a:solidFill>
                <a:latin typeface="Arial" panose="020B0604020202020204" pitchFamily="34" charset="0"/>
                <a:cs typeface="Arial" panose="020B0604020202020204" pitchFamily="34" charset="0"/>
              </a:rPr>
              <a:t>database</a:t>
            </a:r>
            <a:endParaRPr lang="en-US" sz="2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1271464" y="4360141"/>
            <a:ext cx="6912768" cy="1589139"/>
          </a:xfrm>
          <a:prstGeom prst="rect">
            <a:avLst/>
          </a:prstGeom>
        </p:spPr>
        <p:txBody>
          <a:bodyPr vert="horz">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90000"/>
              </a:lnSpc>
              <a:buFont typeface="Wingdings" panose="05000000000000000000" pitchFamily="2" charset="2"/>
              <a:buChar char="Ø"/>
            </a:pPr>
            <a:endParaRPr lang="en-US" sz="2800" i="1" dirty="0">
              <a:solidFill>
                <a:schemeClr val="bg2">
                  <a:lumMod val="10000"/>
                </a:schemeClr>
              </a:solidFill>
              <a:latin typeface="Arial" charset="0"/>
            </a:endParaRPr>
          </a:p>
        </p:txBody>
      </p:sp>
      <p:sp>
        <p:nvSpPr>
          <p:cNvPr id="7" name="Title 1"/>
          <p:cNvSpPr>
            <a:spLocks noGrp="1"/>
          </p:cNvSpPr>
          <p:nvPr>
            <p:ph type="title"/>
          </p:nvPr>
        </p:nvSpPr>
        <p:spPr>
          <a:xfrm>
            <a:off x="1487488" y="398972"/>
            <a:ext cx="8100392" cy="647700"/>
          </a:xfrm>
        </p:spPr>
        <p:txBody>
          <a:bodyPr/>
          <a:lstStyle/>
          <a:p>
            <a:pPr eaLnBrk="1" hangingPunct="1"/>
            <a:r>
              <a:rPr lang="en-GB" dirty="0" smtClean="0">
                <a:solidFill>
                  <a:schemeClr val="tx1"/>
                </a:solidFill>
              </a:rPr>
              <a:t>Content of the OECD Health database</a:t>
            </a:r>
            <a:endParaRPr lang="en-US" dirty="0" smtClean="0">
              <a:solidFill>
                <a:schemeClr val="tx1"/>
              </a:solidFill>
            </a:endParaRPr>
          </a:p>
        </p:txBody>
      </p:sp>
    </p:spTree>
    <p:extLst>
      <p:ext uri="{BB962C8B-B14F-4D97-AF65-F5344CB8AC3E}">
        <p14:creationId xmlns:p14="http://schemas.microsoft.com/office/powerpoint/2010/main" val="663639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1E5B13EA-811D-4C2B-911D-7C9464E50273}" type="slidenum">
              <a:rPr lang="en-US" smtClean="0"/>
              <a:pPr>
                <a:defRPr/>
              </a:pPr>
              <a:t>4</a:t>
            </a:fld>
            <a:endParaRPr lang="en-US"/>
          </a:p>
        </p:txBody>
      </p:sp>
      <p:sp>
        <p:nvSpPr>
          <p:cNvPr id="5" name="Rectangle 3"/>
          <p:cNvSpPr>
            <a:spLocks noGrp="1" noChangeArrowheads="1"/>
          </p:cNvSpPr>
          <p:nvPr>
            <p:ph idx="1"/>
          </p:nvPr>
        </p:nvSpPr>
        <p:spPr>
          <a:xfrm>
            <a:off x="479376" y="1503494"/>
            <a:ext cx="10009112" cy="5021850"/>
          </a:xfrm>
        </p:spPr>
        <p:txBody>
          <a:bodyPr>
            <a:noAutofit/>
          </a:bodyPr>
          <a:lstStyle/>
          <a:p>
            <a:pPr>
              <a:lnSpc>
                <a:spcPct val="90000"/>
              </a:lnSpc>
              <a:buFont typeface="Wingdings" panose="05000000000000000000" pitchFamily="2" charset="2"/>
              <a:buChar char="Ø"/>
            </a:pPr>
            <a:r>
              <a:rPr lang="en-US" b="1" dirty="0">
                <a:solidFill>
                  <a:schemeClr val="tx2">
                    <a:lumMod val="60000"/>
                    <a:lumOff val="40000"/>
                  </a:schemeClr>
                </a:solidFill>
                <a:latin typeface="Arial" panose="020B0604020202020204" pitchFamily="34" charset="0"/>
                <a:cs typeface="Arial" panose="020B0604020202020204" pitchFamily="34" charset="0"/>
              </a:rPr>
              <a:t>All datasets </a:t>
            </a:r>
            <a:r>
              <a:rPr lang="en-US" b="1" dirty="0" smtClean="0">
                <a:solidFill>
                  <a:schemeClr val="tx2">
                    <a:lumMod val="60000"/>
                    <a:lumOff val="40000"/>
                  </a:schemeClr>
                </a:solidFill>
                <a:latin typeface="Arial" panose="020B0604020202020204" pitchFamily="34" charset="0"/>
                <a:cs typeface="Arial" panose="020B0604020202020204" pitchFamily="34" charset="0"/>
              </a:rPr>
              <a:t>are available </a:t>
            </a:r>
            <a:r>
              <a:rPr lang="en-US" b="1" dirty="0">
                <a:solidFill>
                  <a:schemeClr val="tx2">
                    <a:lumMod val="60000"/>
                    <a:lumOff val="40000"/>
                  </a:schemeClr>
                </a:solidFill>
                <a:latin typeface="Arial" panose="020B0604020202020204" pitchFamily="34" charset="0"/>
                <a:cs typeface="Arial" panose="020B0604020202020204" pitchFamily="34" charset="0"/>
              </a:rPr>
              <a:t>in  </a:t>
            </a:r>
            <a:r>
              <a:rPr lang="en-US" b="1" dirty="0" smtClean="0">
                <a:solidFill>
                  <a:schemeClr val="tx2">
                    <a:lumMod val="60000"/>
                    <a:lumOff val="40000"/>
                  </a:schemeClr>
                </a:solidFill>
                <a:latin typeface="Arial" panose="020B0604020202020204" pitchFamily="34" charset="0"/>
                <a:cs typeface="Arial" panose="020B0604020202020204" pitchFamily="34" charset="0"/>
              </a:rPr>
              <a:t>                        </a:t>
            </a:r>
          </a:p>
          <a:p>
            <a:pPr marL="0" indent="0">
              <a:lnSpc>
                <a:spcPct val="90000"/>
              </a:lnSpc>
              <a:buNone/>
            </a:pPr>
            <a:r>
              <a:rPr lang="en-US" b="1" dirty="0">
                <a:solidFill>
                  <a:schemeClr val="tx2">
                    <a:lumMod val="60000"/>
                    <a:lumOff val="40000"/>
                  </a:schemeClr>
                </a:solidFill>
                <a:latin typeface="Arial" panose="020B0604020202020204" pitchFamily="34" charset="0"/>
                <a:cs typeface="Arial" panose="020B0604020202020204" pitchFamily="34" charset="0"/>
              </a:rPr>
              <a:t> </a:t>
            </a:r>
            <a:r>
              <a:rPr lang="en-US" b="1" dirty="0" smtClean="0">
                <a:solidFill>
                  <a:schemeClr val="tx2">
                    <a:lumMod val="60000"/>
                    <a:lumOff val="40000"/>
                  </a:schemeClr>
                </a:solidFill>
                <a:latin typeface="Arial" panose="020B0604020202020204" pitchFamily="34" charset="0"/>
                <a:cs typeface="Arial" panose="020B0604020202020204" pitchFamily="34" charset="0"/>
              </a:rPr>
              <a:t>   via </a:t>
            </a:r>
            <a:r>
              <a:rPr lang="en-US" b="1" dirty="0" smtClean="0">
                <a:solidFill>
                  <a:schemeClr val="bg2">
                    <a:lumMod val="10000"/>
                  </a:schemeClr>
                </a:solidFill>
                <a:latin typeface="Arial" panose="020B0604020202020204" pitchFamily="34" charset="0"/>
                <a:cs typeface="Arial" panose="020B0604020202020204" pitchFamily="34" charset="0"/>
                <a:hlinkClick r:id="rId3"/>
              </a:rPr>
              <a:t>https</a:t>
            </a:r>
            <a:r>
              <a:rPr lang="en-US" b="1" dirty="0">
                <a:solidFill>
                  <a:schemeClr val="bg2">
                    <a:lumMod val="10000"/>
                  </a:schemeClr>
                </a:solidFill>
                <a:latin typeface="Arial" panose="020B0604020202020204" pitchFamily="34" charset="0"/>
                <a:cs typeface="Arial" panose="020B0604020202020204" pitchFamily="34" charset="0"/>
                <a:hlinkClick r:id="rId3"/>
              </a:rPr>
              <a:t>://oe.cd/ds/health-statistics</a:t>
            </a:r>
            <a:r>
              <a:rPr lang="en-US" b="1" dirty="0">
                <a:solidFill>
                  <a:schemeClr val="bg2">
                    <a:lumMod val="10000"/>
                  </a:schemeClr>
                </a:solidFill>
                <a:latin typeface="Arial" panose="020B0604020202020204" pitchFamily="34" charset="0"/>
                <a:cs typeface="Arial" panose="020B0604020202020204" pitchFamily="34" charset="0"/>
              </a:rPr>
              <a:t> </a:t>
            </a:r>
          </a:p>
          <a:p>
            <a:pPr>
              <a:lnSpc>
                <a:spcPct val="90000"/>
              </a:lnSpc>
              <a:buFont typeface="Wingdings" panose="05000000000000000000" pitchFamily="2" charset="2"/>
              <a:buChar char="Ø"/>
            </a:pPr>
            <a:endParaRPr lang="en-US" sz="2400" dirty="0" smtClean="0">
              <a:solidFill>
                <a:schemeClr val="bg2">
                  <a:lumMod val="10000"/>
                </a:schemeClr>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2400" dirty="0" smtClean="0">
              <a:solidFill>
                <a:schemeClr val="bg2">
                  <a:lumMod val="10000"/>
                </a:schemeClr>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2400" dirty="0">
              <a:solidFill>
                <a:schemeClr val="bg2">
                  <a:lumMod val="10000"/>
                </a:schemeClr>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2400" dirty="0" smtClean="0">
              <a:solidFill>
                <a:schemeClr val="bg2">
                  <a:lumMod val="10000"/>
                </a:schemeClr>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US" sz="2400" dirty="0" smtClean="0">
                <a:solidFill>
                  <a:schemeClr val="bg2">
                    <a:lumMod val="10000"/>
                  </a:schemeClr>
                </a:solidFill>
                <a:latin typeface="Arial" panose="020B0604020202020204" pitchFamily="34" charset="0"/>
                <a:cs typeface="Arial" panose="020B0604020202020204" pitchFamily="34" charset="0"/>
              </a:rPr>
              <a:t>Key indicators are further developed and </a:t>
            </a:r>
            <a:r>
              <a:rPr lang="en-US" sz="2400" dirty="0" err="1" smtClean="0">
                <a:solidFill>
                  <a:schemeClr val="bg2">
                    <a:lumMod val="10000"/>
                  </a:schemeClr>
                </a:solidFill>
                <a:latin typeface="Arial" panose="020B0604020202020204" pitchFamily="34" charset="0"/>
                <a:cs typeface="Arial" panose="020B0604020202020204" pitchFamily="34" charset="0"/>
              </a:rPr>
              <a:t>analysed</a:t>
            </a:r>
            <a:r>
              <a:rPr lang="en-US" sz="2400" dirty="0" smtClean="0">
                <a:solidFill>
                  <a:schemeClr val="bg2">
                    <a:lumMod val="10000"/>
                  </a:schemeClr>
                </a:solidFill>
                <a:latin typeface="Arial" panose="020B0604020202020204" pitchFamily="34" charset="0"/>
                <a:cs typeface="Arial" panose="020B0604020202020204" pitchFamily="34" charset="0"/>
              </a:rPr>
              <a:t> in </a:t>
            </a:r>
            <a:r>
              <a:rPr lang="en-US" sz="2400" i="1" dirty="0" smtClean="0">
                <a:solidFill>
                  <a:schemeClr val="bg2">
                    <a:lumMod val="10000"/>
                  </a:schemeClr>
                </a:solidFill>
                <a:latin typeface="Arial" panose="020B0604020202020204" pitchFamily="34" charset="0"/>
                <a:cs typeface="Arial" panose="020B0604020202020204" pitchFamily="34" charset="0"/>
                <a:hlinkClick r:id="rId4"/>
              </a:rPr>
              <a:t>Health </a:t>
            </a:r>
            <a:r>
              <a:rPr lang="en-US" sz="2400" i="1" dirty="0">
                <a:solidFill>
                  <a:schemeClr val="bg2">
                    <a:lumMod val="10000"/>
                  </a:schemeClr>
                </a:solidFill>
                <a:latin typeface="Arial" panose="020B0604020202020204" pitchFamily="34" charset="0"/>
                <a:cs typeface="Arial" panose="020B0604020202020204" pitchFamily="34" charset="0"/>
                <a:hlinkClick r:id="rId4"/>
              </a:rPr>
              <a:t>at a Glance 2019: OECD </a:t>
            </a:r>
            <a:r>
              <a:rPr lang="en-US" sz="2400" i="1" dirty="0" smtClean="0">
                <a:solidFill>
                  <a:schemeClr val="bg2">
                    <a:lumMod val="10000"/>
                  </a:schemeClr>
                </a:solidFill>
                <a:latin typeface="Arial" panose="020B0604020202020204" pitchFamily="34" charset="0"/>
                <a:cs typeface="Arial" panose="020B0604020202020204" pitchFamily="34" charset="0"/>
                <a:hlinkClick r:id="rId4"/>
              </a:rPr>
              <a:t>Indicators</a:t>
            </a:r>
            <a:r>
              <a:rPr lang="en-US" sz="2400" dirty="0" smtClean="0">
                <a:solidFill>
                  <a:schemeClr val="bg2">
                    <a:lumMod val="10000"/>
                  </a:schemeClr>
                </a:solidFill>
                <a:latin typeface="Arial" panose="020B0604020202020204" pitchFamily="34" charset="0"/>
                <a:cs typeface="Arial" panose="020B0604020202020204" pitchFamily="34" charset="0"/>
              </a:rPr>
              <a:t> (Read online or downloadable PDF options)</a:t>
            </a:r>
            <a:endParaRPr lang="en-US" sz="2400" i="1" dirty="0">
              <a:solidFill>
                <a:schemeClr val="bg2">
                  <a:lumMod val="10000"/>
                </a:schemeClr>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2400" dirty="0">
              <a:solidFill>
                <a:schemeClr val="bg2">
                  <a:lumMod val="10000"/>
                </a:schemeClr>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US" sz="2400" dirty="0" smtClean="0">
                <a:solidFill>
                  <a:schemeClr val="bg2">
                    <a:lumMod val="10000"/>
                  </a:schemeClr>
                </a:solidFill>
                <a:latin typeface="Arial" panose="020B0604020202020204" pitchFamily="34" charset="0"/>
                <a:cs typeface="Arial" panose="020B0604020202020204" pitchFamily="34" charset="0"/>
              </a:rPr>
              <a:t>Selected </a:t>
            </a:r>
            <a:r>
              <a:rPr lang="en-US" sz="2400" dirty="0">
                <a:solidFill>
                  <a:schemeClr val="bg2">
                    <a:lumMod val="10000"/>
                  </a:schemeClr>
                </a:solidFill>
                <a:latin typeface="Arial" panose="020B0604020202020204" pitchFamily="34" charset="0"/>
                <a:cs typeface="Arial" panose="020B0604020202020204" pitchFamily="34" charset="0"/>
              </a:rPr>
              <a:t>indicators </a:t>
            </a:r>
            <a:r>
              <a:rPr lang="en-US" sz="2400" dirty="0" smtClean="0">
                <a:solidFill>
                  <a:schemeClr val="bg2">
                    <a:lumMod val="10000"/>
                  </a:schemeClr>
                </a:solidFill>
                <a:latin typeface="Arial" panose="020B0604020202020204" pitchFamily="34" charset="0"/>
                <a:cs typeface="Arial" panose="020B0604020202020204" pitchFamily="34" charset="0"/>
              </a:rPr>
              <a:t>are also available in the </a:t>
            </a:r>
            <a:r>
              <a:rPr lang="en-US" sz="2400" dirty="0" smtClean="0">
                <a:solidFill>
                  <a:schemeClr val="bg2">
                    <a:lumMod val="10000"/>
                  </a:schemeClr>
                </a:solidFill>
                <a:latin typeface="Arial" panose="020B0604020202020204" pitchFamily="34" charset="0"/>
                <a:cs typeface="Arial" panose="020B0604020202020204" pitchFamily="34" charset="0"/>
                <a:hlinkClick r:id="rId5"/>
              </a:rPr>
              <a:t>OECD Data Portal</a:t>
            </a:r>
            <a:r>
              <a:rPr lang="en-US" sz="2400" dirty="0" smtClean="0">
                <a:solidFill>
                  <a:schemeClr val="bg2">
                    <a:lumMod val="10000"/>
                  </a:schemeClr>
                </a:solidFill>
                <a:latin typeface="Arial" panose="020B0604020202020204" pitchFamily="34" charset="0"/>
                <a:cs typeface="Arial" panose="020B0604020202020204" pitchFamily="34" charset="0"/>
              </a:rPr>
              <a:t>, which enables users to visualize the data</a:t>
            </a:r>
            <a:endParaRPr lang="en-US" sz="2400" dirty="0">
              <a:solidFill>
                <a:schemeClr val="bg2">
                  <a:lumMod val="10000"/>
                </a:schemeClr>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2800" dirty="0">
              <a:solidFill>
                <a:schemeClr val="bg2">
                  <a:lumMod val="10000"/>
                </a:schemeClr>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1271464" y="4360141"/>
            <a:ext cx="6912768" cy="1589139"/>
          </a:xfrm>
          <a:prstGeom prst="rect">
            <a:avLst/>
          </a:prstGeom>
        </p:spPr>
        <p:txBody>
          <a:bodyPr vert="horz">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90000"/>
              </a:lnSpc>
              <a:buFont typeface="Wingdings" panose="05000000000000000000" pitchFamily="2" charset="2"/>
              <a:buChar char="Ø"/>
            </a:pPr>
            <a:endParaRPr lang="en-US" sz="2800" i="1" dirty="0">
              <a:solidFill>
                <a:schemeClr val="bg2">
                  <a:lumMod val="10000"/>
                </a:schemeClr>
              </a:solidFill>
              <a:latin typeface="Arial" charset="0"/>
            </a:endParaRPr>
          </a:p>
        </p:txBody>
      </p:sp>
      <p:sp>
        <p:nvSpPr>
          <p:cNvPr id="7" name="Title 1"/>
          <p:cNvSpPr>
            <a:spLocks noGrp="1"/>
          </p:cNvSpPr>
          <p:nvPr>
            <p:ph type="title"/>
          </p:nvPr>
        </p:nvSpPr>
        <p:spPr>
          <a:xfrm>
            <a:off x="1487488" y="398972"/>
            <a:ext cx="8100392" cy="647700"/>
          </a:xfrm>
        </p:spPr>
        <p:txBody>
          <a:bodyPr/>
          <a:lstStyle/>
          <a:p>
            <a:pPr eaLnBrk="1" hangingPunct="1"/>
            <a:r>
              <a:rPr lang="en-GB" dirty="0" smtClean="0">
                <a:solidFill>
                  <a:schemeClr val="tx1"/>
                </a:solidFill>
              </a:rPr>
              <a:t>Data </a:t>
            </a:r>
            <a:r>
              <a:rPr lang="en-GB" dirty="0" smtClean="0">
                <a:solidFill>
                  <a:schemeClr val="tx1"/>
                </a:solidFill>
              </a:rPr>
              <a:t>dissemination: how to access the data</a:t>
            </a:r>
            <a:endParaRPr lang="en-US" dirty="0" smtClean="0">
              <a:solidFill>
                <a:schemeClr val="tx1"/>
              </a:solidFill>
            </a:endParaRPr>
          </a:p>
        </p:txBody>
      </p:sp>
      <p:pic>
        <p:nvPicPr>
          <p:cNvPr id="6" name="Picture 5"/>
          <p:cNvPicPr>
            <a:picLocks noChangeAspect="1"/>
          </p:cNvPicPr>
          <p:nvPr/>
        </p:nvPicPr>
        <p:blipFill>
          <a:blip r:embed="rId6"/>
          <a:stretch>
            <a:fillRect/>
          </a:stretch>
        </p:blipFill>
        <p:spPr>
          <a:xfrm>
            <a:off x="6256347" y="1583003"/>
            <a:ext cx="1992253" cy="341330"/>
          </a:xfrm>
          <a:prstGeom prst="rect">
            <a:avLst/>
          </a:prstGeom>
        </p:spPr>
      </p:pic>
      <p:pic>
        <p:nvPicPr>
          <p:cNvPr id="2" name="Picture 1"/>
          <p:cNvPicPr>
            <a:picLocks noChangeAspect="1"/>
          </p:cNvPicPr>
          <p:nvPr/>
        </p:nvPicPr>
        <p:blipFill>
          <a:blip r:embed="rId7"/>
          <a:stretch>
            <a:fillRect/>
          </a:stretch>
        </p:blipFill>
        <p:spPr>
          <a:xfrm>
            <a:off x="10310522" y="4074975"/>
            <a:ext cx="1330093" cy="1711231"/>
          </a:xfrm>
          <a:prstGeom prst="rect">
            <a:avLst/>
          </a:prstGeom>
          <a:noFill/>
          <a:ln>
            <a:solidFill>
              <a:schemeClr val="bg1">
                <a:lumMod val="50000"/>
              </a:schemeClr>
            </a:solidFill>
          </a:ln>
        </p:spPr>
      </p:pic>
      <p:pic>
        <p:nvPicPr>
          <p:cNvPr id="3" name="Picture 2"/>
          <p:cNvPicPr>
            <a:picLocks noChangeAspect="1"/>
          </p:cNvPicPr>
          <p:nvPr/>
        </p:nvPicPr>
        <p:blipFill>
          <a:blip r:embed="rId8"/>
          <a:stretch>
            <a:fillRect/>
          </a:stretch>
        </p:blipFill>
        <p:spPr>
          <a:xfrm>
            <a:off x="8497954" y="1412776"/>
            <a:ext cx="2134549" cy="2458784"/>
          </a:xfrm>
          <a:prstGeom prst="rect">
            <a:avLst/>
          </a:prstGeom>
        </p:spPr>
      </p:pic>
    </p:spTree>
    <p:extLst>
      <p:ext uri="{BB962C8B-B14F-4D97-AF65-F5344CB8AC3E}">
        <p14:creationId xmlns:p14="http://schemas.microsoft.com/office/powerpoint/2010/main" val="1681562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080552" y="3356992"/>
            <a:ext cx="8119903"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80552" y="5517232"/>
            <a:ext cx="8119903"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68111" y="1930072"/>
            <a:ext cx="6624736" cy="1200329"/>
          </a:xfrm>
          <a:prstGeom prst="rect">
            <a:avLst/>
          </a:prstGeom>
          <a:noFill/>
        </p:spPr>
        <p:txBody>
          <a:bodyPr wrap="square" rtlCol="0">
            <a:spAutoFit/>
          </a:bodyPr>
          <a:lstStyle/>
          <a:p>
            <a:pPr marL="285750" indent="-285750">
              <a:buFont typeface="Arial" panose="020B0604020202020204" pitchFamily="34" charset="0"/>
              <a:buChar char="•"/>
            </a:pPr>
            <a:r>
              <a:rPr lang="en-US" i="1" dirty="0" smtClean="0">
                <a:solidFill>
                  <a:schemeClr val="bg2">
                    <a:lumMod val="10000"/>
                  </a:schemeClr>
                </a:solidFill>
                <a:latin typeface="Calibri" panose="020F0502020204030204" pitchFamily="34" charset="0"/>
              </a:rPr>
              <a:t>OECD </a:t>
            </a:r>
            <a:r>
              <a:rPr lang="en-US" i="1" dirty="0">
                <a:solidFill>
                  <a:schemeClr val="bg2">
                    <a:lumMod val="10000"/>
                  </a:schemeClr>
                </a:solidFill>
                <a:latin typeface="Calibri" panose="020F0502020204030204" pitchFamily="34" charset="0"/>
              </a:rPr>
              <a:t>Health Statistics </a:t>
            </a:r>
            <a:r>
              <a:rPr lang="en-US" dirty="0" smtClean="0">
                <a:solidFill>
                  <a:schemeClr val="bg2">
                    <a:lumMod val="10000"/>
                  </a:schemeClr>
                </a:solidFill>
                <a:latin typeface="Calibri" panose="020F0502020204030204" pitchFamily="34" charset="0"/>
              </a:rPr>
              <a:t>based </a:t>
            </a:r>
            <a:r>
              <a:rPr lang="en-US" dirty="0">
                <a:solidFill>
                  <a:schemeClr val="bg2">
                    <a:lumMod val="10000"/>
                  </a:schemeClr>
                </a:solidFill>
                <a:latin typeface="Calibri" panose="020F0502020204030204" pitchFamily="34" charset="0"/>
              </a:rPr>
              <a:t>on </a:t>
            </a:r>
            <a:r>
              <a:rPr lang="en-US" dirty="0" smtClean="0">
                <a:solidFill>
                  <a:schemeClr val="bg2">
                    <a:lumMod val="10000"/>
                  </a:schemeClr>
                </a:solidFill>
                <a:latin typeface="Calibri" panose="020F0502020204030204" pitchFamily="34" charset="0"/>
              </a:rPr>
              <a:t>4 </a:t>
            </a:r>
            <a:r>
              <a:rPr lang="en-US" dirty="0">
                <a:solidFill>
                  <a:schemeClr val="bg2">
                    <a:lumMod val="10000"/>
                  </a:schemeClr>
                </a:solidFill>
                <a:latin typeface="Calibri" panose="020F0502020204030204" pitchFamily="34" charset="0"/>
              </a:rPr>
              <a:t>distinct questionnaires, administered by different teams across the OECD Health </a:t>
            </a:r>
            <a:r>
              <a:rPr lang="en-US" dirty="0" smtClean="0">
                <a:solidFill>
                  <a:schemeClr val="bg2">
                    <a:lumMod val="10000"/>
                  </a:schemeClr>
                </a:solidFill>
                <a:latin typeface="Calibri" panose="020F0502020204030204" pitchFamily="34" charset="0"/>
              </a:rPr>
              <a:t>Division</a:t>
            </a:r>
          </a:p>
          <a:p>
            <a:pPr marL="285750" indent="-285750">
              <a:buFont typeface="Arial" panose="020B0604020202020204" pitchFamily="34" charset="0"/>
              <a:buChar char="•"/>
            </a:pPr>
            <a:r>
              <a:rPr lang="en-US" dirty="0" smtClean="0">
                <a:solidFill>
                  <a:schemeClr val="bg2">
                    <a:lumMod val="10000"/>
                  </a:schemeClr>
                </a:solidFill>
                <a:latin typeface="Calibri" panose="020F0502020204030204" pitchFamily="34" charset="0"/>
              </a:rPr>
              <a:t>2 </a:t>
            </a:r>
            <a:r>
              <a:rPr lang="en-US" dirty="0">
                <a:solidFill>
                  <a:schemeClr val="bg2">
                    <a:lumMod val="10000"/>
                  </a:schemeClr>
                </a:solidFill>
                <a:latin typeface="Calibri" panose="020F0502020204030204" pitchFamily="34" charset="0"/>
              </a:rPr>
              <a:t>of the data collections are managed in conjunction with other international </a:t>
            </a:r>
            <a:r>
              <a:rPr lang="en-US" dirty="0" err="1" smtClean="0">
                <a:solidFill>
                  <a:schemeClr val="bg2">
                    <a:lumMod val="10000"/>
                  </a:schemeClr>
                </a:solidFill>
                <a:latin typeface="Calibri" panose="020F0502020204030204" pitchFamily="34" charset="0"/>
              </a:rPr>
              <a:t>organisations</a:t>
            </a:r>
            <a:r>
              <a:rPr lang="en-US" dirty="0" smtClean="0">
                <a:solidFill>
                  <a:schemeClr val="bg2">
                    <a:lumMod val="10000"/>
                  </a:schemeClr>
                </a:solidFill>
                <a:latin typeface="Calibri" panose="020F0502020204030204" pitchFamily="34" charset="0"/>
              </a:rPr>
              <a:t> (Eurostat and WHO-Europe)</a:t>
            </a:r>
            <a:endParaRPr lang="en-US" dirty="0" smtClean="0">
              <a:solidFill>
                <a:schemeClr val="bg2">
                  <a:lumMod val="10000"/>
                </a:schemeClr>
              </a:solidFill>
              <a:latin typeface="Calibri" panose="020F0502020204030204" pitchFamily="34" charset="0"/>
            </a:endParaRPr>
          </a:p>
        </p:txBody>
      </p:sp>
      <p:sp>
        <p:nvSpPr>
          <p:cNvPr id="20" name="TextBox 19"/>
          <p:cNvSpPr txBox="1"/>
          <p:nvPr/>
        </p:nvSpPr>
        <p:spPr>
          <a:xfrm>
            <a:off x="3647728" y="5743145"/>
            <a:ext cx="6624736"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lumMod val="10000"/>
                  </a:schemeClr>
                </a:solidFill>
                <a:latin typeface="Calibri" panose="020F0502020204030204" pitchFamily="34" charset="0"/>
              </a:rPr>
              <a:t>Data </a:t>
            </a:r>
            <a:r>
              <a:rPr lang="en-US" dirty="0">
                <a:solidFill>
                  <a:schemeClr val="bg2">
                    <a:lumMod val="10000"/>
                  </a:schemeClr>
                </a:solidFill>
                <a:latin typeface="Calibri" panose="020F0502020204030204" pitchFamily="34" charset="0"/>
              </a:rPr>
              <a:t>are collected from all OECD </a:t>
            </a:r>
            <a:r>
              <a:rPr lang="en-US" dirty="0" smtClean="0">
                <a:solidFill>
                  <a:schemeClr val="bg2">
                    <a:lumMod val="10000"/>
                  </a:schemeClr>
                </a:solidFill>
                <a:latin typeface="Calibri" panose="020F0502020204030204" pitchFamily="34" charset="0"/>
              </a:rPr>
              <a:t>members (</a:t>
            </a:r>
            <a:r>
              <a:rPr lang="en-US" dirty="0" smtClean="0">
                <a:solidFill>
                  <a:schemeClr val="accent1"/>
                </a:solidFill>
                <a:latin typeface="Calibri" panose="020F0502020204030204" pitchFamily="34" charset="0"/>
                <a:hlinkClick r:id="rId2"/>
              </a:rPr>
              <a:t>36 countries</a:t>
            </a:r>
            <a:r>
              <a:rPr lang="en-US" dirty="0" smtClean="0">
                <a:solidFill>
                  <a:schemeClr val="bg2">
                    <a:lumMod val="10000"/>
                  </a:schemeClr>
                </a:solidFill>
                <a:latin typeface="Calibri" panose="020F0502020204030204" pitchFamily="34" charset="0"/>
              </a:rPr>
              <a:t>) </a:t>
            </a:r>
            <a:endParaRPr lang="en-US" dirty="0" smtClean="0">
              <a:solidFill>
                <a:schemeClr val="bg2">
                  <a:lumMod val="10000"/>
                </a:schemeClr>
              </a:solidFill>
              <a:latin typeface="Calibri" panose="020F0502020204030204" pitchFamily="34" charset="0"/>
            </a:endParaRPr>
          </a:p>
          <a:p>
            <a:pPr marL="285750" indent="-285750">
              <a:buFont typeface="Arial" panose="020B0604020202020204" pitchFamily="34" charset="0"/>
              <a:buChar char="•"/>
            </a:pPr>
            <a:r>
              <a:rPr lang="en-US" dirty="0" smtClean="0">
                <a:solidFill>
                  <a:schemeClr val="bg2">
                    <a:lumMod val="10000"/>
                  </a:schemeClr>
                </a:solidFill>
                <a:latin typeface="Calibri" panose="020F0502020204030204" pitchFamily="34" charset="0"/>
              </a:rPr>
              <a:t>As </a:t>
            </a:r>
            <a:r>
              <a:rPr lang="en-US" dirty="0">
                <a:solidFill>
                  <a:schemeClr val="bg2">
                    <a:lumMod val="10000"/>
                  </a:schemeClr>
                </a:solidFill>
                <a:latin typeface="Calibri" panose="020F0502020204030204" pitchFamily="34" charset="0"/>
              </a:rPr>
              <a:t>well as key partners and accession </a:t>
            </a:r>
            <a:r>
              <a:rPr lang="en-US" dirty="0" smtClean="0">
                <a:solidFill>
                  <a:schemeClr val="bg2">
                    <a:lumMod val="10000"/>
                  </a:schemeClr>
                </a:solidFill>
                <a:latin typeface="Calibri" panose="020F0502020204030204" pitchFamily="34" charset="0"/>
              </a:rPr>
              <a:t>countries via </a:t>
            </a:r>
            <a:r>
              <a:rPr lang="en-US" dirty="0" smtClean="0">
                <a:solidFill>
                  <a:schemeClr val="bg2">
                    <a:lumMod val="10000"/>
                  </a:schemeClr>
                </a:solidFill>
                <a:latin typeface="Calibri" panose="020F0502020204030204" pitchFamily="34" charset="0"/>
              </a:rPr>
              <a:t>a Minimum </a:t>
            </a:r>
            <a:r>
              <a:rPr lang="en-US" dirty="0" smtClean="0">
                <a:solidFill>
                  <a:schemeClr val="bg2">
                    <a:lumMod val="10000"/>
                  </a:schemeClr>
                </a:solidFill>
                <a:latin typeface="Calibri" panose="020F0502020204030204" pitchFamily="34" charset="0"/>
              </a:rPr>
              <a:t>Dataset Questionnaire</a:t>
            </a:r>
            <a:endParaRPr lang="en-GB" dirty="0">
              <a:solidFill>
                <a:schemeClr val="bg2">
                  <a:lumMod val="10000"/>
                </a:schemeClr>
              </a:solidFill>
              <a:latin typeface="Calibri" panose="020F0502020204030204" pitchFamily="34" charset="0"/>
            </a:endParaRPr>
          </a:p>
        </p:txBody>
      </p:sp>
      <p:sp>
        <p:nvSpPr>
          <p:cNvPr id="30" name="Rectangle 29"/>
          <p:cNvSpPr/>
          <p:nvPr/>
        </p:nvSpPr>
        <p:spPr>
          <a:xfrm>
            <a:off x="2080553" y="1976961"/>
            <a:ext cx="1292091" cy="1118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1" name="Rectangle 30"/>
          <p:cNvSpPr/>
          <p:nvPr/>
        </p:nvSpPr>
        <p:spPr>
          <a:xfrm>
            <a:off x="2080553" y="3559201"/>
            <a:ext cx="1292091" cy="1118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2" name="Rectangle 31"/>
          <p:cNvSpPr/>
          <p:nvPr/>
        </p:nvSpPr>
        <p:spPr>
          <a:xfrm>
            <a:off x="2098371" y="5630795"/>
            <a:ext cx="1292091" cy="1118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2" name="Title 1"/>
          <p:cNvSpPr txBox="1">
            <a:spLocks/>
          </p:cNvSpPr>
          <p:nvPr/>
        </p:nvSpPr>
        <p:spPr>
          <a:xfrm>
            <a:off x="1703512" y="175285"/>
            <a:ext cx="9888000"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GB" dirty="0" smtClean="0"/>
              <a:t>Background – OECD Health questionnaires</a:t>
            </a:r>
            <a:endParaRPr lang="en-GB" dirty="0"/>
          </a:p>
        </p:txBody>
      </p:sp>
      <p:pic>
        <p:nvPicPr>
          <p:cNvPr id="11" name="Picture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392838" y="3703946"/>
            <a:ext cx="667520" cy="79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8"/>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542922" y="2183605"/>
            <a:ext cx="367351" cy="72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2299786" y="5761988"/>
            <a:ext cx="853621" cy="856467"/>
          </a:xfrm>
          <a:prstGeom prst="rect">
            <a:avLst/>
          </a:prstGeom>
          <a:solidFill>
            <a:schemeClr val="bg1">
              <a:alpha val="0"/>
            </a:schemeClr>
          </a:solidFill>
        </p:spPr>
      </p:pic>
      <p:sp>
        <p:nvSpPr>
          <p:cNvPr id="17" name="TextBox 16"/>
          <p:cNvSpPr txBox="1"/>
          <p:nvPr/>
        </p:nvSpPr>
        <p:spPr>
          <a:xfrm>
            <a:off x="3595890" y="3351189"/>
            <a:ext cx="6624736"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Calibri" panose="020F0502020204030204" pitchFamily="34" charset="0"/>
              </a:rPr>
              <a:t>The OECD Health Database offers the most comprehensive source of comparable statistics on health and health systems across OECD countries. It is an essential tool to carry out comparative analyses and draw lessons from international comparisons of diverse health </a:t>
            </a:r>
            <a:r>
              <a:rPr lang="en-US" dirty="0" smtClean="0">
                <a:solidFill>
                  <a:schemeClr val="bg2">
                    <a:lumMod val="10000"/>
                  </a:schemeClr>
                </a:solidFill>
                <a:latin typeface="Calibri" panose="020F0502020204030204" pitchFamily="34" charset="0"/>
              </a:rPr>
              <a:t>systems</a:t>
            </a:r>
            <a:endParaRPr lang="en-US" dirty="0">
              <a:solidFill>
                <a:schemeClr val="bg2">
                  <a:lumMod val="10000"/>
                </a:schemeClr>
              </a:solidFill>
              <a:latin typeface="Calibri" panose="020F0502020204030204" pitchFamily="34" charset="0"/>
            </a:endParaRPr>
          </a:p>
          <a:p>
            <a:pPr marL="285750" indent="-285750">
              <a:buFont typeface="Arial" panose="020B0604020202020204" pitchFamily="34" charset="0"/>
              <a:buChar char="•"/>
            </a:pPr>
            <a:r>
              <a:rPr lang="en-US" dirty="0">
                <a:solidFill>
                  <a:schemeClr val="bg2">
                    <a:lumMod val="10000"/>
                  </a:schemeClr>
                </a:solidFill>
                <a:latin typeface="Calibri" panose="020F0502020204030204" pitchFamily="34" charset="0"/>
              </a:rPr>
              <a:t>Created in the 1990s, the database has never ceased to evolve to include relevant and high quality indicators</a:t>
            </a:r>
          </a:p>
        </p:txBody>
      </p:sp>
    </p:spTree>
    <p:extLst>
      <p:ext uri="{BB962C8B-B14F-4D97-AF65-F5344CB8AC3E}">
        <p14:creationId xmlns:p14="http://schemas.microsoft.com/office/powerpoint/2010/main" val="122774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232" y="289433"/>
            <a:ext cx="9721080" cy="819293"/>
          </a:xfrm>
        </p:spPr>
        <p:txBody>
          <a:bodyPr/>
          <a:lstStyle/>
          <a:p>
            <a:r>
              <a:rPr lang="en-GB" dirty="0" smtClean="0"/>
              <a:t>What </a:t>
            </a:r>
            <a:r>
              <a:rPr lang="en-GB" dirty="0" smtClean="0"/>
              <a:t>can you do with the data ?</a:t>
            </a:r>
            <a:endParaRPr lang="en-GB" dirty="0">
              <a:solidFill>
                <a:srgbClr val="FF0000"/>
              </a:solidFill>
            </a:endParaRPr>
          </a:p>
        </p:txBody>
      </p:sp>
      <p:sp>
        <p:nvSpPr>
          <p:cNvPr id="6" name="Slide Number Placeholder 5"/>
          <p:cNvSpPr>
            <a:spLocks noGrp="1"/>
          </p:cNvSpPr>
          <p:nvPr>
            <p:ph type="sldNum" sz="quarter" idx="4"/>
          </p:nvPr>
        </p:nvSpPr>
        <p:spPr/>
        <p:txBody>
          <a:bodyPr/>
          <a:lstStyle/>
          <a:p>
            <a:fld id="{5F74C951-E354-4B7D-91F1-6EC3D969C334}" type="slidenum">
              <a:rPr lang="en-GB" smtClean="0"/>
              <a:t>6</a:t>
            </a:fld>
            <a:endParaRPr lang="en-GB" dirty="0"/>
          </a:p>
        </p:txBody>
      </p:sp>
      <p:pic>
        <p:nvPicPr>
          <p:cNvPr id="7" name="Picture 6"/>
          <p:cNvPicPr>
            <a:picLocks noChangeAspect="1"/>
          </p:cNvPicPr>
          <p:nvPr/>
        </p:nvPicPr>
        <p:blipFill>
          <a:blip r:embed="rId3"/>
          <a:stretch>
            <a:fillRect/>
          </a:stretch>
        </p:blipFill>
        <p:spPr>
          <a:xfrm>
            <a:off x="8616280" y="1556792"/>
            <a:ext cx="3400431" cy="2277691"/>
          </a:xfrm>
          <a:prstGeom prst="rect">
            <a:avLst/>
          </a:prstGeom>
        </p:spPr>
      </p:pic>
      <p:pic>
        <p:nvPicPr>
          <p:cNvPr id="12" name="Picture 11"/>
          <p:cNvPicPr>
            <a:picLocks noChangeAspect="1"/>
          </p:cNvPicPr>
          <p:nvPr/>
        </p:nvPicPr>
        <p:blipFill>
          <a:blip r:embed="rId4"/>
          <a:stretch>
            <a:fillRect/>
          </a:stretch>
        </p:blipFill>
        <p:spPr>
          <a:xfrm>
            <a:off x="191344" y="1484784"/>
            <a:ext cx="3753983" cy="2520280"/>
          </a:xfrm>
          <a:prstGeom prst="rect">
            <a:avLst/>
          </a:prstGeom>
        </p:spPr>
      </p:pic>
      <p:pic>
        <p:nvPicPr>
          <p:cNvPr id="13" name="Picture 12"/>
          <p:cNvPicPr>
            <a:picLocks noChangeAspect="1"/>
          </p:cNvPicPr>
          <p:nvPr/>
        </p:nvPicPr>
        <p:blipFill>
          <a:blip r:embed="rId5"/>
          <a:stretch>
            <a:fillRect/>
          </a:stretch>
        </p:blipFill>
        <p:spPr>
          <a:xfrm>
            <a:off x="4221022" y="1463811"/>
            <a:ext cx="4119563" cy="2562225"/>
          </a:xfrm>
          <a:prstGeom prst="rect">
            <a:avLst/>
          </a:prstGeom>
          <a:ln>
            <a:solidFill>
              <a:schemeClr val="tx1">
                <a:lumMod val="20000"/>
                <a:lumOff val="80000"/>
              </a:schemeClr>
            </a:solidFill>
          </a:ln>
        </p:spPr>
      </p:pic>
      <p:pic>
        <p:nvPicPr>
          <p:cNvPr id="14" name="Picture 13"/>
          <p:cNvPicPr>
            <a:picLocks noChangeAspect="1"/>
          </p:cNvPicPr>
          <p:nvPr/>
        </p:nvPicPr>
        <p:blipFill>
          <a:blip r:embed="rId6"/>
          <a:stretch>
            <a:fillRect/>
          </a:stretch>
        </p:blipFill>
        <p:spPr>
          <a:xfrm>
            <a:off x="6396328" y="4298256"/>
            <a:ext cx="4021031" cy="2370650"/>
          </a:xfrm>
          <a:prstGeom prst="rect">
            <a:avLst/>
          </a:prstGeom>
          <a:ln>
            <a:solidFill>
              <a:schemeClr val="tx1">
                <a:lumMod val="20000"/>
                <a:lumOff val="80000"/>
              </a:schemeClr>
            </a:solidFill>
          </a:ln>
        </p:spPr>
      </p:pic>
      <p:pic>
        <p:nvPicPr>
          <p:cNvPr id="15" name="Picture 14"/>
          <p:cNvPicPr>
            <a:picLocks noChangeAspect="1"/>
          </p:cNvPicPr>
          <p:nvPr/>
        </p:nvPicPr>
        <p:blipFill>
          <a:blip r:embed="rId7"/>
          <a:stretch>
            <a:fillRect/>
          </a:stretch>
        </p:blipFill>
        <p:spPr>
          <a:xfrm>
            <a:off x="983432" y="4285750"/>
            <a:ext cx="3901329" cy="2370650"/>
          </a:xfrm>
          <a:prstGeom prst="rect">
            <a:avLst/>
          </a:prstGeom>
          <a:ln>
            <a:solidFill>
              <a:schemeClr val="tx1">
                <a:lumMod val="20000"/>
                <a:lumOff val="80000"/>
              </a:schemeClr>
            </a:solidFill>
          </a:ln>
        </p:spPr>
      </p:pic>
    </p:spTree>
    <p:extLst>
      <p:ext uri="{BB962C8B-B14F-4D97-AF65-F5344CB8AC3E}">
        <p14:creationId xmlns:p14="http://schemas.microsoft.com/office/powerpoint/2010/main" val="2068501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data sources to link to</a:t>
            </a:r>
            <a:endParaRPr lang="en-GB" dirty="0"/>
          </a:p>
        </p:txBody>
      </p:sp>
      <p:sp>
        <p:nvSpPr>
          <p:cNvPr id="4" name="Rectangle 3"/>
          <p:cNvSpPr/>
          <p:nvPr/>
        </p:nvSpPr>
        <p:spPr>
          <a:xfrm>
            <a:off x="2063553" y="2348504"/>
            <a:ext cx="3888432" cy="26642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900"/>
              </a:spcAft>
            </a:pPr>
            <a:r>
              <a:rPr lang="en-GB" sz="2700" dirty="0" smtClean="0">
                <a:solidFill>
                  <a:schemeClr val="bg1"/>
                </a:solidFill>
                <a:latin typeface="Calibri Light" panose="020F0302020204030204" pitchFamily="34" charset="0"/>
              </a:rPr>
              <a:t>International providers</a:t>
            </a:r>
            <a:endParaRPr lang="en-GB" sz="2700" dirty="0">
              <a:solidFill>
                <a:schemeClr val="bg1"/>
              </a:solidFill>
              <a:latin typeface="Calibri Light" panose="020F0302020204030204" pitchFamily="34" charset="0"/>
            </a:endParaRPr>
          </a:p>
          <a:p>
            <a:pPr marL="342900" indent="-342900">
              <a:buFont typeface="Arial" panose="020B0604020202020204" pitchFamily="34" charset="0"/>
              <a:buChar char="•"/>
            </a:pPr>
            <a:r>
              <a:rPr lang="en-GB" dirty="0">
                <a:solidFill>
                  <a:schemeClr val="tx1">
                    <a:lumMod val="50000"/>
                  </a:schemeClr>
                </a:solidFill>
                <a:latin typeface="Calibri" panose="020F0502020204030204" pitchFamily="34" charset="0"/>
                <a:cs typeface="Calibri" panose="020F0502020204030204" pitchFamily="34" charset="0"/>
              </a:rPr>
              <a:t>ECDC (AIDS, </a:t>
            </a:r>
            <a:r>
              <a:rPr lang="en-GB" dirty="0" smtClean="0">
                <a:solidFill>
                  <a:schemeClr val="tx1">
                    <a:lumMod val="50000"/>
                  </a:schemeClr>
                </a:solidFill>
                <a:latin typeface="Calibri" panose="020F0502020204030204" pitchFamily="34" charset="0"/>
                <a:cs typeface="Calibri" panose="020F0502020204030204" pitchFamily="34" charset="0"/>
              </a:rPr>
              <a:t>incidence of Measles</a:t>
            </a:r>
            <a:r>
              <a:rPr lang="en-GB" dirty="0">
                <a:solidFill>
                  <a:schemeClr val="tx1">
                    <a:lumMod val="50000"/>
                  </a:schemeClr>
                </a:solidFill>
                <a:latin typeface="Calibri" panose="020F0502020204030204" pitchFamily="34" charset="0"/>
                <a:cs typeface="Calibri" panose="020F0502020204030204" pitchFamily="34" charset="0"/>
              </a:rPr>
              <a:t>, Pertussis &amp; Hepatitis </a:t>
            </a:r>
            <a:r>
              <a:rPr lang="en-GB" dirty="0" smtClean="0">
                <a:solidFill>
                  <a:schemeClr val="tx1">
                    <a:lumMod val="50000"/>
                  </a:schemeClr>
                </a:solidFill>
                <a:latin typeface="Calibri" panose="020F0502020204030204" pitchFamily="34" charset="0"/>
                <a:cs typeface="Calibri" panose="020F0502020204030204" pitchFamily="34" charset="0"/>
              </a:rPr>
              <a:t>B)</a:t>
            </a:r>
          </a:p>
          <a:p>
            <a:pPr marL="342900" indent="-342900">
              <a:buFont typeface="Arial" panose="020B0604020202020204" pitchFamily="34" charset="0"/>
              <a:buChar char="•"/>
            </a:pPr>
            <a:r>
              <a:rPr lang="en-GB" dirty="0" smtClean="0">
                <a:solidFill>
                  <a:schemeClr val="tx1">
                    <a:lumMod val="50000"/>
                  </a:schemeClr>
                </a:solidFill>
                <a:latin typeface="Calibri" panose="020F0502020204030204" pitchFamily="34" charset="0"/>
                <a:cs typeface="Calibri" panose="020F0502020204030204" pitchFamily="34" charset="0"/>
              </a:rPr>
              <a:t>Eurostat (life expectancy, maternal and infant mortality, for EU countries)</a:t>
            </a:r>
            <a:endParaRPr lang="en-GB" dirty="0" smtClean="0">
              <a:solidFill>
                <a:schemeClr val="tx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smtClean="0">
                <a:solidFill>
                  <a:schemeClr val="tx1">
                    <a:lumMod val="50000"/>
                  </a:schemeClr>
                </a:solidFill>
                <a:latin typeface="Calibri" panose="020F0502020204030204" pitchFamily="34" charset="0"/>
                <a:cs typeface="Calibri" panose="020F0502020204030204" pitchFamily="34" charset="0"/>
              </a:rPr>
              <a:t>WHO (Causes of mortality, Alcohol consumption)</a:t>
            </a:r>
            <a:endParaRPr lang="en-GB" dirty="0">
              <a:solidFill>
                <a:schemeClr val="tx1">
                  <a:lumMod val="50000"/>
                </a:schemeClr>
              </a:solidFill>
              <a:latin typeface="Calibri" panose="020F0502020204030204" pitchFamily="34" charset="0"/>
              <a:cs typeface="Calibri" panose="020F0502020204030204" pitchFamily="34" charset="0"/>
            </a:endParaRPr>
          </a:p>
        </p:txBody>
      </p:sp>
      <p:sp>
        <p:nvSpPr>
          <p:cNvPr id="5" name="Rectangle 4"/>
          <p:cNvSpPr/>
          <p:nvPr/>
        </p:nvSpPr>
        <p:spPr>
          <a:xfrm>
            <a:off x="6234780" y="2342808"/>
            <a:ext cx="3888432" cy="26642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900"/>
              </a:spcAft>
            </a:pPr>
            <a:r>
              <a:rPr lang="en-GB" sz="2700" dirty="0" smtClean="0">
                <a:solidFill>
                  <a:schemeClr val="bg1"/>
                </a:solidFill>
                <a:latin typeface="Calibri Light" panose="020F0302020204030204" pitchFamily="34" charset="0"/>
              </a:rPr>
              <a:t>OECD data</a:t>
            </a:r>
            <a:endParaRPr lang="en-GB" sz="2700" dirty="0" smtClean="0">
              <a:solidFill>
                <a:schemeClr val="bg1"/>
              </a:solidFill>
              <a:latin typeface="Calibri Light" panose="020F03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Calibri" panose="020F0502020204030204" pitchFamily="34" charset="0"/>
                <a:cs typeface="Calibri" panose="020F0502020204030204" pitchFamily="34" charset="0"/>
              </a:rPr>
              <a:t>Health </a:t>
            </a:r>
            <a:r>
              <a:rPr lang="en-US" dirty="0">
                <a:solidFill>
                  <a:schemeClr val="tx1">
                    <a:lumMod val="50000"/>
                  </a:schemeClr>
                </a:solidFill>
                <a:latin typeface="Calibri" panose="020F0502020204030204" pitchFamily="34" charset="0"/>
                <a:cs typeface="Calibri" panose="020F0502020204030204" pitchFamily="34" charset="0"/>
              </a:rPr>
              <a:t>and social </a:t>
            </a:r>
            <a:r>
              <a:rPr lang="en-US" dirty="0" smtClean="0">
                <a:solidFill>
                  <a:schemeClr val="tx1">
                    <a:lumMod val="50000"/>
                  </a:schemeClr>
                </a:solidFill>
                <a:latin typeface="Calibri" panose="020F0502020204030204" pitchFamily="34" charset="0"/>
                <a:cs typeface="Calibri" panose="020F0502020204030204" pitchFamily="34" charset="0"/>
              </a:rPr>
              <a:t>employment</a:t>
            </a:r>
          </a:p>
          <a:p>
            <a:pPr marL="342900" indent="-342900">
              <a:buFont typeface="Arial" panose="020B0604020202020204" pitchFamily="34" charset="0"/>
              <a:buChar char="•"/>
            </a:pPr>
            <a:r>
              <a:rPr lang="en-US" dirty="0" smtClean="0">
                <a:solidFill>
                  <a:schemeClr val="tx1">
                    <a:lumMod val="50000"/>
                  </a:schemeClr>
                </a:solidFill>
                <a:latin typeface="Calibri" panose="020F0502020204030204" pitchFamily="34" charset="0"/>
                <a:cs typeface="Calibri" panose="020F0502020204030204" pitchFamily="34" charset="0"/>
              </a:rPr>
              <a:t>Fertility</a:t>
            </a:r>
          </a:p>
          <a:p>
            <a:pPr marL="342900" indent="-342900">
              <a:buFont typeface="Arial" panose="020B0604020202020204" pitchFamily="34" charset="0"/>
              <a:buChar char="•"/>
            </a:pPr>
            <a:r>
              <a:rPr lang="en-US" dirty="0" smtClean="0">
                <a:solidFill>
                  <a:schemeClr val="tx1">
                    <a:lumMod val="50000"/>
                  </a:schemeClr>
                </a:solidFill>
                <a:latin typeface="Calibri" panose="020F0502020204030204" pitchFamily="34" charset="0"/>
                <a:cs typeface="Calibri" panose="020F0502020204030204" pitchFamily="34" charset="0"/>
              </a:rPr>
              <a:t>All reference series (population, by age and sex; GDP, etc.)</a:t>
            </a:r>
            <a:endParaRPr lang="en-GB" dirty="0">
              <a:solidFill>
                <a:schemeClr val="tx1">
                  <a:lumMod val="50000"/>
                </a:schemeClr>
              </a:solidFill>
              <a:latin typeface="Calibri Light" panose="020F0302020204030204" pitchFamily="34" charset="0"/>
            </a:endParaRPr>
          </a:p>
        </p:txBody>
      </p:sp>
      <p:sp>
        <p:nvSpPr>
          <p:cNvPr id="6" name="Rectangle 5"/>
          <p:cNvSpPr/>
          <p:nvPr/>
        </p:nvSpPr>
        <p:spPr>
          <a:xfrm>
            <a:off x="2063553" y="5300456"/>
            <a:ext cx="8059659" cy="13689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C00000"/>
              </a:buClr>
            </a:pPr>
            <a:r>
              <a:rPr lang="en-US" dirty="0" smtClean="0">
                <a:solidFill>
                  <a:schemeClr val="tx1">
                    <a:lumMod val="50000"/>
                  </a:schemeClr>
                </a:solidFill>
                <a:latin typeface="Calibri" panose="020F0502020204030204" pitchFamily="34" charset="0"/>
                <a:cs typeface="Calibri" panose="020F0502020204030204" pitchFamily="34" charset="0"/>
              </a:rPr>
              <a:t>National sources include health surveys, hospital registries, surveillance reports, taxation statistics, </a:t>
            </a:r>
            <a:r>
              <a:rPr lang="en-US" dirty="0" err="1" smtClean="0">
                <a:solidFill>
                  <a:schemeClr val="tx1">
                    <a:lumMod val="50000"/>
                  </a:schemeClr>
                </a:solidFill>
                <a:latin typeface="Calibri" panose="020F0502020204030204" pitchFamily="34" charset="0"/>
                <a:cs typeface="Calibri" panose="020F0502020204030204" pitchFamily="34" charset="0"/>
              </a:rPr>
              <a:t>labour</a:t>
            </a:r>
            <a:r>
              <a:rPr lang="en-US" dirty="0" smtClean="0">
                <a:solidFill>
                  <a:schemeClr val="tx1">
                    <a:lumMod val="50000"/>
                  </a:schemeClr>
                </a:solidFill>
                <a:latin typeface="Calibri" panose="020F0502020204030204" pitchFamily="34" charset="0"/>
                <a:cs typeface="Calibri" panose="020F0502020204030204" pitchFamily="34" charset="0"/>
              </a:rPr>
              <a:t> studies, etc.</a:t>
            </a:r>
          </a:p>
          <a:p>
            <a:pPr>
              <a:buClr>
                <a:srgbClr val="C00000"/>
              </a:buClr>
            </a:pPr>
            <a:endParaRPr lang="en-US" b="1" dirty="0" smtClean="0">
              <a:solidFill>
                <a:schemeClr val="tx2">
                  <a:lumMod val="60000"/>
                  <a:lumOff val="40000"/>
                </a:schemeClr>
              </a:solidFill>
              <a:latin typeface="Calibri" panose="020F0502020204030204" pitchFamily="34" charset="0"/>
              <a:cs typeface="Calibri" panose="020F0502020204030204" pitchFamily="34" charset="0"/>
            </a:endParaRPr>
          </a:p>
          <a:p>
            <a:pPr algn="ctr">
              <a:buClr>
                <a:srgbClr val="C00000"/>
              </a:buClr>
            </a:pPr>
            <a:r>
              <a:rPr lang="en-US" b="1" dirty="0" smtClean="0">
                <a:solidFill>
                  <a:schemeClr val="tx2">
                    <a:lumMod val="60000"/>
                    <a:lumOff val="40000"/>
                  </a:schemeClr>
                </a:solidFill>
                <a:latin typeface="Calibri" panose="020F0502020204030204" pitchFamily="34" charset="0"/>
                <a:cs typeface="Calibri" panose="020F0502020204030204" pitchFamily="34" charset="0"/>
              </a:rPr>
              <a:t>We encourage you to be creative, explore the data, build bridges !</a:t>
            </a:r>
            <a:endParaRPr lang="en-GB" b="1"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7" name="Rectangle 6"/>
          <p:cNvSpPr/>
          <p:nvPr/>
        </p:nvSpPr>
        <p:spPr>
          <a:xfrm>
            <a:off x="2063553" y="1529254"/>
            <a:ext cx="8059659" cy="5124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C00000"/>
              </a:buClr>
            </a:pPr>
            <a:r>
              <a:rPr lang="en-GB" dirty="0" smtClean="0">
                <a:solidFill>
                  <a:schemeClr val="bg2">
                    <a:lumMod val="10000"/>
                  </a:schemeClr>
                </a:solidFill>
                <a:latin typeface="Calibri" panose="020F0502020204030204" pitchFamily="34" charset="0"/>
                <a:cs typeface="Calibri" panose="020F0502020204030204" pitchFamily="34" charset="0"/>
              </a:rPr>
              <a:t>The database already relies on collaboration with other providers of data…</a:t>
            </a:r>
            <a:endParaRPr lang="en-GB"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217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2"/>
          <p:cNvSpPr>
            <a:spLocks noGrp="1"/>
          </p:cNvSpPr>
          <p:nvPr>
            <p:ph idx="1"/>
          </p:nvPr>
        </p:nvSpPr>
        <p:spPr>
          <a:xfrm>
            <a:off x="263352" y="1574155"/>
            <a:ext cx="5040560" cy="3600400"/>
          </a:xfrm>
        </p:spPr>
        <p:txBody>
          <a:bodyPr>
            <a:normAutofit/>
          </a:bodyPr>
          <a:lstStyle/>
          <a:p>
            <a:pPr>
              <a:buClr>
                <a:srgbClr val="0B77B9"/>
              </a:buClr>
              <a:buFont typeface="Wingdings" panose="05000000000000000000" pitchFamily="2" charset="2"/>
              <a:buChar char="Ø"/>
            </a:pPr>
            <a:r>
              <a:rPr lang="en-GB" sz="2400" dirty="0" smtClean="0">
                <a:solidFill>
                  <a:schemeClr val="bg2">
                    <a:lumMod val="10000"/>
                  </a:schemeClr>
                </a:solidFill>
                <a:latin typeface="Calibri" panose="020F0502020204030204" pitchFamily="34" charset="0"/>
                <a:cs typeface="Calibri" panose="020F0502020204030204" pitchFamily="34" charset="0"/>
              </a:rPr>
              <a:t>Everything you need in one webpage</a:t>
            </a:r>
          </a:p>
          <a:p>
            <a:pPr>
              <a:buClr>
                <a:srgbClr val="0B77B9"/>
              </a:buClr>
              <a:buFont typeface="Wingdings" panose="05000000000000000000" pitchFamily="2" charset="2"/>
              <a:buChar char="Ø"/>
            </a:pPr>
            <a:r>
              <a:rPr lang="en-GB" sz="2400" dirty="0" err="1" smtClean="0">
                <a:solidFill>
                  <a:schemeClr val="bg2">
                    <a:lumMod val="10000"/>
                  </a:schemeClr>
                </a:solidFill>
                <a:latin typeface="Calibri" panose="020F0502020204030204" pitchFamily="34" charset="0"/>
                <a:cs typeface="Calibri" panose="020F0502020204030204" pitchFamily="34" charset="0"/>
              </a:rPr>
              <a:t>Directa</a:t>
            </a:r>
            <a:r>
              <a:rPr lang="en-GB" sz="2400" dirty="0" smtClean="0">
                <a:solidFill>
                  <a:schemeClr val="bg2">
                    <a:lumMod val="10000"/>
                  </a:schemeClr>
                </a:solidFill>
                <a:latin typeface="Calibri" panose="020F0502020204030204" pitchFamily="34" charset="0"/>
                <a:cs typeface="Calibri" panose="020F0502020204030204" pitchFamily="34" charset="0"/>
              </a:rPr>
              <a:t> </a:t>
            </a:r>
            <a:r>
              <a:rPr lang="en-GB" sz="2400" dirty="0" err="1" smtClean="0">
                <a:solidFill>
                  <a:schemeClr val="bg2">
                    <a:lumMod val="10000"/>
                  </a:schemeClr>
                </a:solidFill>
                <a:latin typeface="Calibri" panose="020F0502020204030204" pitchFamily="34" charset="0"/>
                <a:cs typeface="Calibri" panose="020F0502020204030204" pitchFamily="34" charset="0"/>
              </a:rPr>
              <a:t>ccess</a:t>
            </a:r>
            <a:r>
              <a:rPr lang="en-GB" sz="2400" dirty="0" smtClean="0">
                <a:solidFill>
                  <a:schemeClr val="bg2">
                    <a:lumMod val="10000"/>
                  </a:schemeClr>
                </a:solidFill>
                <a:latin typeface="Calibri" panose="020F0502020204030204" pitchFamily="34" charset="0"/>
                <a:cs typeface="Calibri" panose="020F0502020204030204" pitchFamily="34" charset="0"/>
              </a:rPr>
              <a:t> to </a:t>
            </a:r>
            <a:r>
              <a:rPr lang="en-GB" sz="2400" dirty="0" err="1" smtClean="0">
                <a:solidFill>
                  <a:schemeClr val="bg2">
                    <a:lumMod val="10000"/>
                  </a:schemeClr>
                </a:solidFill>
                <a:latin typeface="Calibri" panose="020F0502020204030204" pitchFamily="34" charset="0"/>
                <a:cs typeface="Calibri" panose="020F0502020204030204" pitchFamily="34" charset="0"/>
              </a:rPr>
              <a:t>OECD.Stat</a:t>
            </a:r>
            <a:r>
              <a:rPr lang="en-GB" sz="2400" dirty="0" smtClean="0">
                <a:solidFill>
                  <a:schemeClr val="bg2">
                    <a:lumMod val="10000"/>
                  </a:schemeClr>
                </a:solidFill>
                <a:latin typeface="Calibri" panose="020F0502020204030204" pitchFamily="34" charset="0"/>
                <a:cs typeface="Calibri" panose="020F0502020204030204" pitchFamily="34" charset="0"/>
              </a:rPr>
              <a:t> datasets</a:t>
            </a:r>
            <a:endParaRPr lang="en-GB" sz="2400" dirty="0">
              <a:solidFill>
                <a:schemeClr val="bg2">
                  <a:lumMod val="10000"/>
                </a:schemeClr>
              </a:solidFill>
              <a:latin typeface="Calibri" panose="020F0502020204030204" pitchFamily="34" charset="0"/>
              <a:cs typeface="Calibri" panose="020F0502020204030204" pitchFamily="34" charset="0"/>
            </a:endParaRPr>
          </a:p>
          <a:p>
            <a:pPr>
              <a:buClr>
                <a:srgbClr val="0B77B9"/>
              </a:buClr>
              <a:buFont typeface="Wingdings" panose="05000000000000000000" pitchFamily="2" charset="2"/>
              <a:buChar char="Ø"/>
            </a:pPr>
            <a:r>
              <a:rPr lang="en-GB" sz="2400" i="1" dirty="0" smtClean="0">
                <a:solidFill>
                  <a:schemeClr val="bg2">
                    <a:lumMod val="10000"/>
                  </a:schemeClr>
                </a:solidFill>
                <a:latin typeface="Calibri" panose="020F0502020204030204" pitchFamily="34" charset="0"/>
                <a:cs typeface="Calibri" panose="020F0502020204030204" pitchFamily="34" charset="0"/>
              </a:rPr>
              <a:t>Frequently </a:t>
            </a:r>
            <a:r>
              <a:rPr lang="en-GB" sz="2400" i="1" dirty="0">
                <a:solidFill>
                  <a:schemeClr val="bg2">
                    <a:lumMod val="10000"/>
                  </a:schemeClr>
                </a:solidFill>
                <a:latin typeface="Calibri" panose="020F0502020204030204" pitchFamily="34" charset="0"/>
                <a:cs typeface="Calibri" panose="020F0502020204030204" pitchFamily="34" charset="0"/>
              </a:rPr>
              <a:t>Requested Data </a:t>
            </a:r>
            <a:r>
              <a:rPr lang="en-GB" sz="2400" dirty="0" smtClean="0">
                <a:solidFill>
                  <a:schemeClr val="bg2">
                    <a:lumMod val="10000"/>
                  </a:schemeClr>
                </a:solidFill>
                <a:latin typeface="Calibri" panose="020F0502020204030204" pitchFamily="34" charset="0"/>
                <a:cs typeface="Calibri" panose="020F0502020204030204" pitchFamily="34" charset="0"/>
              </a:rPr>
              <a:t>for key indicators</a:t>
            </a:r>
          </a:p>
          <a:p>
            <a:pPr>
              <a:buClr>
                <a:srgbClr val="0B77B9"/>
              </a:buClr>
              <a:buFont typeface="Wingdings" panose="05000000000000000000" pitchFamily="2" charset="2"/>
              <a:buChar char="Ø"/>
            </a:pPr>
            <a:r>
              <a:rPr lang="en-GB" sz="2400" dirty="0" smtClean="0">
                <a:solidFill>
                  <a:schemeClr val="bg2">
                    <a:lumMod val="10000"/>
                  </a:schemeClr>
                </a:solidFill>
                <a:latin typeface="Calibri" panose="020F0502020204030204" pitchFamily="34" charset="0"/>
                <a:cs typeface="Calibri" panose="020F0502020204030204" pitchFamily="34" charset="0"/>
              </a:rPr>
              <a:t>D</a:t>
            </a:r>
            <a:r>
              <a:rPr lang="en-GB" sz="2400" dirty="0" smtClean="0">
                <a:solidFill>
                  <a:schemeClr val="bg2">
                    <a:lumMod val="10000"/>
                  </a:schemeClr>
                </a:solidFill>
                <a:latin typeface="Calibri" panose="020F0502020204030204" pitchFamily="34" charset="0"/>
                <a:cs typeface="Calibri" panose="020F0502020204030204" pitchFamily="34" charset="0"/>
              </a:rPr>
              <a:t>irect </a:t>
            </a:r>
            <a:r>
              <a:rPr lang="en-GB" sz="2400" dirty="0">
                <a:solidFill>
                  <a:schemeClr val="bg2">
                    <a:lumMod val="10000"/>
                  </a:schemeClr>
                </a:solidFill>
                <a:latin typeface="Calibri" panose="020F0502020204030204" pitchFamily="34" charset="0"/>
                <a:cs typeface="Calibri" panose="020F0502020204030204" pitchFamily="34" charset="0"/>
              </a:rPr>
              <a:t>access </a:t>
            </a:r>
            <a:r>
              <a:rPr lang="en-GB" sz="2400" dirty="0" smtClean="0">
                <a:solidFill>
                  <a:schemeClr val="bg2">
                    <a:lumMod val="10000"/>
                  </a:schemeClr>
                </a:solidFill>
                <a:latin typeface="Calibri" panose="020F0502020204030204" pitchFamily="34" charset="0"/>
                <a:cs typeface="Calibri" panose="020F0502020204030204" pitchFamily="34" charset="0"/>
              </a:rPr>
              <a:t>to all metadata, i.e. </a:t>
            </a:r>
            <a:r>
              <a:rPr lang="en-GB" sz="2400" i="1" dirty="0">
                <a:solidFill>
                  <a:schemeClr val="bg2">
                    <a:lumMod val="10000"/>
                  </a:schemeClr>
                </a:solidFill>
                <a:latin typeface="Calibri" panose="020F0502020204030204" pitchFamily="34" charset="0"/>
                <a:cs typeface="Calibri" panose="020F0502020204030204" pitchFamily="34" charset="0"/>
              </a:rPr>
              <a:t>Sources and </a:t>
            </a:r>
            <a:r>
              <a:rPr lang="en-GB" sz="2400" i="1" dirty="0" smtClean="0">
                <a:solidFill>
                  <a:schemeClr val="bg2">
                    <a:lumMod val="10000"/>
                  </a:schemeClr>
                </a:solidFill>
                <a:latin typeface="Calibri" panose="020F0502020204030204" pitchFamily="34" charset="0"/>
                <a:cs typeface="Calibri" panose="020F0502020204030204" pitchFamily="34" charset="0"/>
              </a:rPr>
              <a:t>Methods </a:t>
            </a:r>
            <a:r>
              <a:rPr lang="en-GB" sz="2400" dirty="0" smtClean="0">
                <a:solidFill>
                  <a:schemeClr val="bg2">
                    <a:lumMod val="10000"/>
                  </a:schemeClr>
                </a:solidFill>
                <a:latin typeface="Calibri" panose="020F0502020204030204" pitchFamily="34" charset="0"/>
                <a:cs typeface="Calibri" panose="020F0502020204030204" pitchFamily="34" charset="0"/>
              </a:rPr>
              <a:t>by indicator and by country</a:t>
            </a:r>
            <a:endParaRPr lang="en-GB" sz="2400" dirty="0" smtClean="0">
              <a:solidFill>
                <a:schemeClr val="bg2">
                  <a:lumMod val="10000"/>
                </a:schemeClr>
              </a:solidFill>
              <a:latin typeface="Calibri" panose="020F0502020204030204" pitchFamily="34" charset="0"/>
              <a:cs typeface="Calibri" panose="020F0502020204030204" pitchFamily="34" charset="0"/>
            </a:endParaRPr>
          </a:p>
        </p:txBody>
      </p:sp>
      <p:sp>
        <p:nvSpPr>
          <p:cNvPr id="14338" name="Title 1"/>
          <p:cNvSpPr>
            <a:spLocks noGrp="1"/>
          </p:cNvSpPr>
          <p:nvPr>
            <p:ph type="title"/>
          </p:nvPr>
        </p:nvSpPr>
        <p:spPr>
          <a:xfrm>
            <a:off x="1271464" y="138681"/>
            <a:ext cx="10081120" cy="979054"/>
          </a:xfrm>
        </p:spPr>
        <p:txBody>
          <a:bodyPr/>
          <a:lstStyle/>
          <a:p>
            <a:pPr algn="ctr"/>
            <a:r>
              <a:rPr lang="en-GB" dirty="0" smtClean="0">
                <a:solidFill>
                  <a:schemeClr val="tx1"/>
                </a:solidFill>
              </a:rPr>
              <a:t>Further information: visit </a:t>
            </a:r>
            <a:r>
              <a:rPr lang="en-GB" b="1" dirty="0">
                <a:hlinkClick r:id="rId3"/>
              </a:rPr>
              <a:t>http://www.oecd.org/health/health-data.htm</a:t>
            </a:r>
            <a:endParaRPr lang="en-US" b="1" dirty="0" smtClean="0">
              <a:solidFill>
                <a:schemeClr val="tx1"/>
              </a:solidFill>
            </a:endParaRPr>
          </a:p>
        </p:txBody>
      </p:sp>
      <p:sp>
        <p:nvSpPr>
          <p:cNvPr id="5" name="Slide Number Placeholder 4"/>
          <p:cNvSpPr>
            <a:spLocks noGrp="1"/>
          </p:cNvSpPr>
          <p:nvPr>
            <p:ph type="sldNum" sz="quarter" idx="4"/>
          </p:nvPr>
        </p:nvSpPr>
        <p:spPr/>
        <p:txBody>
          <a:bodyPr/>
          <a:lstStyle/>
          <a:p>
            <a:pPr>
              <a:defRPr/>
            </a:pPr>
            <a:fld id="{1E5B13EA-811D-4C2B-911D-7C9464E50273}" type="slidenum">
              <a:rPr lang="en-US" smtClean="0"/>
              <a:pPr>
                <a:defRPr/>
              </a:pPr>
              <a:t>8</a:t>
            </a:fld>
            <a:endParaRPr lang="en-US"/>
          </a:p>
        </p:txBody>
      </p:sp>
      <p:sp>
        <p:nvSpPr>
          <p:cNvPr id="8" name="Content Placeholder 2"/>
          <p:cNvSpPr txBox="1">
            <a:spLocks/>
          </p:cNvSpPr>
          <p:nvPr/>
        </p:nvSpPr>
        <p:spPr>
          <a:xfrm>
            <a:off x="1496566" y="5676453"/>
            <a:ext cx="8496944" cy="576064"/>
          </a:xfrm>
          <a:prstGeom prst="rect">
            <a:avLst/>
          </a:prstGeom>
        </p:spPr>
        <p:txBody>
          <a:bodyPr vert="horz">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lnSpc>
                <a:spcPct val="150000"/>
              </a:lnSpc>
              <a:buNone/>
            </a:pPr>
            <a:endParaRPr lang="en-GB" sz="2800" dirty="0">
              <a:solidFill>
                <a:schemeClr val="bg2">
                  <a:lumMod val="10000"/>
                </a:schemeClr>
              </a:solidFill>
              <a:latin typeface="Arial" charset="0"/>
            </a:endParaRPr>
          </a:p>
        </p:txBody>
      </p:sp>
      <p:pic>
        <p:nvPicPr>
          <p:cNvPr id="4" name="Picture 3"/>
          <p:cNvPicPr>
            <a:picLocks noChangeAspect="1"/>
          </p:cNvPicPr>
          <p:nvPr/>
        </p:nvPicPr>
        <p:blipFill>
          <a:blip r:embed="rId4"/>
          <a:stretch>
            <a:fillRect/>
          </a:stretch>
        </p:blipFill>
        <p:spPr>
          <a:xfrm>
            <a:off x="5140726" y="1749844"/>
            <a:ext cx="6607274" cy="1041811"/>
          </a:xfrm>
          <a:prstGeom prst="rect">
            <a:avLst/>
          </a:prstGeom>
          <a:ln>
            <a:solidFill>
              <a:schemeClr val="bg2">
                <a:lumMod val="90000"/>
              </a:schemeClr>
            </a:solidFill>
          </a:ln>
        </p:spPr>
      </p:pic>
      <p:pic>
        <p:nvPicPr>
          <p:cNvPr id="6" name="Picture 5"/>
          <p:cNvPicPr>
            <a:picLocks noChangeAspect="1"/>
          </p:cNvPicPr>
          <p:nvPr/>
        </p:nvPicPr>
        <p:blipFill>
          <a:blip r:embed="rId5"/>
          <a:stretch>
            <a:fillRect/>
          </a:stretch>
        </p:blipFill>
        <p:spPr>
          <a:xfrm>
            <a:off x="4506715" y="5548859"/>
            <a:ext cx="4942879" cy="1091095"/>
          </a:xfrm>
          <a:prstGeom prst="rect">
            <a:avLst/>
          </a:prstGeom>
          <a:ln>
            <a:solidFill>
              <a:schemeClr val="bg2">
                <a:lumMod val="90000"/>
              </a:schemeClr>
            </a:solidFill>
          </a:ln>
        </p:spPr>
      </p:pic>
      <p:pic>
        <p:nvPicPr>
          <p:cNvPr id="7" name="Picture 6"/>
          <p:cNvPicPr>
            <a:picLocks noChangeAspect="1"/>
          </p:cNvPicPr>
          <p:nvPr/>
        </p:nvPicPr>
        <p:blipFill>
          <a:blip r:embed="rId6"/>
          <a:stretch>
            <a:fillRect/>
          </a:stretch>
        </p:blipFill>
        <p:spPr>
          <a:xfrm>
            <a:off x="5303912" y="2988543"/>
            <a:ext cx="2871438" cy="2275979"/>
          </a:xfrm>
          <a:prstGeom prst="rect">
            <a:avLst/>
          </a:prstGeom>
          <a:ln>
            <a:solidFill>
              <a:schemeClr val="bg2">
                <a:lumMod val="90000"/>
              </a:schemeClr>
            </a:solidFill>
          </a:ln>
        </p:spPr>
      </p:pic>
      <p:pic>
        <p:nvPicPr>
          <p:cNvPr id="9" name="Picture 8"/>
          <p:cNvPicPr>
            <a:picLocks noChangeAspect="1"/>
          </p:cNvPicPr>
          <p:nvPr/>
        </p:nvPicPr>
        <p:blipFill>
          <a:blip r:embed="rId7"/>
          <a:stretch>
            <a:fillRect/>
          </a:stretch>
        </p:blipFill>
        <p:spPr>
          <a:xfrm>
            <a:off x="239788" y="5038953"/>
            <a:ext cx="3639330" cy="1019812"/>
          </a:xfrm>
          <a:prstGeom prst="rect">
            <a:avLst/>
          </a:prstGeom>
          <a:ln>
            <a:solidFill>
              <a:schemeClr val="bg2">
                <a:lumMod val="90000"/>
              </a:schemeClr>
            </a:solidFill>
          </a:ln>
        </p:spPr>
      </p:pic>
      <p:pic>
        <p:nvPicPr>
          <p:cNvPr id="10" name="Picture 9"/>
          <p:cNvPicPr>
            <a:picLocks noChangeAspect="1"/>
          </p:cNvPicPr>
          <p:nvPr/>
        </p:nvPicPr>
        <p:blipFill>
          <a:blip r:embed="rId8"/>
          <a:stretch>
            <a:fillRect/>
          </a:stretch>
        </p:blipFill>
        <p:spPr>
          <a:xfrm>
            <a:off x="8328248" y="3525476"/>
            <a:ext cx="3577945" cy="1064786"/>
          </a:xfrm>
          <a:prstGeom prst="rect">
            <a:avLst/>
          </a:prstGeom>
          <a:ln>
            <a:solidFill>
              <a:schemeClr val="bg2">
                <a:lumMod val="90000"/>
              </a:schemeClr>
            </a:solidFill>
          </a:ln>
        </p:spPr>
      </p:pic>
      <p:pic>
        <p:nvPicPr>
          <p:cNvPr id="11" name="Picture 10"/>
          <p:cNvPicPr>
            <a:picLocks noChangeAspect="1"/>
          </p:cNvPicPr>
          <p:nvPr/>
        </p:nvPicPr>
        <p:blipFill>
          <a:blip r:embed="rId9"/>
          <a:stretch>
            <a:fillRect/>
          </a:stretch>
        </p:blipFill>
        <p:spPr>
          <a:xfrm>
            <a:off x="11160312" y="49539"/>
            <a:ext cx="991001" cy="1524616"/>
          </a:xfrm>
          <a:prstGeom prst="rect">
            <a:avLst/>
          </a:prstGeom>
        </p:spPr>
      </p:pic>
    </p:spTree>
    <p:extLst>
      <p:ext uri="{BB962C8B-B14F-4D97-AF65-F5344CB8AC3E}">
        <p14:creationId xmlns:p14="http://schemas.microsoft.com/office/powerpoint/2010/main" val="455906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6328" y="2343384"/>
            <a:ext cx="4623672" cy="5029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endParaRPr>
          </a:p>
        </p:txBody>
      </p:sp>
      <p:sp>
        <p:nvSpPr>
          <p:cNvPr id="3" name="Title 2"/>
          <p:cNvSpPr>
            <a:spLocks noGrp="1"/>
          </p:cNvSpPr>
          <p:nvPr>
            <p:ph type="title"/>
          </p:nvPr>
        </p:nvSpPr>
        <p:spPr/>
        <p:txBody>
          <a:bodyPr/>
          <a:lstStyle/>
          <a:p>
            <a:r>
              <a:rPr lang="en-GB" dirty="0" smtClean="0"/>
              <a:t>Contact us</a:t>
            </a:r>
            <a:endParaRPr lang="en-GB" dirty="0"/>
          </a:p>
        </p:txBody>
      </p:sp>
      <p:sp>
        <p:nvSpPr>
          <p:cNvPr id="4" name="Pentagon 3"/>
          <p:cNvSpPr/>
          <p:nvPr/>
        </p:nvSpPr>
        <p:spPr>
          <a:xfrm>
            <a:off x="3264513" y="2342285"/>
            <a:ext cx="2376264" cy="50405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alibri Light" panose="020F0302020204030204" pitchFamily="34" charset="0"/>
              </a:rPr>
              <a:t>Email us</a:t>
            </a:r>
          </a:p>
        </p:txBody>
      </p:sp>
      <p:sp>
        <p:nvSpPr>
          <p:cNvPr id="6" name="TextBox 5"/>
          <p:cNvSpPr txBox="1"/>
          <p:nvPr/>
        </p:nvSpPr>
        <p:spPr>
          <a:xfrm>
            <a:off x="5807968" y="2393231"/>
            <a:ext cx="2744102" cy="369332"/>
          </a:xfrm>
          <a:prstGeom prst="rect">
            <a:avLst/>
          </a:prstGeom>
          <a:noFill/>
        </p:spPr>
        <p:txBody>
          <a:bodyPr wrap="square" rtlCol="0">
            <a:spAutoFit/>
          </a:bodyPr>
          <a:lstStyle/>
          <a:p>
            <a:r>
              <a:rPr lang="en-GB" dirty="0" smtClean="0">
                <a:solidFill>
                  <a:srgbClr val="002060"/>
                </a:solidFill>
                <a:latin typeface="Calibri Light" panose="020F0302020204030204" pitchFamily="34" charset="0"/>
                <a:hlinkClick r:id="rId3"/>
              </a:rPr>
              <a:t>h</a:t>
            </a:r>
            <a:r>
              <a:rPr lang="en-GB" dirty="0" smtClean="0">
                <a:solidFill>
                  <a:srgbClr val="002060"/>
                </a:solidFill>
                <a:latin typeface="Calibri Light" panose="020F0302020204030204" pitchFamily="34" charset="0"/>
                <a:hlinkClick r:id="rId3"/>
              </a:rPr>
              <a:t>ealth.contact@oecd.org</a:t>
            </a:r>
            <a:endParaRPr lang="en-GB" dirty="0" smtClean="0">
              <a:solidFill>
                <a:srgbClr val="002060"/>
              </a:solidFill>
              <a:latin typeface="Calibri Light" panose="020F0302020204030204" pitchFamily="34" charset="0"/>
            </a:endParaRPr>
          </a:p>
        </p:txBody>
      </p:sp>
      <p:sp>
        <p:nvSpPr>
          <p:cNvPr id="8" name="Rectangle 7"/>
          <p:cNvSpPr/>
          <p:nvPr/>
        </p:nvSpPr>
        <p:spPr>
          <a:xfrm>
            <a:off x="5288753" y="3527863"/>
            <a:ext cx="4731247"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endParaRPr>
          </a:p>
        </p:txBody>
      </p:sp>
      <p:sp>
        <p:nvSpPr>
          <p:cNvPr id="9" name="TextBox 8"/>
          <p:cNvSpPr txBox="1"/>
          <p:nvPr/>
        </p:nvSpPr>
        <p:spPr>
          <a:xfrm>
            <a:off x="5855010" y="3579898"/>
            <a:ext cx="4119615" cy="369332"/>
          </a:xfrm>
          <a:prstGeom prst="rect">
            <a:avLst/>
          </a:prstGeom>
          <a:noFill/>
        </p:spPr>
        <p:txBody>
          <a:bodyPr wrap="square" rtlCol="0">
            <a:spAutoFit/>
          </a:bodyPr>
          <a:lstStyle/>
          <a:p>
            <a:r>
              <a:rPr lang="en-GB" dirty="0">
                <a:solidFill>
                  <a:srgbClr val="002060"/>
                </a:solidFill>
                <a:latin typeface="Calibri Light" panose="020F0302020204030204" pitchFamily="34" charset="0"/>
              </a:rPr>
              <a:t>@OECD_social</a:t>
            </a:r>
          </a:p>
        </p:txBody>
      </p:sp>
      <p:sp>
        <p:nvSpPr>
          <p:cNvPr id="7" name="Pentagon 6"/>
          <p:cNvSpPr/>
          <p:nvPr/>
        </p:nvSpPr>
        <p:spPr>
          <a:xfrm>
            <a:off x="3272530" y="3545491"/>
            <a:ext cx="2376264" cy="50405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alibri Light" panose="020F0302020204030204" pitchFamily="34" charset="0"/>
              </a:rPr>
              <a:t>Follow us on Twitter</a:t>
            </a:r>
          </a:p>
        </p:txBody>
      </p:sp>
      <p:pic>
        <p:nvPicPr>
          <p:cNvPr id="10" name="Picture 9">
            <a:hlinkClick r:id="rId4"/>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5395" t="11937" r="45934" b="8415"/>
          <a:stretch/>
        </p:blipFill>
        <p:spPr>
          <a:xfrm>
            <a:off x="2211358" y="3449634"/>
            <a:ext cx="817204" cy="695770"/>
          </a:xfrm>
          <a:prstGeom prst="rect">
            <a:avLst/>
          </a:prstGeom>
        </p:spPr>
      </p:pic>
      <p:pic>
        <p:nvPicPr>
          <p:cNvPr id="1028" name="Picture 4"/>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51753" y="2342285"/>
            <a:ext cx="70449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1"/>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4940" y="4846551"/>
            <a:ext cx="843622" cy="51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274515" y="4841293"/>
            <a:ext cx="4731246"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endParaRPr>
          </a:p>
        </p:txBody>
      </p:sp>
      <p:sp>
        <p:nvSpPr>
          <p:cNvPr id="20" name="TextBox 19"/>
          <p:cNvSpPr txBox="1"/>
          <p:nvPr/>
        </p:nvSpPr>
        <p:spPr>
          <a:xfrm>
            <a:off x="5664171" y="4904982"/>
            <a:ext cx="4263630" cy="369332"/>
          </a:xfrm>
          <a:prstGeom prst="rect">
            <a:avLst/>
          </a:prstGeom>
          <a:noFill/>
        </p:spPr>
        <p:txBody>
          <a:bodyPr wrap="square" rtlCol="0">
            <a:spAutoFit/>
          </a:bodyPr>
          <a:lstStyle/>
          <a:p>
            <a:r>
              <a:rPr lang="en-GB" u="sng" dirty="0">
                <a:solidFill>
                  <a:srgbClr val="0000FF"/>
                </a:solidFill>
                <a:latin typeface="Calibri Light" panose="020F0302020204030204" pitchFamily="34" charset="0"/>
              </a:rPr>
              <a:t>www.oecd.org/health</a:t>
            </a:r>
          </a:p>
        </p:txBody>
      </p:sp>
      <p:sp>
        <p:nvSpPr>
          <p:cNvPr id="21" name="Pentagon 20"/>
          <p:cNvSpPr/>
          <p:nvPr/>
        </p:nvSpPr>
        <p:spPr>
          <a:xfrm>
            <a:off x="3200521" y="4837620"/>
            <a:ext cx="2376264" cy="50405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alibri Light" panose="020F0302020204030204" pitchFamily="34" charset="0"/>
              </a:rPr>
              <a:t>Visit our website</a:t>
            </a:r>
          </a:p>
        </p:txBody>
      </p:sp>
      <p:sp>
        <p:nvSpPr>
          <p:cNvPr id="2" name="Slide Number Placeholder 1"/>
          <p:cNvSpPr>
            <a:spLocks noGrp="1"/>
          </p:cNvSpPr>
          <p:nvPr>
            <p:ph type="sldNum" sz="quarter" idx="4"/>
          </p:nvPr>
        </p:nvSpPr>
        <p:spPr/>
        <p:txBody>
          <a:bodyPr/>
          <a:lstStyle/>
          <a:p>
            <a:pPr>
              <a:defRPr/>
            </a:pPr>
            <a:fld id="{1E5B13EA-811D-4C2B-911D-7C9464E50273}" type="slidenum">
              <a:rPr lang="en-US" smtClean="0"/>
              <a:pPr>
                <a:defRPr/>
              </a:pPr>
              <a:t>9</a:t>
            </a:fld>
            <a:endParaRPr lang="en-US"/>
          </a:p>
        </p:txBody>
      </p:sp>
    </p:spTree>
    <p:extLst>
      <p:ext uri="{BB962C8B-B14F-4D97-AF65-F5344CB8AC3E}">
        <p14:creationId xmlns:p14="http://schemas.microsoft.com/office/powerpoint/2010/main" val="960116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EC_Collab_DocumentLanguage xmlns="e77451d3-b734-49ca-ad7d-459131d9e5cf">EN</EC_Collab_DocumentLanguage>
    <EC_Collab_Reference xmlns="e77451d3-b734-49ca-ad7d-459131d9e5cf" xsi:nil="true"/>
    <EC_Collab_Status xmlns="e77451d3-b734-49ca-ad7d-459131d9e5cf">Not Started</EC_Collab_Status>
  </documentManagement>
</p:properti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844B5B7FAAAB6548856F9CE11092C316" ma:contentTypeVersion="0" ma:contentTypeDescription="Create a new document in this library." ma:contentTypeScope="" ma:versionID="8d99ce802ab382c7aa3eaa7ffaa82c35">
  <xsd:schema xmlns:xsd="http://www.w3.org/2001/XMLSchema" xmlns:xs="http://www.w3.org/2001/XMLSchema" xmlns:p="http://schemas.microsoft.com/office/2006/metadata/properties" xmlns:ns2="http://schemas.microsoft.com/sharepoint/v3/fields" xmlns:ns3="e77451d3-b734-49ca-ad7d-459131d9e5cf" targetNamespace="http://schemas.microsoft.com/office/2006/metadata/properties" ma:root="true" ma:fieldsID="d4e6a92ec90ac365c8c1dcdfe29111c3" ns2:_="" ns3:_="">
    <xsd:import namespace="http://schemas.microsoft.com/sharepoint/v3/fields"/>
    <xsd:import namespace="e77451d3-b734-49ca-ad7d-459131d9e5cf"/>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77451d3-b734-49ca-ad7d-459131d9e5cf"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5.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33AB0B45A31F2B489F9B80276A6B0922" ma:contentTypeVersion="73" ma:contentTypeDescription="" ma:contentTypeScope="" ma:versionID="9a60641146cc569c79485b56ed4b21f6">
  <xsd:schema xmlns:xsd="http://www.w3.org/2001/XMLSchema" xmlns:xs="http://www.w3.org/2001/XMLSchema" xmlns:p="http://schemas.microsoft.com/office/2006/metadata/properties" xmlns:ns1="54c4cd27-f286-408f-9ce0-33c1e0f3ab39" xmlns:ns2="c5805097-db0a-42f9-a837-be9035f1f571" xmlns:ns3="22a5b7d0-1699-458f-b8e2-4d8247229549" xmlns:ns5="c9f238dd-bb73-4aef-a7a5-d644ad823e52" xmlns:ns6="ca82dde9-3436-4d3d-bddd-d31447390034" xmlns:ns7="http://schemas.microsoft.com/sharepoint/v4" targetNamespace="http://schemas.microsoft.com/office/2006/metadata/properties" ma:root="true" ma:fieldsID="032ced2f3b94eb4200151775e7513f61" ns1:_="" ns2:_="" ns3:_="" ns5:_="" ns6:_="" ns7:_="">
    <xsd:import namespace="54c4cd27-f286-408f-9ce0-33c1e0f3ab39"/>
    <xsd:import namespace="c5805097-db0a-42f9-a837-be9035f1f571"/>
    <xsd:import namespace="22a5b7d0-1699-458f-b8e2-4d8247229549"/>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TaxCatchAllLabel" minOccurs="0"/>
                <xsd:element ref="ns1:OECDMeetingDate" minOccurs="0"/>
                <xsd:element ref="ns6:OECDlanguage" minOccurs="0"/>
                <xsd:element ref="ns6:TaxCatchAll" minOccurs="0"/>
                <xsd:element ref="ns2:cc3d610261fc4fa09f62df6074327105" minOccurs="0"/>
                <xsd:element ref="ns3:k87588ac03a94edb9fcc4f2494cfdd51" minOccurs="0"/>
                <xsd:element ref="ns3:b8c3c820c0584e889da065b0a99e2c1a" minOccurs="0"/>
                <xsd:element ref="ns7:IconOverlay" minOccurs="0"/>
                <xsd:element ref="ns3:OECDSharingStatus" minOccurs="0"/>
                <xsd:element ref="ns3:OECDCommunityDocumentURL" minOccurs="0"/>
                <xsd:element ref="ns3:OECDCommunityDocumentID" minOccurs="0"/>
                <xsd:element ref="ns2:eShareHorizProjTaxHTField0" minOccurs="0"/>
                <xsd:element ref="ns3:OECDTagsCache" minOccurs="0"/>
                <xsd:element ref="ns2:OECDAllRelatedUser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24" nillable="true" ma:displayName="Meeting Date" ma:default="" ma:format="DateOnly" ma:hidden="true" ma:internalName="OECD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805097-db0a-42f9-a837-be9035f1f5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cc3d610261fc4fa09f62df6074327105" ma:index="30" nillable="true" ma:taxonomy="true" ma:internalName="cc3d610261fc4fa09f62df6074327105" ma:taxonomyFieldName="OECDHorizontalProjects" ma:displayName="Horizontal project" ma:readOnly="false" ma:default="" ma:fieldId="{cc3d6102-61fc-4fa0-9f62-df60743271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9" nillable="true" ma:displayName="OECDHorizontalProjects_0" ma:description="" ma:hidden="true" ma:internalName="eShareHorizProjTaxHTField0">
      <xsd:simpleType>
        <xsd:restriction base="dms:Note"/>
      </xsd:simpleType>
    </xsd:element>
    <xsd:element name="OECDAllRelatedUsers" ma:index="42"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a5b7d0-1699-458f-b8e2-4d8247229549"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e4a9a165-02d8-4f21-bcc3-1bc2950ca1ad" ma:internalName="OECDProjectLookup" ma:readOnly="false" ma:showField="OECDShortProjectName" ma:web="22a5b7d0-1699-458f-b8e2-4d8247229549">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e4a9a165-02d8-4f21-bcc3-1bc2950ca1a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87588ac03a94edb9fcc4f2494cfdd51" ma:index="31" nillable="true" ma:taxonomy="true" ma:internalName="k87588ac03a94edb9fcc4f2494cfdd51" ma:taxonomyFieldName="OECDProjectOwnerStructure" ma:displayName="Project owner" ma:readOnly="false" ma:default="" ma:fieldId="487588ac-03a9-4edb-9fcc-4f2494cfdd51"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b8c3c820c0584e889da065b0a99e2c1a" ma:index="32" nillable="true" ma:displayName="Deliverable owner_0" ma:hidden="true" ma:internalName="b8c3c820c0584e889da065b0a99e2c1a">
      <xsd:simpleType>
        <xsd:restriction base="dms:Note"/>
      </xsd:simpleType>
    </xsd:element>
    <xsd:element name="OECDSharingStatus" ma:index="36" nillable="true" ma:displayName="O.N.E Document Sharing Status" ma:description="" ma:hidden="true" ma:internalName="OECDSharingStatus">
      <xsd:simpleType>
        <xsd:restriction base="dms:Text"/>
      </xsd:simpleType>
    </xsd:element>
    <xsd:element name="OECDCommunityDocumentURL" ma:index="37" nillable="true" ma:displayName="O.N.E Community Document URL" ma:description="" ma:hidden="true" ma:internalName="OECDCommunityDocumentURL">
      <xsd:simpleType>
        <xsd:restriction base="dms:Text"/>
      </xsd:simpleType>
    </xsd:element>
    <xsd:element name="OECDCommunityDocumentID" ma:index="38" nillable="true" ma:displayName="O.N.E Community Document ID" ma:decimals="0" ma:description="" ma:hidden="true" ma:internalName="OECDCommunityDocumentID">
      <xsd:simpleType>
        <xsd:restriction base="dms:Number"/>
      </xsd:simpleType>
    </xsd:element>
    <xsd:element name="OECDTagsCache" ma:index="41" nillable="true" ma:displayName="Tags cache" ma:description="" ma:hidden="true" ma:internalName="OECDTagsCache">
      <xsd:simpleType>
        <xsd:restriction base="dms:Note"/>
      </xsd:simpleType>
    </xsd:element>
    <xsd:element name="SharedWithUsers" ma:index="4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Label" ma:index="23" nillable="true" ma:displayName="Taxonomy Catch All Column1" ma:hidden="true" ma:list="{065777cc-c5a0-47b6-ab6d-968be733c10c}" ma:internalName="TaxCatchAllLabel" ma:readOnly="true" ma:showField="CatchAllDataLabel"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OECDlanguage" ma:index="27"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hidden="true" ma:list="{065777cc-c5a0-47b6-ab6d-968be733c10c}" ma:internalName="TaxCatchAll" ma:showField="CatchAllData" ma:web="c5805097-db0a-42f9-a837-be9035f1f5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5505BF-90CF-4810-9703-69104AD1E2C2}"/>
</file>

<file path=customXml/itemProps2.xml><?xml version="1.0" encoding="utf-8"?>
<ds:datastoreItem xmlns:ds="http://schemas.openxmlformats.org/officeDocument/2006/customXml" ds:itemID="{363C504A-5928-4598-A16F-1157A47E7332}">
  <ds:schemaRefs>
    <ds:schemaRef ds:uri="http://schemas.openxmlformats.org/package/2006/metadata/core-properties"/>
    <ds:schemaRef ds:uri="http://purl.org/dc/dcmitype/"/>
    <ds:schemaRef ds:uri="http://purl.org/dc/elements/1.1/"/>
    <ds:schemaRef ds:uri="c5805097-db0a-42f9-a837-be9035f1f571"/>
    <ds:schemaRef ds:uri="c9f238dd-bb73-4aef-a7a5-d644ad823e52"/>
    <ds:schemaRef ds:uri="54c4cd27-f286-408f-9ce0-33c1e0f3ab39"/>
    <ds:schemaRef ds:uri="http://schemas.microsoft.com/office/2006/metadata/properties"/>
    <ds:schemaRef ds:uri="http://purl.org/dc/terms/"/>
    <ds:schemaRef ds:uri="http://schemas.microsoft.com/office/infopath/2007/PartnerControls"/>
    <ds:schemaRef ds:uri="http://schemas.microsoft.com/sharepoint/v4"/>
    <ds:schemaRef ds:uri="http://schemas.microsoft.com/office/2006/documentManagement/types"/>
    <ds:schemaRef ds:uri="ca82dde9-3436-4d3d-bddd-d31447390034"/>
    <ds:schemaRef ds:uri="22a5b7d0-1699-458f-b8e2-4d8247229549"/>
    <ds:schemaRef ds:uri="http://www.w3.org/XML/1998/namespace"/>
  </ds:schemaRefs>
</ds:datastoreItem>
</file>

<file path=customXml/itemProps3.xml><?xml version="1.0" encoding="utf-8"?>
<ds:datastoreItem xmlns:ds="http://schemas.openxmlformats.org/officeDocument/2006/customXml" ds:itemID="{BFC1A47C-3A1C-48DA-842B-F1C93B5450F1}"/>
</file>

<file path=customXml/itemProps4.xml><?xml version="1.0" encoding="utf-8"?>
<ds:datastoreItem xmlns:ds="http://schemas.openxmlformats.org/officeDocument/2006/customXml" ds:itemID="{09839822-3312-476C-9B18-6407BB3D3A4D}">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F079C068-45E2-4E36-A2AA-2281952E5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5805097-db0a-42f9-a837-be9035f1f571"/>
    <ds:schemaRef ds:uri="22a5b7d0-1699-458f-b8e2-4d8247229549"/>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OECD_English_white</Template>
  <TotalTime>1535</TotalTime>
  <Words>611</Words>
  <Application>Microsoft Office PowerPoint</Application>
  <PresentationFormat>Widescreen</PresentationFormat>
  <Paragraphs>87</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Georgia</vt:lpstr>
      <vt:lpstr>Helvetica 65 Medium</vt:lpstr>
      <vt:lpstr>Wingdings</vt:lpstr>
      <vt:lpstr>OECD_English_white</vt:lpstr>
      <vt:lpstr>OECD Health STATISTICS</vt:lpstr>
      <vt:lpstr>We are going to talk about …</vt:lpstr>
      <vt:lpstr>Content of the OECD Health database</vt:lpstr>
      <vt:lpstr>Data dissemination: how to access the data</vt:lpstr>
      <vt:lpstr>PowerPoint Presentation</vt:lpstr>
      <vt:lpstr>What can you do with the data ?</vt:lpstr>
      <vt:lpstr>Other data sources to link to</vt:lpstr>
      <vt:lpstr>Further information: visit http://www.oecd.org/health/health-data.htm</vt:lpstr>
      <vt:lpstr>Contact us</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 Health Statistics_Database overview</dc:title>
  <dc:creator>canaud</dc:creator>
  <cp:lastModifiedBy>CANAUD Marie-Clémence, ELS/HD</cp:lastModifiedBy>
  <cp:revision>197</cp:revision>
  <dcterms:created xsi:type="dcterms:W3CDTF">2015-09-09T07:56:46Z</dcterms:created>
  <dcterms:modified xsi:type="dcterms:W3CDTF">2020-02-24T16:53:05Z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Topic">
    <vt:lpwstr>868;#Indicators|9a918089-1b0e-44eb-96e5-756dc818f17e;#869;#Health care quality|f5e8eedf-ed31-4763-b193-e1c56b5d5782;#210;#Health|65dc2cd1-a1c3-4b24-a1e5-75b3cdf95ba5</vt:lpwstr>
  </property>
  <property fmtid="{D5CDD505-2E9C-101B-9397-08002B2CF9AE}" pid="3" name="OECDCountry">
    <vt:lpwstr/>
  </property>
  <property fmtid="{D5CDD505-2E9C-101B-9397-08002B2CF9AE}" pid="4" name="OECDCommittee">
    <vt:lpwstr>28;#Health Committee|2c0321da-353b-4c28-8e89-93836ce9b975</vt:lpwstr>
  </property>
  <property fmtid="{D5CDD505-2E9C-101B-9397-08002B2CF9AE}" pid="5" name="ContentTypeId">
    <vt:lpwstr>0x010100258AA79CEB83498886A3A0868112325000844B5B7FAAAB6548856F9CE11092C316</vt:lpwstr>
  </property>
  <property fmtid="{D5CDD505-2E9C-101B-9397-08002B2CF9AE}" pid="6" name="OECDPWB">
    <vt:lpwstr>734;#2.4 Health System Performance|fbed3121-b10e-4aa7-968a-6e7adc9ff3fc</vt:lpwstr>
  </property>
  <property fmtid="{D5CDD505-2E9C-101B-9397-08002B2CF9AE}" pid="7" name="eShareOrganisationTaxHTField0">
    <vt:lpwstr/>
  </property>
  <property fmtid="{D5CDD505-2E9C-101B-9397-08002B2CF9AE}" pid="8" name="OECDKeywords">
    <vt:lpwstr>1034;#Health Accounts|a7d573e0-71ab-4a13-bf19-135df7106c85;#1035;#Health Data|fea3c97f-c347-4c31-aa9e-846c416ae64d</vt:lpwstr>
  </property>
  <property fmtid="{D5CDD505-2E9C-101B-9397-08002B2CF9AE}" pid="9" name="OECDHorizontalProjects">
    <vt:lpwstr/>
  </property>
  <property fmtid="{D5CDD505-2E9C-101B-9397-08002B2CF9AE}" pid="10" name="OECDProjectOwnerStructure">
    <vt:lpwstr>44;#ELS/HD|b8c03ca5-edf2-4d31-8dc8-b63884972abf</vt:lpwstr>
  </property>
  <property fmtid="{D5CDD505-2E9C-101B-9397-08002B2CF9AE}" pid="11" name="OECDOrganisation">
    <vt:lpwstr/>
  </property>
  <property fmtid="{D5CDD505-2E9C-101B-9397-08002B2CF9AE}" pid="12" name="_docset_NoMedatataSyncRequired">
    <vt:lpwstr>False</vt:lpwstr>
  </property>
</Properties>
</file>