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19" r:id="rId3"/>
    <p:sldId id="324" r:id="rId4"/>
    <p:sldId id="321" r:id="rId5"/>
    <p:sldId id="306" r:id="rId6"/>
    <p:sldId id="307" r:id="rId7"/>
    <p:sldId id="308" r:id="rId8"/>
    <p:sldId id="309" r:id="rId9"/>
    <p:sldId id="322" r:id="rId10"/>
    <p:sldId id="320" r:id="rId11"/>
    <p:sldId id="310" r:id="rId12"/>
    <p:sldId id="316" r:id="rId13"/>
    <p:sldId id="312" r:id="rId14"/>
    <p:sldId id="315" r:id="rId15"/>
    <p:sldId id="314" r:id="rId16"/>
    <p:sldId id="318" r:id="rId17"/>
    <p:sldId id="317" r:id="rId18"/>
    <p:sldId id="323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6A45E-56E5-409F-9202-FE7704318FCE}" v="319" dt="2022-12-13T02:42:54.926"/>
    <p1510:client id="{C4758210-06D1-4625-A097-053C08B9771D}" v="3" dt="2022-12-13T10:44:53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45" autoAdjust="0"/>
    <p:restoredTop sz="66885" autoAdjust="0"/>
  </p:normalViewPr>
  <p:slideViewPr>
    <p:cSldViewPr snapToGrid="0">
      <p:cViewPr varScale="1">
        <p:scale>
          <a:sx n="57" d="100"/>
          <a:sy n="57" d="100"/>
        </p:scale>
        <p:origin x="107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SOCHATZAKIS Ioannis (OP)" userId="2e5cd8bb-a6c8-436d-b390-a00e325b66e4" providerId="ADAL" clId="{C4758210-06D1-4625-A097-053C08B9771D}"/>
    <pc:docChg chg="custSel modSld">
      <pc:chgData name="ROUSOCHATZAKIS Ioannis (OP)" userId="2e5cd8bb-a6c8-436d-b390-a00e325b66e4" providerId="ADAL" clId="{C4758210-06D1-4625-A097-053C08B9771D}" dt="2022-12-13T10:44:49.594" v="11" actId="368"/>
      <pc:docMkLst>
        <pc:docMk/>
      </pc:docMkLst>
      <pc:sldChg chg="modNotes">
        <pc:chgData name="ROUSOCHATZAKIS Ioannis (OP)" userId="2e5cd8bb-a6c8-436d-b390-a00e325b66e4" providerId="ADAL" clId="{C4758210-06D1-4625-A097-053C08B9771D}" dt="2022-12-13T10:44:49.482" v="1" actId="368"/>
        <pc:sldMkLst>
          <pc:docMk/>
          <pc:sldMk cId="1421579206" sldId="256"/>
        </pc:sldMkLst>
      </pc:sldChg>
      <pc:sldChg chg="modNotes">
        <pc:chgData name="ROUSOCHATZAKIS Ioannis (OP)" userId="2e5cd8bb-a6c8-436d-b390-a00e325b66e4" providerId="ADAL" clId="{C4758210-06D1-4625-A097-053C08B9771D}" dt="2022-12-13T10:44:49.536" v="5" actId="368"/>
        <pc:sldMkLst>
          <pc:docMk/>
          <pc:sldMk cId="2030454682" sldId="306"/>
        </pc:sldMkLst>
      </pc:sldChg>
      <pc:sldChg chg="modNotes">
        <pc:chgData name="ROUSOCHATZAKIS Ioannis (OP)" userId="2e5cd8bb-a6c8-436d-b390-a00e325b66e4" providerId="ADAL" clId="{C4758210-06D1-4625-A097-053C08B9771D}" dt="2022-12-13T10:44:49.550" v="7" actId="368"/>
        <pc:sldMkLst>
          <pc:docMk/>
          <pc:sldMk cId="3942015391" sldId="307"/>
        </pc:sldMkLst>
      </pc:sldChg>
      <pc:sldChg chg="modNotes">
        <pc:chgData name="ROUSOCHATZAKIS Ioannis (OP)" userId="2e5cd8bb-a6c8-436d-b390-a00e325b66e4" providerId="ADAL" clId="{C4758210-06D1-4625-A097-053C08B9771D}" dt="2022-12-13T10:44:49.574" v="9" actId="368"/>
        <pc:sldMkLst>
          <pc:docMk/>
          <pc:sldMk cId="330949031" sldId="308"/>
        </pc:sldMkLst>
      </pc:sldChg>
      <pc:sldChg chg="modNotes">
        <pc:chgData name="ROUSOCHATZAKIS Ioannis (OP)" userId="2e5cd8bb-a6c8-436d-b390-a00e325b66e4" providerId="ADAL" clId="{C4758210-06D1-4625-A097-053C08B9771D}" dt="2022-12-13T10:44:49.594" v="11" actId="368"/>
        <pc:sldMkLst>
          <pc:docMk/>
          <pc:sldMk cId="159107226" sldId="309"/>
        </pc:sldMkLst>
      </pc:sldChg>
      <pc:sldChg chg="modNotes">
        <pc:chgData name="ROUSOCHATZAKIS Ioannis (OP)" userId="2e5cd8bb-a6c8-436d-b390-a00e325b66e4" providerId="ADAL" clId="{C4758210-06D1-4625-A097-053C08B9771D}" dt="2022-12-13T10:44:49.518" v="3" actId="368"/>
        <pc:sldMkLst>
          <pc:docMk/>
          <pc:sldMk cId="3739495976" sldId="32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DAAA2-54A8-4206-A236-0015DA53ED7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9E03873-4EB1-40D7-8F16-48701D315A70}">
      <dgm:prSet phldrT="[Text]"/>
      <dgm:spPr/>
      <dgm:t>
        <a:bodyPr/>
        <a:lstStyle/>
        <a:p>
          <a:r>
            <a:rPr lang="en-IE" dirty="0"/>
            <a:t>Fill-in forms</a:t>
          </a:r>
        </a:p>
      </dgm:t>
    </dgm:pt>
    <dgm:pt modelId="{F39B9486-4E05-4BDA-9DF3-F0AC8DEA45FC}" type="parTrans" cxnId="{6312862A-9F8C-4ACC-9645-46AA8F2CF34D}">
      <dgm:prSet/>
      <dgm:spPr/>
      <dgm:t>
        <a:bodyPr/>
        <a:lstStyle/>
        <a:p>
          <a:endParaRPr lang="en-IE"/>
        </a:p>
      </dgm:t>
    </dgm:pt>
    <dgm:pt modelId="{6DB946B8-A3D2-4984-9FAA-10D81B5C6C07}" type="sibTrans" cxnId="{6312862A-9F8C-4ACC-9645-46AA8F2CF34D}">
      <dgm:prSet/>
      <dgm:spPr/>
      <dgm:t>
        <a:bodyPr/>
        <a:lstStyle/>
        <a:p>
          <a:endParaRPr lang="en-IE"/>
        </a:p>
      </dgm:t>
    </dgm:pt>
    <dgm:pt modelId="{A8746BD2-799F-4496-AD95-A04E6C7A3429}">
      <dgm:prSet phldrT="[Text]"/>
      <dgm:spPr/>
      <dgm:t>
        <a:bodyPr/>
        <a:lstStyle/>
        <a:p>
          <a:r>
            <a:rPr lang="en-IE" dirty="0"/>
            <a:t>Save XML</a:t>
          </a:r>
        </a:p>
      </dgm:t>
    </dgm:pt>
    <dgm:pt modelId="{FC3A1978-E20B-4510-B06A-A8054C287735}" type="parTrans" cxnId="{F1CF24AD-02EE-41E3-BB89-1BAFB5BADFDA}">
      <dgm:prSet/>
      <dgm:spPr/>
      <dgm:t>
        <a:bodyPr/>
        <a:lstStyle/>
        <a:p>
          <a:endParaRPr lang="en-IE"/>
        </a:p>
      </dgm:t>
    </dgm:pt>
    <dgm:pt modelId="{1828E4BC-58A8-4FAA-A032-5D68E0C5ECD9}" type="sibTrans" cxnId="{F1CF24AD-02EE-41E3-BB89-1BAFB5BADFDA}">
      <dgm:prSet/>
      <dgm:spPr/>
      <dgm:t>
        <a:bodyPr/>
        <a:lstStyle/>
        <a:p>
          <a:endParaRPr lang="en-IE"/>
        </a:p>
      </dgm:t>
    </dgm:pt>
    <dgm:pt modelId="{15A54D39-F115-4475-8930-BB891282A1E3}">
      <dgm:prSet phldrT="[Text]"/>
      <dgm:spPr/>
      <dgm:t>
        <a:bodyPr/>
        <a:lstStyle/>
        <a:p>
          <a:r>
            <a:rPr lang="en-IE" dirty="0"/>
            <a:t>Validate XML</a:t>
          </a:r>
        </a:p>
      </dgm:t>
    </dgm:pt>
    <dgm:pt modelId="{11039F2B-5238-446E-9E31-9583D3A49526}" type="parTrans" cxnId="{563F89E9-C7B0-4D74-B9A4-F802465E7B9A}">
      <dgm:prSet/>
      <dgm:spPr/>
      <dgm:t>
        <a:bodyPr/>
        <a:lstStyle/>
        <a:p>
          <a:endParaRPr lang="en-IE"/>
        </a:p>
      </dgm:t>
    </dgm:pt>
    <dgm:pt modelId="{C6323E71-CFEF-422C-8258-2D64613FD62C}" type="sibTrans" cxnId="{563F89E9-C7B0-4D74-B9A4-F802465E7B9A}">
      <dgm:prSet/>
      <dgm:spPr/>
      <dgm:t>
        <a:bodyPr/>
        <a:lstStyle/>
        <a:p>
          <a:endParaRPr lang="en-IE"/>
        </a:p>
      </dgm:t>
    </dgm:pt>
    <dgm:pt modelId="{67132626-792C-44A1-B771-3533FC32C5B2}">
      <dgm:prSet phldrT="[Text]"/>
      <dgm:spPr/>
      <dgm:t>
        <a:bodyPr/>
        <a:lstStyle/>
        <a:p>
          <a:r>
            <a:rPr lang="en-IE" dirty="0"/>
            <a:t>Visualise notices</a:t>
          </a:r>
        </a:p>
      </dgm:t>
    </dgm:pt>
    <dgm:pt modelId="{C53D2E94-65C9-4F34-A082-4FCC247DAE46}" type="parTrans" cxnId="{65207C14-6AD2-460C-9602-48336C5C4156}">
      <dgm:prSet/>
      <dgm:spPr/>
      <dgm:t>
        <a:bodyPr/>
        <a:lstStyle/>
        <a:p>
          <a:endParaRPr lang="en-IE"/>
        </a:p>
      </dgm:t>
    </dgm:pt>
    <dgm:pt modelId="{5EF3F677-3ECD-40C4-9217-18871799491D}" type="sibTrans" cxnId="{65207C14-6AD2-460C-9602-48336C5C4156}">
      <dgm:prSet/>
      <dgm:spPr/>
      <dgm:t>
        <a:bodyPr/>
        <a:lstStyle/>
        <a:p>
          <a:endParaRPr lang="en-IE"/>
        </a:p>
      </dgm:t>
    </dgm:pt>
    <dgm:pt modelId="{D08B2306-B084-4B90-BF7A-57CE0B213B66}">
      <dgm:prSet phldrT="[Text]"/>
      <dgm:spPr/>
      <dgm:t>
        <a:bodyPr/>
        <a:lstStyle/>
        <a:p>
          <a:r>
            <a:rPr lang="en-IE" dirty="0"/>
            <a:t>Submit notices</a:t>
          </a:r>
        </a:p>
      </dgm:t>
    </dgm:pt>
    <dgm:pt modelId="{F07A7A69-8F23-4BA7-9C45-4EFB356A5E6C}" type="parTrans" cxnId="{BBCCC2F6-FB23-42E6-8F78-68853CA10A8E}">
      <dgm:prSet/>
      <dgm:spPr/>
      <dgm:t>
        <a:bodyPr/>
        <a:lstStyle/>
        <a:p>
          <a:endParaRPr lang="en-IE"/>
        </a:p>
      </dgm:t>
    </dgm:pt>
    <dgm:pt modelId="{BD32841D-56EB-466E-90B2-DCFE74984115}" type="sibTrans" cxnId="{BBCCC2F6-FB23-42E6-8F78-68853CA10A8E}">
      <dgm:prSet/>
      <dgm:spPr/>
      <dgm:t>
        <a:bodyPr/>
        <a:lstStyle/>
        <a:p>
          <a:endParaRPr lang="en-IE"/>
        </a:p>
      </dgm:t>
    </dgm:pt>
    <dgm:pt modelId="{5F071827-4AB2-4FB4-A4D2-C36A37F0BEC0}">
      <dgm:prSet phldrT="[Text]"/>
      <dgm:spPr/>
      <dgm:t>
        <a:bodyPr/>
        <a:lstStyle/>
        <a:p>
          <a:r>
            <a:rPr lang="en-IE" dirty="0"/>
            <a:t>Validate </a:t>
          </a:r>
          <a:br>
            <a:rPr lang="en-IE" dirty="0"/>
          </a:br>
          <a:r>
            <a:rPr lang="en-IE" dirty="0"/>
            <a:t>in-form</a:t>
          </a:r>
        </a:p>
      </dgm:t>
    </dgm:pt>
    <dgm:pt modelId="{483178F7-32BF-4AA8-ABB0-0DF6B75A0A59}" type="parTrans" cxnId="{7E0B27C1-0C7E-4BA8-B70C-9EDB4B9048A1}">
      <dgm:prSet/>
      <dgm:spPr/>
      <dgm:t>
        <a:bodyPr/>
        <a:lstStyle/>
        <a:p>
          <a:endParaRPr lang="en-IE"/>
        </a:p>
      </dgm:t>
    </dgm:pt>
    <dgm:pt modelId="{C87DF1A8-83F8-4CCF-850D-C8D82E5EEEB8}" type="sibTrans" cxnId="{7E0B27C1-0C7E-4BA8-B70C-9EDB4B9048A1}">
      <dgm:prSet/>
      <dgm:spPr/>
      <dgm:t>
        <a:bodyPr/>
        <a:lstStyle/>
        <a:p>
          <a:endParaRPr lang="en-IE"/>
        </a:p>
      </dgm:t>
    </dgm:pt>
    <dgm:pt modelId="{775F0657-72C2-43F8-B2C4-7977D4CC3104}">
      <dgm:prSet phldrT="[Text]"/>
      <dgm:spPr/>
      <dgm:t>
        <a:bodyPr/>
        <a:lstStyle/>
        <a:p>
          <a:r>
            <a:rPr lang="en-IE" dirty="0"/>
            <a:t>Upgrade, Switch SDK</a:t>
          </a:r>
        </a:p>
      </dgm:t>
    </dgm:pt>
    <dgm:pt modelId="{2D978C90-02AE-4347-9A71-71DE433016CD}" type="parTrans" cxnId="{EDBE071B-2F92-4300-ACD8-52492172B460}">
      <dgm:prSet/>
      <dgm:spPr/>
      <dgm:t>
        <a:bodyPr/>
        <a:lstStyle/>
        <a:p>
          <a:endParaRPr lang="en-IE"/>
        </a:p>
      </dgm:t>
    </dgm:pt>
    <dgm:pt modelId="{049B9D40-A76B-42ED-96B8-F8AB1F355748}" type="sibTrans" cxnId="{EDBE071B-2F92-4300-ACD8-52492172B460}">
      <dgm:prSet/>
      <dgm:spPr/>
      <dgm:t>
        <a:bodyPr/>
        <a:lstStyle/>
        <a:p>
          <a:endParaRPr lang="en-IE"/>
        </a:p>
      </dgm:t>
    </dgm:pt>
    <dgm:pt modelId="{B848BEA8-BD6D-4E9C-A874-B41447EC75C7}" type="pres">
      <dgm:prSet presAssocID="{3C5DAAA2-54A8-4206-A236-0015DA53ED72}" presName="cycle" presStyleCnt="0">
        <dgm:presLayoutVars>
          <dgm:dir/>
          <dgm:resizeHandles val="exact"/>
        </dgm:presLayoutVars>
      </dgm:prSet>
      <dgm:spPr/>
    </dgm:pt>
    <dgm:pt modelId="{2390BED1-6901-4970-9C68-094189D79E03}" type="pres">
      <dgm:prSet presAssocID="{09E03873-4EB1-40D7-8F16-48701D315A70}" presName="node" presStyleLbl="node1" presStyleIdx="0" presStyleCnt="7">
        <dgm:presLayoutVars>
          <dgm:bulletEnabled val="1"/>
        </dgm:presLayoutVars>
      </dgm:prSet>
      <dgm:spPr/>
    </dgm:pt>
    <dgm:pt modelId="{E0D53B4A-02EF-43C1-83D7-A3BAD7C0D466}" type="pres">
      <dgm:prSet presAssocID="{09E03873-4EB1-40D7-8F16-48701D315A70}" presName="spNode" presStyleCnt="0"/>
      <dgm:spPr/>
    </dgm:pt>
    <dgm:pt modelId="{D4D8D2AE-7FF3-49E4-B87B-EE79629F5321}" type="pres">
      <dgm:prSet presAssocID="{6DB946B8-A3D2-4984-9FAA-10D81B5C6C07}" presName="sibTrans" presStyleLbl="sibTrans1D1" presStyleIdx="0" presStyleCnt="7"/>
      <dgm:spPr/>
    </dgm:pt>
    <dgm:pt modelId="{A4F9BE46-B542-4E9B-A663-D32846366C61}" type="pres">
      <dgm:prSet presAssocID="{A8746BD2-799F-4496-AD95-A04E6C7A3429}" presName="node" presStyleLbl="node1" presStyleIdx="1" presStyleCnt="7">
        <dgm:presLayoutVars>
          <dgm:bulletEnabled val="1"/>
        </dgm:presLayoutVars>
      </dgm:prSet>
      <dgm:spPr/>
    </dgm:pt>
    <dgm:pt modelId="{1B071FB8-1DFE-4A4A-9893-48FD7F3AD674}" type="pres">
      <dgm:prSet presAssocID="{A8746BD2-799F-4496-AD95-A04E6C7A3429}" presName="spNode" presStyleCnt="0"/>
      <dgm:spPr/>
    </dgm:pt>
    <dgm:pt modelId="{4FE0A067-6460-4FE8-A973-35A046AC7102}" type="pres">
      <dgm:prSet presAssocID="{1828E4BC-58A8-4FAA-A032-5D68E0C5ECD9}" presName="sibTrans" presStyleLbl="sibTrans1D1" presStyleIdx="1" presStyleCnt="7"/>
      <dgm:spPr/>
    </dgm:pt>
    <dgm:pt modelId="{0E33C076-89B8-4D56-95AD-FDB3920D71E9}" type="pres">
      <dgm:prSet presAssocID="{15A54D39-F115-4475-8930-BB891282A1E3}" presName="node" presStyleLbl="node1" presStyleIdx="2" presStyleCnt="7">
        <dgm:presLayoutVars>
          <dgm:bulletEnabled val="1"/>
        </dgm:presLayoutVars>
      </dgm:prSet>
      <dgm:spPr/>
    </dgm:pt>
    <dgm:pt modelId="{D3715E00-1DED-4859-85E1-E1135FB7D743}" type="pres">
      <dgm:prSet presAssocID="{15A54D39-F115-4475-8930-BB891282A1E3}" presName="spNode" presStyleCnt="0"/>
      <dgm:spPr/>
    </dgm:pt>
    <dgm:pt modelId="{82C8B376-A72F-4344-ACAF-55B319B666CB}" type="pres">
      <dgm:prSet presAssocID="{C6323E71-CFEF-422C-8258-2D64613FD62C}" presName="sibTrans" presStyleLbl="sibTrans1D1" presStyleIdx="2" presStyleCnt="7"/>
      <dgm:spPr/>
    </dgm:pt>
    <dgm:pt modelId="{008AF7B1-971D-4FA1-8503-865891E4D20A}" type="pres">
      <dgm:prSet presAssocID="{5F071827-4AB2-4FB4-A4D2-C36A37F0BEC0}" presName="node" presStyleLbl="node1" presStyleIdx="3" presStyleCnt="7">
        <dgm:presLayoutVars>
          <dgm:bulletEnabled val="1"/>
        </dgm:presLayoutVars>
      </dgm:prSet>
      <dgm:spPr/>
    </dgm:pt>
    <dgm:pt modelId="{74057DE7-6BC8-4B97-99AD-8E193A226650}" type="pres">
      <dgm:prSet presAssocID="{5F071827-4AB2-4FB4-A4D2-C36A37F0BEC0}" presName="spNode" presStyleCnt="0"/>
      <dgm:spPr/>
    </dgm:pt>
    <dgm:pt modelId="{95588A27-6E86-432B-A224-145F59ED5EA5}" type="pres">
      <dgm:prSet presAssocID="{C87DF1A8-83F8-4CCF-850D-C8D82E5EEEB8}" presName="sibTrans" presStyleLbl="sibTrans1D1" presStyleIdx="3" presStyleCnt="7"/>
      <dgm:spPr/>
    </dgm:pt>
    <dgm:pt modelId="{C9A44743-046A-4201-A5AE-9D96159CD808}" type="pres">
      <dgm:prSet presAssocID="{D08B2306-B084-4B90-BF7A-57CE0B213B66}" presName="node" presStyleLbl="node1" presStyleIdx="4" presStyleCnt="7">
        <dgm:presLayoutVars>
          <dgm:bulletEnabled val="1"/>
        </dgm:presLayoutVars>
      </dgm:prSet>
      <dgm:spPr/>
    </dgm:pt>
    <dgm:pt modelId="{326DCF9A-6C68-4CBD-90D5-862E80B1F264}" type="pres">
      <dgm:prSet presAssocID="{D08B2306-B084-4B90-BF7A-57CE0B213B66}" presName="spNode" presStyleCnt="0"/>
      <dgm:spPr/>
    </dgm:pt>
    <dgm:pt modelId="{4A8A3875-A58C-4D6E-B22A-B98843B25966}" type="pres">
      <dgm:prSet presAssocID="{BD32841D-56EB-466E-90B2-DCFE74984115}" presName="sibTrans" presStyleLbl="sibTrans1D1" presStyleIdx="4" presStyleCnt="7"/>
      <dgm:spPr/>
    </dgm:pt>
    <dgm:pt modelId="{8CF81DC7-77EA-4551-B68A-2D28D49148D9}" type="pres">
      <dgm:prSet presAssocID="{67132626-792C-44A1-B771-3533FC32C5B2}" presName="node" presStyleLbl="node1" presStyleIdx="5" presStyleCnt="7">
        <dgm:presLayoutVars>
          <dgm:bulletEnabled val="1"/>
        </dgm:presLayoutVars>
      </dgm:prSet>
      <dgm:spPr/>
    </dgm:pt>
    <dgm:pt modelId="{4E0476BB-7338-46D0-B8FF-0A5F8C87A318}" type="pres">
      <dgm:prSet presAssocID="{67132626-792C-44A1-B771-3533FC32C5B2}" presName="spNode" presStyleCnt="0"/>
      <dgm:spPr/>
    </dgm:pt>
    <dgm:pt modelId="{875479ED-EF59-4B32-A7D0-90E91D3F2A06}" type="pres">
      <dgm:prSet presAssocID="{5EF3F677-3ECD-40C4-9217-18871799491D}" presName="sibTrans" presStyleLbl="sibTrans1D1" presStyleIdx="5" presStyleCnt="7"/>
      <dgm:spPr/>
    </dgm:pt>
    <dgm:pt modelId="{25A5B99E-A634-4B54-9550-84E15154D419}" type="pres">
      <dgm:prSet presAssocID="{775F0657-72C2-43F8-B2C4-7977D4CC3104}" presName="node" presStyleLbl="node1" presStyleIdx="6" presStyleCnt="7">
        <dgm:presLayoutVars>
          <dgm:bulletEnabled val="1"/>
        </dgm:presLayoutVars>
      </dgm:prSet>
      <dgm:spPr/>
    </dgm:pt>
    <dgm:pt modelId="{65D0C513-C03F-4550-975A-4AD1A873EFA1}" type="pres">
      <dgm:prSet presAssocID="{775F0657-72C2-43F8-B2C4-7977D4CC3104}" presName="spNode" presStyleCnt="0"/>
      <dgm:spPr/>
    </dgm:pt>
    <dgm:pt modelId="{F329FD34-3517-4956-9853-8DD0FBCB2AC1}" type="pres">
      <dgm:prSet presAssocID="{049B9D40-A76B-42ED-96B8-F8AB1F355748}" presName="sibTrans" presStyleLbl="sibTrans1D1" presStyleIdx="6" presStyleCnt="7"/>
      <dgm:spPr/>
    </dgm:pt>
  </dgm:ptLst>
  <dgm:cxnLst>
    <dgm:cxn modelId="{65207C14-6AD2-460C-9602-48336C5C4156}" srcId="{3C5DAAA2-54A8-4206-A236-0015DA53ED72}" destId="{67132626-792C-44A1-B771-3533FC32C5B2}" srcOrd="5" destOrd="0" parTransId="{C53D2E94-65C9-4F34-A082-4FCC247DAE46}" sibTransId="{5EF3F677-3ECD-40C4-9217-18871799491D}"/>
    <dgm:cxn modelId="{EDBE071B-2F92-4300-ACD8-52492172B460}" srcId="{3C5DAAA2-54A8-4206-A236-0015DA53ED72}" destId="{775F0657-72C2-43F8-B2C4-7977D4CC3104}" srcOrd="6" destOrd="0" parTransId="{2D978C90-02AE-4347-9A71-71DE433016CD}" sibTransId="{049B9D40-A76B-42ED-96B8-F8AB1F355748}"/>
    <dgm:cxn modelId="{6312862A-9F8C-4ACC-9645-46AA8F2CF34D}" srcId="{3C5DAAA2-54A8-4206-A236-0015DA53ED72}" destId="{09E03873-4EB1-40D7-8F16-48701D315A70}" srcOrd="0" destOrd="0" parTransId="{F39B9486-4E05-4BDA-9DF3-F0AC8DEA45FC}" sibTransId="{6DB946B8-A3D2-4984-9FAA-10D81B5C6C07}"/>
    <dgm:cxn modelId="{9727BB2E-2E84-4E6D-B978-19993E9F1CFF}" type="presOf" srcId="{D08B2306-B084-4B90-BF7A-57CE0B213B66}" destId="{C9A44743-046A-4201-A5AE-9D96159CD808}" srcOrd="0" destOrd="0" presId="urn:microsoft.com/office/officeart/2005/8/layout/cycle6"/>
    <dgm:cxn modelId="{79814345-0E1D-4581-A295-B46826177B2B}" type="presOf" srcId="{09E03873-4EB1-40D7-8F16-48701D315A70}" destId="{2390BED1-6901-4970-9C68-094189D79E03}" srcOrd="0" destOrd="0" presId="urn:microsoft.com/office/officeart/2005/8/layout/cycle6"/>
    <dgm:cxn modelId="{6F662367-7487-48CF-82D6-453C7772189A}" type="presOf" srcId="{A8746BD2-799F-4496-AD95-A04E6C7A3429}" destId="{A4F9BE46-B542-4E9B-A663-D32846366C61}" srcOrd="0" destOrd="0" presId="urn:microsoft.com/office/officeart/2005/8/layout/cycle6"/>
    <dgm:cxn modelId="{3208664B-7D47-4911-B959-EA50E4476193}" type="presOf" srcId="{1828E4BC-58A8-4FAA-A032-5D68E0C5ECD9}" destId="{4FE0A067-6460-4FE8-A973-35A046AC7102}" srcOrd="0" destOrd="0" presId="urn:microsoft.com/office/officeart/2005/8/layout/cycle6"/>
    <dgm:cxn modelId="{1616FC6F-E4CE-4497-A053-F233A502DFDC}" type="presOf" srcId="{C87DF1A8-83F8-4CCF-850D-C8D82E5EEEB8}" destId="{95588A27-6E86-432B-A224-145F59ED5EA5}" srcOrd="0" destOrd="0" presId="urn:microsoft.com/office/officeart/2005/8/layout/cycle6"/>
    <dgm:cxn modelId="{469C4B75-5F04-43CC-B44E-D417CADA5E4B}" type="presOf" srcId="{5EF3F677-3ECD-40C4-9217-18871799491D}" destId="{875479ED-EF59-4B32-A7D0-90E91D3F2A06}" srcOrd="0" destOrd="0" presId="urn:microsoft.com/office/officeart/2005/8/layout/cycle6"/>
    <dgm:cxn modelId="{09616879-470D-42FD-8540-C169D9F7EB64}" type="presOf" srcId="{5F071827-4AB2-4FB4-A4D2-C36A37F0BEC0}" destId="{008AF7B1-971D-4FA1-8503-865891E4D20A}" srcOrd="0" destOrd="0" presId="urn:microsoft.com/office/officeart/2005/8/layout/cycle6"/>
    <dgm:cxn modelId="{34AF1B85-7704-4443-9342-DDE21655D50E}" type="presOf" srcId="{6DB946B8-A3D2-4984-9FAA-10D81B5C6C07}" destId="{D4D8D2AE-7FF3-49E4-B87B-EE79629F5321}" srcOrd="0" destOrd="0" presId="urn:microsoft.com/office/officeart/2005/8/layout/cycle6"/>
    <dgm:cxn modelId="{80BDD589-8564-4578-8EF1-5E07404F5FB0}" type="presOf" srcId="{67132626-792C-44A1-B771-3533FC32C5B2}" destId="{8CF81DC7-77EA-4551-B68A-2D28D49148D9}" srcOrd="0" destOrd="0" presId="urn:microsoft.com/office/officeart/2005/8/layout/cycle6"/>
    <dgm:cxn modelId="{61F17F99-A1DE-457C-AF21-DE2D6A60587B}" type="presOf" srcId="{3C5DAAA2-54A8-4206-A236-0015DA53ED72}" destId="{B848BEA8-BD6D-4E9C-A874-B41447EC75C7}" srcOrd="0" destOrd="0" presId="urn:microsoft.com/office/officeart/2005/8/layout/cycle6"/>
    <dgm:cxn modelId="{226F57AA-5634-4132-A5CA-CEE84F400298}" type="presOf" srcId="{C6323E71-CFEF-422C-8258-2D64613FD62C}" destId="{82C8B376-A72F-4344-ACAF-55B319B666CB}" srcOrd="0" destOrd="0" presId="urn:microsoft.com/office/officeart/2005/8/layout/cycle6"/>
    <dgm:cxn modelId="{F1CF24AD-02EE-41E3-BB89-1BAFB5BADFDA}" srcId="{3C5DAAA2-54A8-4206-A236-0015DA53ED72}" destId="{A8746BD2-799F-4496-AD95-A04E6C7A3429}" srcOrd="1" destOrd="0" parTransId="{FC3A1978-E20B-4510-B06A-A8054C287735}" sibTransId="{1828E4BC-58A8-4FAA-A032-5D68E0C5ECD9}"/>
    <dgm:cxn modelId="{87B4B6B4-61EB-49C9-A115-C7ADD2F74E35}" type="presOf" srcId="{BD32841D-56EB-466E-90B2-DCFE74984115}" destId="{4A8A3875-A58C-4D6E-B22A-B98843B25966}" srcOrd="0" destOrd="0" presId="urn:microsoft.com/office/officeart/2005/8/layout/cycle6"/>
    <dgm:cxn modelId="{7E0B27C1-0C7E-4BA8-B70C-9EDB4B9048A1}" srcId="{3C5DAAA2-54A8-4206-A236-0015DA53ED72}" destId="{5F071827-4AB2-4FB4-A4D2-C36A37F0BEC0}" srcOrd="3" destOrd="0" parTransId="{483178F7-32BF-4AA8-ABB0-0DF6B75A0A59}" sibTransId="{C87DF1A8-83F8-4CCF-850D-C8D82E5EEEB8}"/>
    <dgm:cxn modelId="{B95C7BD1-DC87-4D0A-BDD6-05504520E773}" type="presOf" srcId="{049B9D40-A76B-42ED-96B8-F8AB1F355748}" destId="{F329FD34-3517-4956-9853-8DD0FBCB2AC1}" srcOrd="0" destOrd="0" presId="urn:microsoft.com/office/officeart/2005/8/layout/cycle6"/>
    <dgm:cxn modelId="{563F89E9-C7B0-4D74-B9A4-F802465E7B9A}" srcId="{3C5DAAA2-54A8-4206-A236-0015DA53ED72}" destId="{15A54D39-F115-4475-8930-BB891282A1E3}" srcOrd="2" destOrd="0" parTransId="{11039F2B-5238-446E-9E31-9583D3A49526}" sibTransId="{C6323E71-CFEF-422C-8258-2D64613FD62C}"/>
    <dgm:cxn modelId="{7E171FF6-6FAC-45E3-BD2B-AF2DE9E2295D}" type="presOf" srcId="{15A54D39-F115-4475-8930-BB891282A1E3}" destId="{0E33C076-89B8-4D56-95AD-FDB3920D71E9}" srcOrd="0" destOrd="0" presId="urn:microsoft.com/office/officeart/2005/8/layout/cycle6"/>
    <dgm:cxn modelId="{BBCCC2F6-FB23-42E6-8F78-68853CA10A8E}" srcId="{3C5DAAA2-54A8-4206-A236-0015DA53ED72}" destId="{D08B2306-B084-4B90-BF7A-57CE0B213B66}" srcOrd="4" destOrd="0" parTransId="{F07A7A69-8F23-4BA7-9C45-4EFB356A5E6C}" sibTransId="{BD32841D-56EB-466E-90B2-DCFE74984115}"/>
    <dgm:cxn modelId="{4A10F0F6-22C0-4034-8EF3-C747585DE4EE}" type="presOf" srcId="{775F0657-72C2-43F8-B2C4-7977D4CC3104}" destId="{25A5B99E-A634-4B54-9550-84E15154D419}" srcOrd="0" destOrd="0" presId="urn:microsoft.com/office/officeart/2005/8/layout/cycle6"/>
    <dgm:cxn modelId="{65C89EB2-3BAE-47ED-BC74-8D8D88261B3B}" type="presParOf" srcId="{B848BEA8-BD6D-4E9C-A874-B41447EC75C7}" destId="{2390BED1-6901-4970-9C68-094189D79E03}" srcOrd="0" destOrd="0" presId="urn:microsoft.com/office/officeart/2005/8/layout/cycle6"/>
    <dgm:cxn modelId="{FD435C7C-E82C-4327-881D-E1431D8AC360}" type="presParOf" srcId="{B848BEA8-BD6D-4E9C-A874-B41447EC75C7}" destId="{E0D53B4A-02EF-43C1-83D7-A3BAD7C0D466}" srcOrd="1" destOrd="0" presId="urn:microsoft.com/office/officeart/2005/8/layout/cycle6"/>
    <dgm:cxn modelId="{2A940C7A-07C1-4E17-A7A4-A6C7BF20E721}" type="presParOf" srcId="{B848BEA8-BD6D-4E9C-A874-B41447EC75C7}" destId="{D4D8D2AE-7FF3-49E4-B87B-EE79629F5321}" srcOrd="2" destOrd="0" presId="urn:microsoft.com/office/officeart/2005/8/layout/cycle6"/>
    <dgm:cxn modelId="{361723B2-4644-4396-97F5-1107C3862E9B}" type="presParOf" srcId="{B848BEA8-BD6D-4E9C-A874-B41447EC75C7}" destId="{A4F9BE46-B542-4E9B-A663-D32846366C61}" srcOrd="3" destOrd="0" presId="urn:microsoft.com/office/officeart/2005/8/layout/cycle6"/>
    <dgm:cxn modelId="{4393B608-0F7C-4A39-9C95-8D20F7755DC1}" type="presParOf" srcId="{B848BEA8-BD6D-4E9C-A874-B41447EC75C7}" destId="{1B071FB8-1DFE-4A4A-9893-48FD7F3AD674}" srcOrd="4" destOrd="0" presId="urn:microsoft.com/office/officeart/2005/8/layout/cycle6"/>
    <dgm:cxn modelId="{05A11AD0-E34B-40D4-9B28-8F82952E972A}" type="presParOf" srcId="{B848BEA8-BD6D-4E9C-A874-B41447EC75C7}" destId="{4FE0A067-6460-4FE8-A973-35A046AC7102}" srcOrd="5" destOrd="0" presId="urn:microsoft.com/office/officeart/2005/8/layout/cycle6"/>
    <dgm:cxn modelId="{09568D72-DE02-4890-89F3-6B0C6528E2A7}" type="presParOf" srcId="{B848BEA8-BD6D-4E9C-A874-B41447EC75C7}" destId="{0E33C076-89B8-4D56-95AD-FDB3920D71E9}" srcOrd="6" destOrd="0" presId="urn:microsoft.com/office/officeart/2005/8/layout/cycle6"/>
    <dgm:cxn modelId="{D66B97AC-B3BF-4683-BF07-47122D05D76B}" type="presParOf" srcId="{B848BEA8-BD6D-4E9C-A874-B41447EC75C7}" destId="{D3715E00-1DED-4859-85E1-E1135FB7D743}" srcOrd="7" destOrd="0" presId="urn:microsoft.com/office/officeart/2005/8/layout/cycle6"/>
    <dgm:cxn modelId="{D3E38A4F-0747-4214-B995-F95870F2F121}" type="presParOf" srcId="{B848BEA8-BD6D-4E9C-A874-B41447EC75C7}" destId="{82C8B376-A72F-4344-ACAF-55B319B666CB}" srcOrd="8" destOrd="0" presId="urn:microsoft.com/office/officeart/2005/8/layout/cycle6"/>
    <dgm:cxn modelId="{46359806-EA8E-43C0-973A-683E786A74EF}" type="presParOf" srcId="{B848BEA8-BD6D-4E9C-A874-B41447EC75C7}" destId="{008AF7B1-971D-4FA1-8503-865891E4D20A}" srcOrd="9" destOrd="0" presId="urn:microsoft.com/office/officeart/2005/8/layout/cycle6"/>
    <dgm:cxn modelId="{74C5E713-8745-4E64-AFE0-636CE4F1AE6E}" type="presParOf" srcId="{B848BEA8-BD6D-4E9C-A874-B41447EC75C7}" destId="{74057DE7-6BC8-4B97-99AD-8E193A226650}" srcOrd="10" destOrd="0" presId="urn:microsoft.com/office/officeart/2005/8/layout/cycle6"/>
    <dgm:cxn modelId="{707E8335-937F-487D-8DCB-BF59C6A13122}" type="presParOf" srcId="{B848BEA8-BD6D-4E9C-A874-B41447EC75C7}" destId="{95588A27-6E86-432B-A224-145F59ED5EA5}" srcOrd="11" destOrd="0" presId="urn:microsoft.com/office/officeart/2005/8/layout/cycle6"/>
    <dgm:cxn modelId="{079D5B27-0357-4B20-A1F4-735DDB428288}" type="presParOf" srcId="{B848BEA8-BD6D-4E9C-A874-B41447EC75C7}" destId="{C9A44743-046A-4201-A5AE-9D96159CD808}" srcOrd="12" destOrd="0" presId="urn:microsoft.com/office/officeart/2005/8/layout/cycle6"/>
    <dgm:cxn modelId="{47A964C4-134E-46D8-956F-02A1B13AA4C1}" type="presParOf" srcId="{B848BEA8-BD6D-4E9C-A874-B41447EC75C7}" destId="{326DCF9A-6C68-4CBD-90D5-862E80B1F264}" srcOrd="13" destOrd="0" presId="urn:microsoft.com/office/officeart/2005/8/layout/cycle6"/>
    <dgm:cxn modelId="{CD94FDF4-21B2-4D9D-B6CF-3400BF86C1C9}" type="presParOf" srcId="{B848BEA8-BD6D-4E9C-A874-B41447EC75C7}" destId="{4A8A3875-A58C-4D6E-B22A-B98843B25966}" srcOrd="14" destOrd="0" presId="urn:microsoft.com/office/officeart/2005/8/layout/cycle6"/>
    <dgm:cxn modelId="{D05C2C54-EB82-4211-B16C-91D990DC79C9}" type="presParOf" srcId="{B848BEA8-BD6D-4E9C-A874-B41447EC75C7}" destId="{8CF81DC7-77EA-4551-B68A-2D28D49148D9}" srcOrd="15" destOrd="0" presId="urn:microsoft.com/office/officeart/2005/8/layout/cycle6"/>
    <dgm:cxn modelId="{E57187D8-605A-42B5-92F9-0A0276FE2A01}" type="presParOf" srcId="{B848BEA8-BD6D-4E9C-A874-B41447EC75C7}" destId="{4E0476BB-7338-46D0-B8FF-0A5F8C87A318}" srcOrd="16" destOrd="0" presId="urn:microsoft.com/office/officeart/2005/8/layout/cycle6"/>
    <dgm:cxn modelId="{A615B25E-4C9B-44C9-87AF-D95169F92D73}" type="presParOf" srcId="{B848BEA8-BD6D-4E9C-A874-B41447EC75C7}" destId="{875479ED-EF59-4B32-A7D0-90E91D3F2A06}" srcOrd="17" destOrd="0" presId="urn:microsoft.com/office/officeart/2005/8/layout/cycle6"/>
    <dgm:cxn modelId="{5BCF3A69-8A46-4CF6-A2D0-460377D59AF4}" type="presParOf" srcId="{B848BEA8-BD6D-4E9C-A874-B41447EC75C7}" destId="{25A5B99E-A634-4B54-9550-84E15154D419}" srcOrd="18" destOrd="0" presId="urn:microsoft.com/office/officeart/2005/8/layout/cycle6"/>
    <dgm:cxn modelId="{9F32677A-B0D5-44DF-9525-29A2D7709479}" type="presParOf" srcId="{B848BEA8-BD6D-4E9C-A874-B41447EC75C7}" destId="{65D0C513-C03F-4550-975A-4AD1A873EFA1}" srcOrd="19" destOrd="0" presId="urn:microsoft.com/office/officeart/2005/8/layout/cycle6"/>
    <dgm:cxn modelId="{0458871E-72AF-4B30-9561-15F52CD6D2C0}" type="presParOf" srcId="{B848BEA8-BD6D-4E9C-A874-B41447EC75C7}" destId="{F329FD34-3517-4956-9853-8DD0FBCB2AC1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0BED1-6901-4970-9C68-094189D79E03}">
      <dsp:nvSpPr>
        <dsp:cNvPr id="0" name=""/>
        <dsp:cNvSpPr/>
      </dsp:nvSpPr>
      <dsp:spPr>
        <a:xfrm>
          <a:off x="3092052" y="3731"/>
          <a:ext cx="1447740" cy="94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Fill-in forms</a:t>
          </a:r>
        </a:p>
      </dsp:txBody>
      <dsp:txXfrm>
        <a:off x="3137989" y="49668"/>
        <a:ext cx="1355866" cy="849157"/>
      </dsp:txXfrm>
    </dsp:sp>
    <dsp:sp modelId="{D4D8D2AE-7FF3-49E4-B87B-EE79629F5321}">
      <dsp:nvSpPr>
        <dsp:cNvPr id="0" name=""/>
        <dsp:cNvSpPr/>
      </dsp:nvSpPr>
      <dsp:spPr>
        <a:xfrm>
          <a:off x="1132614" y="474247"/>
          <a:ext cx="5366616" cy="5366616"/>
        </a:xfrm>
        <a:custGeom>
          <a:avLst/>
          <a:gdLst/>
          <a:ahLst/>
          <a:cxnLst/>
          <a:rect l="0" t="0" r="0" b="0"/>
          <a:pathLst>
            <a:path>
              <a:moveTo>
                <a:pt x="3416737" y="102179"/>
              </a:moveTo>
              <a:arcTo wR="2683308" hR="2683308" stAng="17151751" swAng="12543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9BE46-B542-4E9B-A663-D32846366C61}">
      <dsp:nvSpPr>
        <dsp:cNvPr id="0" name=""/>
        <dsp:cNvSpPr/>
      </dsp:nvSpPr>
      <dsp:spPr>
        <a:xfrm>
          <a:off x="5189947" y="1014024"/>
          <a:ext cx="1447740" cy="94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Save XML</a:t>
          </a:r>
        </a:p>
      </dsp:txBody>
      <dsp:txXfrm>
        <a:off x="5235884" y="1059961"/>
        <a:ext cx="1355866" cy="849157"/>
      </dsp:txXfrm>
    </dsp:sp>
    <dsp:sp modelId="{4FE0A067-6460-4FE8-A973-35A046AC7102}">
      <dsp:nvSpPr>
        <dsp:cNvPr id="0" name=""/>
        <dsp:cNvSpPr/>
      </dsp:nvSpPr>
      <dsp:spPr>
        <a:xfrm>
          <a:off x="1132614" y="474247"/>
          <a:ext cx="5366616" cy="5366616"/>
        </a:xfrm>
        <a:custGeom>
          <a:avLst/>
          <a:gdLst/>
          <a:ahLst/>
          <a:cxnLst/>
          <a:rect l="0" t="0" r="0" b="0"/>
          <a:pathLst>
            <a:path>
              <a:moveTo>
                <a:pt x="5088144" y="1492969"/>
              </a:moveTo>
              <a:arcTo wR="2683308" hR="2683308" stAng="20019938" swAng="17248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3C076-89B8-4D56-95AD-FDB3920D71E9}">
      <dsp:nvSpPr>
        <dsp:cNvPr id="0" name=""/>
        <dsp:cNvSpPr/>
      </dsp:nvSpPr>
      <dsp:spPr>
        <a:xfrm>
          <a:off x="5708084" y="3284132"/>
          <a:ext cx="1447740" cy="94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Validate XML</a:t>
          </a:r>
        </a:p>
      </dsp:txBody>
      <dsp:txXfrm>
        <a:off x="5754021" y="3330069"/>
        <a:ext cx="1355866" cy="849157"/>
      </dsp:txXfrm>
    </dsp:sp>
    <dsp:sp modelId="{82C8B376-A72F-4344-ACAF-55B319B666CB}">
      <dsp:nvSpPr>
        <dsp:cNvPr id="0" name=""/>
        <dsp:cNvSpPr/>
      </dsp:nvSpPr>
      <dsp:spPr>
        <a:xfrm>
          <a:off x="1132614" y="474247"/>
          <a:ext cx="5366616" cy="5366616"/>
        </a:xfrm>
        <a:custGeom>
          <a:avLst/>
          <a:gdLst/>
          <a:ahLst/>
          <a:cxnLst/>
          <a:rect l="0" t="0" r="0" b="0"/>
          <a:pathLst>
            <a:path>
              <a:moveTo>
                <a:pt x="5140797" y="3760755"/>
              </a:moveTo>
              <a:arcTo wR="2683308" hR="2683308" stAng="1420457" swAng="13570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AF7B1-971D-4FA1-8503-865891E4D20A}">
      <dsp:nvSpPr>
        <dsp:cNvPr id="0" name=""/>
        <dsp:cNvSpPr/>
      </dsp:nvSpPr>
      <dsp:spPr>
        <a:xfrm>
          <a:off x="4256296" y="5104617"/>
          <a:ext cx="1447740" cy="94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Validate </a:t>
          </a:r>
          <a:br>
            <a:rPr lang="en-IE" sz="2000" kern="1200" dirty="0"/>
          </a:br>
          <a:r>
            <a:rPr lang="en-IE" sz="2000" kern="1200" dirty="0"/>
            <a:t>in-form</a:t>
          </a:r>
        </a:p>
      </dsp:txBody>
      <dsp:txXfrm>
        <a:off x="4302233" y="5150554"/>
        <a:ext cx="1355866" cy="849157"/>
      </dsp:txXfrm>
    </dsp:sp>
    <dsp:sp modelId="{95588A27-6E86-432B-A224-145F59ED5EA5}">
      <dsp:nvSpPr>
        <dsp:cNvPr id="0" name=""/>
        <dsp:cNvSpPr/>
      </dsp:nvSpPr>
      <dsp:spPr>
        <a:xfrm>
          <a:off x="1132614" y="474247"/>
          <a:ext cx="5366616" cy="5366616"/>
        </a:xfrm>
        <a:custGeom>
          <a:avLst/>
          <a:gdLst/>
          <a:ahLst/>
          <a:cxnLst/>
          <a:rect l="0" t="0" r="0" b="0"/>
          <a:pathLst>
            <a:path>
              <a:moveTo>
                <a:pt x="3114991" y="5331665"/>
              </a:moveTo>
              <a:arcTo wR="2683308" hR="2683308" stAng="4844531" swAng="11109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44743-046A-4201-A5AE-9D96159CD808}">
      <dsp:nvSpPr>
        <dsp:cNvPr id="0" name=""/>
        <dsp:cNvSpPr/>
      </dsp:nvSpPr>
      <dsp:spPr>
        <a:xfrm>
          <a:off x="1927808" y="5104617"/>
          <a:ext cx="1447740" cy="94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Submit notices</a:t>
          </a:r>
        </a:p>
      </dsp:txBody>
      <dsp:txXfrm>
        <a:off x="1973745" y="5150554"/>
        <a:ext cx="1355866" cy="849157"/>
      </dsp:txXfrm>
    </dsp:sp>
    <dsp:sp modelId="{4A8A3875-A58C-4D6E-B22A-B98843B25966}">
      <dsp:nvSpPr>
        <dsp:cNvPr id="0" name=""/>
        <dsp:cNvSpPr/>
      </dsp:nvSpPr>
      <dsp:spPr>
        <a:xfrm>
          <a:off x="1132614" y="474247"/>
          <a:ext cx="5366616" cy="5366616"/>
        </a:xfrm>
        <a:custGeom>
          <a:avLst/>
          <a:gdLst/>
          <a:ahLst/>
          <a:cxnLst/>
          <a:rect l="0" t="0" r="0" b="0"/>
          <a:pathLst>
            <a:path>
              <a:moveTo>
                <a:pt x="829161" y="4622968"/>
              </a:moveTo>
              <a:arcTo wR="2683308" hR="2683308" stAng="8022526" swAng="13570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81DC7-77EA-4551-B68A-2D28D49148D9}">
      <dsp:nvSpPr>
        <dsp:cNvPr id="0" name=""/>
        <dsp:cNvSpPr/>
      </dsp:nvSpPr>
      <dsp:spPr>
        <a:xfrm>
          <a:off x="476020" y="3284132"/>
          <a:ext cx="1447740" cy="94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Visualise notices</a:t>
          </a:r>
        </a:p>
      </dsp:txBody>
      <dsp:txXfrm>
        <a:off x="521957" y="3330069"/>
        <a:ext cx="1355866" cy="849157"/>
      </dsp:txXfrm>
    </dsp:sp>
    <dsp:sp modelId="{875479ED-EF59-4B32-A7D0-90E91D3F2A06}">
      <dsp:nvSpPr>
        <dsp:cNvPr id="0" name=""/>
        <dsp:cNvSpPr/>
      </dsp:nvSpPr>
      <dsp:spPr>
        <a:xfrm>
          <a:off x="1132614" y="474247"/>
          <a:ext cx="5366616" cy="5366616"/>
        </a:xfrm>
        <a:custGeom>
          <a:avLst/>
          <a:gdLst/>
          <a:ahLst/>
          <a:cxnLst/>
          <a:rect l="0" t="0" r="0" b="0"/>
          <a:pathLst>
            <a:path>
              <a:moveTo>
                <a:pt x="2380" y="2796313"/>
              </a:moveTo>
              <a:arcTo wR="2683308" hR="2683308" stAng="10655180" swAng="17248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5B99E-A634-4B54-9550-84E15154D419}">
      <dsp:nvSpPr>
        <dsp:cNvPr id="0" name=""/>
        <dsp:cNvSpPr/>
      </dsp:nvSpPr>
      <dsp:spPr>
        <a:xfrm>
          <a:off x="994157" y="1014024"/>
          <a:ext cx="1447740" cy="94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Upgrade, Switch SDK</a:t>
          </a:r>
        </a:p>
      </dsp:txBody>
      <dsp:txXfrm>
        <a:off x="1040094" y="1059961"/>
        <a:ext cx="1355866" cy="849157"/>
      </dsp:txXfrm>
    </dsp:sp>
    <dsp:sp modelId="{F329FD34-3517-4956-9853-8DD0FBCB2AC1}">
      <dsp:nvSpPr>
        <dsp:cNvPr id="0" name=""/>
        <dsp:cNvSpPr/>
      </dsp:nvSpPr>
      <dsp:spPr>
        <a:xfrm>
          <a:off x="1132614" y="474247"/>
          <a:ext cx="5366616" cy="5366616"/>
        </a:xfrm>
        <a:custGeom>
          <a:avLst/>
          <a:gdLst/>
          <a:ahLst/>
          <a:cxnLst/>
          <a:rect l="0" t="0" r="0" b="0"/>
          <a:pathLst>
            <a:path>
              <a:moveTo>
                <a:pt x="1077122" y="533817"/>
              </a:moveTo>
              <a:arcTo wR="2683308" hR="2683308" stAng="13993886" swAng="12543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EDDC-FF65-49CF-A899-9060358C93A8}" type="datetimeFigureOut">
              <a:rPr lang="en-IE" smtClean="0"/>
              <a:t>13/12/2022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0095-E1D8-4FAE-A535-4F194BD76B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1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30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781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744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418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115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542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513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42747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8DF1-8D40-4E5E-86DA-C195D388151D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13/12/2022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29D19-0B5C-5B47-B15A-CED79C58F20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C0794D-E9A2-5641-A7CE-A0B2D912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6584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D8F7D-75FD-40EF-98E0-87E1B4E2EACF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13/12/2022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57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6553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Thank you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45206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Further information, links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8326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17517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37EA6-3D10-4A07-AEBF-C6BCAF14182B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13/12/2022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38200" y="1805355"/>
            <a:ext cx="10498015" cy="42207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275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9274-682F-4F02-BA98-7E4A0D9402D1}" type="datetime1">
              <a:rPr lang="en-IE" smtClean="0"/>
              <a:t>13/12/2022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924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2897-20EE-498C-8D27-9864E89039BA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13/12/2022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52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07384-EB9B-4A24-A2D5-205BA36996BF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13/12/2022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63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5BA1F-01AB-47EF-A490-65C6B16ED7E3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13/12/2022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1E112A47-65FE-3740-A77E-8A59D7CFA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880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B42DB-F9BF-4FAE-9D3E-98D183C91552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13/12/2022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DD220-59DB-D149-896C-D542C88CB459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BC6BF38-3692-F546-8D7F-1E3CBF37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09746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1858-E1F0-4F6A-A097-30F12AEF15CF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13/12/2022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FCA39-AEED-7546-9BF1-27F7B0127E02}"/>
              </a:ext>
            </a:extLst>
          </p:cNvPr>
          <p:cNvSpPr/>
          <p:nvPr userDrawn="1"/>
        </p:nvSpPr>
        <p:spPr>
          <a:xfrm>
            <a:off x="6881446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6DA5D-5B0F-8947-BAFD-E38FC7325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144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7875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FB75F-CD2A-4DFF-BC4F-C2A929197DD2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13/12/2022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41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uropa.eu/!YptqFC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uropa.eu/!J8JCbF" TargetMode="External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ted.europa.eu/" TargetMode="External"/><Relationship Id="rId7" Type="http://schemas.openxmlformats.org/officeDocument/2006/relationships/hyperlink" Target="https://europa.eu/!VR3bbH" TargetMode="External"/><Relationship Id="rId2" Type="http://schemas.openxmlformats.org/officeDocument/2006/relationships/hyperlink" Target="https://github.com/OP-TED/eForms-SDK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europa.eu/!YptqF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uropa.eu/!H68YY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hyperlink" Target="https://europa.eu/!YptqFC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opa.eu/!qwfKnT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hyperlink" Target="https://europa.eu/!8w4Pfv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hyperlink" Target="https://europa.eu/!YptqFC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opa.eu/!G4q3Yp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hyperlink" Target="https://europa.eu/!qwfKn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hyperlink" Target="https://europa.eu/!YptqFC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opa.eu/!Y47x4Q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hyperlink" Target="https://europa.eu/!RWjX6b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!NNP696" TargetMode="External"/><Relationship Id="rId3" Type="http://schemas.openxmlformats.org/officeDocument/2006/relationships/hyperlink" Target="https://europa.eu/!YptqFC" TargetMode="External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7586251" cy="2387600"/>
          </a:xfrm>
        </p:spPr>
        <p:txBody>
          <a:bodyPr>
            <a:normAutofit/>
          </a:bodyPr>
          <a:lstStyle/>
          <a:p>
            <a:r>
              <a:rPr lang="en-IE" sz="2800" dirty="0"/>
              <a:t>Traditional vs metadata-driven Apps</a:t>
            </a:r>
            <a:br>
              <a:rPr lang="en-IE" sz="2800" dirty="0"/>
            </a:br>
            <a:r>
              <a:rPr lang="en-IE" sz="2800" dirty="0"/>
              <a:t>common problems different solutions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Ioannis Rousochatzakis, Publications Office, 13/12/2022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157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D1D631-6304-4EB0-94F6-053CF852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“Standard features” of eForms applications (recap)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1C794-0453-41D5-BE51-0C7629DC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3F605FD-51B7-447B-BC3D-63D5C962C37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27501663"/>
              </p:ext>
            </p:extLst>
          </p:nvPr>
        </p:nvGraphicFramePr>
        <p:xfrm>
          <a:off x="838200" y="1804988"/>
          <a:ext cx="10337779" cy="37084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46231">
                  <a:extLst>
                    <a:ext uri="{9D8B030D-6E8A-4147-A177-3AD203B41FA5}">
                      <a16:colId xmlns:a16="http://schemas.microsoft.com/office/drawing/2014/main" val="600952822"/>
                    </a:ext>
                  </a:extLst>
                </a:gridCol>
                <a:gridCol w="3292169">
                  <a:extLst>
                    <a:ext uri="{9D8B030D-6E8A-4147-A177-3AD203B41FA5}">
                      <a16:colId xmlns:a16="http://schemas.microsoft.com/office/drawing/2014/main" val="4069235509"/>
                    </a:ext>
                  </a:extLst>
                </a:gridCol>
                <a:gridCol w="3499379">
                  <a:extLst>
                    <a:ext uri="{9D8B030D-6E8A-4147-A177-3AD203B41FA5}">
                      <a16:colId xmlns:a16="http://schemas.microsoft.com/office/drawing/2014/main" val="2758154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Standard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Traditional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Metadata-driven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0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Fill-in a new notice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nsolas" panose="020B0609020204030204" pitchFamily="49" charset="0"/>
                          <a:sym typeface="Wingdings" panose="05000000000000000000" pitchFamily="2" charset="2"/>
                        </a:rPr>
                        <a:t></a:t>
                      </a:r>
                      <a:endParaRPr lang="en-IE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SDK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0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Edit an older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nsolas" panose="020B0609020204030204" pitchFamily="49" charset="0"/>
                          <a:sym typeface="Wingdings" panose="05000000000000000000" pitchFamily="2" charset="2"/>
                        </a:rPr>
                        <a:t></a:t>
                      </a:r>
                      <a:endParaRPr lang="en-IE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SDK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50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Save as XML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nsolas" panose="020B0609020204030204" pitchFamily="49" charset="0"/>
                          <a:sym typeface="Wingdings" panose="05000000000000000000" pitchFamily="2" charset="2"/>
                        </a:rPr>
                        <a:t></a:t>
                      </a:r>
                      <a:endParaRPr lang="en-IE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SDK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1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Validate a notice (XML)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TED API / SDK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TED API / SDK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37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Submit a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TED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TED API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02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Validate while filling-in the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latin typeface="Consolas" panose="020B0609020204030204" pitchFamily="49" charset="0"/>
                          <a:sym typeface="Wingdings" panose="05000000000000000000" pitchFamily="2" charset="2"/>
                        </a:rPr>
                        <a:t></a:t>
                      </a:r>
                      <a:endParaRPr lang="en-IE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SDK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2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Visualise a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TED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TED API / SDK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8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Import a new SDK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eForms Core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56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Switch between SDK versions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eForms Core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0784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E93A18-0C6E-4B69-9AC9-D833B3BBBEF4}"/>
              </a:ext>
            </a:extLst>
          </p:cNvPr>
          <p:cNvSpPr txBox="1"/>
          <p:nvPr/>
        </p:nvSpPr>
        <p:spPr>
          <a:xfrm>
            <a:off x="838200" y="5513388"/>
            <a:ext cx="439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 </a:t>
            </a: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read the docs, design your own solution</a:t>
            </a:r>
          </a:p>
        </p:txBody>
      </p:sp>
    </p:spTree>
    <p:extLst>
      <p:ext uri="{BB962C8B-B14F-4D97-AF65-F5344CB8AC3E}">
        <p14:creationId xmlns:p14="http://schemas.microsoft.com/office/powerpoint/2010/main" val="39895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FD5D-5CF0-44D5-8E81-5AD9CA33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TED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325CB-3B03-4B5E-8D66-492FC48D20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Available APIs</a:t>
            </a:r>
          </a:p>
          <a:p>
            <a:pPr lvl="1"/>
            <a:r>
              <a:rPr lang="en-IE" dirty="0"/>
              <a:t>Publication API</a:t>
            </a:r>
          </a:p>
          <a:p>
            <a:pPr lvl="1"/>
            <a:r>
              <a:rPr lang="en-IE" dirty="0"/>
              <a:t>Validation API</a:t>
            </a:r>
          </a:p>
          <a:p>
            <a:pPr lvl="1"/>
            <a:r>
              <a:rPr lang="en-IE" dirty="0"/>
              <a:t>Visualisation API</a:t>
            </a:r>
          </a:p>
          <a:p>
            <a:pPr lvl="1"/>
            <a:r>
              <a:rPr lang="en-IE" dirty="0"/>
              <a:t>Search API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F38CA1-C0F5-48D8-8D09-3C07D1F287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Status</a:t>
            </a:r>
          </a:p>
          <a:p>
            <a:pPr lvl="1"/>
            <a:r>
              <a:rPr lang="en-IE" dirty="0"/>
              <a:t>Work on API still ongoing</a:t>
            </a:r>
          </a:p>
          <a:p>
            <a:pPr lvl="1"/>
            <a:r>
              <a:rPr lang="en-IE" dirty="0"/>
              <a:t>TED API v2 coming soon for long-term</a:t>
            </a:r>
          </a:p>
          <a:p>
            <a:pPr lvl="1"/>
            <a:r>
              <a:rPr lang="en-IE" dirty="0"/>
              <a:t>Current API will not be discontinued</a:t>
            </a:r>
          </a:p>
          <a:p>
            <a:pPr lvl="1"/>
            <a:r>
              <a:rPr lang="en-IE" dirty="0"/>
              <a:t>Some APIs will be added to help orchestrate SDK release roll-out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3DD9A-A4CC-4C44-BDB9-0773744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t>11</a:t>
            </a:fld>
            <a:endParaRPr lang="en-I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D47DA3-800C-46EC-B48C-E4126BE8CACE}"/>
              </a:ext>
            </a:extLst>
          </p:cNvPr>
          <p:cNvGrpSpPr/>
          <p:nvPr/>
        </p:nvGrpSpPr>
        <p:grpSpPr>
          <a:xfrm>
            <a:off x="898382" y="5529600"/>
            <a:ext cx="4928354" cy="646332"/>
            <a:chOff x="898382" y="5559978"/>
            <a:chExt cx="4928354" cy="646332"/>
          </a:xfrm>
        </p:grpSpPr>
        <p:pic>
          <p:nvPicPr>
            <p:cNvPr id="7" name="Graphic 6">
              <a:hlinkClick r:id="rId2"/>
              <a:extLst>
                <a:ext uri="{FF2B5EF4-FFF2-40B4-BE49-F238E27FC236}">
                  <a16:creationId xmlns:a16="http://schemas.microsoft.com/office/drawing/2014/main" id="{49516547-C4BB-4F1C-A44C-F0B464110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98382" y="5559978"/>
              <a:ext cx="646331" cy="6463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DEC176-E36F-4611-B318-F4576945D83D}"/>
                </a:ext>
              </a:extLst>
            </p:cNvPr>
            <p:cNvSpPr txBox="1"/>
            <p:nvPr/>
          </p:nvSpPr>
          <p:spPr>
            <a:xfrm>
              <a:off x="1605866" y="5559979"/>
              <a:ext cx="422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Documentation</a:t>
              </a:r>
              <a:br>
                <a:rPr lang="en-IE" dirty="0">
                  <a:latin typeface="Consolas" panose="020B0609020204030204" pitchFamily="49" charset="0"/>
                </a:rPr>
              </a:br>
              <a:r>
                <a:rPr lang="en-IE" dirty="0">
                  <a:latin typeface="Consolas" panose="020B0609020204030204" pitchFamily="49" charset="0"/>
                  <a:hlinkClick r:id="rId5"/>
                </a:rPr>
                <a:t>https://europa.eu/!J8JCbF</a:t>
              </a:r>
              <a:endParaRPr lang="en-IE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83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BB9A-0053-434F-97BC-B64BDB3D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Coping with change -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2B1A-C503-4297-B37F-DA2623AF73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How changes are identified</a:t>
            </a:r>
          </a:p>
          <a:p>
            <a:pPr lvl="1"/>
            <a:r>
              <a:rPr lang="en-IE" dirty="0"/>
              <a:t>A version number identifies each version of the eForms Specification.</a:t>
            </a:r>
          </a:p>
          <a:p>
            <a:pPr lvl="1"/>
            <a:r>
              <a:rPr lang="en-IE" dirty="0"/>
              <a:t>We use Semantic Versioning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I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major.minor.patch</a:t>
            </a: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IE" dirty="0"/>
              <a:t>The same version number is assigned to the </a:t>
            </a:r>
            <a:r>
              <a:rPr lang="en-IE" b="1" dirty="0"/>
              <a:t>eForms SDK</a:t>
            </a:r>
            <a:r>
              <a:rPr lang="en-IE" dirty="0"/>
              <a:t> and the </a:t>
            </a:r>
            <a:r>
              <a:rPr lang="en-IE" b="1" dirty="0"/>
              <a:t>eForms Documentation</a:t>
            </a:r>
          </a:p>
          <a:p>
            <a:pPr lvl="1"/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F9287-2442-401C-B262-F382CED67E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How changes are introduced</a:t>
            </a:r>
          </a:p>
          <a:p>
            <a:pPr lvl="1"/>
            <a:r>
              <a:rPr lang="en-IE" dirty="0"/>
              <a:t>A new version of the SDK is published on </a:t>
            </a:r>
            <a:r>
              <a:rPr lang="en-IE" dirty="0">
                <a:hlinkClick r:id="rId2"/>
              </a:rPr>
              <a:t>GitHub</a:t>
            </a:r>
            <a:endParaRPr lang="en-IE" dirty="0"/>
          </a:p>
          <a:p>
            <a:pPr lvl="1"/>
            <a:r>
              <a:rPr lang="en-IE" dirty="0"/>
              <a:t>A new version of the documentation is published on </a:t>
            </a:r>
            <a:r>
              <a:rPr lang="en-IE" dirty="0">
                <a:hlinkClick r:id="rId3"/>
              </a:rPr>
              <a:t>https://docs.ted.europa.eu</a:t>
            </a:r>
            <a:endParaRPr lang="en-IE" dirty="0"/>
          </a:p>
          <a:p>
            <a:pPr lvl="1"/>
            <a:r>
              <a:rPr lang="en-IE" dirty="0"/>
              <a:t>An announcement is published on SIMAP and GitHub discussions.</a:t>
            </a:r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45E31-0997-4512-A1A5-144D2BF9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B0C47C-BC1D-42FE-9B3E-69B7D0239D5A}"/>
              </a:ext>
            </a:extLst>
          </p:cNvPr>
          <p:cNvGrpSpPr/>
          <p:nvPr/>
        </p:nvGrpSpPr>
        <p:grpSpPr>
          <a:xfrm>
            <a:off x="898382" y="5529600"/>
            <a:ext cx="4928354" cy="646332"/>
            <a:chOff x="898382" y="5529600"/>
            <a:chExt cx="4928354" cy="646332"/>
          </a:xfrm>
        </p:grpSpPr>
        <p:pic>
          <p:nvPicPr>
            <p:cNvPr id="7" name="Graphic 6">
              <a:hlinkClick r:id="rId4"/>
              <a:extLst>
                <a:ext uri="{FF2B5EF4-FFF2-40B4-BE49-F238E27FC236}">
                  <a16:creationId xmlns:a16="http://schemas.microsoft.com/office/drawing/2014/main" id="{4F9A70D4-C11D-4C36-90AE-CF1484654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98382" y="5529600"/>
              <a:ext cx="646331" cy="6463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7EE22A-69BA-4F96-8E2F-589C8E557519}"/>
                </a:ext>
              </a:extLst>
            </p:cNvPr>
            <p:cNvSpPr txBox="1"/>
            <p:nvPr/>
          </p:nvSpPr>
          <p:spPr>
            <a:xfrm>
              <a:off x="1605866" y="5529601"/>
              <a:ext cx="422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More on versioning</a:t>
              </a:r>
              <a:br>
                <a:rPr lang="en-IE" dirty="0">
                  <a:latin typeface="Consolas" panose="020B0609020204030204" pitchFamily="49" charset="0"/>
                </a:rPr>
              </a:br>
              <a:r>
                <a:rPr lang="en-IE" dirty="0">
                  <a:latin typeface="Consolas" panose="020B0609020204030204" pitchFamily="49" charset="0"/>
                  <a:hlinkClick r:id="rId7"/>
                </a:rPr>
                <a:t>https://europa.eu/!VR3bbH</a:t>
              </a:r>
              <a:endParaRPr lang="en-IE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28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F8F9-CC84-4865-8AC2-9ABA346A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Coping with change –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91F3A-D90E-4116-9944-B879F006D7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Causes of change</a:t>
            </a:r>
          </a:p>
          <a:p>
            <a:pPr lvl="1"/>
            <a:r>
              <a:rPr lang="en-US" dirty="0"/>
              <a:t>changes in the regulation</a:t>
            </a:r>
          </a:p>
          <a:p>
            <a:pPr lvl="1"/>
            <a:r>
              <a:rPr lang="en-US" dirty="0"/>
              <a:t>need to fix mistakes</a:t>
            </a:r>
          </a:p>
          <a:p>
            <a:pPr lvl="1"/>
            <a:r>
              <a:rPr lang="en-US" dirty="0"/>
              <a:t>need to address security or privacy concerns</a:t>
            </a:r>
          </a:p>
          <a:p>
            <a:pPr lvl="1"/>
            <a:r>
              <a:rPr lang="en-US" dirty="0"/>
              <a:t>general evolution of information systems</a:t>
            </a:r>
          </a:p>
          <a:p>
            <a:pPr lvl="1"/>
            <a:r>
              <a:rPr lang="en-US" dirty="0"/>
              <a:t>general evolution of business domain</a:t>
            </a:r>
          </a:p>
          <a:p>
            <a:endParaRPr lang="en-US" dirty="0"/>
          </a:p>
          <a:p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9CDC35-D438-4D5B-8F08-644365225A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may change</a:t>
            </a:r>
          </a:p>
          <a:p>
            <a:pPr lvl="1"/>
            <a:r>
              <a:rPr lang="en-US" dirty="0"/>
              <a:t>The eForms schema</a:t>
            </a:r>
          </a:p>
          <a:p>
            <a:pPr lvl="1"/>
            <a:r>
              <a:rPr lang="en-US" dirty="0"/>
              <a:t>The business rules</a:t>
            </a:r>
          </a:p>
          <a:p>
            <a:pPr lvl="1"/>
            <a:r>
              <a:rPr lang="en-US" dirty="0"/>
              <a:t>The authority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6870C-2FB3-459B-8FB8-F184CB49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775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110B-998A-4B9D-B867-D7F70CC0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Impact of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6F850-EB73-49EF-893C-C78024A689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Traditional applications</a:t>
            </a:r>
          </a:p>
          <a:p>
            <a:pPr lvl="1"/>
            <a:r>
              <a:rPr lang="en-IE" b="1" dirty="0"/>
              <a:t>Major versions</a:t>
            </a:r>
            <a:r>
              <a:rPr lang="en-IE" dirty="0"/>
              <a:t> </a:t>
            </a: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(2.0.0, 3.0.0 etc.)</a:t>
            </a:r>
          </a:p>
          <a:p>
            <a:pPr lvl="2"/>
            <a:r>
              <a:rPr lang="en-IE" dirty="0"/>
              <a:t>Same as any other change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next slide)</a:t>
            </a:r>
          </a:p>
          <a:p>
            <a:pPr lvl="1"/>
            <a:r>
              <a:rPr lang="en-IE" b="1" dirty="0"/>
              <a:t>Minor versions </a:t>
            </a: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(x.1.0, x.2.0 etc.)</a:t>
            </a:r>
          </a:p>
          <a:p>
            <a:pPr lvl="2"/>
            <a:r>
              <a:rPr lang="en-IE" dirty="0"/>
              <a:t>Same as any other change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next slide)</a:t>
            </a:r>
          </a:p>
          <a:p>
            <a:pPr lvl="1"/>
            <a:r>
              <a:rPr lang="en-IE" b="1" dirty="0"/>
              <a:t>Patches </a:t>
            </a: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(x.x.1, x.x.2 etc.)</a:t>
            </a:r>
          </a:p>
          <a:p>
            <a:pPr lvl="2"/>
            <a:r>
              <a:rPr lang="en-IE" dirty="0"/>
              <a:t>Same as any other change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next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8600-A388-45F2-AD23-6675C36DFF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Metadata-driven applications</a:t>
            </a:r>
          </a:p>
          <a:p>
            <a:pPr lvl="1"/>
            <a:r>
              <a:rPr lang="en-IE" b="1" dirty="0"/>
              <a:t>Major versions </a:t>
            </a: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(2.0.0, 3.0.0 etc.)</a:t>
            </a:r>
          </a:p>
          <a:p>
            <a:pPr lvl="2"/>
            <a:r>
              <a:rPr lang="en-IE" dirty="0"/>
              <a:t>Update code that reads the SDK</a:t>
            </a:r>
          </a:p>
          <a:p>
            <a:pPr lvl="1"/>
            <a:r>
              <a:rPr lang="en-IE" b="1" dirty="0"/>
              <a:t>Minor versions</a:t>
            </a:r>
            <a:r>
              <a:rPr lang="en-IE" dirty="0"/>
              <a:t> </a:t>
            </a: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(x.1.0, x.2.0 etc.)</a:t>
            </a:r>
          </a:p>
          <a:p>
            <a:pPr lvl="2"/>
            <a:r>
              <a:rPr lang="en-IE" dirty="0"/>
              <a:t>No impact </a:t>
            </a: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(mostly)</a:t>
            </a:r>
          </a:p>
          <a:p>
            <a:pPr lvl="1"/>
            <a:r>
              <a:rPr lang="en-IE" b="1" dirty="0"/>
              <a:t>Patches </a:t>
            </a: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(x.x.1, x.x.2 etc.)</a:t>
            </a:r>
          </a:p>
          <a:p>
            <a:pPr lvl="2"/>
            <a:r>
              <a:rPr lang="en-IE" dirty="0"/>
              <a:t>No impact 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789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110B-998A-4B9D-B867-D7F70CC0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Impact of change - Traditional apps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6F850-EB73-49EF-893C-C78024A689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Filling-in a new notice</a:t>
            </a:r>
          </a:p>
          <a:p>
            <a:pPr lvl="1"/>
            <a:r>
              <a:rPr lang="en-IE" dirty="0"/>
              <a:t>Manually update your forms</a:t>
            </a:r>
          </a:p>
          <a:p>
            <a:r>
              <a:rPr lang="en-IE" dirty="0"/>
              <a:t>Editing an existing notice</a:t>
            </a:r>
          </a:p>
          <a:p>
            <a:pPr lvl="1"/>
            <a:r>
              <a:rPr lang="en-IE" dirty="0"/>
              <a:t>No impact 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(depends on your implementation)</a:t>
            </a:r>
          </a:p>
          <a:p>
            <a:r>
              <a:rPr lang="en-IE" dirty="0"/>
              <a:t>Validating a notice</a:t>
            </a:r>
          </a:p>
          <a:p>
            <a:pPr lvl="1"/>
            <a:r>
              <a:rPr lang="en-IE" dirty="0"/>
              <a:t>No impact if you only use Validation API</a:t>
            </a:r>
          </a:p>
          <a:p>
            <a:r>
              <a:rPr lang="en-IE" dirty="0"/>
              <a:t>Saving a notice XML</a:t>
            </a:r>
          </a:p>
          <a:p>
            <a:pPr lvl="1"/>
            <a:r>
              <a:rPr lang="en-IE" dirty="0"/>
              <a:t>Manually update your code</a:t>
            </a:r>
          </a:p>
          <a:p>
            <a:r>
              <a:rPr lang="en-IE" dirty="0"/>
              <a:t>Visualising a notice</a:t>
            </a:r>
          </a:p>
          <a:p>
            <a:pPr lvl="1"/>
            <a:r>
              <a:rPr lang="en-IE" dirty="0"/>
              <a:t>No impact if you only use Visualisation </a:t>
            </a:r>
            <a:br>
              <a:rPr lang="en-IE" dirty="0"/>
            </a:br>
            <a:r>
              <a:rPr lang="en-IE" dirty="0"/>
              <a:t>API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AF05E-7ABF-4133-9442-A85CE6F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E24E31-28C1-45AC-977F-593ACBC784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3F6D3DF7-793C-4195-9354-5B2DE4D4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5134" y="1752964"/>
            <a:ext cx="2857500" cy="285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7D7AC1-C766-435A-8206-0B064E9544BC}"/>
              </a:ext>
            </a:extLst>
          </p:cNvPr>
          <p:cNvSpPr txBox="1"/>
          <p:nvPr/>
        </p:nvSpPr>
        <p:spPr>
          <a:xfrm>
            <a:off x="7168940" y="5302281"/>
            <a:ext cx="4049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b="1" dirty="0"/>
              <a:t>Dealing with change</a:t>
            </a:r>
          </a:p>
          <a:p>
            <a:pPr algn="ctr"/>
            <a:r>
              <a:rPr lang="en-IE" dirty="0">
                <a:latin typeface="Consolas" panose="020B0609020204030204" pitchFamily="49" charset="0"/>
                <a:hlinkClick r:id="rId4"/>
              </a:rPr>
              <a:t>https://europa.eu/!H68YYM</a:t>
            </a:r>
            <a:endParaRPr lang="en-I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7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D10E-5B9C-422C-961C-78051919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SDK roadmap through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AADC-C916-4BF9-9127-CE5C9EBE1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SDK 1 will continue being updated and supported all the way through October 2023.</a:t>
            </a:r>
          </a:p>
          <a:p>
            <a:r>
              <a:rPr lang="en-IE" dirty="0"/>
              <a:t>Roughly one minor release per month until June. </a:t>
            </a:r>
          </a:p>
          <a:p>
            <a:r>
              <a:rPr lang="en-IE" dirty="0"/>
              <a:t>No releases after June 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(unless absolutely necessary)</a:t>
            </a:r>
          </a:p>
          <a:p>
            <a:r>
              <a:rPr lang="en-IE" dirty="0"/>
              <a:t>SDK 2 will be introduced in March 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(released by May)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7BA80-2352-4AA6-9F1F-0FE9C856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86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BAF1-B20C-421C-9F70-CEA482D7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SDK 2.0.0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FA3D-0BFB-4149-833D-5C69F3043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We need to do some improvements in EFX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 impact on traditional applications)</a:t>
            </a:r>
          </a:p>
          <a:p>
            <a:r>
              <a:rPr lang="en-IE" dirty="0"/>
              <a:t>We will add some information to make it easier for metadata-driven applications to consume the SDK.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 impact on traditional applications)</a:t>
            </a:r>
          </a:p>
          <a:p>
            <a:r>
              <a:rPr lang="en-IE" dirty="0"/>
              <a:t>We want to make field names friendlier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we’ll also keep the existing ones)</a:t>
            </a:r>
          </a:p>
          <a:p>
            <a:endParaRPr lang="en-IE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additional impact on traditional applications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Metadata-driven application developers will be kept the loop to make transition as smooth as possible.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SDK 1 will remain active and will be maintained in parallel.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3FAB3-AF30-408B-B47E-39E95386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0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9B8E-AC70-47BB-A171-D6FE32EB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Other topics to discuss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AD412E-D7EF-4402-AD37-20269814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L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A63D2-629A-4A4F-BA97-9D32FD3188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/>
              <a:t>What about Non-Java developers?</a:t>
            </a:r>
          </a:p>
          <a:p>
            <a:pPr lvl="1"/>
            <a:r>
              <a:rPr lang="en-IE" dirty="0"/>
              <a:t>Tell us what you need.</a:t>
            </a:r>
          </a:p>
          <a:p>
            <a:pPr lvl="1"/>
            <a:r>
              <a:rPr lang="en-IE" dirty="0"/>
              <a:t>Start your questions/feedback in </a:t>
            </a:r>
            <a:r>
              <a:rPr lang="en-IE" dirty="0" err="1"/>
              <a:t>Slido</a:t>
            </a:r>
            <a:r>
              <a:rPr lang="en-IE" dirty="0"/>
              <a:t>  with </a:t>
            </a:r>
            <a:r>
              <a:rPr lang="en-IE" b="1" dirty="0"/>
              <a:t>#non-java</a:t>
            </a:r>
            <a:r>
              <a:rPr lang="en-IE" dirty="0"/>
              <a:t> so that it stands out.</a:t>
            </a:r>
          </a:p>
          <a:p>
            <a:r>
              <a:rPr lang="en-IE" dirty="0"/>
              <a:t>Documentation</a:t>
            </a:r>
          </a:p>
          <a:p>
            <a:pPr lvl="1"/>
            <a:r>
              <a:rPr lang="en-IE" dirty="0"/>
              <a:t>What is the most important improvement we can do in the documentation?</a:t>
            </a:r>
          </a:p>
          <a:p>
            <a:r>
              <a:rPr lang="en-IE" dirty="0"/>
              <a:t>GitHub Discussions</a:t>
            </a:r>
          </a:p>
          <a:p>
            <a:pPr lvl="1"/>
            <a:r>
              <a:rPr lang="en-IE" dirty="0"/>
              <a:t>Are you all aware of them?</a:t>
            </a:r>
          </a:p>
          <a:p>
            <a:pPr lvl="1"/>
            <a:r>
              <a:rPr lang="en-IE" dirty="0"/>
              <a:t>Do they work for you?</a:t>
            </a:r>
          </a:p>
          <a:p>
            <a:pPr lvl="1"/>
            <a:r>
              <a:rPr lang="en-IE" dirty="0"/>
              <a:t>Any suggestions for improvements in communication?</a:t>
            </a:r>
          </a:p>
          <a:p>
            <a:pPr marL="180000" lvl="1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3596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A4FE-1618-4372-A310-8B4110B90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FCE59-EF51-444D-B187-CB9F7B487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3545206"/>
            <a:ext cx="9144000" cy="2387600"/>
          </a:xfrm>
        </p:spPr>
        <p:txBody>
          <a:bodyPr>
            <a:normAutofit/>
          </a:bodyPr>
          <a:lstStyle/>
          <a:p>
            <a:r>
              <a:rPr lang="en-IE" dirty="0"/>
              <a:t>Here are some hashtags for the topics we talked about. </a:t>
            </a:r>
            <a:br>
              <a:rPr lang="en-IE" dirty="0"/>
            </a:br>
            <a:r>
              <a:rPr lang="en-IE" dirty="0"/>
              <a:t>Use them in your questions/feedback to help us run through them faster by topic.</a:t>
            </a:r>
          </a:p>
          <a:p>
            <a:pPr>
              <a:spcBef>
                <a:spcPts val="2400"/>
              </a:spcBef>
            </a:pPr>
            <a:r>
              <a:rPr lang="en-I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#change   #xml  #forms   #forum  #docs  </a:t>
            </a:r>
            <a:br>
              <a:rPr lang="en-I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</a:br>
            <a:r>
              <a:rPr lang="en-I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#non-java   #validation   #api  </a:t>
            </a:r>
            <a:br>
              <a:rPr lang="en-I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</a:br>
            <a:r>
              <a:rPr lang="en-I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#viewer  #sdk2</a:t>
            </a:r>
          </a:p>
        </p:txBody>
      </p:sp>
    </p:spTree>
    <p:extLst>
      <p:ext uri="{BB962C8B-B14F-4D97-AF65-F5344CB8AC3E}">
        <p14:creationId xmlns:p14="http://schemas.microsoft.com/office/powerpoint/2010/main" val="106197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A6C5-7AD5-4948-A485-8B9B1268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FC4B-D5A4-4C31-B5E8-EE9C98D8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“Standard features” of eForms applications</a:t>
            </a:r>
          </a:p>
          <a:p>
            <a:r>
              <a:rPr lang="en-IE" dirty="0"/>
              <a:t>SDK roadmap for 2023 </a:t>
            </a:r>
          </a:p>
          <a:p>
            <a:r>
              <a:rPr lang="en-IE" dirty="0"/>
              <a:t>Coping with change</a:t>
            </a:r>
          </a:p>
          <a:p>
            <a:r>
              <a:rPr lang="en-IE" dirty="0"/>
              <a:t>Discussion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4067-AC53-4E98-BEF4-0C690B61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994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8C96-2396-473E-B7DC-C3BD547C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Before we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F4E12-1723-4EC6-8323-2C13AF5F2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Recent documentation updates</a:t>
            </a:r>
          </a:p>
          <a:p>
            <a:pPr lvl="1"/>
            <a:r>
              <a:rPr lang="en-IE" dirty="0"/>
              <a:t>Reorganized content</a:t>
            </a:r>
          </a:p>
          <a:p>
            <a:pPr lvl="1"/>
            <a:r>
              <a:rPr lang="en-IE" dirty="0"/>
              <a:t>Equal weight on traditional and metadata-driven development</a:t>
            </a:r>
          </a:p>
          <a:p>
            <a:pPr lvl="1"/>
            <a:r>
              <a:rPr lang="en-IE" dirty="0"/>
              <a:t>Added developer guides</a:t>
            </a:r>
          </a:p>
          <a:p>
            <a:pPr lvl="1"/>
            <a:r>
              <a:rPr lang="en-IE" dirty="0"/>
              <a:t>Search improvements (ongoing)</a:t>
            </a:r>
          </a:p>
          <a:p>
            <a:r>
              <a:rPr lang="en-IE" dirty="0"/>
              <a:t>Current efforts: </a:t>
            </a:r>
          </a:p>
          <a:p>
            <a:pPr lvl="1"/>
            <a:r>
              <a:rPr lang="en-IE" dirty="0"/>
              <a:t>Iron-out details in the SDK</a:t>
            </a:r>
          </a:p>
          <a:p>
            <a:pPr lvl="1"/>
            <a:r>
              <a:rPr lang="en-IE" dirty="0"/>
              <a:t>Get the TED API together </a:t>
            </a:r>
          </a:p>
          <a:p>
            <a:pPr lvl="1"/>
            <a:r>
              <a:rPr lang="en-IE" dirty="0"/>
              <a:t>Improve our communication with developers</a:t>
            </a:r>
          </a:p>
          <a:p>
            <a:pPr lvl="1"/>
            <a:r>
              <a:rPr lang="en-IE" dirty="0"/>
              <a:t>Plan ahead for 2023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0052A-FADB-4C70-8D21-58A0FB23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75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2B34-7721-4212-826C-5486E0E8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“Standard Features” </a:t>
            </a:r>
            <a:br>
              <a:rPr lang="en-IE" dirty="0"/>
            </a:br>
            <a:r>
              <a:rPr lang="en-IE" dirty="0"/>
              <a:t>of eForms applications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97B0C8-C95A-47A2-9E72-AFC32A1DB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033049"/>
              </p:ext>
            </p:extLst>
          </p:nvPr>
        </p:nvGraphicFramePr>
        <p:xfrm>
          <a:off x="3704491" y="127583"/>
          <a:ext cx="7631845" cy="604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24688-58CE-48D4-AA77-588A0FD5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00E9-A22B-49E3-A9A4-658F255CFFA4}" type="slidenum">
              <a:rPr lang="en-IE" smtClean="0"/>
              <a:t>4</a:t>
            </a:fld>
            <a:endParaRPr lang="en-IE"/>
          </a:p>
        </p:txBody>
      </p:sp>
      <p:pic>
        <p:nvPicPr>
          <p:cNvPr id="9" name="Picture 8" descr="Young businessman hand on head">
            <a:extLst>
              <a:ext uri="{FF2B5EF4-FFF2-40B4-BE49-F238E27FC236}">
                <a16:creationId xmlns:a16="http://schemas.microsoft.com/office/drawing/2014/main" id="{C637E72E-E311-4580-8AE9-00286A5E4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97" y="1285093"/>
            <a:ext cx="1594395" cy="37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F71F4-99DA-4886-AA37-569027C7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create the notice forms?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5210-B957-4320-BB92-A25E30F976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Traditional applications</a:t>
            </a:r>
          </a:p>
          <a:p>
            <a:pPr lvl="1"/>
            <a:r>
              <a:rPr lang="en-IE" dirty="0"/>
              <a:t>Hardcoded solution</a:t>
            </a:r>
            <a:endParaRPr lang="en-I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IE" b="1" dirty="0"/>
              <a:t>Pros:</a:t>
            </a:r>
          </a:p>
          <a:p>
            <a:pPr lvl="2"/>
            <a:r>
              <a:rPr lang="en-IE" dirty="0"/>
              <a:t>You are in full control 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(it’s your own solution)</a:t>
            </a:r>
          </a:p>
          <a:p>
            <a:pPr lvl="1"/>
            <a:r>
              <a:rPr lang="en-IE" b="1" dirty="0"/>
              <a:t>Cons:</a:t>
            </a:r>
          </a:p>
          <a:p>
            <a:pPr lvl="2"/>
            <a:r>
              <a:rPr lang="en-IE" dirty="0"/>
              <a:t>Rigid</a:t>
            </a:r>
          </a:p>
          <a:p>
            <a:pPr lvl="2"/>
            <a:r>
              <a:rPr lang="en-IE" dirty="0"/>
              <a:t>High maintenance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(follow and apply updates manually)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A6F76-7C79-446D-8A2E-CE37F839C9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Metadata-driven applications</a:t>
            </a:r>
          </a:p>
          <a:p>
            <a:pPr lvl="1"/>
            <a:r>
              <a:rPr lang="en-IE" dirty="0"/>
              <a:t>Reuse SDK notice type definitions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(a.k.a. visual model)</a:t>
            </a:r>
          </a:p>
          <a:p>
            <a:pPr lvl="1"/>
            <a:r>
              <a:rPr lang="en-IE" b="1" dirty="0"/>
              <a:t>Pros:</a:t>
            </a:r>
          </a:p>
          <a:p>
            <a:pPr lvl="2"/>
            <a:r>
              <a:rPr lang="en-IE" dirty="0"/>
              <a:t>Hassle-free updates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(mostly)</a:t>
            </a:r>
          </a:p>
          <a:p>
            <a:pPr lvl="2"/>
            <a:r>
              <a:rPr lang="en-IE" dirty="0"/>
              <a:t>Sample code available</a:t>
            </a:r>
            <a:b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Notice Editor sample application)</a:t>
            </a:r>
          </a:p>
          <a:p>
            <a:pPr lvl="1"/>
            <a:r>
              <a:rPr lang="en-IE" b="1" dirty="0"/>
              <a:t>Cons:</a:t>
            </a:r>
            <a:endParaRPr lang="en-I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IE" dirty="0"/>
              <a:t>MS tailoring support not there yet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7247D-482A-4460-9FD3-F08D1D6F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F0629F-BD59-421A-9138-F927D3F0C35D}"/>
              </a:ext>
            </a:extLst>
          </p:cNvPr>
          <p:cNvGrpSpPr/>
          <p:nvPr/>
        </p:nvGrpSpPr>
        <p:grpSpPr>
          <a:xfrm>
            <a:off x="6172200" y="5529600"/>
            <a:ext cx="4928354" cy="646332"/>
            <a:chOff x="6172200" y="5559978"/>
            <a:chExt cx="4928354" cy="646332"/>
          </a:xfrm>
        </p:grpSpPr>
        <p:pic>
          <p:nvPicPr>
            <p:cNvPr id="9" name="Graphic 8">
              <a:hlinkClick r:id="rId3"/>
              <a:extLst>
                <a:ext uri="{FF2B5EF4-FFF2-40B4-BE49-F238E27FC236}">
                  <a16:creationId xmlns:a16="http://schemas.microsoft.com/office/drawing/2014/main" id="{46F410C9-806A-4933-954F-D1489E8BF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172200" y="5559978"/>
              <a:ext cx="646331" cy="64633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F2F03F-9C5E-4B76-89D5-2788D519BB97}"/>
                </a:ext>
              </a:extLst>
            </p:cNvPr>
            <p:cNvSpPr txBox="1"/>
            <p:nvPr/>
          </p:nvSpPr>
          <p:spPr>
            <a:xfrm>
              <a:off x="6879684" y="5559979"/>
              <a:ext cx="422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Documentation</a:t>
              </a:r>
              <a:br>
                <a:rPr lang="en-IE" dirty="0">
                  <a:latin typeface="Consolas" panose="020B0609020204030204" pitchFamily="49" charset="0"/>
                </a:rPr>
              </a:br>
              <a:r>
                <a:rPr lang="en-IE" dirty="0">
                  <a:latin typeface="Consolas" panose="020B0609020204030204" pitchFamily="49" charset="0"/>
                  <a:hlinkClick r:id="rId6"/>
                </a:rPr>
                <a:t>https://europa.eu/!qwfKnT</a:t>
              </a:r>
              <a:r>
                <a:rPr lang="en-IE" dirty="0">
                  <a:latin typeface="Consolas" panose="020B0609020204030204" pitchFamily="49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4EA593-8761-4984-BC1E-7FE1717F3B3B}"/>
              </a:ext>
            </a:extLst>
          </p:cNvPr>
          <p:cNvGrpSpPr/>
          <p:nvPr/>
        </p:nvGrpSpPr>
        <p:grpSpPr>
          <a:xfrm>
            <a:off x="900000" y="5530631"/>
            <a:ext cx="4928354" cy="646332"/>
            <a:chOff x="900000" y="5530631"/>
            <a:chExt cx="4928354" cy="646332"/>
          </a:xfrm>
        </p:grpSpPr>
        <p:pic>
          <p:nvPicPr>
            <p:cNvPr id="12" name="Graphic 11">
              <a:hlinkClick r:id="rId3"/>
              <a:extLst>
                <a:ext uri="{FF2B5EF4-FFF2-40B4-BE49-F238E27FC236}">
                  <a16:creationId xmlns:a16="http://schemas.microsoft.com/office/drawing/2014/main" id="{312E88C6-962E-45E2-A7BD-0F87D4D72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900000" y="5530631"/>
              <a:ext cx="646331" cy="6463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53B080-A4EB-41E6-987A-E0E612EAB5FE}"/>
                </a:ext>
              </a:extLst>
            </p:cNvPr>
            <p:cNvSpPr txBox="1"/>
            <p:nvPr/>
          </p:nvSpPr>
          <p:spPr>
            <a:xfrm>
              <a:off x="1607484" y="5530632"/>
              <a:ext cx="422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Documentation</a:t>
              </a:r>
              <a:br>
                <a:rPr lang="en-IE" dirty="0">
                  <a:latin typeface="Consolas" panose="020B0609020204030204" pitchFamily="49" charset="0"/>
                </a:rPr>
              </a:br>
              <a:r>
                <a:rPr lang="en-IE" dirty="0">
                  <a:latin typeface="Consolas" panose="020B0609020204030204" pitchFamily="49" charset="0"/>
                  <a:hlinkClick r:id="rId9"/>
                </a:rPr>
                <a:t>https://europa.eu/!8w4Pfv</a:t>
              </a:r>
              <a:r>
                <a:rPr lang="en-IE" dirty="0">
                  <a:latin typeface="Consolas" panose="020B0609020204030204" pitchFamily="49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45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286F-EA39-4A14-8CF0-3AD7831E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create the notice XML 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85755-1181-4EDF-976B-DA0214D61F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Traditional applications</a:t>
            </a:r>
          </a:p>
          <a:p>
            <a:pPr lvl="1"/>
            <a:r>
              <a:rPr lang="en-IE" dirty="0"/>
              <a:t>XML from XSD 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(or some other hardcoded solution)</a:t>
            </a:r>
          </a:p>
          <a:p>
            <a:pPr lvl="2"/>
            <a:r>
              <a:rPr lang="en-IE" b="1" dirty="0"/>
              <a:t>Pros:</a:t>
            </a:r>
          </a:p>
          <a:p>
            <a:pPr lvl="3"/>
            <a:r>
              <a:rPr lang="en-IE" dirty="0"/>
              <a:t>Classic</a:t>
            </a:r>
          </a:p>
          <a:p>
            <a:pPr lvl="2"/>
            <a:r>
              <a:rPr lang="en-IE" b="1" dirty="0"/>
              <a:t>Cons:</a:t>
            </a:r>
          </a:p>
          <a:p>
            <a:pPr lvl="3"/>
            <a:r>
              <a:rPr lang="en-IE" dirty="0"/>
              <a:t>UBL XSDs too big and complex</a:t>
            </a:r>
          </a:p>
          <a:p>
            <a:pPr lvl="3"/>
            <a:r>
              <a:rPr lang="en-IE" dirty="0"/>
              <a:t>XSD not enough by itself</a:t>
            </a:r>
          </a:p>
          <a:p>
            <a:pPr lvl="3"/>
            <a:r>
              <a:rPr lang="en-IE" dirty="0"/>
              <a:t>Heavy hardcoding required</a:t>
            </a:r>
          </a:p>
          <a:p>
            <a:pPr lvl="3"/>
            <a:r>
              <a:rPr lang="en-IE" dirty="0"/>
              <a:t>Hard to maintain</a:t>
            </a:r>
            <a:endParaRPr lang="en-IE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C5D2C-4A5C-49CF-8EB2-E49F409603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Metadata-drive applications</a:t>
            </a:r>
          </a:p>
          <a:p>
            <a:pPr lvl="1"/>
            <a:r>
              <a:rPr lang="en-IE" dirty="0"/>
              <a:t>Form to XML transformation using the models provided in the SDK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(visual -&gt; conceptual -&gt; physical)</a:t>
            </a:r>
          </a:p>
          <a:p>
            <a:pPr lvl="1"/>
            <a:r>
              <a:rPr lang="en-IE" b="1" dirty="0"/>
              <a:t>Pros:</a:t>
            </a:r>
          </a:p>
          <a:p>
            <a:pPr lvl="2"/>
            <a:r>
              <a:rPr lang="en-IE" dirty="0"/>
              <a:t>Independent of specs/schema changes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(maintenance-free)</a:t>
            </a:r>
          </a:p>
          <a:p>
            <a:pPr lvl="2"/>
            <a:r>
              <a:rPr lang="en-IE" dirty="0"/>
              <a:t>Sample code available</a:t>
            </a:r>
            <a:b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Notice Editor sample application)</a:t>
            </a:r>
          </a:p>
          <a:p>
            <a:pPr lvl="1"/>
            <a:r>
              <a:rPr lang="en-IE" b="1" dirty="0"/>
              <a:t>Cons:</a:t>
            </a:r>
          </a:p>
          <a:p>
            <a:pPr lvl="2"/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 cons)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EAAF0-782B-4B93-9FF2-96C190F2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E4C284-E477-4182-9874-4506912DBD42}"/>
              </a:ext>
            </a:extLst>
          </p:cNvPr>
          <p:cNvGrpSpPr/>
          <p:nvPr/>
        </p:nvGrpSpPr>
        <p:grpSpPr>
          <a:xfrm>
            <a:off x="898382" y="5529600"/>
            <a:ext cx="4928354" cy="646332"/>
            <a:chOff x="898382" y="5529600"/>
            <a:chExt cx="4928354" cy="646332"/>
          </a:xfrm>
        </p:grpSpPr>
        <p:pic>
          <p:nvPicPr>
            <p:cNvPr id="7" name="Graphic 6">
              <a:hlinkClick r:id="rId3"/>
              <a:extLst>
                <a:ext uri="{FF2B5EF4-FFF2-40B4-BE49-F238E27FC236}">
                  <a16:creationId xmlns:a16="http://schemas.microsoft.com/office/drawing/2014/main" id="{C50771A4-A7D2-465F-9DA0-6FF1DA5F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98382" y="5529600"/>
              <a:ext cx="646331" cy="6463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B319CF-722B-4F7F-9DA1-69FD2EED03E6}"/>
                </a:ext>
              </a:extLst>
            </p:cNvPr>
            <p:cNvSpPr txBox="1"/>
            <p:nvPr/>
          </p:nvSpPr>
          <p:spPr>
            <a:xfrm>
              <a:off x="1605866" y="5529601"/>
              <a:ext cx="422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Documentation</a:t>
              </a:r>
              <a:br>
                <a:rPr lang="en-IE" dirty="0">
                  <a:latin typeface="Consolas" panose="020B0609020204030204" pitchFamily="49" charset="0"/>
                </a:rPr>
              </a:br>
              <a:r>
                <a:rPr lang="en-IE" dirty="0">
                  <a:latin typeface="Consolas" panose="020B0609020204030204" pitchFamily="49" charset="0"/>
                  <a:hlinkClick r:id="rId6"/>
                </a:rPr>
                <a:t>https://europa.eu/!G4q3Yp</a:t>
              </a:r>
              <a:r>
                <a:rPr lang="en-IE" dirty="0">
                  <a:latin typeface="Consolas" panose="020B0609020204030204" pitchFamily="49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2561A-9451-4344-AC77-32C24FCED2C9}"/>
              </a:ext>
            </a:extLst>
          </p:cNvPr>
          <p:cNvGrpSpPr/>
          <p:nvPr/>
        </p:nvGrpSpPr>
        <p:grpSpPr>
          <a:xfrm>
            <a:off x="6172200" y="5529600"/>
            <a:ext cx="4928354" cy="646332"/>
            <a:chOff x="6172200" y="5559978"/>
            <a:chExt cx="4928354" cy="646332"/>
          </a:xfrm>
        </p:grpSpPr>
        <p:pic>
          <p:nvPicPr>
            <p:cNvPr id="11" name="Graphic 10">
              <a:hlinkClick r:id="rId3"/>
              <a:extLst>
                <a:ext uri="{FF2B5EF4-FFF2-40B4-BE49-F238E27FC236}">
                  <a16:creationId xmlns:a16="http://schemas.microsoft.com/office/drawing/2014/main" id="{781CF00F-8663-47B6-80B9-22A6E508A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172200" y="5559978"/>
              <a:ext cx="646331" cy="64633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2ADDE0-CAAB-4448-862D-1EA9E0995F47}"/>
                </a:ext>
              </a:extLst>
            </p:cNvPr>
            <p:cNvSpPr txBox="1"/>
            <p:nvPr/>
          </p:nvSpPr>
          <p:spPr>
            <a:xfrm>
              <a:off x="6879684" y="5559979"/>
              <a:ext cx="422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Documentation</a:t>
              </a:r>
              <a:br>
                <a:rPr lang="en-IE" dirty="0">
                  <a:latin typeface="Consolas" panose="020B0609020204030204" pitchFamily="49" charset="0"/>
                </a:rPr>
              </a:br>
              <a:r>
                <a:rPr lang="en-IE" dirty="0">
                  <a:latin typeface="Consolas" panose="020B0609020204030204" pitchFamily="49" charset="0"/>
                  <a:hlinkClick r:id="rId9"/>
                </a:rPr>
                <a:t>https://europa.eu/!qwfKnT</a:t>
              </a:r>
              <a:r>
                <a:rPr lang="en-IE" dirty="0">
                  <a:latin typeface="Consolas" panose="020B0609020204030204" pitchFamily="49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01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F81F-EA8B-4F97-BD84-C7DEB02C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validate notices?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61B7-B119-47F0-AFDB-2D98C1668B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Traditional applications</a:t>
            </a:r>
          </a:p>
          <a:p>
            <a:pPr lvl="1"/>
            <a:r>
              <a:rPr lang="en-IE" dirty="0"/>
              <a:t>Use the Validation API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(a.k.a. TED CVS)</a:t>
            </a:r>
          </a:p>
          <a:p>
            <a:pPr lvl="1"/>
            <a:r>
              <a:rPr lang="en-IE" b="1" dirty="0"/>
              <a:t>Pros:</a:t>
            </a:r>
          </a:p>
          <a:p>
            <a:pPr lvl="2"/>
            <a:r>
              <a:rPr lang="en-IE" dirty="0"/>
              <a:t>Maintenance-free</a:t>
            </a:r>
          </a:p>
          <a:p>
            <a:pPr lvl="1"/>
            <a:r>
              <a:rPr lang="en-IE" b="1" dirty="0"/>
              <a:t>Cons:</a:t>
            </a:r>
          </a:p>
          <a:p>
            <a:pPr lvl="2"/>
            <a:r>
              <a:rPr lang="en-IE" dirty="0"/>
              <a:t>Validates fully formed XML notices only</a:t>
            </a:r>
          </a:p>
          <a:p>
            <a:pPr lvl="2"/>
            <a:r>
              <a:rPr lang="en-IE" dirty="0"/>
              <a:t>Does not work offline</a:t>
            </a:r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5074D-93C3-4508-A206-CAD4B56F6D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Metadata-driven applications</a:t>
            </a:r>
            <a:endParaRPr lang="en-IE" dirty="0"/>
          </a:p>
          <a:p>
            <a:pPr lvl="1"/>
            <a:r>
              <a:rPr lang="en-IE" dirty="0"/>
              <a:t>Add client-side validation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(EFX constraints provided in the SDK)</a:t>
            </a:r>
          </a:p>
          <a:p>
            <a:pPr lvl="1"/>
            <a:r>
              <a:rPr lang="en-IE" b="1" dirty="0"/>
              <a:t>Pros:</a:t>
            </a:r>
          </a:p>
          <a:p>
            <a:pPr lvl="2"/>
            <a:r>
              <a:rPr lang="en-IE" dirty="0"/>
              <a:t>Maintenance free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(mostly)</a:t>
            </a:r>
          </a:p>
          <a:p>
            <a:pPr lvl="2"/>
            <a:r>
              <a:rPr lang="en-IE" dirty="0"/>
              <a:t>Helpful for your end-users</a:t>
            </a:r>
          </a:p>
          <a:p>
            <a:pPr lvl="1"/>
            <a:r>
              <a:rPr lang="en-IE" b="1" dirty="0"/>
              <a:t>Cons:</a:t>
            </a:r>
          </a:p>
          <a:p>
            <a:pPr lvl="2"/>
            <a:r>
              <a:rPr lang="en-IE" dirty="0"/>
              <a:t>You need an EFX translator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68835-FCA0-40C1-AD10-B8945FA8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7D3B4-5EB8-46DA-B1F9-79BF933A9D07}"/>
              </a:ext>
            </a:extLst>
          </p:cNvPr>
          <p:cNvGrpSpPr/>
          <p:nvPr/>
        </p:nvGrpSpPr>
        <p:grpSpPr>
          <a:xfrm>
            <a:off x="900000" y="5529600"/>
            <a:ext cx="4928354" cy="646332"/>
            <a:chOff x="900000" y="5529600"/>
            <a:chExt cx="4928354" cy="646332"/>
          </a:xfrm>
        </p:grpSpPr>
        <p:pic>
          <p:nvPicPr>
            <p:cNvPr id="9" name="Graphic 8">
              <a:hlinkClick r:id="rId3"/>
              <a:extLst>
                <a:ext uri="{FF2B5EF4-FFF2-40B4-BE49-F238E27FC236}">
                  <a16:creationId xmlns:a16="http://schemas.microsoft.com/office/drawing/2014/main" id="{59F9FFF3-404E-4A8B-A624-EDA35B71E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00000" y="5529600"/>
              <a:ext cx="646331" cy="64633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B2F6A1-3B92-49A2-A198-6BDF632B7E75}"/>
                </a:ext>
              </a:extLst>
            </p:cNvPr>
            <p:cNvSpPr txBox="1"/>
            <p:nvPr/>
          </p:nvSpPr>
          <p:spPr>
            <a:xfrm>
              <a:off x="1607484" y="5529601"/>
              <a:ext cx="422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Documentation</a:t>
              </a:r>
              <a:br>
                <a:rPr lang="en-IE" dirty="0">
                  <a:latin typeface="Consolas" panose="020B0609020204030204" pitchFamily="49" charset="0"/>
                </a:rPr>
              </a:br>
              <a:r>
                <a:rPr lang="en-IE" dirty="0">
                  <a:latin typeface="Consolas" panose="020B0609020204030204" pitchFamily="49" charset="0"/>
                  <a:hlinkClick r:id="rId6"/>
                </a:rPr>
                <a:t>https://europa.eu/!Y47x4Q</a:t>
              </a:r>
              <a:endParaRPr lang="en-I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C4FB1A-3AC3-4D8A-B9B8-8A36B0FBD46C}"/>
              </a:ext>
            </a:extLst>
          </p:cNvPr>
          <p:cNvGrpSpPr/>
          <p:nvPr/>
        </p:nvGrpSpPr>
        <p:grpSpPr>
          <a:xfrm>
            <a:off x="6172200" y="5530631"/>
            <a:ext cx="4928354" cy="646332"/>
            <a:chOff x="898382" y="5559978"/>
            <a:chExt cx="4928354" cy="646332"/>
          </a:xfrm>
        </p:grpSpPr>
        <p:pic>
          <p:nvPicPr>
            <p:cNvPr id="12" name="Graphic 11">
              <a:hlinkClick r:id="rId3"/>
              <a:extLst>
                <a:ext uri="{FF2B5EF4-FFF2-40B4-BE49-F238E27FC236}">
                  <a16:creationId xmlns:a16="http://schemas.microsoft.com/office/drawing/2014/main" id="{E8E5D364-0004-4DFA-BA94-0667106FA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98382" y="5559978"/>
              <a:ext cx="646331" cy="6463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2D4CC-27D8-423E-8972-3F3371B916D8}"/>
                </a:ext>
              </a:extLst>
            </p:cNvPr>
            <p:cNvSpPr txBox="1"/>
            <p:nvPr/>
          </p:nvSpPr>
          <p:spPr>
            <a:xfrm>
              <a:off x="1605866" y="5559979"/>
              <a:ext cx="422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Documentation</a:t>
              </a:r>
              <a:br>
                <a:rPr lang="en-IE" dirty="0">
                  <a:latin typeface="Consolas" panose="020B0609020204030204" pitchFamily="49" charset="0"/>
                </a:rPr>
              </a:br>
              <a:r>
                <a:rPr lang="en-IE" dirty="0">
                  <a:latin typeface="Consolas" panose="020B0609020204030204" pitchFamily="49" charset="0"/>
                  <a:hlinkClick r:id="rId9"/>
                </a:rPr>
                <a:t>https://europa.eu/!RWjX6b</a:t>
              </a:r>
              <a:endParaRPr lang="en-IE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4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6A29-4894-4AFB-ADB1-2F851CBD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visualise a notice?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D2C0B-2D3C-449A-8549-5A82208F80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Traditional applications</a:t>
            </a:r>
          </a:p>
          <a:p>
            <a:pPr lvl="1"/>
            <a:r>
              <a:rPr lang="en-IE" dirty="0"/>
              <a:t>Use the TED Visualisation API 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(a.k.a. TED Viewer 2022)</a:t>
            </a:r>
          </a:p>
          <a:p>
            <a:pPr lvl="1"/>
            <a:r>
              <a:rPr lang="en-IE" b="1" dirty="0"/>
              <a:t>Pros:</a:t>
            </a:r>
          </a:p>
          <a:p>
            <a:pPr lvl="2"/>
            <a:r>
              <a:rPr lang="en-IE" dirty="0"/>
              <a:t>Maintenance-free</a:t>
            </a:r>
          </a:p>
          <a:p>
            <a:pPr lvl="1"/>
            <a:r>
              <a:rPr lang="en-IE" b="1" dirty="0"/>
              <a:t>Cons:</a:t>
            </a:r>
          </a:p>
          <a:p>
            <a:pPr lvl="2"/>
            <a:r>
              <a:rPr lang="en-IE" dirty="0"/>
              <a:t>You can’t customise it</a:t>
            </a:r>
          </a:p>
          <a:p>
            <a:pPr lvl="2"/>
            <a:r>
              <a:rPr lang="en-IE" dirty="0"/>
              <a:t>Does not work offline</a:t>
            </a:r>
          </a:p>
          <a:p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566B98-FADA-4F55-97D8-B70D2C81AB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Metadata-driven applications</a:t>
            </a:r>
          </a:p>
          <a:p>
            <a:pPr lvl="1"/>
            <a:r>
              <a:rPr lang="en-IE" dirty="0"/>
              <a:t>Reuse View Templates</a:t>
            </a:r>
          </a:p>
          <a:p>
            <a:pPr lvl="2"/>
            <a:r>
              <a:rPr lang="en-IE" b="1" dirty="0"/>
              <a:t>Pros:</a:t>
            </a:r>
          </a:p>
          <a:p>
            <a:pPr lvl="3"/>
            <a:r>
              <a:rPr lang="en-IE" dirty="0"/>
              <a:t>Maintenance-free</a:t>
            </a:r>
          </a:p>
          <a:p>
            <a:pPr lvl="3"/>
            <a:r>
              <a:rPr lang="en-IE" dirty="0"/>
              <a:t>Better integration in your apps</a:t>
            </a:r>
          </a:p>
          <a:p>
            <a:pPr lvl="3"/>
            <a:r>
              <a:rPr lang="en-IE" dirty="0"/>
              <a:t>You can customise them</a:t>
            </a:r>
          </a:p>
          <a:p>
            <a:pPr lvl="2"/>
            <a:r>
              <a:rPr lang="en-IE" b="1" dirty="0"/>
              <a:t>Cons:</a:t>
            </a:r>
          </a:p>
          <a:p>
            <a:pPr lvl="3"/>
            <a:r>
              <a:rPr lang="en-IE" dirty="0"/>
              <a:t>You need an EFX template translator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Notice Viewer Sample application)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DC862-8193-49FF-8BEF-0A8E0924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C1C713-E1BC-485C-A4D2-C404CADE3FD8}"/>
              </a:ext>
            </a:extLst>
          </p:cNvPr>
          <p:cNvGrpSpPr/>
          <p:nvPr/>
        </p:nvGrpSpPr>
        <p:grpSpPr>
          <a:xfrm>
            <a:off x="898382" y="5529600"/>
            <a:ext cx="4928354" cy="646332"/>
            <a:chOff x="898382" y="5559978"/>
            <a:chExt cx="4928354" cy="646332"/>
          </a:xfrm>
        </p:grpSpPr>
        <p:pic>
          <p:nvPicPr>
            <p:cNvPr id="9" name="Graphic 8" descr="Docs">
              <a:hlinkClick r:id="rId3"/>
              <a:extLst>
                <a:ext uri="{FF2B5EF4-FFF2-40B4-BE49-F238E27FC236}">
                  <a16:creationId xmlns:a16="http://schemas.microsoft.com/office/drawing/2014/main" id="{CD063469-DC61-4D28-87B9-0D14DA1B5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8382" y="5559978"/>
              <a:ext cx="646331" cy="6463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F11CC3-10C1-494A-9F54-AEFD17AC1E89}"/>
                </a:ext>
              </a:extLst>
            </p:cNvPr>
            <p:cNvSpPr txBox="1"/>
            <p:nvPr/>
          </p:nvSpPr>
          <p:spPr>
            <a:xfrm>
              <a:off x="1605866" y="5559979"/>
              <a:ext cx="422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Documentation</a:t>
              </a:r>
              <a:br>
                <a:rPr lang="en-IE" dirty="0">
                  <a:latin typeface="Consolas" panose="020B0609020204030204" pitchFamily="49" charset="0"/>
                </a:rPr>
              </a:br>
              <a:r>
                <a:rPr lang="en-IE" dirty="0">
                  <a:latin typeface="Consolas" panose="020B0609020204030204" pitchFamily="49" charset="0"/>
                  <a:hlinkClick r:id="rId3"/>
                </a:rPr>
                <a:t>https://europa.eu/!YptqFC</a:t>
              </a:r>
              <a:endParaRPr lang="en-I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EDDEC2-8D10-4124-8EA4-5277CB5656F3}"/>
              </a:ext>
            </a:extLst>
          </p:cNvPr>
          <p:cNvGrpSpPr/>
          <p:nvPr/>
        </p:nvGrpSpPr>
        <p:grpSpPr>
          <a:xfrm>
            <a:off x="6172200" y="5529600"/>
            <a:ext cx="4928354" cy="646332"/>
            <a:chOff x="6172200" y="5559978"/>
            <a:chExt cx="4928354" cy="646332"/>
          </a:xfrm>
        </p:grpSpPr>
        <p:pic>
          <p:nvPicPr>
            <p:cNvPr id="17" name="Graphic 16">
              <a:hlinkClick r:id="rId3"/>
              <a:extLst>
                <a:ext uri="{FF2B5EF4-FFF2-40B4-BE49-F238E27FC236}">
                  <a16:creationId xmlns:a16="http://schemas.microsoft.com/office/drawing/2014/main" id="{E76C38B4-EA03-44B6-BEB5-545D7C13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172200" y="5559978"/>
              <a:ext cx="646331" cy="6463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B8ACB4-220C-46EC-9141-BD829A8A5156}"/>
                </a:ext>
              </a:extLst>
            </p:cNvPr>
            <p:cNvSpPr txBox="1"/>
            <p:nvPr/>
          </p:nvSpPr>
          <p:spPr>
            <a:xfrm>
              <a:off x="6879684" y="5559979"/>
              <a:ext cx="42208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Documentation</a:t>
              </a:r>
              <a:br>
                <a:rPr lang="en-IE" dirty="0">
                  <a:latin typeface="Consolas" panose="020B0609020204030204" pitchFamily="49" charset="0"/>
                </a:rPr>
              </a:br>
              <a:r>
                <a:rPr lang="en-IE" dirty="0">
                  <a:latin typeface="Consolas" panose="020B0609020204030204" pitchFamily="49" charset="0"/>
                  <a:hlinkClick r:id="rId8"/>
                </a:rPr>
                <a:t>https://europa.eu/!NNP696</a:t>
              </a:r>
              <a:endParaRPr lang="en-IE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0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A4F1-3146-480C-A519-1C3ECB4C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For metadata-driven applications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C0E9E-80BF-4C90-9BDB-2EB7D4224F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Consuming a new SDK</a:t>
            </a:r>
          </a:p>
          <a:p>
            <a:pPr lvl="1"/>
            <a:r>
              <a:rPr lang="en-IE" dirty="0"/>
              <a:t>Use the eForms Core Library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(directly or for inspiration)</a:t>
            </a:r>
          </a:p>
          <a:p>
            <a:pPr lvl="1"/>
            <a:r>
              <a:rPr lang="en-IE" dirty="0"/>
              <a:t>Make sure to import the SDK into a data store that best fits your runtime.</a:t>
            </a:r>
          </a:p>
          <a:p>
            <a:pPr lvl="1"/>
            <a:r>
              <a:rPr lang="en-IE" dirty="0"/>
              <a:t>For a while you may discover that even minor versions may have an impact on your system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(because both the SDK and your system as still too young)</a:t>
            </a:r>
          </a:p>
          <a:p>
            <a:pPr lvl="1"/>
            <a:r>
              <a:rPr lang="en-IE" dirty="0"/>
              <a:t>Work with us to iron-out such issues until they disappear.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(give us feedback and suggestions in GitHub)</a:t>
            </a:r>
          </a:p>
          <a:p>
            <a:pPr lvl="1"/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4C21F-45F6-4D11-B45C-8E1E81675C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Switching between SDK versions</a:t>
            </a:r>
          </a:p>
          <a:p>
            <a:pPr lvl="1"/>
            <a:r>
              <a:rPr lang="en-IE" dirty="0"/>
              <a:t>Different notices will be created using different versions of the SDK; </a:t>
            </a:r>
            <a:br>
              <a:rPr lang="en-IE" dirty="0"/>
            </a:br>
            <a:r>
              <a:rPr lang="en-IE" dirty="0"/>
              <a:t>To handle them your app needs to operate with the proper SDK each time.</a:t>
            </a:r>
          </a:p>
          <a:p>
            <a:pPr lvl="1"/>
            <a:r>
              <a:rPr lang="en-IE" dirty="0"/>
              <a:t>Use the eForms Core Library</a:t>
            </a:r>
            <a:br>
              <a:rPr lang="en-IE" dirty="0"/>
            </a:b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(directly or as an inspiration)</a:t>
            </a:r>
          </a:p>
          <a:p>
            <a:pPr lvl="1"/>
            <a:r>
              <a:rPr lang="en-IE" dirty="0"/>
              <a:t>See also how the EFX Toolkit and the Sample applications solve the same issues</a:t>
            </a:r>
          </a:p>
          <a:p>
            <a:pPr lvl="1"/>
            <a:r>
              <a:rPr lang="en-IE" dirty="0"/>
              <a:t>To switch between minor versions you need to pool them </a:t>
            </a:r>
            <a:r>
              <a:rPr lang="en-I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(only keep the latest patch)</a:t>
            </a:r>
          </a:p>
          <a:p>
            <a:pPr lvl="1"/>
            <a:r>
              <a:rPr lang="en-IE" dirty="0"/>
              <a:t>You need different versions of your “importer” for different major versions of the SDK.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89CDD-4862-4A5B-BC4B-46ADA820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835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P Ted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d white background 2" id="{D84E67A1-9B38-A140-BD12-60B38496D76E}" vid="{6947EBDF-D656-7048-A9FD-29ACDCEB38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3" ma:contentTypeDescription="Crée un document." ma:contentTypeScope="" ma:versionID="df62b56dee39be6e46ed1c1d38238aac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43291a39f0a995c6b5845277366f5202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8B22A-1490-4BE5-9DA3-D03CC78EA3FB}"/>
</file>

<file path=customXml/itemProps2.xml><?xml version="1.0" encoding="utf-8"?>
<ds:datastoreItem xmlns:ds="http://schemas.openxmlformats.org/officeDocument/2006/customXml" ds:itemID="{A48607E7-5F9E-44E0-9441-1DE988E47C16}"/>
</file>

<file path=customXml/itemProps3.xml><?xml version="1.0" encoding="utf-8"?>
<ds:datastoreItem xmlns:ds="http://schemas.openxmlformats.org/officeDocument/2006/customXml" ds:itemID="{F96252AA-CD64-4525-9F1A-FEB271ABE19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18241</TotalTime>
  <Words>1452</Words>
  <Application>Microsoft Office PowerPoint</Application>
  <PresentationFormat>Widescreen</PresentationFormat>
  <Paragraphs>251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System Font Regular</vt:lpstr>
      <vt:lpstr>Wingdings</vt:lpstr>
      <vt:lpstr>1_Office Theme</vt:lpstr>
      <vt:lpstr>Traditional vs metadata-driven Apps common problems different solutions</vt:lpstr>
      <vt:lpstr>Agenda</vt:lpstr>
      <vt:lpstr>Before we start</vt:lpstr>
      <vt:lpstr>“Standard Features”  of eForms applications</vt:lpstr>
      <vt:lpstr>How to create the notice forms?</vt:lpstr>
      <vt:lpstr>How to create the notice XML file?</vt:lpstr>
      <vt:lpstr>How to validate notices?</vt:lpstr>
      <vt:lpstr>How to visualise a notice?</vt:lpstr>
      <vt:lpstr>For metadata-driven applications only</vt:lpstr>
      <vt:lpstr>“Standard features” of eForms applications (recap)</vt:lpstr>
      <vt:lpstr>TED API</vt:lpstr>
      <vt:lpstr>Coping with change - Part I</vt:lpstr>
      <vt:lpstr>Coping with change – Part II</vt:lpstr>
      <vt:lpstr>Impact of change</vt:lpstr>
      <vt:lpstr>Impact of change - Traditional apps</vt:lpstr>
      <vt:lpstr>SDK roadmap through 2023</vt:lpstr>
      <vt:lpstr>SDK 2.0.0</vt:lpstr>
      <vt:lpstr>Other topics to discuss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ROUSOCHATZAKIS Ioannis (OP)</dc:creator>
  <cp:lastModifiedBy>ROUSOCHATZAKIS Ioannis (OP)</cp:lastModifiedBy>
  <cp:revision>102</cp:revision>
  <dcterms:created xsi:type="dcterms:W3CDTF">2021-10-17T07:56:14Z</dcterms:created>
  <dcterms:modified xsi:type="dcterms:W3CDTF">2022-12-13T10:44:56Z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  <property fmtid="{D5CDD505-2E9C-101B-9397-08002B2CF9AE}" pid="3" name="MSIP_Label_f4cdc456-5864-460f-beda-883d23b78bbb_Enabled">
    <vt:lpwstr>true</vt:lpwstr>
  </property>
  <property fmtid="{D5CDD505-2E9C-101B-9397-08002B2CF9AE}" pid="4" name="MSIP_Label_f4cdc456-5864-460f-beda-883d23b78bbb_SetDate">
    <vt:lpwstr>2022-09-29T20:57:58Z</vt:lpwstr>
  </property>
  <property fmtid="{D5CDD505-2E9C-101B-9397-08002B2CF9AE}" pid="5" name="MSIP_Label_f4cdc456-5864-460f-beda-883d23b78bbb_Method">
    <vt:lpwstr>Privileged</vt:lpwstr>
  </property>
  <property fmtid="{D5CDD505-2E9C-101B-9397-08002B2CF9AE}" pid="6" name="MSIP_Label_f4cdc456-5864-460f-beda-883d23b78bbb_Name">
    <vt:lpwstr>Publicly Available</vt:lpwstr>
  </property>
  <property fmtid="{D5CDD505-2E9C-101B-9397-08002B2CF9AE}" pid="7" name="MSIP_Label_f4cdc456-5864-460f-beda-883d23b78bbb_SiteId">
    <vt:lpwstr>b24c8b06-522c-46fe-9080-70926f8dddb1</vt:lpwstr>
  </property>
  <property fmtid="{D5CDD505-2E9C-101B-9397-08002B2CF9AE}" pid="8" name="MSIP_Label_f4cdc456-5864-460f-beda-883d23b78bbb_ActionId">
    <vt:lpwstr>60630903-8431-46e9-b1e8-49875d116d73</vt:lpwstr>
  </property>
  <property fmtid="{D5CDD505-2E9C-101B-9397-08002B2CF9AE}" pid="9" name="MSIP_Label_f4cdc456-5864-460f-beda-883d23b78bbb_ContentBits">
    <vt:lpwstr>0</vt:lpwstr>
  </property>
</Properties>
</file>