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96" r:id="rId3"/>
    <p:sldId id="469" r:id="rId4"/>
    <p:sldId id="470" r:id="rId5"/>
    <p:sldId id="471" r:id="rId6"/>
    <p:sldId id="273" r:id="rId7"/>
    <p:sldId id="272" r:id="rId8"/>
    <p:sldId id="270" r:id="rId9"/>
    <p:sldId id="271" r:id="rId10"/>
    <p:sldId id="274" r:id="rId11"/>
    <p:sldId id="276" r:id="rId12"/>
    <p:sldId id="279" r:id="rId13"/>
    <p:sldId id="281" r:id="rId14"/>
    <p:sldId id="282" r:id="rId15"/>
    <p:sldId id="283" r:id="rId16"/>
    <p:sldId id="284" r:id="rId17"/>
    <p:sldId id="285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57" r:id="rId26"/>
    <p:sldId id="294" r:id="rId27"/>
    <p:sldId id="295" r:id="rId28"/>
    <p:sldId id="297" r:id="rId29"/>
    <p:sldId id="468" r:id="rId3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00"/>
    <a:srgbClr val="1F497D"/>
    <a:srgbClr val="7F7F7F"/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1" d="100"/>
          <a:sy n="41" d="100"/>
        </p:scale>
        <p:origin x="808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03DAA7-6C81-4DC1-A516-3D52231A266E}" type="datetimeFigureOut">
              <a:rPr lang="fr-FR" smtClean="0"/>
              <a:t>19/10/2022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99EB9-E1D1-42E2-B9D5-722BF84ABA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148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124279-17DE-4A3A-A7EF-C39EA3468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6A8020B-0749-474C-AD33-911CAAF9A4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3B5080-F5AE-4A15-B872-0314CC740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49FB-B5F7-4D45-9933-9AD8F4B65D3A}" type="datetimeFigureOut">
              <a:rPr lang="fr-FR" smtClean="0"/>
              <a:t>19/10/2022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CDC1B8-CDDC-4B0D-97A5-FCC3ED2B4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D05AD1-7AD7-40A8-BBFF-083BEAD90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37CCE-2431-453C-91B1-31D9B33660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4024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868FEE-E4B4-471D-A4D5-F44726B3B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62D9EDB-66C1-4915-8CA4-7D9D4CA5C3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2A5701-B001-4D87-B68E-DD2CB4AC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49FB-B5F7-4D45-9933-9AD8F4B65D3A}" type="datetimeFigureOut">
              <a:rPr lang="fr-FR" smtClean="0"/>
              <a:t>19/10/2022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70BA2A-461E-45EE-9F26-51B0193FF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FBBBA-8A5C-40D8-AD81-D9848BD36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37CCE-2431-453C-91B1-31D9B33660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80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BDFB607-A1DA-4EAE-8317-BBEC958E26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5537946-BADB-4558-A20B-0DDF0C49C6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AAA877-38B0-4217-A407-AD2B761FE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49FB-B5F7-4D45-9933-9AD8F4B65D3A}" type="datetimeFigureOut">
              <a:rPr lang="fr-FR" smtClean="0"/>
              <a:t>19/10/2022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7ACFC6-24FF-41E2-B5FC-776B5B08F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0BFB15-4BCE-4DF9-9859-27238364E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37CCE-2431-453C-91B1-31D9B33660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4780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EF9614-3D7F-4D81-8F28-600374CD9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46969B-A6D8-4498-8EF5-E2AC644BB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EB06D8-957F-41DA-96CC-ACB17D367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49FB-B5F7-4D45-9933-9AD8F4B65D3A}" type="datetimeFigureOut">
              <a:rPr lang="fr-FR" smtClean="0"/>
              <a:t>19/10/2022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DA70E5-257C-4E55-A76E-F1445A7A2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6E6278-5400-4404-BD70-7AC594362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37CCE-2431-453C-91B1-31D9B33660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878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61018C-9E1E-4A6B-B7B2-D5094BE28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E266BC-1F6B-4C1F-B3FE-B1FF556033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637F5B-399D-4547-B66A-D14EB7DED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49FB-B5F7-4D45-9933-9AD8F4B65D3A}" type="datetimeFigureOut">
              <a:rPr lang="fr-FR" smtClean="0"/>
              <a:t>19/10/2022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0EA00F-0DED-4589-B470-671918C99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202D66-CDFC-4624-A42D-C4027958C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37CCE-2431-453C-91B1-31D9B33660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9929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B1C31A-158B-42FD-9CEF-B5F40F568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83F002-EF8C-48C2-8AE2-F21E1952A1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36F64E6-C258-424F-94A6-B8210AE0D1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156F9FC-F2FD-4D34-A57B-6EB955580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49FB-B5F7-4D45-9933-9AD8F4B65D3A}" type="datetimeFigureOut">
              <a:rPr lang="fr-FR" smtClean="0"/>
              <a:t>19/10/2022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DFA0779-F2BA-4B99-8CEB-980A668FE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CD29EA4-68EC-4A32-8F6F-2C598E360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37CCE-2431-453C-91B1-31D9B33660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810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ABA936-5F59-46B3-AD8A-578A0A6C0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93E7DC5-BA9A-4974-953C-F4AD1253C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96C44BC-950F-44EF-B784-74C436C336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5F27E66-32E2-47A0-999F-F1B123C52E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A58345-CF59-44D5-9E67-A62D3E0DE3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7E25803-AED1-4F3E-960E-C6604089D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49FB-B5F7-4D45-9933-9AD8F4B65D3A}" type="datetimeFigureOut">
              <a:rPr lang="fr-FR" smtClean="0"/>
              <a:t>19/10/2022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5AE1822-7B7F-423C-8669-FA908B67D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77015C4-D2CC-4304-97B2-2981073D5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37CCE-2431-453C-91B1-31D9B33660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4019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517E21-7A60-4336-8027-82635A554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48C2279-F0F9-419D-B3BE-5B8E806A5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49FB-B5F7-4D45-9933-9AD8F4B65D3A}" type="datetimeFigureOut">
              <a:rPr lang="fr-FR" smtClean="0"/>
              <a:t>19/10/2022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8AC6CA7-FBB9-4B9F-97CB-EBEDC37BB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773E06B-A332-4FAB-970C-3E4A93CAE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37CCE-2431-453C-91B1-31D9B33660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474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A4D4A95-E157-4661-9566-2D536BC2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49FB-B5F7-4D45-9933-9AD8F4B65D3A}" type="datetimeFigureOut">
              <a:rPr lang="fr-FR" smtClean="0"/>
              <a:t>19/10/2022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090261B-76B2-42B7-92E3-1BD9411EF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7F04C80-5161-4D05-A97C-4074305A2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37CCE-2431-453C-91B1-31D9B33660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4317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CA0992-6B14-4FAD-A913-8DCFA2D51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4B7060-D475-4B26-9A88-5C36679C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69A8030-1B98-49B7-99F3-B20D87BA7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36D4EC-1E7E-4B20-882C-9A55E65B7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49FB-B5F7-4D45-9933-9AD8F4B65D3A}" type="datetimeFigureOut">
              <a:rPr lang="fr-FR" smtClean="0"/>
              <a:t>19/10/2022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7E24AFA-B8F9-49B4-92C6-B5F4570E2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6BDD87B-A5F4-48C7-B923-7DD5DEB9B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37CCE-2431-453C-91B1-31D9B33660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2730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C40D04-4D20-4F3A-86EF-4B8332BC6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D66A7B5-F408-45C9-9870-32DA54DD74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7FDCF08-B9A2-4997-AD65-0F6C41B458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4E74D8-8D33-4E94-BAEE-1370912FE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49FB-B5F7-4D45-9933-9AD8F4B65D3A}" type="datetimeFigureOut">
              <a:rPr lang="fr-FR" smtClean="0"/>
              <a:t>19/10/2022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C892EF1-C0C8-4817-8190-D8790882B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33348D7-47F6-4226-B6E5-FCEC6A7BB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37CCE-2431-453C-91B1-31D9B33660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752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0779125-4775-42AF-8ED9-B307C64E0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BC61765-3E82-4141-9E0F-BF8A97607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BD78B4-EC28-40EA-AB4B-D5B8C7F3DC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F49FB-B5F7-4D45-9933-9AD8F4B65D3A}" type="datetimeFigureOut">
              <a:rPr lang="fr-FR" smtClean="0"/>
              <a:t>19/10/2022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D9C7AE-9925-4819-88C1-F90E97DB6F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C35881-49BD-4AC1-8D5E-9211314C57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37CCE-2431-453C-91B1-31D9B33660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9833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joinup.ec.europa.eu/collection/eli-european-legislation-identifier/solution/eli-ontology-draft-legislation-eli-dl/release/v2" TargetMode="External"/><Relationship Id="rId2" Type="http://schemas.openxmlformats.org/officeDocument/2006/relationships/hyperlink" Target="https://op.europa.eu/en/web/eu-vocabularies/dataset/-/resource?uri=http://publications.europa.eu/resource/dataset/el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60197F-4F99-48AA-A935-C9A661A098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60889"/>
            <a:ext cx="9144000" cy="2387600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  <a:latin typeface="Century Gothic" panose="020B0502020202020204" pitchFamily="34" charset="0"/>
              </a:rPr>
              <a:t>ELI + ELI-DL </a:t>
            </a:r>
            <a:r>
              <a:rPr lang="fr-FR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map</a:t>
            </a:r>
            <a:r>
              <a:rPr lang="fr-FR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fr-FR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walkthrough</a:t>
            </a:r>
            <a:endParaRPr lang="fr-FR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B7E27A-08DC-494F-A20C-F5097BAA5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46275"/>
            <a:ext cx="9144000" cy="1655762"/>
          </a:xfrm>
        </p:spPr>
        <p:txBody>
          <a:bodyPr/>
          <a:lstStyle/>
          <a:p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</a:rPr>
              <a:t>ENDORSE </a:t>
            </a:r>
            <a:r>
              <a:rPr lang="fr-FR" dirty="0" err="1">
                <a:solidFill>
                  <a:schemeClr val="bg1"/>
                </a:solidFill>
                <a:latin typeface="Century Gothic" panose="020B0502020202020204" pitchFamily="34" charset="0"/>
              </a:rPr>
              <a:t>followup</a:t>
            </a:r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Century Gothic" panose="020B0502020202020204" pitchFamily="34" charset="0"/>
              </a:rPr>
              <a:t>event</a:t>
            </a:r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</a:rPr>
              <a:t> – 19/10/2022</a:t>
            </a:r>
          </a:p>
          <a:p>
            <a:r>
              <a:rPr lang="fr-FR" i="1" dirty="0">
                <a:solidFill>
                  <a:schemeClr val="bg1"/>
                </a:solidFill>
                <a:latin typeface="Century Gothic" panose="020B0502020202020204" pitchFamily="34" charset="0"/>
              </a:rPr>
              <a:t>ELI Taskforce / Thomas Francart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3626720-2001-4782-BA42-F9EF7FD970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68" y="4894693"/>
            <a:ext cx="11791263" cy="145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252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75D7F38-0CEA-4CE3-824E-50015485E60B}"/>
              </a:ext>
            </a:extLst>
          </p:cNvPr>
          <p:cNvSpPr txBox="1"/>
          <p:nvPr/>
        </p:nvSpPr>
        <p:spPr>
          <a:xfrm>
            <a:off x="462013" y="335845"/>
            <a:ext cx="1129043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latin typeface="Century Gothic" panose="020B0502020202020204" pitchFamily="34" charset="0"/>
              </a:rPr>
              <a:t>The scope of ELI </a:t>
            </a:r>
            <a:r>
              <a:rPr lang="fr-FR" sz="4400" dirty="0" err="1">
                <a:latin typeface="Century Gothic" panose="020B0502020202020204" pitchFamily="34" charset="0"/>
              </a:rPr>
              <a:t>is</a:t>
            </a:r>
            <a:r>
              <a:rPr lang="fr-FR" sz="4400" dirty="0">
                <a:latin typeface="Century Gothic" panose="020B0502020202020204" pitchFamily="34" charset="0"/>
              </a:rPr>
              <a:t> on </a:t>
            </a:r>
            <a:r>
              <a:rPr lang="fr-FR" sz="4400" b="1" dirty="0" err="1">
                <a:latin typeface="Century Gothic" panose="020B0502020202020204" pitchFamily="34" charset="0"/>
              </a:rPr>
              <a:t>Legislative</a:t>
            </a:r>
            <a:r>
              <a:rPr lang="fr-FR" sz="4400" b="1" dirty="0">
                <a:latin typeface="Century Gothic" panose="020B0502020202020204" pitchFamily="34" charset="0"/>
              </a:rPr>
              <a:t> </a:t>
            </a:r>
            <a:r>
              <a:rPr lang="fr-FR" sz="4400" b="1" dirty="0" err="1">
                <a:latin typeface="Century Gothic" panose="020B0502020202020204" pitchFamily="34" charset="0"/>
              </a:rPr>
              <a:t>acts</a:t>
            </a:r>
            <a:r>
              <a:rPr lang="fr-FR" sz="4400" dirty="0">
                <a:latin typeface="Century Gothic" panose="020B0502020202020204" pitchFamily="34" charset="0"/>
              </a:rPr>
              <a:t>. </a:t>
            </a:r>
          </a:p>
          <a:p>
            <a:endParaRPr lang="fr-FR" sz="4400" dirty="0">
              <a:latin typeface="Century Gothic" panose="020B0502020202020204" pitchFamily="34" charset="0"/>
            </a:endParaRPr>
          </a:p>
          <a:p>
            <a:r>
              <a:rPr lang="fr-FR" sz="4400" dirty="0">
                <a:latin typeface="Century Gothic" panose="020B0502020202020204" pitchFamily="34" charset="0"/>
              </a:rPr>
              <a:t>The scope of ELI-DL </a:t>
            </a:r>
            <a:r>
              <a:rPr lang="fr-FR" sz="4400" dirty="0" err="1">
                <a:latin typeface="Century Gothic" panose="020B0502020202020204" pitchFamily="34" charset="0"/>
              </a:rPr>
              <a:t>is</a:t>
            </a:r>
            <a:r>
              <a:rPr lang="fr-FR" sz="4400" dirty="0">
                <a:latin typeface="Century Gothic" panose="020B0502020202020204" pitchFamily="34" charset="0"/>
              </a:rPr>
              <a:t> on documents </a:t>
            </a:r>
            <a:r>
              <a:rPr lang="fr-FR" sz="4400" dirty="0" err="1">
                <a:latin typeface="Century Gothic" panose="020B0502020202020204" pitchFamily="34" charset="0"/>
              </a:rPr>
              <a:t>created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during</a:t>
            </a:r>
            <a:r>
              <a:rPr lang="fr-FR" sz="4400" dirty="0">
                <a:latin typeface="Century Gothic" panose="020B0502020202020204" pitchFamily="34" charset="0"/>
              </a:rPr>
              <a:t> the </a:t>
            </a:r>
            <a:r>
              <a:rPr lang="fr-FR" sz="4400" b="1" dirty="0">
                <a:latin typeface="Century Gothic" panose="020B0502020202020204" pitchFamily="34" charset="0"/>
              </a:rPr>
              <a:t>drafting</a:t>
            </a:r>
            <a:r>
              <a:rPr lang="fr-FR" sz="4400" dirty="0">
                <a:latin typeface="Century Gothic" panose="020B0502020202020204" pitchFamily="34" charset="0"/>
              </a:rPr>
              <a:t> of the </a:t>
            </a:r>
            <a:r>
              <a:rPr lang="fr-FR" sz="4400" dirty="0" err="1">
                <a:latin typeface="Century Gothic" panose="020B0502020202020204" pitchFamily="34" charset="0"/>
              </a:rPr>
              <a:t>legislation</a:t>
            </a:r>
            <a:r>
              <a:rPr lang="fr-FR" sz="4400" dirty="0">
                <a:latin typeface="Century Gothic" panose="020B0502020202020204" pitchFamily="34" charset="0"/>
              </a:rPr>
              <a:t>.</a:t>
            </a:r>
          </a:p>
          <a:p>
            <a:endParaRPr lang="fr-FR" sz="4400" dirty="0">
              <a:latin typeface="Century Gothic" panose="020B0502020202020204" pitchFamily="34" charset="0"/>
            </a:endParaRPr>
          </a:p>
          <a:p>
            <a:r>
              <a:rPr lang="fr-FR" sz="4400" dirty="0">
                <a:latin typeface="Century Gothic" panose="020B0502020202020204" pitchFamily="34" charset="0"/>
              </a:rPr>
              <a:t>A more </a:t>
            </a:r>
            <a:r>
              <a:rPr lang="fr-FR" sz="4400" dirty="0" err="1">
                <a:latin typeface="Century Gothic" panose="020B0502020202020204" pitchFamily="34" charset="0"/>
              </a:rPr>
              <a:t>generic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level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is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also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provided</a:t>
            </a:r>
            <a:r>
              <a:rPr lang="fr-FR" sz="4400" dirty="0">
                <a:latin typeface="Century Gothic" panose="020B0502020202020204" pitchFamily="34" charset="0"/>
              </a:rPr>
              <a:t> to </a:t>
            </a:r>
            <a:r>
              <a:rPr lang="fr-FR" sz="4400" dirty="0" err="1">
                <a:latin typeface="Century Gothic" panose="020B0502020202020204" pitchFamily="34" charset="0"/>
              </a:rPr>
              <a:t>describe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b="1" dirty="0" err="1">
                <a:latin typeface="Century Gothic" panose="020B0502020202020204" pitchFamily="34" charset="0"/>
              </a:rPr>
              <a:t>any</a:t>
            </a:r>
            <a:r>
              <a:rPr lang="fr-FR" sz="4400" b="1" dirty="0">
                <a:latin typeface="Century Gothic" panose="020B0502020202020204" pitchFamily="34" charset="0"/>
              </a:rPr>
              <a:t> documents </a:t>
            </a:r>
            <a:r>
              <a:rPr lang="fr-FR" sz="4400" dirty="0">
                <a:latin typeface="Century Gothic" panose="020B0502020202020204" pitchFamily="34" charset="0"/>
              </a:rPr>
              <a:t>(not </a:t>
            </a:r>
            <a:r>
              <a:rPr lang="fr-FR" sz="4400" dirty="0" err="1">
                <a:latin typeface="Century Gothic" panose="020B0502020202020204" pitchFamily="34" charset="0"/>
              </a:rPr>
              <a:t>acts</a:t>
            </a:r>
            <a:r>
              <a:rPr lang="fr-FR" sz="4400" dirty="0">
                <a:latin typeface="Century Gothic" panose="020B0502020202020204" pitchFamily="34" charset="0"/>
              </a:rPr>
              <a:t>, and not draft-</a:t>
            </a:r>
            <a:r>
              <a:rPr lang="fr-FR" sz="4400" dirty="0" err="1">
                <a:latin typeface="Century Gothic" panose="020B0502020202020204" pitchFamily="34" charset="0"/>
              </a:rPr>
              <a:t>legislation</a:t>
            </a:r>
            <a:r>
              <a:rPr lang="fr-FR" sz="4400" dirty="0">
                <a:latin typeface="Century Gothic" panose="020B0502020202020204" pitchFamily="34" charset="0"/>
              </a:rPr>
              <a:t>-</a:t>
            </a:r>
            <a:r>
              <a:rPr lang="fr-FR" sz="4400" dirty="0" err="1">
                <a:latin typeface="Century Gothic" panose="020B0502020202020204" pitchFamily="34" charset="0"/>
              </a:rPr>
              <a:t>related</a:t>
            </a:r>
            <a:r>
              <a:rPr lang="fr-FR" sz="4400" dirty="0">
                <a:latin typeface="Century Gothic" panose="020B0502020202020204" pitchFamily="34" charset="0"/>
              </a:rPr>
              <a:t>) .</a:t>
            </a:r>
          </a:p>
        </p:txBody>
      </p:sp>
    </p:spTree>
    <p:extLst>
      <p:ext uri="{BB962C8B-B14F-4D97-AF65-F5344CB8AC3E}">
        <p14:creationId xmlns:p14="http://schemas.microsoft.com/office/powerpoint/2010/main" val="1791891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D8B80C74-AEB8-42C8-8CE8-94437F44A137}"/>
              </a:ext>
            </a:extLst>
          </p:cNvPr>
          <p:cNvSpPr/>
          <p:nvPr/>
        </p:nvSpPr>
        <p:spPr>
          <a:xfrm>
            <a:off x="3680481" y="4345534"/>
            <a:ext cx="6758131" cy="1919922"/>
          </a:xfrm>
          <a:prstGeom prst="roundRect">
            <a:avLst>
              <a:gd name="adj" fmla="val 3253"/>
            </a:avLst>
          </a:prstGeom>
          <a:noFill/>
          <a:ln w="3810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-FR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Activities</a:t>
            </a:r>
            <a:endParaRPr lang="fr-FR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69242D05-69D2-4073-A89E-0FF86012F867}"/>
              </a:ext>
            </a:extLst>
          </p:cNvPr>
          <p:cNvSpPr/>
          <p:nvPr/>
        </p:nvSpPr>
        <p:spPr>
          <a:xfrm>
            <a:off x="3680481" y="274112"/>
            <a:ext cx="6758132" cy="3029957"/>
          </a:xfrm>
          <a:prstGeom prst="roundRect">
            <a:avLst>
              <a:gd name="adj" fmla="val 3253"/>
            </a:avLst>
          </a:prstGeom>
          <a:noFill/>
          <a:ln w="381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Documents</a:t>
            </a:r>
            <a:endParaRPr lang="fr-FR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7C26A747-7FEA-4176-91EC-8074852C1493}"/>
              </a:ext>
            </a:extLst>
          </p:cNvPr>
          <p:cNvSpPr/>
          <p:nvPr/>
        </p:nvSpPr>
        <p:spPr>
          <a:xfrm>
            <a:off x="3582525" y="400806"/>
            <a:ext cx="1809549" cy="2723612"/>
          </a:xfrm>
          <a:prstGeom prst="roundRect">
            <a:avLst>
              <a:gd name="adj" fmla="val 3253"/>
            </a:avLst>
          </a:prstGeom>
          <a:solidFill>
            <a:schemeClr val="bg1">
              <a:alpha val="53000"/>
            </a:schemeClr>
          </a:solidFill>
          <a:ln w="12700">
            <a:solidFill>
              <a:srgbClr val="F7964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All documents </a:t>
            </a:r>
            <a:r>
              <a:rPr lang="fr-FR" sz="1200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described</a:t>
            </a:r>
            <a:r>
              <a:rPr lang="fr-FR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 in FRBR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165313DE-968C-45EF-9027-D90D9D5B17FF}"/>
              </a:ext>
            </a:extLst>
          </p:cNvPr>
          <p:cNvSpPr/>
          <p:nvPr/>
        </p:nvSpPr>
        <p:spPr>
          <a:xfrm>
            <a:off x="3878502" y="985280"/>
            <a:ext cx="1217596" cy="459880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Work </a:t>
            </a:r>
            <a:r>
              <a:rPr lang="fr-FR" sz="1100" i="1" dirty="0">
                <a:solidFill>
                  <a:schemeClr val="tx1"/>
                </a:solidFill>
                <a:latin typeface="Century Gothic" panose="020B0502020202020204" pitchFamily="34" charset="0"/>
              </a:rPr>
              <a:t>(version)</a:t>
            </a:r>
            <a:endParaRPr lang="fr-FR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content)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95F5590D-1E06-4504-ABB7-7758E984BD12}"/>
              </a:ext>
            </a:extLst>
          </p:cNvPr>
          <p:cNvSpPr/>
          <p:nvPr/>
        </p:nvSpPr>
        <p:spPr>
          <a:xfrm>
            <a:off x="4015021" y="1612313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E59127A-967A-4AF2-A784-92262573B1FE}"/>
              </a:ext>
            </a:extLst>
          </p:cNvPr>
          <p:cNvSpPr/>
          <p:nvPr/>
        </p:nvSpPr>
        <p:spPr>
          <a:xfrm>
            <a:off x="3924229" y="1688045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1D8AF5BC-D681-43F9-83CE-21B4172759C1}"/>
              </a:ext>
            </a:extLst>
          </p:cNvPr>
          <p:cNvSpPr/>
          <p:nvPr/>
        </p:nvSpPr>
        <p:spPr>
          <a:xfrm>
            <a:off x="3850189" y="1763777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22145BDE-91A8-4832-9AC6-2F43511C648A}"/>
              </a:ext>
            </a:extLst>
          </p:cNvPr>
          <p:cNvSpPr/>
          <p:nvPr/>
        </p:nvSpPr>
        <p:spPr>
          <a:xfrm>
            <a:off x="4015021" y="2390810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E1548559-9050-48B6-8FFB-E32A469BB2FF}"/>
              </a:ext>
            </a:extLst>
          </p:cNvPr>
          <p:cNvSpPr/>
          <p:nvPr/>
        </p:nvSpPr>
        <p:spPr>
          <a:xfrm>
            <a:off x="3924229" y="2466542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098B600D-F5EA-4A34-86A5-544A7B6201B5}"/>
              </a:ext>
            </a:extLst>
          </p:cNvPr>
          <p:cNvSpPr/>
          <p:nvPr/>
        </p:nvSpPr>
        <p:spPr>
          <a:xfrm>
            <a:off x="3850189" y="2542274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Manifestation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file/format)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DAE1895F-E52A-4CB2-976F-46DD04BF12BE}"/>
              </a:ext>
            </a:extLst>
          </p:cNvPr>
          <p:cNvCxnSpPr>
            <a:stCxn id="6" idx="2"/>
          </p:cNvCxnSpPr>
          <p:nvPr/>
        </p:nvCxnSpPr>
        <p:spPr>
          <a:xfrm flipH="1">
            <a:off x="4248922" y="1445160"/>
            <a:ext cx="238378" cy="1671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023CAE5D-E076-49D7-850A-B0A41B662665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4487300" y="1445160"/>
            <a:ext cx="0" cy="1770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542DB53C-9559-411A-8E82-065A819EC124}"/>
              </a:ext>
            </a:extLst>
          </p:cNvPr>
          <p:cNvCxnSpPr>
            <a:cxnSpLocks/>
          </p:cNvCxnSpPr>
          <p:nvPr/>
        </p:nvCxnSpPr>
        <p:spPr>
          <a:xfrm>
            <a:off x="4487300" y="1445160"/>
            <a:ext cx="248004" cy="1478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354C6ECF-A398-40BF-804D-42CE76C68D19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4180828" y="2223657"/>
            <a:ext cx="278159" cy="1671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629816AD-677C-4AFF-937F-FB7B350E8186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458987" y="2223657"/>
            <a:ext cx="0" cy="1917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8781893B-80BD-4130-8ADC-1AD341F3C3D4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458987" y="2223657"/>
            <a:ext cx="276317" cy="1350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ZoneTexte 213">
            <a:extLst>
              <a:ext uri="{FF2B5EF4-FFF2-40B4-BE49-F238E27FC236}">
                <a16:creationId xmlns:a16="http://schemas.microsoft.com/office/drawing/2014/main" id="{F5105EE1-44C2-4086-9AAA-1073E7F77CFC}"/>
              </a:ext>
            </a:extLst>
          </p:cNvPr>
          <p:cNvSpPr txBox="1"/>
          <p:nvPr/>
        </p:nvSpPr>
        <p:spPr>
          <a:xfrm>
            <a:off x="7720682" y="404749"/>
            <a:ext cx="2039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entury Gothic" panose="020B0502020202020204" pitchFamily="34" charset="0"/>
              </a:rPr>
              <a:t>(and </a:t>
            </a:r>
            <a:r>
              <a:rPr lang="fr-FR" sz="1200" dirty="0" err="1">
                <a:latin typeface="Century Gothic" panose="020B0502020202020204" pitchFamily="34" charset="0"/>
              </a:rPr>
              <a:t>their</a:t>
            </a:r>
            <a:r>
              <a:rPr lang="fr-FR" sz="1200" dirty="0">
                <a:latin typeface="Century Gothic" panose="020B0502020202020204" pitchFamily="34" charset="0"/>
              </a:rPr>
              <a:t> subdivisions)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3E6FC50E-C86B-4E3B-AF59-B0E60DAD9046}"/>
              </a:ext>
            </a:extLst>
          </p:cNvPr>
          <p:cNvSpPr/>
          <p:nvPr/>
        </p:nvSpPr>
        <p:spPr>
          <a:xfrm>
            <a:off x="5751217" y="775900"/>
            <a:ext cx="1663259" cy="2348517"/>
          </a:xfrm>
          <a:prstGeom prst="roundRect">
            <a:avLst>
              <a:gd name="adj" fmla="val 3253"/>
            </a:avLst>
          </a:prstGeom>
          <a:noFill/>
          <a:ln w="28575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Legislation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 docs.</a:t>
            </a:r>
            <a:endParaRPr lang="fr-FR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58D3EFD-DE46-4667-9CCB-0C297BDD7371}"/>
              </a:ext>
            </a:extLst>
          </p:cNvPr>
          <p:cNvSpPr/>
          <p:nvPr/>
        </p:nvSpPr>
        <p:spPr>
          <a:xfrm>
            <a:off x="7284163" y="1406778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7B1AB16-A8B1-46E1-9FF2-7DF89FA9137B}"/>
              </a:ext>
            </a:extLst>
          </p:cNvPr>
          <p:cNvSpPr/>
          <p:nvPr/>
        </p:nvSpPr>
        <p:spPr>
          <a:xfrm>
            <a:off x="7275249" y="2792634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 : en angle 25">
            <a:extLst>
              <a:ext uri="{FF2B5EF4-FFF2-40B4-BE49-F238E27FC236}">
                <a16:creationId xmlns:a16="http://schemas.microsoft.com/office/drawing/2014/main" id="{EF96CD55-FFF5-4F9D-88FD-CF7C08FDB037}"/>
              </a:ext>
            </a:extLst>
          </p:cNvPr>
          <p:cNvCxnSpPr>
            <a:cxnSpLocks/>
            <a:stCxn id="21" idx="3"/>
            <a:endCxn id="25" idx="3"/>
          </p:cNvCxnSpPr>
          <p:nvPr/>
        </p:nvCxnSpPr>
        <p:spPr>
          <a:xfrm flipH="1">
            <a:off x="7410912" y="1483505"/>
            <a:ext cx="8914" cy="1385856"/>
          </a:xfrm>
          <a:prstGeom prst="bentConnector3">
            <a:avLst>
              <a:gd name="adj1" fmla="val -6274849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4C46965D-3B71-400D-B842-FAFC15283F9D}"/>
              </a:ext>
            </a:extLst>
          </p:cNvPr>
          <p:cNvSpPr txBox="1"/>
          <p:nvPr/>
        </p:nvSpPr>
        <p:spPr>
          <a:xfrm>
            <a:off x="7510600" y="1676263"/>
            <a:ext cx="988998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repeals</a:t>
            </a:r>
            <a:r>
              <a:rPr lang="fr-FR" sz="1200" dirty="0">
                <a:latin typeface="Century Gothic" panose="020B0502020202020204" pitchFamily="34" charset="0"/>
              </a:rPr>
              <a:t>,</a:t>
            </a:r>
          </a:p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amends</a:t>
            </a:r>
            <a:r>
              <a:rPr lang="fr-FR" sz="1200" dirty="0">
                <a:latin typeface="Century Gothic" panose="020B0502020202020204" pitchFamily="34" charset="0"/>
              </a:rPr>
              <a:t>,</a:t>
            </a:r>
          </a:p>
          <a:p>
            <a:pPr algn="ctr"/>
            <a:r>
              <a:rPr lang="fr-FR" sz="1200" dirty="0">
                <a:latin typeface="Century Gothic" panose="020B0502020202020204" pitchFamily="34" charset="0"/>
              </a:rPr>
              <a:t>corrects,</a:t>
            </a:r>
          </a:p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based</a:t>
            </a:r>
            <a:r>
              <a:rPr lang="fr-FR" sz="1200" dirty="0">
                <a:latin typeface="Century Gothic" panose="020B0502020202020204" pitchFamily="34" charset="0"/>
              </a:rPr>
              <a:t> on,</a:t>
            </a:r>
          </a:p>
          <a:p>
            <a:pPr algn="ctr"/>
            <a:r>
              <a:rPr lang="fr-FR" sz="1200" dirty="0">
                <a:latin typeface="Century Gothic" panose="020B0502020202020204" pitchFamily="34" charset="0"/>
              </a:rPr>
              <a:t>etc…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8F4238FE-5F4E-4B38-9848-2B1B353B6089}"/>
              </a:ext>
            </a:extLst>
          </p:cNvPr>
          <p:cNvSpPr/>
          <p:nvPr/>
        </p:nvSpPr>
        <p:spPr>
          <a:xfrm>
            <a:off x="5876417" y="1555988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Laws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7EDF3DEA-14D7-43D1-899E-5072AB532C9F}"/>
              </a:ext>
            </a:extLst>
          </p:cNvPr>
          <p:cNvSpPr/>
          <p:nvPr/>
        </p:nvSpPr>
        <p:spPr>
          <a:xfrm>
            <a:off x="5876416" y="1902234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Decree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75F73F88-EC6F-41FD-B2BA-3462810CD0FA}"/>
              </a:ext>
            </a:extLst>
          </p:cNvPr>
          <p:cNvSpPr/>
          <p:nvPr/>
        </p:nvSpPr>
        <p:spPr>
          <a:xfrm>
            <a:off x="5876415" y="2267071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Directive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D64EDEE3-3FE9-4C16-96E1-7601133389BA}"/>
              </a:ext>
            </a:extLst>
          </p:cNvPr>
          <p:cNvSpPr/>
          <p:nvPr/>
        </p:nvSpPr>
        <p:spPr>
          <a:xfrm>
            <a:off x="5882659" y="2622527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etc…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0C07412C-CD71-4D61-A7E6-BE4EF64B6DB1}"/>
              </a:ext>
            </a:extLst>
          </p:cNvPr>
          <p:cNvSpPr/>
          <p:nvPr/>
        </p:nvSpPr>
        <p:spPr>
          <a:xfrm>
            <a:off x="8644110" y="775900"/>
            <a:ext cx="1623860" cy="2348518"/>
          </a:xfrm>
          <a:prstGeom prst="roundRect">
            <a:avLst>
              <a:gd name="adj" fmla="val 3253"/>
            </a:avLst>
          </a:prstGeom>
          <a:noFill/>
          <a:ln w="28575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Draft </a:t>
            </a:r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legislation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 docs.</a:t>
            </a:r>
            <a:endParaRPr lang="fr-FR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45605C32-975A-4E8A-B5B0-626B465BE1FB}"/>
              </a:ext>
            </a:extLst>
          </p:cNvPr>
          <p:cNvSpPr/>
          <p:nvPr/>
        </p:nvSpPr>
        <p:spPr>
          <a:xfrm>
            <a:off x="8740234" y="1688059"/>
            <a:ext cx="1389983" cy="346591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Version of draft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888E8F73-5D39-4C53-881B-FCC79831D230}"/>
              </a:ext>
            </a:extLst>
          </p:cNvPr>
          <p:cNvSpPr/>
          <p:nvPr/>
        </p:nvSpPr>
        <p:spPr>
          <a:xfrm>
            <a:off x="8744545" y="2117889"/>
            <a:ext cx="1389983" cy="346591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Amendments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4BEAC726-47FB-42A7-BEB5-ADDD5A4B6661}"/>
              </a:ext>
            </a:extLst>
          </p:cNvPr>
          <p:cNvSpPr/>
          <p:nvPr/>
        </p:nvSpPr>
        <p:spPr>
          <a:xfrm>
            <a:off x="8740234" y="2542274"/>
            <a:ext cx="1389983" cy="50567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Reports, opinions, etc.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0C8EF20-A9CA-44E3-84DB-6B66C4181DB8}"/>
              </a:ext>
            </a:extLst>
          </p:cNvPr>
          <p:cNvSpPr/>
          <p:nvPr/>
        </p:nvSpPr>
        <p:spPr>
          <a:xfrm>
            <a:off x="8656612" y="992573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5091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75D7F38-0CEA-4CE3-824E-50015485E60B}"/>
              </a:ext>
            </a:extLst>
          </p:cNvPr>
          <p:cNvSpPr txBox="1"/>
          <p:nvPr/>
        </p:nvSpPr>
        <p:spPr>
          <a:xfrm>
            <a:off x="450783" y="714536"/>
            <a:ext cx="1129043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err="1">
                <a:latin typeface="Century Gothic" panose="020B0502020202020204" pitchFamily="34" charset="0"/>
              </a:rPr>
              <a:t>Activities</a:t>
            </a:r>
            <a:r>
              <a:rPr lang="fr-FR" sz="4400" dirty="0">
                <a:latin typeface="Century Gothic" panose="020B0502020202020204" pitchFamily="34" charset="0"/>
              </a:rPr>
              <a:t> can </a:t>
            </a:r>
            <a:r>
              <a:rPr lang="fr-FR" sz="4400" dirty="0" err="1">
                <a:latin typeface="Century Gothic" panose="020B0502020202020204" pitchFamily="34" charset="0"/>
              </a:rPr>
              <a:t>be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linked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because</a:t>
            </a:r>
            <a:r>
              <a:rPr lang="fr-FR" sz="4400" dirty="0">
                <a:latin typeface="Century Gothic" panose="020B0502020202020204" pitchFamily="34" charset="0"/>
              </a:rPr>
              <a:t> :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fr-FR" sz="4400" dirty="0">
              <a:latin typeface="Century Gothic" panose="020B0502020202020204" pitchFamily="34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fr-FR" sz="4400" dirty="0" err="1">
                <a:latin typeface="Century Gothic" panose="020B0502020202020204" pitchFamily="34" charset="0"/>
              </a:rPr>
              <a:t>They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consist</a:t>
            </a:r>
            <a:r>
              <a:rPr lang="fr-FR" sz="4400" dirty="0">
                <a:latin typeface="Century Gothic" panose="020B0502020202020204" pitchFamily="34" charset="0"/>
              </a:rPr>
              <a:t> of </a:t>
            </a:r>
            <a:r>
              <a:rPr lang="fr-FR" sz="4400" dirty="0" err="1">
                <a:latin typeface="Century Gothic" panose="020B0502020202020204" pitchFamily="34" charset="0"/>
              </a:rPr>
              <a:t>other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b="1" dirty="0" err="1">
                <a:latin typeface="Century Gothic" panose="020B0502020202020204" pitchFamily="34" charset="0"/>
              </a:rPr>
              <a:t>sub-activities</a:t>
            </a:r>
            <a:endParaRPr lang="fr-FR" sz="4400" b="1" dirty="0">
              <a:latin typeface="Century Gothic" panose="020B0502020202020204" pitchFamily="34" charset="0"/>
            </a:endParaRPr>
          </a:p>
          <a:p>
            <a:pPr marL="1485900" lvl="2" indent="-571500">
              <a:buFont typeface="Wingdings" panose="05000000000000000000" pitchFamily="2" charset="2"/>
              <a:buChar char="Ø"/>
              <a:defRPr/>
            </a:pPr>
            <a:r>
              <a:rPr kumimoji="0" lang="fr-FR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Hierarchy</a:t>
            </a: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of </a:t>
            </a:r>
            <a:r>
              <a:rPr kumimoji="0" lang="fr-FR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activities</a:t>
            </a: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(« vote </a:t>
            </a:r>
            <a:r>
              <a:rPr kumimoji="0" lang="fr-FR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takes</a:t>
            </a: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place </a:t>
            </a:r>
            <a:r>
              <a:rPr kumimoji="0" lang="fr-FR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during</a:t>
            </a: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meeting »)</a:t>
            </a:r>
            <a:endParaRPr lang="fr-FR" sz="4400" b="1" dirty="0">
              <a:latin typeface="Century Gothic" panose="020B0502020202020204" pitchFamily="34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fr-FR" sz="4400" dirty="0" err="1">
                <a:latin typeface="Century Gothic" panose="020B0502020202020204" pitchFamily="34" charset="0"/>
              </a:rPr>
              <a:t>They</a:t>
            </a:r>
            <a:r>
              <a:rPr lang="fr-FR" sz="4400" dirty="0">
                <a:latin typeface="Century Gothic" panose="020B0502020202020204" pitchFamily="34" charset="0"/>
              </a:rPr>
              <a:t> are </a:t>
            </a:r>
            <a:r>
              <a:rPr lang="fr-FR" sz="4400" dirty="0" err="1">
                <a:latin typeface="Century Gothic" panose="020B0502020202020204" pitchFamily="34" charset="0"/>
              </a:rPr>
              <a:t>motivated</a:t>
            </a:r>
            <a:r>
              <a:rPr lang="fr-FR" sz="4400" dirty="0">
                <a:latin typeface="Century Gothic" panose="020B0502020202020204" pitchFamily="34" charset="0"/>
              </a:rPr>
              <a:t> (</a:t>
            </a:r>
            <a:r>
              <a:rPr lang="fr-FR" sz="4400" b="1" dirty="0" err="1">
                <a:latin typeface="Century Gothic" panose="020B0502020202020204" pitchFamily="34" charset="0"/>
              </a:rPr>
              <a:t>caused</a:t>
            </a:r>
            <a:r>
              <a:rPr lang="fr-FR" sz="4400" b="1" dirty="0">
                <a:latin typeface="Century Gothic" panose="020B0502020202020204" pitchFamily="34" charset="0"/>
              </a:rPr>
              <a:t> by</a:t>
            </a:r>
            <a:r>
              <a:rPr lang="fr-FR" sz="4400" dirty="0">
                <a:latin typeface="Century Gothic" panose="020B0502020202020204" pitchFamily="34" charset="0"/>
              </a:rPr>
              <a:t>) </a:t>
            </a:r>
            <a:r>
              <a:rPr lang="fr-FR" sz="4400" dirty="0" err="1">
                <a:latin typeface="Century Gothic" panose="020B0502020202020204" pitchFamily="34" charset="0"/>
              </a:rPr>
              <a:t>other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activities</a:t>
            </a:r>
            <a:endParaRPr lang="fr-FR" sz="4400" dirty="0">
              <a:latin typeface="Century Gothic" panose="020B0502020202020204" pitchFamily="34" charset="0"/>
            </a:endParaRPr>
          </a:p>
          <a:p>
            <a:pPr marL="1485900" marR="0" lvl="2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Causal, non </a:t>
            </a:r>
            <a:r>
              <a:rPr kumimoji="0" lang="fr-FR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hierarchical</a:t>
            </a: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fr-FR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relationship</a:t>
            </a:r>
            <a:endParaRPr kumimoji="0" lang="fr-FR" sz="3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endParaRPr lang="fr-FR" sz="4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010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D8B80C74-AEB8-42C8-8CE8-94437F44A137}"/>
              </a:ext>
            </a:extLst>
          </p:cNvPr>
          <p:cNvSpPr/>
          <p:nvPr/>
        </p:nvSpPr>
        <p:spPr>
          <a:xfrm>
            <a:off x="3680481" y="4345534"/>
            <a:ext cx="6758131" cy="1919922"/>
          </a:xfrm>
          <a:prstGeom prst="roundRect">
            <a:avLst>
              <a:gd name="adj" fmla="val 3253"/>
            </a:avLst>
          </a:prstGeom>
          <a:noFill/>
          <a:ln w="3810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-FR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Activities</a:t>
            </a:r>
            <a:endParaRPr lang="fr-FR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69242D05-69D2-4073-A89E-0FF86012F867}"/>
              </a:ext>
            </a:extLst>
          </p:cNvPr>
          <p:cNvSpPr/>
          <p:nvPr/>
        </p:nvSpPr>
        <p:spPr>
          <a:xfrm>
            <a:off x="3680481" y="274112"/>
            <a:ext cx="6758132" cy="3029957"/>
          </a:xfrm>
          <a:prstGeom prst="roundRect">
            <a:avLst>
              <a:gd name="adj" fmla="val 3253"/>
            </a:avLst>
          </a:prstGeom>
          <a:noFill/>
          <a:ln w="381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Documents</a:t>
            </a:r>
            <a:endParaRPr lang="fr-FR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7C26A747-7FEA-4176-91EC-8074852C1493}"/>
              </a:ext>
            </a:extLst>
          </p:cNvPr>
          <p:cNvSpPr/>
          <p:nvPr/>
        </p:nvSpPr>
        <p:spPr>
          <a:xfrm>
            <a:off x="3582525" y="400806"/>
            <a:ext cx="1809549" cy="2723612"/>
          </a:xfrm>
          <a:prstGeom prst="roundRect">
            <a:avLst>
              <a:gd name="adj" fmla="val 3253"/>
            </a:avLst>
          </a:prstGeom>
          <a:solidFill>
            <a:schemeClr val="bg1">
              <a:alpha val="53000"/>
            </a:schemeClr>
          </a:solidFill>
          <a:ln w="12700">
            <a:solidFill>
              <a:srgbClr val="F7964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All documents </a:t>
            </a:r>
            <a:r>
              <a:rPr lang="fr-FR" sz="1200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described</a:t>
            </a:r>
            <a:r>
              <a:rPr lang="fr-FR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 in FRBR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165313DE-968C-45EF-9027-D90D9D5B17FF}"/>
              </a:ext>
            </a:extLst>
          </p:cNvPr>
          <p:cNvSpPr/>
          <p:nvPr/>
        </p:nvSpPr>
        <p:spPr>
          <a:xfrm>
            <a:off x="3878502" y="985280"/>
            <a:ext cx="1217596" cy="459880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Work </a:t>
            </a:r>
            <a:r>
              <a:rPr lang="fr-FR" sz="1100" i="1" dirty="0">
                <a:solidFill>
                  <a:schemeClr val="tx1"/>
                </a:solidFill>
                <a:latin typeface="Century Gothic" panose="020B0502020202020204" pitchFamily="34" charset="0"/>
              </a:rPr>
              <a:t>(version)</a:t>
            </a:r>
            <a:endParaRPr lang="fr-FR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content)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95F5590D-1E06-4504-ABB7-7758E984BD12}"/>
              </a:ext>
            </a:extLst>
          </p:cNvPr>
          <p:cNvSpPr/>
          <p:nvPr/>
        </p:nvSpPr>
        <p:spPr>
          <a:xfrm>
            <a:off x="4015021" y="1612313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E59127A-967A-4AF2-A784-92262573B1FE}"/>
              </a:ext>
            </a:extLst>
          </p:cNvPr>
          <p:cNvSpPr/>
          <p:nvPr/>
        </p:nvSpPr>
        <p:spPr>
          <a:xfrm>
            <a:off x="3924229" y="1688045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1D8AF5BC-D681-43F9-83CE-21B4172759C1}"/>
              </a:ext>
            </a:extLst>
          </p:cNvPr>
          <p:cNvSpPr/>
          <p:nvPr/>
        </p:nvSpPr>
        <p:spPr>
          <a:xfrm>
            <a:off x="3850189" y="1763777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22145BDE-91A8-4832-9AC6-2F43511C648A}"/>
              </a:ext>
            </a:extLst>
          </p:cNvPr>
          <p:cNvSpPr/>
          <p:nvPr/>
        </p:nvSpPr>
        <p:spPr>
          <a:xfrm>
            <a:off x="4015021" y="2390810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E1548559-9050-48B6-8FFB-E32A469BB2FF}"/>
              </a:ext>
            </a:extLst>
          </p:cNvPr>
          <p:cNvSpPr/>
          <p:nvPr/>
        </p:nvSpPr>
        <p:spPr>
          <a:xfrm>
            <a:off x="3924229" y="2466542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098B600D-F5EA-4A34-86A5-544A7B6201B5}"/>
              </a:ext>
            </a:extLst>
          </p:cNvPr>
          <p:cNvSpPr/>
          <p:nvPr/>
        </p:nvSpPr>
        <p:spPr>
          <a:xfrm>
            <a:off x="3850189" y="2542274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Manifestation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file/format)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DAE1895F-E52A-4CB2-976F-46DD04BF12BE}"/>
              </a:ext>
            </a:extLst>
          </p:cNvPr>
          <p:cNvCxnSpPr>
            <a:stCxn id="6" idx="2"/>
          </p:cNvCxnSpPr>
          <p:nvPr/>
        </p:nvCxnSpPr>
        <p:spPr>
          <a:xfrm flipH="1">
            <a:off x="4248922" y="1445160"/>
            <a:ext cx="238378" cy="1671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023CAE5D-E076-49D7-850A-B0A41B662665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4487300" y="1445160"/>
            <a:ext cx="0" cy="1770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542DB53C-9559-411A-8E82-065A819EC124}"/>
              </a:ext>
            </a:extLst>
          </p:cNvPr>
          <p:cNvCxnSpPr>
            <a:cxnSpLocks/>
          </p:cNvCxnSpPr>
          <p:nvPr/>
        </p:nvCxnSpPr>
        <p:spPr>
          <a:xfrm>
            <a:off x="4487300" y="1445160"/>
            <a:ext cx="248004" cy="1478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354C6ECF-A398-40BF-804D-42CE76C68D19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4180828" y="2223657"/>
            <a:ext cx="278159" cy="1671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629816AD-677C-4AFF-937F-FB7B350E8186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458987" y="2223657"/>
            <a:ext cx="0" cy="1917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8781893B-80BD-4130-8ADC-1AD341F3C3D4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458987" y="2223657"/>
            <a:ext cx="276317" cy="1350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ZoneTexte 213">
            <a:extLst>
              <a:ext uri="{FF2B5EF4-FFF2-40B4-BE49-F238E27FC236}">
                <a16:creationId xmlns:a16="http://schemas.microsoft.com/office/drawing/2014/main" id="{F5105EE1-44C2-4086-9AAA-1073E7F77CFC}"/>
              </a:ext>
            </a:extLst>
          </p:cNvPr>
          <p:cNvSpPr txBox="1"/>
          <p:nvPr/>
        </p:nvSpPr>
        <p:spPr>
          <a:xfrm>
            <a:off x="7720682" y="404749"/>
            <a:ext cx="2039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entury Gothic" panose="020B0502020202020204" pitchFamily="34" charset="0"/>
              </a:rPr>
              <a:t>(and </a:t>
            </a:r>
            <a:r>
              <a:rPr lang="fr-FR" sz="1200" dirty="0" err="1">
                <a:latin typeface="Century Gothic" panose="020B0502020202020204" pitchFamily="34" charset="0"/>
              </a:rPr>
              <a:t>their</a:t>
            </a:r>
            <a:r>
              <a:rPr lang="fr-FR" sz="1200" dirty="0">
                <a:latin typeface="Century Gothic" panose="020B0502020202020204" pitchFamily="34" charset="0"/>
              </a:rPr>
              <a:t> subdivisions)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3E6FC50E-C86B-4E3B-AF59-B0E60DAD9046}"/>
              </a:ext>
            </a:extLst>
          </p:cNvPr>
          <p:cNvSpPr/>
          <p:nvPr/>
        </p:nvSpPr>
        <p:spPr>
          <a:xfrm>
            <a:off x="5751217" y="775900"/>
            <a:ext cx="1663259" cy="2348517"/>
          </a:xfrm>
          <a:prstGeom prst="roundRect">
            <a:avLst>
              <a:gd name="adj" fmla="val 3253"/>
            </a:avLst>
          </a:prstGeom>
          <a:noFill/>
          <a:ln w="28575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Legislation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 docs.</a:t>
            </a:r>
            <a:endParaRPr lang="fr-FR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58D3EFD-DE46-4667-9CCB-0C297BDD7371}"/>
              </a:ext>
            </a:extLst>
          </p:cNvPr>
          <p:cNvSpPr/>
          <p:nvPr/>
        </p:nvSpPr>
        <p:spPr>
          <a:xfrm>
            <a:off x="7284163" y="1406778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7B1AB16-A8B1-46E1-9FF2-7DF89FA9137B}"/>
              </a:ext>
            </a:extLst>
          </p:cNvPr>
          <p:cNvSpPr/>
          <p:nvPr/>
        </p:nvSpPr>
        <p:spPr>
          <a:xfrm>
            <a:off x="7275249" y="2792634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 : en angle 25">
            <a:extLst>
              <a:ext uri="{FF2B5EF4-FFF2-40B4-BE49-F238E27FC236}">
                <a16:creationId xmlns:a16="http://schemas.microsoft.com/office/drawing/2014/main" id="{EF96CD55-FFF5-4F9D-88FD-CF7C08FDB037}"/>
              </a:ext>
            </a:extLst>
          </p:cNvPr>
          <p:cNvCxnSpPr>
            <a:cxnSpLocks/>
            <a:stCxn id="21" idx="3"/>
            <a:endCxn id="25" idx="3"/>
          </p:cNvCxnSpPr>
          <p:nvPr/>
        </p:nvCxnSpPr>
        <p:spPr>
          <a:xfrm flipH="1">
            <a:off x="7410912" y="1483505"/>
            <a:ext cx="8914" cy="1385856"/>
          </a:xfrm>
          <a:prstGeom prst="bentConnector3">
            <a:avLst>
              <a:gd name="adj1" fmla="val -6274849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4C46965D-3B71-400D-B842-FAFC15283F9D}"/>
              </a:ext>
            </a:extLst>
          </p:cNvPr>
          <p:cNvSpPr txBox="1"/>
          <p:nvPr/>
        </p:nvSpPr>
        <p:spPr>
          <a:xfrm>
            <a:off x="7510600" y="1676263"/>
            <a:ext cx="988998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repeals</a:t>
            </a:r>
            <a:r>
              <a:rPr lang="fr-FR" sz="1200" dirty="0">
                <a:latin typeface="Century Gothic" panose="020B0502020202020204" pitchFamily="34" charset="0"/>
              </a:rPr>
              <a:t>,</a:t>
            </a:r>
          </a:p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amends</a:t>
            </a:r>
            <a:r>
              <a:rPr lang="fr-FR" sz="1200" dirty="0">
                <a:latin typeface="Century Gothic" panose="020B0502020202020204" pitchFamily="34" charset="0"/>
              </a:rPr>
              <a:t>,</a:t>
            </a:r>
          </a:p>
          <a:p>
            <a:pPr algn="ctr"/>
            <a:r>
              <a:rPr lang="fr-FR" sz="1200" dirty="0">
                <a:latin typeface="Century Gothic" panose="020B0502020202020204" pitchFamily="34" charset="0"/>
              </a:rPr>
              <a:t>corrects,</a:t>
            </a:r>
          </a:p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based</a:t>
            </a:r>
            <a:r>
              <a:rPr lang="fr-FR" sz="1200" dirty="0">
                <a:latin typeface="Century Gothic" panose="020B0502020202020204" pitchFamily="34" charset="0"/>
              </a:rPr>
              <a:t> on,</a:t>
            </a:r>
          </a:p>
          <a:p>
            <a:pPr algn="ctr"/>
            <a:r>
              <a:rPr lang="fr-FR" sz="1200" dirty="0">
                <a:latin typeface="Century Gothic" panose="020B0502020202020204" pitchFamily="34" charset="0"/>
              </a:rPr>
              <a:t>etc…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8F4238FE-5F4E-4B38-9848-2B1B353B6089}"/>
              </a:ext>
            </a:extLst>
          </p:cNvPr>
          <p:cNvSpPr/>
          <p:nvPr/>
        </p:nvSpPr>
        <p:spPr>
          <a:xfrm>
            <a:off x="5876417" y="1555988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Laws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7EDF3DEA-14D7-43D1-899E-5072AB532C9F}"/>
              </a:ext>
            </a:extLst>
          </p:cNvPr>
          <p:cNvSpPr/>
          <p:nvPr/>
        </p:nvSpPr>
        <p:spPr>
          <a:xfrm>
            <a:off x="5876416" y="1902234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Decree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75F73F88-EC6F-41FD-B2BA-3462810CD0FA}"/>
              </a:ext>
            </a:extLst>
          </p:cNvPr>
          <p:cNvSpPr/>
          <p:nvPr/>
        </p:nvSpPr>
        <p:spPr>
          <a:xfrm>
            <a:off x="5876415" y="2267071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Directive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D64EDEE3-3FE9-4C16-96E1-7601133389BA}"/>
              </a:ext>
            </a:extLst>
          </p:cNvPr>
          <p:cNvSpPr/>
          <p:nvPr/>
        </p:nvSpPr>
        <p:spPr>
          <a:xfrm>
            <a:off x="5882659" y="2622527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etc…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0C07412C-CD71-4D61-A7E6-BE4EF64B6DB1}"/>
              </a:ext>
            </a:extLst>
          </p:cNvPr>
          <p:cNvSpPr/>
          <p:nvPr/>
        </p:nvSpPr>
        <p:spPr>
          <a:xfrm>
            <a:off x="8644110" y="775900"/>
            <a:ext cx="1623860" cy="2348518"/>
          </a:xfrm>
          <a:prstGeom prst="roundRect">
            <a:avLst>
              <a:gd name="adj" fmla="val 3253"/>
            </a:avLst>
          </a:prstGeom>
          <a:noFill/>
          <a:ln w="28575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Draft </a:t>
            </a:r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legislation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 docs.</a:t>
            </a:r>
            <a:endParaRPr lang="fr-FR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45605C32-975A-4E8A-B5B0-626B465BE1FB}"/>
              </a:ext>
            </a:extLst>
          </p:cNvPr>
          <p:cNvSpPr/>
          <p:nvPr/>
        </p:nvSpPr>
        <p:spPr>
          <a:xfrm>
            <a:off x="8740234" y="1688059"/>
            <a:ext cx="1389983" cy="346591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Version of draft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888E8F73-5D39-4C53-881B-FCC79831D230}"/>
              </a:ext>
            </a:extLst>
          </p:cNvPr>
          <p:cNvSpPr/>
          <p:nvPr/>
        </p:nvSpPr>
        <p:spPr>
          <a:xfrm>
            <a:off x="8744545" y="2117889"/>
            <a:ext cx="1389983" cy="346591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Amendments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4BEAC726-47FB-42A7-BEB5-ADDD5A4B6661}"/>
              </a:ext>
            </a:extLst>
          </p:cNvPr>
          <p:cNvSpPr/>
          <p:nvPr/>
        </p:nvSpPr>
        <p:spPr>
          <a:xfrm>
            <a:off x="8740234" y="2542274"/>
            <a:ext cx="1389983" cy="50567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Reports, opinions, etc.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0C8EF20-A9CA-44E3-84DB-6B66C4181DB8}"/>
              </a:ext>
            </a:extLst>
          </p:cNvPr>
          <p:cNvSpPr/>
          <p:nvPr/>
        </p:nvSpPr>
        <p:spPr>
          <a:xfrm>
            <a:off x="8656612" y="992573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547E41C-0CF7-4771-8547-1C6F913DE79E}"/>
              </a:ext>
            </a:extLst>
          </p:cNvPr>
          <p:cNvSpPr/>
          <p:nvPr/>
        </p:nvSpPr>
        <p:spPr>
          <a:xfrm>
            <a:off x="3722516" y="6088125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8" name="Connecteur : en angle 37">
            <a:extLst>
              <a:ext uri="{FF2B5EF4-FFF2-40B4-BE49-F238E27FC236}">
                <a16:creationId xmlns:a16="http://schemas.microsoft.com/office/drawing/2014/main" id="{C0802165-4B6E-4681-B291-5E85992BDCC3}"/>
              </a:ext>
            </a:extLst>
          </p:cNvPr>
          <p:cNvCxnSpPr>
            <a:cxnSpLocks/>
            <a:stCxn id="37" idx="2"/>
            <a:endCxn id="39" idx="2"/>
          </p:cNvCxnSpPr>
          <p:nvPr/>
        </p:nvCxnSpPr>
        <p:spPr>
          <a:xfrm rot="16200000" flipH="1">
            <a:off x="4367358" y="5664568"/>
            <a:ext cx="18087" cy="1172106"/>
          </a:xfrm>
          <a:prstGeom prst="bentConnector3">
            <a:avLst>
              <a:gd name="adj1" fmla="val 1363891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1CAA0BAA-81B8-46A9-A10B-8370047D8DCB}"/>
              </a:ext>
            </a:extLst>
          </p:cNvPr>
          <p:cNvSpPr/>
          <p:nvPr/>
        </p:nvSpPr>
        <p:spPr>
          <a:xfrm>
            <a:off x="4894622" y="6106212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5892F329-DD1A-44D8-8AA5-C7D38C8D651B}"/>
              </a:ext>
            </a:extLst>
          </p:cNvPr>
          <p:cNvSpPr txBox="1"/>
          <p:nvPr/>
        </p:nvSpPr>
        <p:spPr>
          <a:xfrm>
            <a:off x="3919542" y="6370973"/>
            <a:ext cx="90724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consist</a:t>
            </a:r>
            <a:r>
              <a:rPr lang="fr-FR" sz="1200" dirty="0">
                <a:latin typeface="Century Gothic" panose="020B0502020202020204" pitchFamily="34" charset="0"/>
              </a:rPr>
              <a:t> of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4E600B0-440E-4D97-91BC-9E31E95B7759}"/>
              </a:ext>
            </a:extLst>
          </p:cNvPr>
          <p:cNvSpPr/>
          <p:nvPr/>
        </p:nvSpPr>
        <p:spPr>
          <a:xfrm>
            <a:off x="5513524" y="6122707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2" name="Connecteur : en angle 41">
            <a:extLst>
              <a:ext uri="{FF2B5EF4-FFF2-40B4-BE49-F238E27FC236}">
                <a16:creationId xmlns:a16="http://schemas.microsoft.com/office/drawing/2014/main" id="{61C4F451-E7F8-4E28-B87F-C4900784981F}"/>
              </a:ext>
            </a:extLst>
          </p:cNvPr>
          <p:cNvCxnSpPr>
            <a:cxnSpLocks/>
            <a:stCxn id="41" idx="2"/>
            <a:endCxn id="43" idx="2"/>
          </p:cNvCxnSpPr>
          <p:nvPr/>
        </p:nvCxnSpPr>
        <p:spPr>
          <a:xfrm rot="16200000" flipH="1">
            <a:off x="6220967" y="5636548"/>
            <a:ext cx="2748" cy="1281971"/>
          </a:xfrm>
          <a:prstGeom prst="bentConnector3">
            <a:avLst>
              <a:gd name="adj1" fmla="val 8418777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77BED7DC-6844-41B8-9E43-AE0C73CED973}"/>
              </a:ext>
            </a:extLst>
          </p:cNvPr>
          <p:cNvSpPr/>
          <p:nvPr/>
        </p:nvSpPr>
        <p:spPr>
          <a:xfrm>
            <a:off x="6795495" y="6125455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7EE3B052-73B0-4B1A-B4D1-6633AA6D63F5}"/>
              </a:ext>
            </a:extLst>
          </p:cNvPr>
          <p:cNvSpPr txBox="1"/>
          <p:nvPr/>
        </p:nvSpPr>
        <p:spPr>
          <a:xfrm>
            <a:off x="5700884" y="6361932"/>
            <a:ext cx="104291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motivated</a:t>
            </a:r>
            <a:r>
              <a:rPr lang="fr-FR" sz="1200" dirty="0">
                <a:latin typeface="Century Gothic" panose="020B0502020202020204" pitchFamily="34" charset="0"/>
              </a:rPr>
              <a:t> by</a:t>
            </a:r>
          </a:p>
        </p:txBody>
      </p:sp>
    </p:spTree>
    <p:extLst>
      <p:ext uri="{BB962C8B-B14F-4D97-AF65-F5344CB8AC3E}">
        <p14:creationId xmlns:p14="http://schemas.microsoft.com/office/powerpoint/2010/main" val="1373494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75D7F38-0CEA-4CE3-824E-50015485E60B}"/>
              </a:ext>
            </a:extLst>
          </p:cNvPr>
          <p:cNvSpPr txBox="1"/>
          <p:nvPr/>
        </p:nvSpPr>
        <p:spPr>
          <a:xfrm>
            <a:off x="462013" y="335845"/>
            <a:ext cx="11290433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4400" dirty="0">
                <a:latin typeface="Century Gothic" panose="020B0502020202020204" pitchFamily="34" charset="0"/>
              </a:rPr>
              <a:t>A </a:t>
            </a:r>
            <a:r>
              <a:rPr lang="fr-FR" sz="4400" dirty="0" err="1">
                <a:latin typeface="Century Gothic" panose="020B0502020202020204" pitchFamily="34" charset="0"/>
              </a:rPr>
              <a:t>special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kind</a:t>
            </a:r>
            <a:r>
              <a:rPr lang="fr-FR" sz="4400" dirty="0">
                <a:latin typeface="Century Gothic" panose="020B0502020202020204" pitchFamily="34" charset="0"/>
              </a:rPr>
              <a:t> of Activity </a:t>
            </a:r>
            <a:r>
              <a:rPr lang="fr-FR" sz="4400" dirty="0" err="1">
                <a:latin typeface="Century Gothic" panose="020B0502020202020204" pitchFamily="34" charset="0"/>
              </a:rPr>
              <a:t>is</a:t>
            </a:r>
            <a:r>
              <a:rPr lang="fr-FR" sz="4400" dirty="0">
                <a:latin typeface="Century Gothic" panose="020B0502020202020204" pitchFamily="34" charset="0"/>
              </a:rPr>
              <a:t> the </a:t>
            </a:r>
            <a:r>
              <a:rPr lang="fr-FR" sz="4400" b="1" dirty="0">
                <a:latin typeface="Century Gothic" panose="020B0502020202020204" pitchFamily="34" charset="0"/>
              </a:rPr>
              <a:t>Process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itself</a:t>
            </a:r>
            <a:r>
              <a:rPr lang="fr-FR" sz="4400" dirty="0">
                <a:latin typeface="Century Gothic" panose="020B0502020202020204" pitchFamily="34" charset="0"/>
              </a:rPr>
              <a:t>.</a:t>
            </a:r>
          </a:p>
          <a:p>
            <a:pPr marL="571500" indent="-5715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FR" sz="3600" i="1" dirty="0">
                <a:latin typeface="Century Gothic" panose="020B0502020202020204" pitchFamily="34" charset="0"/>
              </a:rPr>
              <a:t>The Process corresponds to an </a:t>
            </a:r>
            <a:r>
              <a:rPr lang="fr-FR" sz="3600" i="1" dirty="0" err="1">
                <a:latin typeface="Century Gothic" panose="020B0502020202020204" pitchFamily="34" charset="0"/>
              </a:rPr>
              <a:t>entire</a:t>
            </a:r>
            <a:r>
              <a:rPr lang="fr-FR" sz="3600" i="1" dirty="0">
                <a:latin typeface="Century Gothic" panose="020B0502020202020204" pitchFamily="34" charset="0"/>
              </a:rPr>
              <a:t> « Bill » / « Dossier parlementaire », </a:t>
            </a:r>
            <a:r>
              <a:rPr lang="fr-FR" sz="3600" i="1" dirty="0" err="1">
                <a:latin typeface="Century Gothic" panose="020B0502020202020204" pitchFamily="34" charset="0"/>
              </a:rPr>
              <a:t>from</a:t>
            </a:r>
            <a:r>
              <a:rPr lang="fr-FR" sz="3600" i="1" dirty="0">
                <a:latin typeface="Century Gothic" panose="020B0502020202020204" pitchFamily="34" charset="0"/>
              </a:rPr>
              <a:t> initiation to signature.</a:t>
            </a:r>
          </a:p>
        </p:txBody>
      </p:sp>
    </p:spTree>
    <p:extLst>
      <p:ext uri="{BB962C8B-B14F-4D97-AF65-F5344CB8AC3E}">
        <p14:creationId xmlns:p14="http://schemas.microsoft.com/office/powerpoint/2010/main" val="2500068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D8B80C74-AEB8-42C8-8CE8-94437F44A137}"/>
              </a:ext>
            </a:extLst>
          </p:cNvPr>
          <p:cNvSpPr/>
          <p:nvPr/>
        </p:nvSpPr>
        <p:spPr>
          <a:xfrm>
            <a:off x="3680481" y="4345534"/>
            <a:ext cx="6758131" cy="1919922"/>
          </a:xfrm>
          <a:prstGeom prst="roundRect">
            <a:avLst>
              <a:gd name="adj" fmla="val 3253"/>
            </a:avLst>
          </a:prstGeom>
          <a:noFill/>
          <a:ln w="3810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-FR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Activities</a:t>
            </a:r>
            <a:endParaRPr lang="fr-FR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69242D05-69D2-4073-A89E-0FF86012F867}"/>
              </a:ext>
            </a:extLst>
          </p:cNvPr>
          <p:cNvSpPr/>
          <p:nvPr/>
        </p:nvSpPr>
        <p:spPr>
          <a:xfrm>
            <a:off x="3680481" y="274112"/>
            <a:ext cx="6758132" cy="3029957"/>
          </a:xfrm>
          <a:prstGeom prst="roundRect">
            <a:avLst>
              <a:gd name="adj" fmla="val 3253"/>
            </a:avLst>
          </a:prstGeom>
          <a:noFill/>
          <a:ln w="381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Documents</a:t>
            </a:r>
            <a:endParaRPr lang="fr-FR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7C26A747-7FEA-4176-91EC-8074852C1493}"/>
              </a:ext>
            </a:extLst>
          </p:cNvPr>
          <p:cNvSpPr/>
          <p:nvPr/>
        </p:nvSpPr>
        <p:spPr>
          <a:xfrm>
            <a:off x="3582525" y="400806"/>
            <a:ext cx="1809549" cy="2723612"/>
          </a:xfrm>
          <a:prstGeom prst="roundRect">
            <a:avLst>
              <a:gd name="adj" fmla="val 3253"/>
            </a:avLst>
          </a:prstGeom>
          <a:solidFill>
            <a:schemeClr val="bg1">
              <a:alpha val="53000"/>
            </a:schemeClr>
          </a:solidFill>
          <a:ln w="12700">
            <a:solidFill>
              <a:srgbClr val="F7964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All documents </a:t>
            </a:r>
            <a:r>
              <a:rPr lang="fr-FR" sz="1200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described</a:t>
            </a:r>
            <a:r>
              <a:rPr lang="fr-FR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 in FRBR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165313DE-968C-45EF-9027-D90D9D5B17FF}"/>
              </a:ext>
            </a:extLst>
          </p:cNvPr>
          <p:cNvSpPr/>
          <p:nvPr/>
        </p:nvSpPr>
        <p:spPr>
          <a:xfrm>
            <a:off x="3878502" y="985280"/>
            <a:ext cx="1217596" cy="459880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Work </a:t>
            </a:r>
            <a:r>
              <a:rPr lang="fr-FR" sz="1100" i="1" dirty="0">
                <a:solidFill>
                  <a:schemeClr val="tx1"/>
                </a:solidFill>
                <a:latin typeface="Century Gothic" panose="020B0502020202020204" pitchFamily="34" charset="0"/>
              </a:rPr>
              <a:t>(version)</a:t>
            </a:r>
            <a:endParaRPr lang="fr-FR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content)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95F5590D-1E06-4504-ABB7-7758E984BD12}"/>
              </a:ext>
            </a:extLst>
          </p:cNvPr>
          <p:cNvSpPr/>
          <p:nvPr/>
        </p:nvSpPr>
        <p:spPr>
          <a:xfrm>
            <a:off x="4015021" y="1612313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E59127A-967A-4AF2-A784-92262573B1FE}"/>
              </a:ext>
            </a:extLst>
          </p:cNvPr>
          <p:cNvSpPr/>
          <p:nvPr/>
        </p:nvSpPr>
        <p:spPr>
          <a:xfrm>
            <a:off x="3924229" y="1688045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1D8AF5BC-D681-43F9-83CE-21B4172759C1}"/>
              </a:ext>
            </a:extLst>
          </p:cNvPr>
          <p:cNvSpPr/>
          <p:nvPr/>
        </p:nvSpPr>
        <p:spPr>
          <a:xfrm>
            <a:off x="3850189" y="1763777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22145BDE-91A8-4832-9AC6-2F43511C648A}"/>
              </a:ext>
            </a:extLst>
          </p:cNvPr>
          <p:cNvSpPr/>
          <p:nvPr/>
        </p:nvSpPr>
        <p:spPr>
          <a:xfrm>
            <a:off x="4015021" y="2390810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E1548559-9050-48B6-8FFB-E32A469BB2FF}"/>
              </a:ext>
            </a:extLst>
          </p:cNvPr>
          <p:cNvSpPr/>
          <p:nvPr/>
        </p:nvSpPr>
        <p:spPr>
          <a:xfrm>
            <a:off x="3924229" y="2466542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098B600D-F5EA-4A34-86A5-544A7B6201B5}"/>
              </a:ext>
            </a:extLst>
          </p:cNvPr>
          <p:cNvSpPr/>
          <p:nvPr/>
        </p:nvSpPr>
        <p:spPr>
          <a:xfrm>
            <a:off x="3850189" y="2542274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Manifestation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file/format)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DAE1895F-E52A-4CB2-976F-46DD04BF12BE}"/>
              </a:ext>
            </a:extLst>
          </p:cNvPr>
          <p:cNvCxnSpPr>
            <a:stCxn id="6" idx="2"/>
          </p:cNvCxnSpPr>
          <p:nvPr/>
        </p:nvCxnSpPr>
        <p:spPr>
          <a:xfrm flipH="1">
            <a:off x="4248922" y="1445160"/>
            <a:ext cx="238378" cy="1671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023CAE5D-E076-49D7-850A-B0A41B662665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4487300" y="1445160"/>
            <a:ext cx="0" cy="1770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542DB53C-9559-411A-8E82-065A819EC124}"/>
              </a:ext>
            </a:extLst>
          </p:cNvPr>
          <p:cNvCxnSpPr>
            <a:cxnSpLocks/>
          </p:cNvCxnSpPr>
          <p:nvPr/>
        </p:nvCxnSpPr>
        <p:spPr>
          <a:xfrm>
            <a:off x="4487300" y="1445160"/>
            <a:ext cx="248004" cy="1478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354C6ECF-A398-40BF-804D-42CE76C68D19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4180828" y="2223657"/>
            <a:ext cx="278159" cy="1671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629816AD-677C-4AFF-937F-FB7B350E8186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458987" y="2223657"/>
            <a:ext cx="0" cy="1917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8781893B-80BD-4130-8ADC-1AD341F3C3D4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458987" y="2223657"/>
            <a:ext cx="276317" cy="1350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ZoneTexte 213">
            <a:extLst>
              <a:ext uri="{FF2B5EF4-FFF2-40B4-BE49-F238E27FC236}">
                <a16:creationId xmlns:a16="http://schemas.microsoft.com/office/drawing/2014/main" id="{F5105EE1-44C2-4086-9AAA-1073E7F77CFC}"/>
              </a:ext>
            </a:extLst>
          </p:cNvPr>
          <p:cNvSpPr txBox="1"/>
          <p:nvPr/>
        </p:nvSpPr>
        <p:spPr>
          <a:xfrm>
            <a:off x="7720682" y="404749"/>
            <a:ext cx="2039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entury Gothic" panose="020B0502020202020204" pitchFamily="34" charset="0"/>
              </a:rPr>
              <a:t>(and </a:t>
            </a:r>
            <a:r>
              <a:rPr lang="fr-FR" sz="1200" dirty="0" err="1">
                <a:latin typeface="Century Gothic" panose="020B0502020202020204" pitchFamily="34" charset="0"/>
              </a:rPr>
              <a:t>their</a:t>
            </a:r>
            <a:r>
              <a:rPr lang="fr-FR" sz="1200" dirty="0">
                <a:latin typeface="Century Gothic" panose="020B0502020202020204" pitchFamily="34" charset="0"/>
              </a:rPr>
              <a:t> subdivisions)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3E6FC50E-C86B-4E3B-AF59-B0E60DAD9046}"/>
              </a:ext>
            </a:extLst>
          </p:cNvPr>
          <p:cNvSpPr/>
          <p:nvPr/>
        </p:nvSpPr>
        <p:spPr>
          <a:xfrm>
            <a:off x="5751217" y="775900"/>
            <a:ext cx="1663259" cy="2348517"/>
          </a:xfrm>
          <a:prstGeom prst="roundRect">
            <a:avLst>
              <a:gd name="adj" fmla="val 3253"/>
            </a:avLst>
          </a:prstGeom>
          <a:noFill/>
          <a:ln w="28575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Legislation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 docs.</a:t>
            </a:r>
            <a:endParaRPr lang="fr-FR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58D3EFD-DE46-4667-9CCB-0C297BDD7371}"/>
              </a:ext>
            </a:extLst>
          </p:cNvPr>
          <p:cNvSpPr/>
          <p:nvPr/>
        </p:nvSpPr>
        <p:spPr>
          <a:xfrm>
            <a:off x="7284163" y="1406778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7B1AB16-A8B1-46E1-9FF2-7DF89FA9137B}"/>
              </a:ext>
            </a:extLst>
          </p:cNvPr>
          <p:cNvSpPr/>
          <p:nvPr/>
        </p:nvSpPr>
        <p:spPr>
          <a:xfrm>
            <a:off x="7275249" y="2792634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 : en angle 25">
            <a:extLst>
              <a:ext uri="{FF2B5EF4-FFF2-40B4-BE49-F238E27FC236}">
                <a16:creationId xmlns:a16="http://schemas.microsoft.com/office/drawing/2014/main" id="{EF96CD55-FFF5-4F9D-88FD-CF7C08FDB037}"/>
              </a:ext>
            </a:extLst>
          </p:cNvPr>
          <p:cNvCxnSpPr>
            <a:cxnSpLocks/>
            <a:stCxn id="21" idx="3"/>
            <a:endCxn id="25" idx="3"/>
          </p:cNvCxnSpPr>
          <p:nvPr/>
        </p:nvCxnSpPr>
        <p:spPr>
          <a:xfrm flipH="1">
            <a:off x="7410912" y="1483505"/>
            <a:ext cx="8914" cy="1385856"/>
          </a:xfrm>
          <a:prstGeom prst="bentConnector3">
            <a:avLst>
              <a:gd name="adj1" fmla="val -6274849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4C46965D-3B71-400D-B842-FAFC15283F9D}"/>
              </a:ext>
            </a:extLst>
          </p:cNvPr>
          <p:cNvSpPr txBox="1"/>
          <p:nvPr/>
        </p:nvSpPr>
        <p:spPr>
          <a:xfrm>
            <a:off x="7510600" y="1676263"/>
            <a:ext cx="988998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repeals</a:t>
            </a:r>
            <a:r>
              <a:rPr lang="fr-FR" sz="1200" dirty="0">
                <a:latin typeface="Century Gothic" panose="020B0502020202020204" pitchFamily="34" charset="0"/>
              </a:rPr>
              <a:t>,</a:t>
            </a:r>
          </a:p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amends</a:t>
            </a:r>
            <a:r>
              <a:rPr lang="fr-FR" sz="1200" dirty="0">
                <a:latin typeface="Century Gothic" panose="020B0502020202020204" pitchFamily="34" charset="0"/>
              </a:rPr>
              <a:t>,</a:t>
            </a:r>
          </a:p>
          <a:p>
            <a:pPr algn="ctr"/>
            <a:r>
              <a:rPr lang="fr-FR" sz="1200" dirty="0">
                <a:latin typeface="Century Gothic" panose="020B0502020202020204" pitchFamily="34" charset="0"/>
              </a:rPr>
              <a:t>corrects,</a:t>
            </a:r>
          </a:p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based</a:t>
            </a:r>
            <a:r>
              <a:rPr lang="fr-FR" sz="1200" dirty="0">
                <a:latin typeface="Century Gothic" panose="020B0502020202020204" pitchFamily="34" charset="0"/>
              </a:rPr>
              <a:t> on,</a:t>
            </a:r>
          </a:p>
          <a:p>
            <a:pPr algn="ctr"/>
            <a:r>
              <a:rPr lang="fr-FR" sz="1200" dirty="0">
                <a:latin typeface="Century Gothic" panose="020B0502020202020204" pitchFamily="34" charset="0"/>
              </a:rPr>
              <a:t>etc…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8F4238FE-5F4E-4B38-9848-2B1B353B6089}"/>
              </a:ext>
            </a:extLst>
          </p:cNvPr>
          <p:cNvSpPr/>
          <p:nvPr/>
        </p:nvSpPr>
        <p:spPr>
          <a:xfrm>
            <a:off x="5876417" y="1555988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Laws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7EDF3DEA-14D7-43D1-899E-5072AB532C9F}"/>
              </a:ext>
            </a:extLst>
          </p:cNvPr>
          <p:cNvSpPr/>
          <p:nvPr/>
        </p:nvSpPr>
        <p:spPr>
          <a:xfrm>
            <a:off x="5876416" y="1902234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Decree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75F73F88-EC6F-41FD-B2BA-3462810CD0FA}"/>
              </a:ext>
            </a:extLst>
          </p:cNvPr>
          <p:cNvSpPr/>
          <p:nvPr/>
        </p:nvSpPr>
        <p:spPr>
          <a:xfrm>
            <a:off x="5876415" y="2267071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Directive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D64EDEE3-3FE9-4C16-96E1-7601133389BA}"/>
              </a:ext>
            </a:extLst>
          </p:cNvPr>
          <p:cNvSpPr/>
          <p:nvPr/>
        </p:nvSpPr>
        <p:spPr>
          <a:xfrm>
            <a:off x="5882659" y="2622527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etc…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0C07412C-CD71-4D61-A7E6-BE4EF64B6DB1}"/>
              </a:ext>
            </a:extLst>
          </p:cNvPr>
          <p:cNvSpPr/>
          <p:nvPr/>
        </p:nvSpPr>
        <p:spPr>
          <a:xfrm>
            <a:off x="8644110" y="775900"/>
            <a:ext cx="1623860" cy="2348518"/>
          </a:xfrm>
          <a:prstGeom prst="roundRect">
            <a:avLst>
              <a:gd name="adj" fmla="val 3253"/>
            </a:avLst>
          </a:prstGeom>
          <a:noFill/>
          <a:ln w="28575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Draft </a:t>
            </a:r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legislation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 docs.</a:t>
            </a:r>
            <a:endParaRPr lang="fr-FR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45605C32-975A-4E8A-B5B0-626B465BE1FB}"/>
              </a:ext>
            </a:extLst>
          </p:cNvPr>
          <p:cNvSpPr/>
          <p:nvPr/>
        </p:nvSpPr>
        <p:spPr>
          <a:xfrm>
            <a:off x="8740234" y="1688059"/>
            <a:ext cx="1389983" cy="346591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Version of draft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888E8F73-5D39-4C53-881B-FCC79831D230}"/>
              </a:ext>
            </a:extLst>
          </p:cNvPr>
          <p:cNvSpPr/>
          <p:nvPr/>
        </p:nvSpPr>
        <p:spPr>
          <a:xfrm>
            <a:off x="8744545" y="2117889"/>
            <a:ext cx="1389983" cy="346591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Amendments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4BEAC726-47FB-42A7-BEB5-ADDD5A4B6661}"/>
              </a:ext>
            </a:extLst>
          </p:cNvPr>
          <p:cNvSpPr/>
          <p:nvPr/>
        </p:nvSpPr>
        <p:spPr>
          <a:xfrm>
            <a:off x="8740234" y="2542274"/>
            <a:ext cx="1389983" cy="50567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Reports, opinions, etc.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0C8EF20-A9CA-44E3-84DB-6B66C4181DB8}"/>
              </a:ext>
            </a:extLst>
          </p:cNvPr>
          <p:cNvSpPr/>
          <p:nvPr/>
        </p:nvSpPr>
        <p:spPr>
          <a:xfrm>
            <a:off x="8656612" y="992573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547E41C-0CF7-4771-8547-1C6F913DE79E}"/>
              </a:ext>
            </a:extLst>
          </p:cNvPr>
          <p:cNvSpPr/>
          <p:nvPr/>
        </p:nvSpPr>
        <p:spPr>
          <a:xfrm>
            <a:off x="3722516" y="6088125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8" name="Connecteur : en angle 37">
            <a:extLst>
              <a:ext uri="{FF2B5EF4-FFF2-40B4-BE49-F238E27FC236}">
                <a16:creationId xmlns:a16="http://schemas.microsoft.com/office/drawing/2014/main" id="{C0802165-4B6E-4681-B291-5E85992BDCC3}"/>
              </a:ext>
            </a:extLst>
          </p:cNvPr>
          <p:cNvCxnSpPr>
            <a:cxnSpLocks/>
            <a:stCxn id="37" idx="2"/>
            <a:endCxn id="39" idx="2"/>
          </p:cNvCxnSpPr>
          <p:nvPr/>
        </p:nvCxnSpPr>
        <p:spPr>
          <a:xfrm rot="16200000" flipH="1">
            <a:off x="4367358" y="5664568"/>
            <a:ext cx="18087" cy="1172106"/>
          </a:xfrm>
          <a:prstGeom prst="bentConnector3">
            <a:avLst>
              <a:gd name="adj1" fmla="val 1363891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1CAA0BAA-81B8-46A9-A10B-8370047D8DCB}"/>
              </a:ext>
            </a:extLst>
          </p:cNvPr>
          <p:cNvSpPr/>
          <p:nvPr/>
        </p:nvSpPr>
        <p:spPr>
          <a:xfrm>
            <a:off x="4894622" y="6106212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5892F329-DD1A-44D8-8AA5-C7D38C8D651B}"/>
              </a:ext>
            </a:extLst>
          </p:cNvPr>
          <p:cNvSpPr txBox="1"/>
          <p:nvPr/>
        </p:nvSpPr>
        <p:spPr>
          <a:xfrm>
            <a:off x="3919542" y="6370973"/>
            <a:ext cx="90724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consist</a:t>
            </a:r>
            <a:r>
              <a:rPr lang="fr-FR" sz="1200" dirty="0">
                <a:latin typeface="Century Gothic" panose="020B0502020202020204" pitchFamily="34" charset="0"/>
              </a:rPr>
              <a:t> of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4E600B0-440E-4D97-91BC-9E31E95B7759}"/>
              </a:ext>
            </a:extLst>
          </p:cNvPr>
          <p:cNvSpPr/>
          <p:nvPr/>
        </p:nvSpPr>
        <p:spPr>
          <a:xfrm>
            <a:off x="5513524" y="6122707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2" name="Connecteur : en angle 41">
            <a:extLst>
              <a:ext uri="{FF2B5EF4-FFF2-40B4-BE49-F238E27FC236}">
                <a16:creationId xmlns:a16="http://schemas.microsoft.com/office/drawing/2014/main" id="{61C4F451-E7F8-4E28-B87F-C4900784981F}"/>
              </a:ext>
            </a:extLst>
          </p:cNvPr>
          <p:cNvCxnSpPr>
            <a:cxnSpLocks/>
            <a:stCxn id="41" idx="2"/>
            <a:endCxn id="43" idx="2"/>
          </p:cNvCxnSpPr>
          <p:nvPr/>
        </p:nvCxnSpPr>
        <p:spPr>
          <a:xfrm rot="16200000" flipH="1">
            <a:off x="6220967" y="5636548"/>
            <a:ext cx="2748" cy="1281971"/>
          </a:xfrm>
          <a:prstGeom prst="bentConnector3">
            <a:avLst>
              <a:gd name="adj1" fmla="val 8418777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77BED7DC-6844-41B8-9E43-AE0C73CED973}"/>
              </a:ext>
            </a:extLst>
          </p:cNvPr>
          <p:cNvSpPr/>
          <p:nvPr/>
        </p:nvSpPr>
        <p:spPr>
          <a:xfrm>
            <a:off x="6795495" y="6125455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7EE3B052-73B0-4B1A-B4D1-6633AA6D63F5}"/>
              </a:ext>
            </a:extLst>
          </p:cNvPr>
          <p:cNvSpPr txBox="1"/>
          <p:nvPr/>
        </p:nvSpPr>
        <p:spPr>
          <a:xfrm>
            <a:off x="5700884" y="6361932"/>
            <a:ext cx="104291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motivated</a:t>
            </a:r>
            <a:r>
              <a:rPr lang="fr-FR" sz="1200" dirty="0">
                <a:latin typeface="Century Gothic" panose="020B0502020202020204" pitchFamily="34" charset="0"/>
              </a:rPr>
              <a:t> by</a:t>
            </a:r>
          </a:p>
        </p:txBody>
      </p:sp>
      <p:sp>
        <p:nvSpPr>
          <p:cNvPr id="45" name="Rectangle : coins arrondis 44">
            <a:extLst>
              <a:ext uri="{FF2B5EF4-FFF2-40B4-BE49-F238E27FC236}">
                <a16:creationId xmlns:a16="http://schemas.microsoft.com/office/drawing/2014/main" id="{A3051DF6-9F01-4366-8C7B-5852BF7A30BF}"/>
              </a:ext>
            </a:extLst>
          </p:cNvPr>
          <p:cNvSpPr/>
          <p:nvPr/>
        </p:nvSpPr>
        <p:spPr>
          <a:xfrm>
            <a:off x="5751217" y="4696541"/>
            <a:ext cx="2418210" cy="993935"/>
          </a:xfrm>
          <a:prstGeom prst="roundRect">
            <a:avLst>
              <a:gd name="adj" fmla="val 3253"/>
            </a:avLst>
          </a:prstGeom>
          <a:noFill/>
          <a:ln w="3175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Processes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6" name="Connecteur : en angle 114">
            <a:extLst>
              <a:ext uri="{FF2B5EF4-FFF2-40B4-BE49-F238E27FC236}">
                <a16:creationId xmlns:a16="http://schemas.microsoft.com/office/drawing/2014/main" id="{1E97F817-D456-44D1-B86B-49D4D85BEB22}"/>
              </a:ext>
            </a:extLst>
          </p:cNvPr>
          <p:cNvCxnSpPr>
            <a:cxnSpLocks/>
          </p:cNvCxnSpPr>
          <p:nvPr/>
        </p:nvCxnSpPr>
        <p:spPr>
          <a:xfrm rot="16200000" flipV="1">
            <a:off x="7227281" y="4177801"/>
            <a:ext cx="364583" cy="700050"/>
          </a:xfrm>
          <a:prstGeom prst="bentConnector3">
            <a:avLst>
              <a:gd name="adj1" fmla="val 226738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46">
            <a:extLst>
              <a:ext uri="{FF2B5EF4-FFF2-40B4-BE49-F238E27FC236}">
                <a16:creationId xmlns:a16="http://schemas.microsoft.com/office/drawing/2014/main" id="{59625DBC-C4ED-4DE7-B5A0-06AD2C5CE06F}"/>
              </a:ext>
            </a:extLst>
          </p:cNvPr>
          <p:cNvSpPr txBox="1"/>
          <p:nvPr/>
        </p:nvSpPr>
        <p:spPr>
          <a:xfrm>
            <a:off x="7170326" y="3710004"/>
            <a:ext cx="87287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consist</a:t>
            </a:r>
            <a:r>
              <a:rPr lang="fr-FR" sz="1200" dirty="0">
                <a:latin typeface="Century Gothic" panose="020B0502020202020204" pitchFamily="34" charset="0"/>
              </a:rPr>
              <a:t> of</a:t>
            </a:r>
          </a:p>
        </p:txBody>
      </p:sp>
    </p:spTree>
    <p:extLst>
      <p:ext uri="{BB962C8B-B14F-4D97-AF65-F5344CB8AC3E}">
        <p14:creationId xmlns:p14="http://schemas.microsoft.com/office/powerpoint/2010/main" val="3276212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75D7F38-0CEA-4CE3-824E-50015485E60B}"/>
              </a:ext>
            </a:extLst>
          </p:cNvPr>
          <p:cNvSpPr txBox="1"/>
          <p:nvPr/>
        </p:nvSpPr>
        <p:spPr>
          <a:xfrm>
            <a:off x="462013" y="335845"/>
            <a:ext cx="11290433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4400" dirty="0" err="1">
                <a:latin typeface="Century Gothic" panose="020B0502020202020204" pitchFamily="34" charset="0"/>
              </a:rPr>
              <a:t>Activities</a:t>
            </a:r>
            <a:r>
              <a:rPr lang="fr-FR" sz="4400" dirty="0">
                <a:latin typeface="Century Gothic" panose="020B0502020202020204" pitchFamily="34" charset="0"/>
              </a:rPr>
              <a:t> and </a:t>
            </a:r>
            <a:r>
              <a:rPr lang="fr-FR" sz="4400" dirty="0" err="1">
                <a:latin typeface="Century Gothic" panose="020B0502020202020204" pitchFamily="34" charset="0"/>
              </a:rPr>
              <a:t>Processes</a:t>
            </a:r>
            <a:r>
              <a:rPr lang="fr-FR" sz="4400" dirty="0">
                <a:latin typeface="Century Gothic" panose="020B0502020202020204" pitchFamily="34" charset="0"/>
              </a:rPr>
              <a:t> can </a:t>
            </a:r>
            <a:r>
              <a:rPr lang="fr-FR" sz="4400" dirty="0" err="1">
                <a:latin typeface="Century Gothic" panose="020B0502020202020204" pitchFamily="34" charset="0"/>
              </a:rPr>
              <a:t>be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specialized</a:t>
            </a:r>
            <a:r>
              <a:rPr lang="fr-FR" sz="4400" dirty="0">
                <a:latin typeface="Century Gothic" panose="020B0502020202020204" pitchFamily="34" charset="0"/>
              </a:rPr>
              <a:t> in </a:t>
            </a:r>
            <a:r>
              <a:rPr lang="fr-FR" sz="4400" i="1" u="sng" dirty="0" err="1">
                <a:latin typeface="Century Gothic" panose="020B0502020202020204" pitchFamily="34" charset="0"/>
              </a:rPr>
              <a:t>legislative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activities</a:t>
            </a:r>
            <a:r>
              <a:rPr lang="fr-FR" sz="4400" dirty="0">
                <a:latin typeface="Century Gothic" panose="020B0502020202020204" pitchFamily="34" charset="0"/>
              </a:rPr>
              <a:t> and </a:t>
            </a:r>
            <a:r>
              <a:rPr lang="fr-FR" sz="4400" i="1" u="sng" dirty="0" err="1">
                <a:latin typeface="Century Gothic" panose="020B0502020202020204" pitchFamily="34" charset="0"/>
              </a:rPr>
              <a:t>legislative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processes</a:t>
            </a:r>
            <a:r>
              <a:rPr lang="fr-FR" sz="4400" dirty="0">
                <a:latin typeface="Century Gothic" panose="020B0502020202020204" pitchFamily="34" charset="0"/>
              </a:rPr>
              <a:t>.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fr-FR" sz="3200" i="1" dirty="0">
              <a:latin typeface="Century Gothic" panose="020B0502020202020204" pitchFamily="34" charset="0"/>
            </a:endParaRP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FR" sz="3200" i="1" dirty="0">
                <a:latin typeface="Century Gothic" panose="020B0502020202020204" pitchFamily="34" charset="0"/>
              </a:rPr>
              <a:t>(</a:t>
            </a:r>
            <a:r>
              <a:rPr lang="fr-FR" sz="3200" i="1" dirty="0" err="1">
                <a:latin typeface="Century Gothic" panose="020B0502020202020204" pitchFamily="34" charset="0"/>
              </a:rPr>
              <a:t>Which</a:t>
            </a:r>
            <a:r>
              <a:rPr lang="fr-FR" sz="3200" i="1" dirty="0">
                <a:latin typeface="Century Gothic" panose="020B0502020202020204" pitchFamily="34" charset="0"/>
              </a:rPr>
              <a:t> </a:t>
            </a:r>
            <a:r>
              <a:rPr lang="fr-FR" sz="3200" i="1" dirty="0" err="1">
                <a:latin typeface="Century Gothic" panose="020B0502020202020204" pitchFamily="34" charset="0"/>
              </a:rPr>
              <a:t>was</a:t>
            </a:r>
            <a:r>
              <a:rPr lang="fr-FR" sz="3200" i="1" dirty="0">
                <a:latin typeface="Century Gothic" panose="020B0502020202020204" pitchFamily="34" charset="0"/>
              </a:rPr>
              <a:t> the focus of ELI-DL in </a:t>
            </a:r>
            <a:r>
              <a:rPr lang="fr-FR" sz="3200" i="1" dirty="0" err="1">
                <a:latin typeface="Century Gothic" panose="020B0502020202020204" pitchFamily="34" charset="0"/>
              </a:rPr>
              <a:t>its</a:t>
            </a:r>
            <a:r>
              <a:rPr lang="fr-FR" sz="3200" i="1" dirty="0">
                <a:latin typeface="Century Gothic" panose="020B0502020202020204" pitchFamily="34" charset="0"/>
              </a:rPr>
              <a:t> first version, </a:t>
            </a:r>
            <a:r>
              <a:rPr lang="fr-FR" sz="3200" i="1" dirty="0" err="1">
                <a:latin typeface="Century Gothic" panose="020B0502020202020204" pitchFamily="34" charset="0"/>
              </a:rPr>
              <a:t>before</a:t>
            </a:r>
            <a:r>
              <a:rPr lang="fr-FR" sz="3200" i="1" dirty="0">
                <a:latin typeface="Century Gothic" panose="020B0502020202020204" pitchFamily="34" charset="0"/>
              </a:rPr>
              <a:t> </a:t>
            </a:r>
            <a:r>
              <a:rPr lang="fr-FR" sz="3200" i="1" dirty="0" err="1">
                <a:latin typeface="Century Gothic" panose="020B0502020202020204" pitchFamily="34" charset="0"/>
              </a:rPr>
              <a:t>broadening</a:t>
            </a:r>
            <a:r>
              <a:rPr lang="fr-FR" sz="3200" i="1" dirty="0">
                <a:latin typeface="Century Gothic" panose="020B0502020202020204" pitchFamily="34" charset="0"/>
              </a:rPr>
              <a:t> the scope to non-</a:t>
            </a:r>
            <a:r>
              <a:rPr lang="fr-FR" sz="3200" i="1" dirty="0" err="1">
                <a:latin typeface="Century Gothic" panose="020B0502020202020204" pitchFamily="34" charset="0"/>
              </a:rPr>
              <a:t>legislative</a:t>
            </a:r>
            <a:r>
              <a:rPr lang="fr-FR" sz="3200" i="1" dirty="0">
                <a:latin typeface="Century Gothic" panose="020B0502020202020204" pitchFamily="34" charset="0"/>
              </a:rPr>
              <a:t> </a:t>
            </a:r>
            <a:r>
              <a:rPr lang="fr-FR" sz="3200" i="1" dirty="0" err="1">
                <a:latin typeface="Century Gothic" panose="020B0502020202020204" pitchFamily="34" charset="0"/>
              </a:rPr>
              <a:t>activities</a:t>
            </a:r>
            <a:r>
              <a:rPr lang="fr-FR" sz="3200" i="1" dirty="0">
                <a:latin typeface="Century Gothic" panose="020B0502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54999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D8B80C74-AEB8-42C8-8CE8-94437F44A137}"/>
              </a:ext>
            </a:extLst>
          </p:cNvPr>
          <p:cNvSpPr/>
          <p:nvPr/>
        </p:nvSpPr>
        <p:spPr>
          <a:xfrm>
            <a:off x="3680481" y="4345534"/>
            <a:ext cx="6758131" cy="1919922"/>
          </a:xfrm>
          <a:prstGeom prst="roundRect">
            <a:avLst>
              <a:gd name="adj" fmla="val 3253"/>
            </a:avLst>
          </a:prstGeom>
          <a:noFill/>
          <a:ln w="3810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-FR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Activities</a:t>
            </a:r>
            <a:endParaRPr lang="fr-FR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69242D05-69D2-4073-A89E-0FF86012F867}"/>
              </a:ext>
            </a:extLst>
          </p:cNvPr>
          <p:cNvSpPr/>
          <p:nvPr/>
        </p:nvSpPr>
        <p:spPr>
          <a:xfrm>
            <a:off x="3680481" y="274112"/>
            <a:ext cx="6758132" cy="3029957"/>
          </a:xfrm>
          <a:prstGeom prst="roundRect">
            <a:avLst>
              <a:gd name="adj" fmla="val 3253"/>
            </a:avLst>
          </a:prstGeom>
          <a:noFill/>
          <a:ln w="381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Documents</a:t>
            </a:r>
            <a:endParaRPr lang="fr-FR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7C26A747-7FEA-4176-91EC-8074852C1493}"/>
              </a:ext>
            </a:extLst>
          </p:cNvPr>
          <p:cNvSpPr/>
          <p:nvPr/>
        </p:nvSpPr>
        <p:spPr>
          <a:xfrm>
            <a:off x="3582525" y="400806"/>
            <a:ext cx="1809549" cy="2723612"/>
          </a:xfrm>
          <a:prstGeom prst="roundRect">
            <a:avLst>
              <a:gd name="adj" fmla="val 3253"/>
            </a:avLst>
          </a:prstGeom>
          <a:solidFill>
            <a:schemeClr val="bg1">
              <a:alpha val="53000"/>
            </a:schemeClr>
          </a:solidFill>
          <a:ln w="12700">
            <a:solidFill>
              <a:srgbClr val="F7964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All documents </a:t>
            </a:r>
            <a:r>
              <a:rPr lang="fr-FR" sz="1200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described</a:t>
            </a:r>
            <a:r>
              <a:rPr lang="fr-FR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 in FRBR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165313DE-968C-45EF-9027-D90D9D5B17FF}"/>
              </a:ext>
            </a:extLst>
          </p:cNvPr>
          <p:cNvSpPr/>
          <p:nvPr/>
        </p:nvSpPr>
        <p:spPr>
          <a:xfrm>
            <a:off x="3878502" y="985280"/>
            <a:ext cx="1217596" cy="459880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Work </a:t>
            </a:r>
            <a:r>
              <a:rPr lang="fr-FR" sz="1100" i="1" dirty="0">
                <a:solidFill>
                  <a:schemeClr val="tx1"/>
                </a:solidFill>
                <a:latin typeface="Century Gothic" panose="020B0502020202020204" pitchFamily="34" charset="0"/>
              </a:rPr>
              <a:t>(version)</a:t>
            </a:r>
            <a:endParaRPr lang="fr-FR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content)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95F5590D-1E06-4504-ABB7-7758E984BD12}"/>
              </a:ext>
            </a:extLst>
          </p:cNvPr>
          <p:cNvSpPr/>
          <p:nvPr/>
        </p:nvSpPr>
        <p:spPr>
          <a:xfrm>
            <a:off x="4015021" y="1612313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E59127A-967A-4AF2-A784-92262573B1FE}"/>
              </a:ext>
            </a:extLst>
          </p:cNvPr>
          <p:cNvSpPr/>
          <p:nvPr/>
        </p:nvSpPr>
        <p:spPr>
          <a:xfrm>
            <a:off x="3924229" y="1688045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1D8AF5BC-D681-43F9-83CE-21B4172759C1}"/>
              </a:ext>
            </a:extLst>
          </p:cNvPr>
          <p:cNvSpPr/>
          <p:nvPr/>
        </p:nvSpPr>
        <p:spPr>
          <a:xfrm>
            <a:off x="3850189" y="1763777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22145BDE-91A8-4832-9AC6-2F43511C648A}"/>
              </a:ext>
            </a:extLst>
          </p:cNvPr>
          <p:cNvSpPr/>
          <p:nvPr/>
        </p:nvSpPr>
        <p:spPr>
          <a:xfrm>
            <a:off x="4015021" y="2390810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E1548559-9050-48B6-8FFB-E32A469BB2FF}"/>
              </a:ext>
            </a:extLst>
          </p:cNvPr>
          <p:cNvSpPr/>
          <p:nvPr/>
        </p:nvSpPr>
        <p:spPr>
          <a:xfrm>
            <a:off x="3924229" y="2466542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098B600D-F5EA-4A34-86A5-544A7B6201B5}"/>
              </a:ext>
            </a:extLst>
          </p:cNvPr>
          <p:cNvSpPr/>
          <p:nvPr/>
        </p:nvSpPr>
        <p:spPr>
          <a:xfrm>
            <a:off x="3850189" y="2542274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Manifestation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file/format)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DAE1895F-E52A-4CB2-976F-46DD04BF12BE}"/>
              </a:ext>
            </a:extLst>
          </p:cNvPr>
          <p:cNvCxnSpPr>
            <a:stCxn id="6" idx="2"/>
          </p:cNvCxnSpPr>
          <p:nvPr/>
        </p:nvCxnSpPr>
        <p:spPr>
          <a:xfrm flipH="1">
            <a:off x="4248922" y="1445160"/>
            <a:ext cx="238378" cy="1671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023CAE5D-E076-49D7-850A-B0A41B662665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4487300" y="1445160"/>
            <a:ext cx="0" cy="1770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542DB53C-9559-411A-8E82-065A819EC124}"/>
              </a:ext>
            </a:extLst>
          </p:cNvPr>
          <p:cNvCxnSpPr>
            <a:cxnSpLocks/>
          </p:cNvCxnSpPr>
          <p:nvPr/>
        </p:nvCxnSpPr>
        <p:spPr>
          <a:xfrm>
            <a:off x="4487300" y="1445160"/>
            <a:ext cx="248004" cy="1478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354C6ECF-A398-40BF-804D-42CE76C68D19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4180828" y="2223657"/>
            <a:ext cx="278159" cy="1671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629816AD-677C-4AFF-937F-FB7B350E8186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458987" y="2223657"/>
            <a:ext cx="0" cy="1917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8781893B-80BD-4130-8ADC-1AD341F3C3D4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458987" y="2223657"/>
            <a:ext cx="276317" cy="1350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ZoneTexte 213">
            <a:extLst>
              <a:ext uri="{FF2B5EF4-FFF2-40B4-BE49-F238E27FC236}">
                <a16:creationId xmlns:a16="http://schemas.microsoft.com/office/drawing/2014/main" id="{F5105EE1-44C2-4086-9AAA-1073E7F77CFC}"/>
              </a:ext>
            </a:extLst>
          </p:cNvPr>
          <p:cNvSpPr txBox="1"/>
          <p:nvPr/>
        </p:nvSpPr>
        <p:spPr>
          <a:xfrm>
            <a:off x="7720682" y="404749"/>
            <a:ext cx="2039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entury Gothic" panose="020B0502020202020204" pitchFamily="34" charset="0"/>
              </a:rPr>
              <a:t>(and </a:t>
            </a:r>
            <a:r>
              <a:rPr lang="fr-FR" sz="1200" dirty="0" err="1">
                <a:latin typeface="Century Gothic" panose="020B0502020202020204" pitchFamily="34" charset="0"/>
              </a:rPr>
              <a:t>their</a:t>
            </a:r>
            <a:r>
              <a:rPr lang="fr-FR" sz="1200" dirty="0">
                <a:latin typeface="Century Gothic" panose="020B0502020202020204" pitchFamily="34" charset="0"/>
              </a:rPr>
              <a:t> subdivisions)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3E6FC50E-C86B-4E3B-AF59-B0E60DAD9046}"/>
              </a:ext>
            </a:extLst>
          </p:cNvPr>
          <p:cNvSpPr/>
          <p:nvPr/>
        </p:nvSpPr>
        <p:spPr>
          <a:xfrm>
            <a:off x="5751217" y="775900"/>
            <a:ext cx="1663259" cy="2348517"/>
          </a:xfrm>
          <a:prstGeom prst="roundRect">
            <a:avLst>
              <a:gd name="adj" fmla="val 3253"/>
            </a:avLst>
          </a:prstGeom>
          <a:noFill/>
          <a:ln w="28575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Legislation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 docs.</a:t>
            </a:r>
            <a:endParaRPr lang="fr-FR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58D3EFD-DE46-4667-9CCB-0C297BDD7371}"/>
              </a:ext>
            </a:extLst>
          </p:cNvPr>
          <p:cNvSpPr/>
          <p:nvPr/>
        </p:nvSpPr>
        <p:spPr>
          <a:xfrm>
            <a:off x="7284163" y="1406778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7B1AB16-A8B1-46E1-9FF2-7DF89FA9137B}"/>
              </a:ext>
            </a:extLst>
          </p:cNvPr>
          <p:cNvSpPr/>
          <p:nvPr/>
        </p:nvSpPr>
        <p:spPr>
          <a:xfrm>
            <a:off x="7275249" y="2792634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 : en angle 25">
            <a:extLst>
              <a:ext uri="{FF2B5EF4-FFF2-40B4-BE49-F238E27FC236}">
                <a16:creationId xmlns:a16="http://schemas.microsoft.com/office/drawing/2014/main" id="{EF96CD55-FFF5-4F9D-88FD-CF7C08FDB037}"/>
              </a:ext>
            </a:extLst>
          </p:cNvPr>
          <p:cNvCxnSpPr>
            <a:cxnSpLocks/>
            <a:stCxn id="21" idx="3"/>
            <a:endCxn id="25" idx="3"/>
          </p:cNvCxnSpPr>
          <p:nvPr/>
        </p:nvCxnSpPr>
        <p:spPr>
          <a:xfrm flipH="1">
            <a:off x="7410912" y="1483505"/>
            <a:ext cx="8914" cy="1385856"/>
          </a:xfrm>
          <a:prstGeom prst="bentConnector3">
            <a:avLst>
              <a:gd name="adj1" fmla="val -6274849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4C46965D-3B71-400D-B842-FAFC15283F9D}"/>
              </a:ext>
            </a:extLst>
          </p:cNvPr>
          <p:cNvSpPr txBox="1"/>
          <p:nvPr/>
        </p:nvSpPr>
        <p:spPr>
          <a:xfrm>
            <a:off x="7510600" y="1676263"/>
            <a:ext cx="988998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repeals</a:t>
            </a:r>
            <a:r>
              <a:rPr lang="fr-FR" sz="1200" dirty="0">
                <a:latin typeface="Century Gothic" panose="020B0502020202020204" pitchFamily="34" charset="0"/>
              </a:rPr>
              <a:t>,</a:t>
            </a:r>
          </a:p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amends</a:t>
            </a:r>
            <a:r>
              <a:rPr lang="fr-FR" sz="1200" dirty="0">
                <a:latin typeface="Century Gothic" panose="020B0502020202020204" pitchFamily="34" charset="0"/>
              </a:rPr>
              <a:t>,</a:t>
            </a:r>
          </a:p>
          <a:p>
            <a:pPr algn="ctr"/>
            <a:r>
              <a:rPr lang="fr-FR" sz="1200" dirty="0">
                <a:latin typeface="Century Gothic" panose="020B0502020202020204" pitchFamily="34" charset="0"/>
              </a:rPr>
              <a:t>corrects,</a:t>
            </a:r>
          </a:p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based</a:t>
            </a:r>
            <a:r>
              <a:rPr lang="fr-FR" sz="1200" dirty="0">
                <a:latin typeface="Century Gothic" panose="020B0502020202020204" pitchFamily="34" charset="0"/>
              </a:rPr>
              <a:t> on,</a:t>
            </a:r>
          </a:p>
          <a:p>
            <a:pPr algn="ctr"/>
            <a:r>
              <a:rPr lang="fr-FR" sz="1200" dirty="0">
                <a:latin typeface="Century Gothic" panose="020B0502020202020204" pitchFamily="34" charset="0"/>
              </a:rPr>
              <a:t>etc…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8F4238FE-5F4E-4B38-9848-2B1B353B6089}"/>
              </a:ext>
            </a:extLst>
          </p:cNvPr>
          <p:cNvSpPr/>
          <p:nvPr/>
        </p:nvSpPr>
        <p:spPr>
          <a:xfrm>
            <a:off x="5876417" y="1555988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Laws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7EDF3DEA-14D7-43D1-899E-5072AB532C9F}"/>
              </a:ext>
            </a:extLst>
          </p:cNvPr>
          <p:cNvSpPr/>
          <p:nvPr/>
        </p:nvSpPr>
        <p:spPr>
          <a:xfrm>
            <a:off x="5876416" y="1902234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Decree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75F73F88-EC6F-41FD-B2BA-3462810CD0FA}"/>
              </a:ext>
            </a:extLst>
          </p:cNvPr>
          <p:cNvSpPr/>
          <p:nvPr/>
        </p:nvSpPr>
        <p:spPr>
          <a:xfrm>
            <a:off x="5876415" y="2267071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Directive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D64EDEE3-3FE9-4C16-96E1-7601133389BA}"/>
              </a:ext>
            </a:extLst>
          </p:cNvPr>
          <p:cNvSpPr/>
          <p:nvPr/>
        </p:nvSpPr>
        <p:spPr>
          <a:xfrm>
            <a:off x="5882659" y="2622527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etc…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0C07412C-CD71-4D61-A7E6-BE4EF64B6DB1}"/>
              </a:ext>
            </a:extLst>
          </p:cNvPr>
          <p:cNvSpPr/>
          <p:nvPr/>
        </p:nvSpPr>
        <p:spPr>
          <a:xfrm>
            <a:off x="8644110" y="775900"/>
            <a:ext cx="1623860" cy="2348518"/>
          </a:xfrm>
          <a:prstGeom prst="roundRect">
            <a:avLst>
              <a:gd name="adj" fmla="val 3253"/>
            </a:avLst>
          </a:prstGeom>
          <a:noFill/>
          <a:ln w="28575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Draft </a:t>
            </a:r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legislation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 docs.</a:t>
            </a:r>
            <a:endParaRPr lang="fr-FR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45605C32-975A-4E8A-B5B0-626B465BE1FB}"/>
              </a:ext>
            </a:extLst>
          </p:cNvPr>
          <p:cNvSpPr/>
          <p:nvPr/>
        </p:nvSpPr>
        <p:spPr>
          <a:xfrm>
            <a:off x="8740234" y="1688059"/>
            <a:ext cx="1389983" cy="346591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Version of draft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888E8F73-5D39-4C53-881B-FCC79831D230}"/>
              </a:ext>
            </a:extLst>
          </p:cNvPr>
          <p:cNvSpPr/>
          <p:nvPr/>
        </p:nvSpPr>
        <p:spPr>
          <a:xfrm>
            <a:off x="8744545" y="2117889"/>
            <a:ext cx="1389983" cy="346591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Amendments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4BEAC726-47FB-42A7-BEB5-ADDD5A4B6661}"/>
              </a:ext>
            </a:extLst>
          </p:cNvPr>
          <p:cNvSpPr/>
          <p:nvPr/>
        </p:nvSpPr>
        <p:spPr>
          <a:xfrm>
            <a:off x="8740234" y="2542274"/>
            <a:ext cx="1389983" cy="50567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Reports, opinions, etc.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0C8EF20-A9CA-44E3-84DB-6B66C4181DB8}"/>
              </a:ext>
            </a:extLst>
          </p:cNvPr>
          <p:cNvSpPr/>
          <p:nvPr/>
        </p:nvSpPr>
        <p:spPr>
          <a:xfrm>
            <a:off x="8656612" y="992573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547E41C-0CF7-4771-8547-1C6F913DE79E}"/>
              </a:ext>
            </a:extLst>
          </p:cNvPr>
          <p:cNvSpPr/>
          <p:nvPr/>
        </p:nvSpPr>
        <p:spPr>
          <a:xfrm>
            <a:off x="3722516" y="6088125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8" name="Connecteur : en angle 37">
            <a:extLst>
              <a:ext uri="{FF2B5EF4-FFF2-40B4-BE49-F238E27FC236}">
                <a16:creationId xmlns:a16="http://schemas.microsoft.com/office/drawing/2014/main" id="{C0802165-4B6E-4681-B291-5E85992BDCC3}"/>
              </a:ext>
            </a:extLst>
          </p:cNvPr>
          <p:cNvCxnSpPr>
            <a:cxnSpLocks/>
            <a:stCxn id="37" idx="2"/>
            <a:endCxn id="39" idx="2"/>
          </p:cNvCxnSpPr>
          <p:nvPr/>
        </p:nvCxnSpPr>
        <p:spPr>
          <a:xfrm rot="16200000" flipH="1">
            <a:off x="4367358" y="5664568"/>
            <a:ext cx="18087" cy="1172106"/>
          </a:xfrm>
          <a:prstGeom prst="bentConnector3">
            <a:avLst>
              <a:gd name="adj1" fmla="val 1363891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1CAA0BAA-81B8-46A9-A10B-8370047D8DCB}"/>
              </a:ext>
            </a:extLst>
          </p:cNvPr>
          <p:cNvSpPr/>
          <p:nvPr/>
        </p:nvSpPr>
        <p:spPr>
          <a:xfrm>
            <a:off x="4894622" y="6106212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5892F329-DD1A-44D8-8AA5-C7D38C8D651B}"/>
              </a:ext>
            </a:extLst>
          </p:cNvPr>
          <p:cNvSpPr txBox="1"/>
          <p:nvPr/>
        </p:nvSpPr>
        <p:spPr>
          <a:xfrm>
            <a:off x="3919542" y="6370973"/>
            <a:ext cx="90724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consist</a:t>
            </a:r>
            <a:r>
              <a:rPr lang="fr-FR" sz="1200" dirty="0">
                <a:latin typeface="Century Gothic" panose="020B0502020202020204" pitchFamily="34" charset="0"/>
              </a:rPr>
              <a:t> of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4E600B0-440E-4D97-91BC-9E31E95B7759}"/>
              </a:ext>
            </a:extLst>
          </p:cNvPr>
          <p:cNvSpPr/>
          <p:nvPr/>
        </p:nvSpPr>
        <p:spPr>
          <a:xfrm>
            <a:off x="5513524" y="6122707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2" name="Connecteur : en angle 41">
            <a:extLst>
              <a:ext uri="{FF2B5EF4-FFF2-40B4-BE49-F238E27FC236}">
                <a16:creationId xmlns:a16="http://schemas.microsoft.com/office/drawing/2014/main" id="{61C4F451-E7F8-4E28-B87F-C4900784981F}"/>
              </a:ext>
            </a:extLst>
          </p:cNvPr>
          <p:cNvCxnSpPr>
            <a:cxnSpLocks/>
            <a:stCxn id="41" idx="2"/>
            <a:endCxn id="43" idx="2"/>
          </p:cNvCxnSpPr>
          <p:nvPr/>
        </p:nvCxnSpPr>
        <p:spPr>
          <a:xfrm rot="16200000" flipH="1">
            <a:off x="6220967" y="5636548"/>
            <a:ext cx="2748" cy="1281971"/>
          </a:xfrm>
          <a:prstGeom prst="bentConnector3">
            <a:avLst>
              <a:gd name="adj1" fmla="val 8418777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77BED7DC-6844-41B8-9E43-AE0C73CED973}"/>
              </a:ext>
            </a:extLst>
          </p:cNvPr>
          <p:cNvSpPr/>
          <p:nvPr/>
        </p:nvSpPr>
        <p:spPr>
          <a:xfrm>
            <a:off x="6795495" y="6125455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7EE3B052-73B0-4B1A-B4D1-6633AA6D63F5}"/>
              </a:ext>
            </a:extLst>
          </p:cNvPr>
          <p:cNvSpPr txBox="1"/>
          <p:nvPr/>
        </p:nvSpPr>
        <p:spPr>
          <a:xfrm>
            <a:off x="5700884" y="6361932"/>
            <a:ext cx="104291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motivated</a:t>
            </a:r>
            <a:r>
              <a:rPr lang="fr-FR" sz="1200" dirty="0">
                <a:latin typeface="Century Gothic" panose="020B0502020202020204" pitchFamily="34" charset="0"/>
              </a:rPr>
              <a:t> by</a:t>
            </a:r>
          </a:p>
        </p:txBody>
      </p:sp>
      <p:sp>
        <p:nvSpPr>
          <p:cNvPr id="45" name="Rectangle : coins arrondis 44">
            <a:extLst>
              <a:ext uri="{FF2B5EF4-FFF2-40B4-BE49-F238E27FC236}">
                <a16:creationId xmlns:a16="http://schemas.microsoft.com/office/drawing/2014/main" id="{A3051DF6-9F01-4366-8C7B-5852BF7A30BF}"/>
              </a:ext>
            </a:extLst>
          </p:cNvPr>
          <p:cNvSpPr/>
          <p:nvPr/>
        </p:nvSpPr>
        <p:spPr>
          <a:xfrm>
            <a:off x="5751217" y="4696541"/>
            <a:ext cx="2418210" cy="993935"/>
          </a:xfrm>
          <a:prstGeom prst="roundRect">
            <a:avLst>
              <a:gd name="adj" fmla="val 3253"/>
            </a:avLst>
          </a:prstGeom>
          <a:noFill/>
          <a:ln w="3175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Processes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6" name="Connecteur : en angle 114">
            <a:extLst>
              <a:ext uri="{FF2B5EF4-FFF2-40B4-BE49-F238E27FC236}">
                <a16:creationId xmlns:a16="http://schemas.microsoft.com/office/drawing/2014/main" id="{1E97F817-D456-44D1-B86B-49D4D85BEB22}"/>
              </a:ext>
            </a:extLst>
          </p:cNvPr>
          <p:cNvCxnSpPr>
            <a:cxnSpLocks/>
          </p:cNvCxnSpPr>
          <p:nvPr/>
        </p:nvCxnSpPr>
        <p:spPr>
          <a:xfrm rot="16200000" flipV="1">
            <a:off x="7227281" y="4177801"/>
            <a:ext cx="364583" cy="700050"/>
          </a:xfrm>
          <a:prstGeom prst="bentConnector3">
            <a:avLst>
              <a:gd name="adj1" fmla="val 226738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46">
            <a:extLst>
              <a:ext uri="{FF2B5EF4-FFF2-40B4-BE49-F238E27FC236}">
                <a16:creationId xmlns:a16="http://schemas.microsoft.com/office/drawing/2014/main" id="{59625DBC-C4ED-4DE7-B5A0-06AD2C5CE06F}"/>
              </a:ext>
            </a:extLst>
          </p:cNvPr>
          <p:cNvSpPr txBox="1"/>
          <p:nvPr/>
        </p:nvSpPr>
        <p:spPr>
          <a:xfrm>
            <a:off x="7170326" y="3710004"/>
            <a:ext cx="87287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consist</a:t>
            </a:r>
            <a:r>
              <a:rPr lang="fr-FR" sz="1200" dirty="0">
                <a:latin typeface="Century Gothic" panose="020B0502020202020204" pitchFamily="34" charset="0"/>
              </a:rPr>
              <a:t> of</a:t>
            </a:r>
          </a:p>
        </p:txBody>
      </p: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8AE35ED6-C88F-4F6C-B3BD-BA64C75A7D61}"/>
              </a:ext>
            </a:extLst>
          </p:cNvPr>
          <p:cNvSpPr/>
          <p:nvPr/>
        </p:nvSpPr>
        <p:spPr>
          <a:xfrm>
            <a:off x="3581705" y="5364710"/>
            <a:ext cx="1964479" cy="800501"/>
          </a:xfrm>
          <a:prstGeom prst="roundRect">
            <a:avLst>
              <a:gd name="adj" fmla="val 3253"/>
            </a:avLst>
          </a:prstGeom>
          <a:solidFill>
            <a:schemeClr val="bg1">
              <a:alpha val="53000"/>
            </a:schemeClr>
          </a:solidFill>
          <a:ln w="12700">
            <a:solidFill>
              <a:srgbClr val="1F497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endParaRPr lang="fr-FR" sz="120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479FE19D-A7BE-4197-B217-D37125BF8482}"/>
              </a:ext>
            </a:extLst>
          </p:cNvPr>
          <p:cNvSpPr txBox="1"/>
          <p:nvPr/>
        </p:nvSpPr>
        <p:spPr>
          <a:xfrm>
            <a:off x="3717385" y="5441794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</a:t>
            </a:r>
            <a:r>
              <a:rPr kumimoji="0" lang="fr-FR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be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fr-FR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specialized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in </a:t>
            </a:r>
            <a:r>
              <a:rPr kumimoji="0" lang="fr-FR" sz="1200" b="0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legislative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fr-FR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activities</a:t>
            </a:r>
            <a:r>
              <a:rPr lang="fr-FR" sz="1200" i="1" dirty="0">
                <a:solidFill>
                  <a:prstClr val="black"/>
                </a:solidFill>
                <a:latin typeface="Century Gothic" panose="020B0502020202020204" pitchFamily="34" charset="0"/>
              </a:rPr>
              <a:t> &amp;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fr-FR" sz="1200" b="0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legislative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fr-FR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processes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12998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75D7F38-0CEA-4CE3-824E-50015485E60B}"/>
              </a:ext>
            </a:extLst>
          </p:cNvPr>
          <p:cNvSpPr txBox="1"/>
          <p:nvPr/>
        </p:nvSpPr>
        <p:spPr>
          <a:xfrm>
            <a:off x="462013" y="335845"/>
            <a:ext cx="11290433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latin typeface="Century Gothic" panose="020B0502020202020204" pitchFamily="34" charset="0"/>
              </a:rPr>
              <a:t>An important aspect of the model </a:t>
            </a:r>
            <a:r>
              <a:rPr lang="fr-FR" sz="4400" dirty="0" err="1">
                <a:latin typeface="Century Gothic" panose="020B0502020202020204" pitchFamily="34" charset="0"/>
              </a:rPr>
              <a:t>is</a:t>
            </a:r>
            <a:r>
              <a:rPr lang="fr-FR" sz="4400" dirty="0">
                <a:latin typeface="Century Gothic" panose="020B0502020202020204" pitchFamily="34" charset="0"/>
              </a:rPr>
              <a:t> the linkage of </a:t>
            </a:r>
            <a:r>
              <a:rPr lang="fr-FR" sz="4400" dirty="0" err="1">
                <a:latin typeface="Century Gothic" panose="020B0502020202020204" pitchFamily="34" charset="0"/>
              </a:rPr>
              <a:t>Activities</a:t>
            </a:r>
            <a:r>
              <a:rPr lang="fr-FR" sz="4400" dirty="0">
                <a:latin typeface="Century Gothic" panose="020B0502020202020204" pitchFamily="34" charset="0"/>
              </a:rPr>
              <a:t> and Documents :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fr-FR" sz="4000" dirty="0">
                <a:latin typeface="Century Gothic" panose="020B0502020202020204" pitchFamily="34" charset="0"/>
              </a:rPr>
              <a:t>Documents can </a:t>
            </a:r>
            <a:r>
              <a:rPr lang="fr-FR" sz="4000" dirty="0" err="1">
                <a:latin typeface="Century Gothic" panose="020B0502020202020204" pitchFamily="34" charset="0"/>
              </a:rPr>
              <a:t>be</a:t>
            </a:r>
            <a:r>
              <a:rPr lang="fr-FR" sz="4000" dirty="0">
                <a:latin typeface="Century Gothic" panose="020B0502020202020204" pitchFamily="34" charset="0"/>
              </a:rPr>
              <a:t> </a:t>
            </a:r>
            <a:r>
              <a:rPr lang="fr-FR" sz="4000" b="1" dirty="0">
                <a:latin typeface="Century Gothic" panose="020B0502020202020204" pitchFamily="34" charset="0"/>
              </a:rPr>
              <a:t>input or output</a:t>
            </a:r>
            <a:r>
              <a:rPr lang="fr-FR" sz="4000" dirty="0">
                <a:latin typeface="Century Gothic" panose="020B0502020202020204" pitchFamily="34" charset="0"/>
              </a:rPr>
              <a:t> of </a:t>
            </a:r>
            <a:r>
              <a:rPr lang="fr-FR" sz="4000" dirty="0" err="1">
                <a:latin typeface="Century Gothic" panose="020B0502020202020204" pitchFamily="34" charset="0"/>
              </a:rPr>
              <a:t>activities</a:t>
            </a:r>
            <a:endParaRPr lang="fr-FR" sz="4000" dirty="0">
              <a:latin typeface="Century Gothic" panose="020B0502020202020204" pitchFamily="34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fr-FR" sz="4000" dirty="0" err="1">
                <a:latin typeface="Century Gothic" panose="020B0502020202020204" pitchFamily="34" charset="0"/>
              </a:rPr>
              <a:t>Activities</a:t>
            </a:r>
            <a:r>
              <a:rPr lang="fr-FR" sz="4000" dirty="0">
                <a:latin typeface="Century Gothic" panose="020B0502020202020204" pitchFamily="34" charset="0"/>
              </a:rPr>
              <a:t> can </a:t>
            </a:r>
            <a:r>
              <a:rPr lang="fr-FR" sz="4000" dirty="0" err="1">
                <a:latin typeface="Century Gothic" panose="020B0502020202020204" pitchFamily="34" charset="0"/>
              </a:rPr>
              <a:t>be</a:t>
            </a:r>
            <a:r>
              <a:rPr lang="fr-FR" sz="4000" dirty="0">
                <a:latin typeface="Century Gothic" panose="020B0502020202020204" pitchFamily="34" charset="0"/>
              </a:rPr>
              <a:t> </a:t>
            </a:r>
            <a:r>
              <a:rPr lang="fr-FR" sz="4000" b="1" dirty="0" err="1">
                <a:latin typeface="Century Gothic" panose="020B0502020202020204" pitchFamily="34" charset="0"/>
              </a:rPr>
              <a:t>recorded</a:t>
            </a:r>
            <a:r>
              <a:rPr lang="fr-FR" sz="4000" b="1" dirty="0">
                <a:latin typeface="Century Gothic" panose="020B0502020202020204" pitchFamily="34" charset="0"/>
              </a:rPr>
              <a:t> in </a:t>
            </a:r>
            <a:r>
              <a:rPr lang="fr-FR" sz="4000" dirty="0">
                <a:latin typeface="Century Gothic" panose="020B0502020202020204" pitchFamily="34" charset="0"/>
              </a:rPr>
              <a:t>documents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fr-FR" sz="4000" dirty="0" err="1">
                <a:latin typeface="Century Gothic" panose="020B0502020202020204" pitchFamily="34" charset="0"/>
              </a:rPr>
              <a:t>Activities</a:t>
            </a:r>
            <a:r>
              <a:rPr lang="fr-FR" sz="4000" dirty="0">
                <a:latin typeface="Century Gothic" panose="020B0502020202020204" pitchFamily="34" charset="0"/>
              </a:rPr>
              <a:t> </a:t>
            </a:r>
            <a:r>
              <a:rPr lang="fr-FR" sz="2800" dirty="0">
                <a:latin typeface="Century Gothic" panose="020B0502020202020204" pitchFamily="34" charset="0"/>
              </a:rPr>
              <a:t>(and draft-</a:t>
            </a:r>
            <a:r>
              <a:rPr lang="fr-FR" sz="2800" dirty="0" err="1">
                <a:latin typeface="Century Gothic" panose="020B0502020202020204" pitchFamily="34" charset="0"/>
              </a:rPr>
              <a:t>legislation</a:t>
            </a:r>
            <a:r>
              <a:rPr lang="fr-FR" sz="2800" dirty="0">
                <a:latin typeface="Century Gothic" panose="020B0502020202020204" pitchFamily="34" charset="0"/>
              </a:rPr>
              <a:t> documents)</a:t>
            </a:r>
            <a:r>
              <a:rPr lang="fr-FR" sz="4000" dirty="0">
                <a:latin typeface="Century Gothic" panose="020B0502020202020204" pitchFamily="34" charset="0"/>
              </a:rPr>
              <a:t> can </a:t>
            </a:r>
            <a:r>
              <a:rPr lang="fr-FR" sz="4000" b="1" dirty="0" err="1">
                <a:latin typeface="Century Gothic" panose="020B0502020202020204" pitchFamily="34" charset="0"/>
              </a:rPr>
              <a:t>foresee</a:t>
            </a:r>
            <a:r>
              <a:rPr lang="fr-FR" sz="4000" b="1" dirty="0">
                <a:latin typeface="Century Gothic" panose="020B0502020202020204" pitchFamily="34" charset="0"/>
              </a:rPr>
              <a:t> a change </a:t>
            </a:r>
            <a:r>
              <a:rPr lang="fr-FR" sz="4000" dirty="0">
                <a:latin typeface="Century Gothic" panose="020B0502020202020204" pitchFamily="34" charset="0"/>
              </a:rPr>
              <a:t>in </a:t>
            </a:r>
            <a:r>
              <a:rPr lang="fr-FR" sz="4000" dirty="0" err="1">
                <a:latin typeface="Century Gothic" panose="020B0502020202020204" pitchFamily="34" charset="0"/>
              </a:rPr>
              <a:t>legislation</a:t>
            </a:r>
            <a:endParaRPr lang="fr-FR" sz="4000" dirty="0">
              <a:latin typeface="Century Gothic" panose="020B0502020202020204" pitchFamily="34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fr-FR" sz="4000" dirty="0" err="1">
                <a:latin typeface="Century Gothic" panose="020B0502020202020204" pitchFamily="34" charset="0"/>
              </a:rPr>
              <a:t>Processes</a:t>
            </a:r>
            <a:r>
              <a:rPr lang="fr-FR" sz="4000" dirty="0">
                <a:latin typeface="Century Gothic" panose="020B0502020202020204" pitchFamily="34" charset="0"/>
              </a:rPr>
              <a:t> can </a:t>
            </a:r>
            <a:r>
              <a:rPr lang="fr-FR" sz="4000" b="1" dirty="0">
                <a:latin typeface="Century Gothic" panose="020B0502020202020204" pitchFamily="34" charset="0"/>
              </a:rPr>
              <a:t>group</a:t>
            </a:r>
            <a:r>
              <a:rPr lang="fr-FR" sz="4000" dirty="0">
                <a:latin typeface="Century Gothic" panose="020B0502020202020204" pitchFamily="34" charset="0"/>
              </a:rPr>
              <a:t> all the documents </a:t>
            </a:r>
            <a:r>
              <a:rPr lang="fr-FR" sz="4000" dirty="0" err="1">
                <a:latin typeface="Century Gothic" panose="020B0502020202020204" pitchFamily="34" charset="0"/>
              </a:rPr>
              <a:t>issued</a:t>
            </a:r>
            <a:r>
              <a:rPr lang="fr-FR" sz="4000" dirty="0">
                <a:latin typeface="Century Gothic" panose="020B0502020202020204" pitchFamily="34" charset="0"/>
              </a:rPr>
              <a:t> </a:t>
            </a:r>
            <a:r>
              <a:rPr lang="fr-FR" sz="4000" dirty="0" err="1">
                <a:latin typeface="Century Gothic" panose="020B0502020202020204" pitchFamily="34" charset="0"/>
              </a:rPr>
              <a:t>within</a:t>
            </a:r>
            <a:r>
              <a:rPr lang="fr-FR" sz="4000" dirty="0">
                <a:latin typeface="Century Gothic" panose="020B0502020202020204" pitchFamily="34" charset="0"/>
              </a:rPr>
              <a:t> the process</a:t>
            </a:r>
          </a:p>
        </p:txBody>
      </p:sp>
    </p:spTree>
    <p:extLst>
      <p:ext uri="{BB962C8B-B14F-4D97-AF65-F5344CB8AC3E}">
        <p14:creationId xmlns:p14="http://schemas.microsoft.com/office/powerpoint/2010/main" val="36833626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D8B80C74-AEB8-42C8-8CE8-94437F44A137}"/>
              </a:ext>
            </a:extLst>
          </p:cNvPr>
          <p:cNvSpPr/>
          <p:nvPr/>
        </p:nvSpPr>
        <p:spPr>
          <a:xfrm>
            <a:off x="3680481" y="4345534"/>
            <a:ext cx="6758131" cy="1919922"/>
          </a:xfrm>
          <a:prstGeom prst="roundRect">
            <a:avLst>
              <a:gd name="adj" fmla="val 3253"/>
            </a:avLst>
          </a:prstGeom>
          <a:noFill/>
          <a:ln w="3810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-FR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Activities</a:t>
            </a:r>
            <a:endParaRPr lang="fr-FR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69242D05-69D2-4073-A89E-0FF86012F867}"/>
              </a:ext>
            </a:extLst>
          </p:cNvPr>
          <p:cNvSpPr/>
          <p:nvPr/>
        </p:nvSpPr>
        <p:spPr>
          <a:xfrm>
            <a:off x="3680481" y="274112"/>
            <a:ext cx="6758132" cy="3029957"/>
          </a:xfrm>
          <a:prstGeom prst="roundRect">
            <a:avLst>
              <a:gd name="adj" fmla="val 3253"/>
            </a:avLst>
          </a:prstGeom>
          <a:noFill/>
          <a:ln w="381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Documents</a:t>
            </a:r>
            <a:endParaRPr lang="fr-FR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7C26A747-7FEA-4176-91EC-8074852C1493}"/>
              </a:ext>
            </a:extLst>
          </p:cNvPr>
          <p:cNvSpPr/>
          <p:nvPr/>
        </p:nvSpPr>
        <p:spPr>
          <a:xfrm>
            <a:off x="3582525" y="400806"/>
            <a:ext cx="1809549" cy="2723612"/>
          </a:xfrm>
          <a:prstGeom prst="roundRect">
            <a:avLst>
              <a:gd name="adj" fmla="val 3253"/>
            </a:avLst>
          </a:prstGeom>
          <a:solidFill>
            <a:schemeClr val="bg1">
              <a:alpha val="53000"/>
            </a:schemeClr>
          </a:solidFill>
          <a:ln w="12700">
            <a:solidFill>
              <a:srgbClr val="F7964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All documents </a:t>
            </a:r>
            <a:r>
              <a:rPr lang="fr-FR" sz="1200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described</a:t>
            </a:r>
            <a:r>
              <a:rPr lang="fr-FR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 in FRBR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165313DE-968C-45EF-9027-D90D9D5B17FF}"/>
              </a:ext>
            </a:extLst>
          </p:cNvPr>
          <p:cNvSpPr/>
          <p:nvPr/>
        </p:nvSpPr>
        <p:spPr>
          <a:xfrm>
            <a:off x="3878502" y="985280"/>
            <a:ext cx="1217596" cy="459880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Work </a:t>
            </a:r>
            <a:r>
              <a:rPr lang="fr-FR" sz="1100" i="1" dirty="0">
                <a:solidFill>
                  <a:schemeClr val="tx1"/>
                </a:solidFill>
                <a:latin typeface="Century Gothic" panose="020B0502020202020204" pitchFamily="34" charset="0"/>
              </a:rPr>
              <a:t>(version)</a:t>
            </a:r>
            <a:endParaRPr lang="fr-FR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content)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95F5590D-1E06-4504-ABB7-7758E984BD12}"/>
              </a:ext>
            </a:extLst>
          </p:cNvPr>
          <p:cNvSpPr/>
          <p:nvPr/>
        </p:nvSpPr>
        <p:spPr>
          <a:xfrm>
            <a:off x="4015021" y="1612313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E59127A-967A-4AF2-A784-92262573B1FE}"/>
              </a:ext>
            </a:extLst>
          </p:cNvPr>
          <p:cNvSpPr/>
          <p:nvPr/>
        </p:nvSpPr>
        <p:spPr>
          <a:xfrm>
            <a:off x="3924229" y="1688045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1D8AF5BC-D681-43F9-83CE-21B4172759C1}"/>
              </a:ext>
            </a:extLst>
          </p:cNvPr>
          <p:cNvSpPr/>
          <p:nvPr/>
        </p:nvSpPr>
        <p:spPr>
          <a:xfrm>
            <a:off x="3850189" y="1763777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22145BDE-91A8-4832-9AC6-2F43511C648A}"/>
              </a:ext>
            </a:extLst>
          </p:cNvPr>
          <p:cNvSpPr/>
          <p:nvPr/>
        </p:nvSpPr>
        <p:spPr>
          <a:xfrm>
            <a:off x="4015021" y="2390810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E1548559-9050-48B6-8FFB-E32A469BB2FF}"/>
              </a:ext>
            </a:extLst>
          </p:cNvPr>
          <p:cNvSpPr/>
          <p:nvPr/>
        </p:nvSpPr>
        <p:spPr>
          <a:xfrm>
            <a:off x="3924229" y="2466542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098B600D-F5EA-4A34-86A5-544A7B6201B5}"/>
              </a:ext>
            </a:extLst>
          </p:cNvPr>
          <p:cNvSpPr/>
          <p:nvPr/>
        </p:nvSpPr>
        <p:spPr>
          <a:xfrm>
            <a:off x="3850189" y="2542274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Manifestation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file/format)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DAE1895F-E52A-4CB2-976F-46DD04BF12BE}"/>
              </a:ext>
            </a:extLst>
          </p:cNvPr>
          <p:cNvCxnSpPr>
            <a:stCxn id="6" idx="2"/>
          </p:cNvCxnSpPr>
          <p:nvPr/>
        </p:nvCxnSpPr>
        <p:spPr>
          <a:xfrm flipH="1">
            <a:off x="4248922" y="1445160"/>
            <a:ext cx="238378" cy="1671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023CAE5D-E076-49D7-850A-B0A41B662665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4487300" y="1445160"/>
            <a:ext cx="0" cy="1770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542DB53C-9559-411A-8E82-065A819EC124}"/>
              </a:ext>
            </a:extLst>
          </p:cNvPr>
          <p:cNvCxnSpPr>
            <a:cxnSpLocks/>
          </p:cNvCxnSpPr>
          <p:nvPr/>
        </p:nvCxnSpPr>
        <p:spPr>
          <a:xfrm>
            <a:off x="4487300" y="1445160"/>
            <a:ext cx="248004" cy="1478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354C6ECF-A398-40BF-804D-42CE76C68D19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4180828" y="2223657"/>
            <a:ext cx="278159" cy="1671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629816AD-677C-4AFF-937F-FB7B350E8186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458987" y="2223657"/>
            <a:ext cx="0" cy="1917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8781893B-80BD-4130-8ADC-1AD341F3C3D4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458987" y="2223657"/>
            <a:ext cx="276317" cy="1350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ZoneTexte 213">
            <a:extLst>
              <a:ext uri="{FF2B5EF4-FFF2-40B4-BE49-F238E27FC236}">
                <a16:creationId xmlns:a16="http://schemas.microsoft.com/office/drawing/2014/main" id="{F5105EE1-44C2-4086-9AAA-1073E7F77CFC}"/>
              </a:ext>
            </a:extLst>
          </p:cNvPr>
          <p:cNvSpPr txBox="1"/>
          <p:nvPr/>
        </p:nvSpPr>
        <p:spPr>
          <a:xfrm>
            <a:off x="7720682" y="404749"/>
            <a:ext cx="2039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entury Gothic" panose="020B0502020202020204" pitchFamily="34" charset="0"/>
              </a:rPr>
              <a:t>(and </a:t>
            </a:r>
            <a:r>
              <a:rPr lang="fr-FR" sz="1200" dirty="0" err="1">
                <a:latin typeface="Century Gothic" panose="020B0502020202020204" pitchFamily="34" charset="0"/>
              </a:rPr>
              <a:t>their</a:t>
            </a:r>
            <a:r>
              <a:rPr lang="fr-FR" sz="1200" dirty="0">
                <a:latin typeface="Century Gothic" panose="020B0502020202020204" pitchFamily="34" charset="0"/>
              </a:rPr>
              <a:t> subdivisions)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3E6FC50E-C86B-4E3B-AF59-B0E60DAD9046}"/>
              </a:ext>
            </a:extLst>
          </p:cNvPr>
          <p:cNvSpPr/>
          <p:nvPr/>
        </p:nvSpPr>
        <p:spPr>
          <a:xfrm>
            <a:off x="5751217" y="775900"/>
            <a:ext cx="1663259" cy="2348517"/>
          </a:xfrm>
          <a:prstGeom prst="roundRect">
            <a:avLst>
              <a:gd name="adj" fmla="val 3253"/>
            </a:avLst>
          </a:prstGeom>
          <a:noFill/>
          <a:ln w="28575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Legislation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 docs.</a:t>
            </a:r>
            <a:endParaRPr lang="fr-FR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58D3EFD-DE46-4667-9CCB-0C297BDD7371}"/>
              </a:ext>
            </a:extLst>
          </p:cNvPr>
          <p:cNvSpPr/>
          <p:nvPr/>
        </p:nvSpPr>
        <p:spPr>
          <a:xfrm>
            <a:off x="7284163" y="1406778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7B1AB16-A8B1-46E1-9FF2-7DF89FA9137B}"/>
              </a:ext>
            </a:extLst>
          </p:cNvPr>
          <p:cNvSpPr/>
          <p:nvPr/>
        </p:nvSpPr>
        <p:spPr>
          <a:xfrm>
            <a:off x="7275249" y="2792634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 : en angle 25">
            <a:extLst>
              <a:ext uri="{FF2B5EF4-FFF2-40B4-BE49-F238E27FC236}">
                <a16:creationId xmlns:a16="http://schemas.microsoft.com/office/drawing/2014/main" id="{EF96CD55-FFF5-4F9D-88FD-CF7C08FDB037}"/>
              </a:ext>
            </a:extLst>
          </p:cNvPr>
          <p:cNvCxnSpPr>
            <a:cxnSpLocks/>
            <a:stCxn id="21" idx="3"/>
            <a:endCxn id="25" idx="3"/>
          </p:cNvCxnSpPr>
          <p:nvPr/>
        </p:nvCxnSpPr>
        <p:spPr>
          <a:xfrm flipH="1">
            <a:off x="7410912" y="1483505"/>
            <a:ext cx="8914" cy="1385856"/>
          </a:xfrm>
          <a:prstGeom prst="bentConnector3">
            <a:avLst>
              <a:gd name="adj1" fmla="val -6274849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4C46965D-3B71-400D-B842-FAFC15283F9D}"/>
              </a:ext>
            </a:extLst>
          </p:cNvPr>
          <p:cNvSpPr txBox="1"/>
          <p:nvPr/>
        </p:nvSpPr>
        <p:spPr>
          <a:xfrm>
            <a:off x="7510600" y="1676263"/>
            <a:ext cx="988998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repeals</a:t>
            </a:r>
            <a:r>
              <a:rPr lang="fr-FR" sz="1200" dirty="0">
                <a:latin typeface="Century Gothic" panose="020B0502020202020204" pitchFamily="34" charset="0"/>
              </a:rPr>
              <a:t>,</a:t>
            </a:r>
          </a:p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amends</a:t>
            </a:r>
            <a:r>
              <a:rPr lang="fr-FR" sz="1200" dirty="0">
                <a:latin typeface="Century Gothic" panose="020B0502020202020204" pitchFamily="34" charset="0"/>
              </a:rPr>
              <a:t>,</a:t>
            </a:r>
          </a:p>
          <a:p>
            <a:pPr algn="ctr"/>
            <a:r>
              <a:rPr lang="fr-FR" sz="1200" dirty="0">
                <a:latin typeface="Century Gothic" panose="020B0502020202020204" pitchFamily="34" charset="0"/>
              </a:rPr>
              <a:t>corrects,</a:t>
            </a:r>
          </a:p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based</a:t>
            </a:r>
            <a:r>
              <a:rPr lang="fr-FR" sz="1200" dirty="0">
                <a:latin typeface="Century Gothic" panose="020B0502020202020204" pitchFamily="34" charset="0"/>
              </a:rPr>
              <a:t> on,</a:t>
            </a:r>
          </a:p>
          <a:p>
            <a:pPr algn="ctr"/>
            <a:r>
              <a:rPr lang="fr-FR" sz="1200" dirty="0">
                <a:latin typeface="Century Gothic" panose="020B0502020202020204" pitchFamily="34" charset="0"/>
              </a:rPr>
              <a:t>etc…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8F4238FE-5F4E-4B38-9848-2B1B353B6089}"/>
              </a:ext>
            </a:extLst>
          </p:cNvPr>
          <p:cNvSpPr/>
          <p:nvPr/>
        </p:nvSpPr>
        <p:spPr>
          <a:xfrm>
            <a:off x="5876417" y="1555988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Laws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7EDF3DEA-14D7-43D1-899E-5072AB532C9F}"/>
              </a:ext>
            </a:extLst>
          </p:cNvPr>
          <p:cNvSpPr/>
          <p:nvPr/>
        </p:nvSpPr>
        <p:spPr>
          <a:xfrm>
            <a:off x="5876416" y="1902234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Decree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75F73F88-EC6F-41FD-B2BA-3462810CD0FA}"/>
              </a:ext>
            </a:extLst>
          </p:cNvPr>
          <p:cNvSpPr/>
          <p:nvPr/>
        </p:nvSpPr>
        <p:spPr>
          <a:xfrm>
            <a:off x="5876415" y="2267071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Directive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D64EDEE3-3FE9-4C16-96E1-7601133389BA}"/>
              </a:ext>
            </a:extLst>
          </p:cNvPr>
          <p:cNvSpPr/>
          <p:nvPr/>
        </p:nvSpPr>
        <p:spPr>
          <a:xfrm>
            <a:off x="5882659" y="2622527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etc…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0C07412C-CD71-4D61-A7E6-BE4EF64B6DB1}"/>
              </a:ext>
            </a:extLst>
          </p:cNvPr>
          <p:cNvSpPr/>
          <p:nvPr/>
        </p:nvSpPr>
        <p:spPr>
          <a:xfrm>
            <a:off x="8644110" y="775900"/>
            <a:ext cx="1623860" cy="2348518"/>
          </a:xfrm>
          <a:prstGeom prst="roundRect">
            <a:avLst>
              <a:gd name="adj" fmla="val 3253"/>
            </a:avLst>
          </a:prstGeom>
          <a:noFill/>
          <a:ln w="28575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Draft </a:t>
            </a:r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legislation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 docs.</a:t>
            </a:r>
            <a:endParaRPr lang="fr-FR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45605C32-975A-4E8A-B5B0-626B465BE1FB}"/>
              </a:ext>
            </a:extLst>
          </p:cNvPr>
          <p:cNvSpPr/>
          <p:nvPr/>
        </p:nvSpPr>
        <p:spPr>
          <a:xfrm>
            <a:off x="8740234" y="1688059"/>
            <a:ext cx="1389983" cy="346591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Version of draft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888E8F73-5D39-4C53-881B-FCC79831D230}"/>
              </a:ext>
            </a:extLst>
          </p:cNvPr>
          <p:cNvSpPr/>
          <p:nvPr/>
        </p:nvSpPr>
        <p:spPr>
          <a:xfrm>
            <a:off x="8744545" y="2117889"/>
            <a:ext cx="1389983" cy="346591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Amendments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4BEAC726-47FB-42A7-BEB5-ADDD5A4B6661}"/>
              </a:ext>
            </a:extLst>
          </p:cNvPr>
          <p:cNvSpPr/>
          <p:nvPr/>
        </p:nvSpPr>
        <p:spPr>
          <a:xfrm>
            <a:off x="8740234" y="2542274"/>
            <a:ext cx="1389983" cy="50567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Reports, opinions, etc.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0C8EF20-A9CA-44E3-84DB-6B66C4181DB8}"/>
              </a:ext>
            </a:extLst>
          </p:cNvPr>
          <p:cNvSpPr/>
          <p:nvPr/>
        </p:nvSpPr>
        <p:spPr>
          <a:xfrm>
            <a:off x="8656612" y="992573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547E41C-0CF7-4771-8547-1C6F913DE79E}"/>
              </a:ext>
            </a:extLst>
          </p:cNvPr>
          <p:cNvSpPr/>
          <p:nvPr/>
        </p:nvSpPr>
        <p:spPr>
          <a:xfrm>
            <a:off x="3722516" y="6088125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8" name="Connecteur : en angle 37">
            <a:extLst>
              <a:ext uri="{FF2B5EF4-FFF2-40B4-BE49-F238E27FC236}">
                <a16:creationId xmlns:a16="http://schemas.microsoft.com/office/drawing/2014/main" id="{C0802165-4B6E-4681-B291-5E85992BDCC3}"/>
              </a:ext>
            </a:extLst>
          </p:cNvPr>
          <p:cNvCxnSpPr>
            <a:cxnSpLocks/>
            <a:stCxn id="37" idx="2"/>
            <a:endCxn id="39" idx="2"/>
          </p:cNvCxnSpPr>
          <p:nvPr/>
        </p:nvCxnSpPr>
        <p:spPr>
          <a:xfrm rot="16200000" flipH="1">
            <a:off x="4367358" y="5664568"/>
            <a:ext cx="18087" cy="1172106"/>
          </a:xfrm>
          <a:prstGeom prst="bentConnector3">
            <a:avLst>
              <a:gd name="adj1" fmla="val 1363891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1CAA0BAA-81B8-46A9-A10B-8370047D8DCB}"/>
              </a:ext>
            </a:extLst>
          </p:cNvPr>
          <p:cNvSpPr/>
          <p:nvPr/>
        </p:nvSpPr>
        <p:spPr>
          <a:xfrm>
            <a:off x="4894622" y="6106212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5892F329-DD1A-44D8-8AA5-C7D38C8D651B}"/>
              </a:ext>
            </a:extLst>
          </p:cNvPr>
          <p:cNvSpPr txBox="1"/>
          <p:nvPr/>
        </p:nvSpPr>
        <p:spPr>
          <a:xfrm>
            <a:off x="3919542" y="6370973"/>
            <a:ext cx="90724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consist</a:t>
            </a:r>
            <a:r>
              <a:rPr lang="fr-FR" sz="1200" dirty="0">
                <a:latin typeface="Century Gothic" panose="020B0502020202020204" pitchFamily="34" charset="0"/>
              </a:rPr>
              <a:t> of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4E600B0-440E-4D97-91BC-9E31E95B7759}"/>
              </a:ext>
            </a:extLst>
          </p:cNvPr>
          <p:cNvSpPr/>
          <p:nvPr/>
        </p:nvSpPr>
        <p:spPr>
          <a:xfrm>
            <a:off x="5513524" y="6122707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2" name="Connecteur : en angle 41">
            <a:extLst>
              <a:ext uri="{FF2B5EF4-FFF2-40B4-BE49-F238E27FC236}">
                <a16:creationId xmlns:a16="http://schemas.microsoft.com/office/drawing/2014/main" id="{61C4F451-E7F8-4E28-B87F-C4900784981F}"/>
              </a:ext>
            </a:extLst>
          </p:cNvPr>
          <p:cNvCxnSpPr>
            <a:cxnSpLocks/>
            <a:stCxn id="41" idx="2"/>
            <a:endCxn id="43" idx="2"/>
          </p:cNvCxnSpPr>
          <p:nvPr/>
        </p:nvCxnSpPr>
        <p:spPr>
          <a:xfrm rot="16200000" flipH="1">
            <a:off x="6220967" y="5636548"/>
            <a:ext cx="2748" cy="1281971"/>
          </a:xfrm>
          <a:prstGeom prst="bentConnector3">
            <a:avLst>
              <a:gd name="adj1" fmla="val 8418777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77BED7DC-6844-41B8-9E43-AE0C73CED973}"/>
              </a:ext>
            </a:extLst>
          </p:cNvPr>
          <p:cNvSpPr/>
          <p:nvPr/>
        </p:nvSpPr>
        <p:spPr>
          <a:xfrm>
            <a:off x="6795495" y="6125455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7EE3B052-73B0-4B1A-B4D1-6633AA6D63F5}"/>
              </a:ext>
            </a:extLst>
          </p:cNvPr>
          <p:cNvSpPr txBox="1"/>
          <p:nvPr/>
        </p:nvSpPr>
        <p:spPr>
          <a:xfrm>
            <a:off x="5700884" y="6361932"/>
            <a:ext cx="104291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motivated</a:t>
            </a:r>
            <a:r>
              <a:rPr lang="fr-FR" sz="1200" dirty="0">
                <a:latin typeface="Century Gothic" panose="020B0502020202020204" pitchFamily="34" charset="0"/>
              </a:rPr>
              <a:t> by</a:t>
            </a:r>
          </a:p>
        </p:txBody>
      </p:sp>
      <p:sp>
        <p:nvSpPr>
          <p:cNvPr id="45" name="Rectangle : coins arrondis 44">
            <a:extLst>
              <a:ext uri="{FF2B5EF4-FFF2-40B4-BE49-F238E27FC236}">
                <a16:creationId xmlns:a16="http://schemas.microsoft.com/office/drawing/2014/main" id="{A3051DF6-9F01-4366-8C7B-5852BF7A30BF}"/>
              </a:ext>
            </a:extLst>
          </p:cNvPr>
          <p:cNvSpPr/>
          <p:nvPr/>
        </p:nvSpPr>
        <p:spPr>
          <a:xfrm>
            <a:off x="5751217" y="4696541"/>
            <a:ext cx="2418210" cy="993935"/>
          </a:xfrm>
          <a:prstGeom prst="roundRect">
            <a:avLst>
              <a:gd name="adj" fmla="val 3253"/>
            </a:avLst>
          </a:prstGeom>
          <a:noFill/>
          <a:ln w="3175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Processes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6" name="Connecteur : en angle 114">
            <a:extLst>
              <a:ext uri="{FF2B5EF4-FFF2-40B4-BE49-F238E27FC236}">
                <a16:creationId xmlns:a16="http://schemas.microsoft.com/office/drawing/2014/main" id="{1E97F817-D456-44D1-B86B-49D4D85BEB22}"/>
              </a:ext>
            </a:extLst>
          </p:cNvPr>
          <p:cNvCxnSpPr>
            <a:cxnSpLocks/>
          </p:cNvCxnSpPr>
          <p:nvPr/>
        </p:nvCxnSpPr>
        <p:spPr>
          <a:xfrm rot="16200000" flipV="1">
            <a:off x="7227281" y="4177801"/>
            <a:ext cx="364583" cy="700050"/>
          </a:xfrm>
          <a:prstGeom prst="bentConnector3">
            <a:avLst>
              <a:gd name="adj1" fmla="val 226738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46">
            <a:extLst>
              <a:ext uri="{FF2B5EF4-FFF2-40B4-BE49-F238E27FC236}">
                <a16:creationId xmlns:a16="http://schemas.microsoft.com/office/drawing/2014/main" id="{59625DBC-C4ED-4DE7-B5A0-06AD2C5CE06F}"/>
              </a:ext>
            </a:extLst>
          </p:cNvPr>
          <p:cNvSpPr txBox="1"/>
          <p:nvPr/>
        </p:nvSpPr>
        <p:spPr>
          <a:xfrm>
            <a:off x="7170326" y="3710004"/>
            <a:ext cx="87287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consist</a:t>
            </a:r>
            <a:r>
              <a:rPr lang="fr-FR" sz="1200" dirty="0">
                <a:latin typeface="Century Gothic" panose="020B0502020202020204" pitchFamily="34" charset="0"/>
              </a:rPr>
              <a:t> of</a:t>
            </a:r>
          </a:p>
        </p:txBody>
      </p: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8AE35ED6-C88F-4F6C-B3BD-BA64C75A7D61}"/>
              </a:ext>
            </a:extLst>
          </p:cNvPr>
          <p:cNvSpPr/>
          <p:nvPr/>
        </p:nvSpPr>
        <p:spPr>
          <a:xfrm>
            <a:off x="3581705" y="5364710"/>
            <a:ext cx="1964479" cy="800501"/>
          </a:xfrm>
          <a:prstGeom prst="roundRect">
            <a:avLst>
              <a:gd name="adj" fmla="val 3253"/>
            </a:avLst>
          </a:prstGeom>
          <a:solidFill>
            <a:schemeClr val="bg1">
              <a:alpha val="53000"/>
            </a:schemeClr>
          </a:solidFill>
          <a:ln w="12700">
            <a:solidFill>
              <a:srgbClr val="1F497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endParaRPr lang="fr-FR" sz="120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479FE19D-A7BE-4197-B217-D37125BF8482}"/>
              </a:ext>
            </a:extLst>
          </p:cNvPr>
          <p:cNvSpPr txBox="1"/>
          <p:nvPr/>
        </p:nvSpPr>
        <p:spPr>
          <a:xfrm>
            <a:off x="3717385" y="5441794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</a:t>
            </a:r>
            <a:r>
              <a:rPr kumimoji="0" lang="fr-FR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be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fr-FR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specialized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in </a:t>
            </a:r>
            <a:r>
              <a:rPr kumimoji="0" lang="fr-FR" sz="1200" b="0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legislative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fr-FR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activities</a:t>
            </a:r>
            <a:r>
              <a:rPr lang="fr-FR" sz="1200" i="1" dirty="0">
                <a:solidFill>
                  <a:prstClr val="black"/>
                </a:solidFill>
                <a:latin typeface="Century Gothic" panose="020B0502020202020204" pitchFamily="34" charset="0"/>
              </a:rPr>
              <a:t> &amp;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fr-FR" sz="1200" b="0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legislative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fr-FR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processes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50" name="Connecteur : en angle 49">
            <a:extLst>
              <a:ext uri="{FF2B5EF4-FFF2-40B4-BE49-F238E27FC236}">
                <a16:creationId xmlns:a16="http://schemas.microsoft.com/office/drawing/2014/main" id="{A8276D55-679C-4CF9-A511-F39458D1775E}"/>
              </a:ext>
            </a:extLst>
          </p:cNvPr>
          <p:cNvCxnSpPr>
            <a:cxnSpLocks/>
            <a:stCxn id="52" idx="0"/>
            <a:endCxn id="51" idx="2"/>
          </p:cNvCxnSpPr>
          <p:nvPr/>
        </p:nvCxnSpPr>
        <p:spPr>
          <a:xfrm rot="16200000" flipV="1">
            <a:off x="3540988" y="3816747"/>
            <a:ext cx="1028173" cy="16412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C38D4CCD-76E4-4469-809D-69D29521916A}"/>
              </a:ext>
            </a:extLst>
          </p:cNvPr>
          <p:cNvSpPr/>
          <p:nvPr/>
        </p:nvSpPr>
        <p:spPr>
          <a:xfrm>
            <a:off x="3979036" y="3157413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F3D35B8-DA5E-4D66-A624-D52E603EC77F}"/>
              </a:ext>
            </a:extLst>
          </p:cNvPr>
          <p:cNvSpPr/>
          <p:nvPr/>
        </p:nvSpPr>
        <p:spPr>
          <a:xfrm>
            <a:off x="3995448" y="4339039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121B518F-6862-4241-8C83-64B528176BE9}"/>
              </a:ext>
            </a:extLst>
          </p:cNvPr>
          <p:cNvSpPr txBox="1"/>
          <p:nvPr/>
        </p:nvSpPr>
        <p:spPr>
          <a:xfrm>
            <a:off x="3584906" y="3741226"/>
            <a:ext cx="90799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based</a:t>
            </a:r>
            <a:r>
              <a:rPr lang="fr-FR" sz="1200" dirty="0">
                <a:latin typeface="Century Gothic" panose="020B0502020202020204" pitchFamily="34" charset="0"/>
              </a:rPr>
              <a:t> on</a:t>
            </a:r>
          </a:p>
        </p:txBody>
      </p:sp>
      <p:cxnSp>
        <p:nvCxnSpPr>
          <p:cNvPr id="54" name="Connecteur : en angle 53">
            <a:extLst>
              <a:ext uri="{FF2B5EF4-FFF2-40B4-BE49-F238E27FC236}">
                <a16:creationId xmlns:a16="http://schemas.microsoft.com/office/drawing/2014/main" id="{3B457F3F-DBB2-4DAC-8602-129E36F76262}"/>
              </a:ext>
            </a:extLst>
          </p:cNvPr>
          <p:cNvCxnSpPr>
            <a:cxnSpLocks/>
            <a:stCxn id="56" idx="0"/>
            <a:endCxn id="55" idx="2"/>
          </p:cNvCxnSpPr>
          <p:nvPr/>
        </p:nvCxnSpPr>
        <p:spPr>
          <a:xfrm rot="16200000" flipV="1">
            <a:off x="4320911" y="3831541"/>
            <a:ext cx="1028173" cy="16412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B40056F3-9C21-44E8-A124-3AEEF7B60132}"/>
              </a:ext>
            </a:extLst>
          </p:cNvPr>
          <p:cNvSpPr/>
          <p:nvPr/>
        </p:nvSpPr>
        <p:spPr>
          <a:xfrm>
            <a:off x="4758959" y="3172207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32175EA-F1EF-4646-B6DC-3B4A2AAB1903}"/>
              </a:ext>
            </a:extLst>
          </p:cNvPr>
          <p:cNvSpPr/>
          <p:nvPr/>
        </p:nvSpPr>
        <p:spPr>
          <a:xfrm>
            <a:off x="4775371" y="4353833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5C36F6AB-50DC-4586-BFE8-638637CAA655}"/>
              </a:ext>
            </a:extLst>
          </p:cNvPr>
          <p:cNvSpPr txBox="1"/>
          <p:nvPr/>
        </p:nvSpPr>
        <p:spPr>
          <a:xfrm>
            <a:off x="4399239" y="3732623"/>
            <a:ext cx="90799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creates</a:t>
            </a:r>
            <a:endParaRPr lang="fr-FR" sz="1200" dirty="0">
              <a:latin typeface="Century Gothic" panose="020B0502020202020204" pitchFamily="34" charset="0"/>
            </a:endParaRPr>
          </a:p>
        </p:txBody>
      </p:sp>
      <p:cxnSp>
        <p:nvCxnSpPr>
          <p:cNvPr id="58" name="Connecteur : en angle 57">
            <a:extLst>
              <a:ext uri="{FF2B5EF4-FFF2-40B4-BE49-F238E27FC236}">
                <a16:creationId xmlns:a16="http://schemas.microsoft.com/office/drawing/2014/main" id="{2831E240-FB58-449A-83C5-1C5DCDC5F979}"/>
              </a:ext>
            </a:extLst>
          </p:cNvPr>
          <p:cNvCxnSpPr>
            <a:cxnSpLocks/>
            <a:stCxn id="60" idx="0"/>
            <a:endCxn id="59" idx="2"/>
          </p:cNvCxnSpPr>
          <p:nvPr/>
        </p:nvCxnSpPr>
        <p:spPr>
          <a:xfrm rot="16200000" flipV="1">
            <a:off x="5085695" y="3813266"/>
            <a:ext cx="1028173" cy="16412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8325450B-434E-43FA-A428-5FC4E6D66D5B}"/>
              </a:ext>
            </a:extLst>
          </p:cNvPr>
          <p:cNvSpPr/>
          <p:nvPr/>
        </p:nvSpPr>
        <p:spPr>
          <a:xfrm>
            <a:off x="5523743" y="3153932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D49ABD4-B8CB-48A7-8411-F5999B63003C}"/>
              </a:ext>
            </a:extLst>
          </p:cNvPr>
          <p:cNvSpPr/>
          <p:nvPr/>
        </p:nvSpPr>
        <p:spPr>
          <a:xfrm>
            <a:off x="5540155" y="4335558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73C9F82E-EA11-4119-B6EC-84147F4DF312}"/>
              </a:ext>
            </a:extLst>
          </p:cNvPr>
          <p:cNvSpPr txBox="1"/>
          <p:nvPr/>
        </p:nvSpPr>
        <p:spPr>
          <a:xfrm>
            <a:off x="5193508" y="3729698"/>
            <a:ext cx="90799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recorded</a:t>
            </a:r>
            <a:r>
              <a:rPr lang="fr-FR" sz="1200" dirty="0">
                <a:latin typeface="Century Gothic" panose="020B0502020202020204" pitchFamily="34" charset="0"/>
              </a:rPr>
              <a:t> in</a:t>
            </a:r>
          </a:p>
        </p:txBody>
      </p:sp>
      <p:cxnSp>
        <p:nvCxnSpPr>
          <p:cNvPr id="62" name="Connecteur : en angle 61">
            <a:extLst>
              <a:ext uri="{FF2B5EF4-FFF2-40B4-BE49-F238E27FC236}">
                <a16:creationId xmlns:a16="http://schemas.microsoft.com/office/drawing/2014/main" id="{49C3F74A-8B1D-45FD-9403-C2BA9CCF8587}"/>
              </a:ext>
            </a:extLst>
          </p:cNvPr>
          <p:cNvCxnSpPr>
            <a:cxnSpLocks/>
            <a:stCxn id="64" idx="0"/>
            <a:endCxn id="63" idx="2"/>
          </p:cNvCxnSpPr>
          <p:nvPr/>
        </p:nvCxnSpPr>
        <p:spPr>
          <a:xfrm rot="16200000" flipV="1">
            <a:off x="5833395" y="3723285"/>
            <a:ext cx="1233334" cy="24377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D9C97D4C-2149-4AB4-828F-D9F1665F8698}"/>
              </a:ext>
            </a:extLst>
          </p:cNvPr>
          <p:cNvSpPr/>
          <p:nvPr/>
        </p:nvSpPr>
        <p:spPr>
          <a:xfrm>
            <a:off x="6370041" y="2965354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8A48EFB8-19BE-40F4-B636-19DE56FB6514}"/>
              </a:ext>
            </a:extLst>
          </p:cNvPr>
          <p:cNvSpPr/>
          <p:nvPr/>
        </p:nvSpPr>
        <p:spPr>
          <a:xfrm>
            <a:off x="6394418" y="4352141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3E98C665-5EA5-4C93-BE2A-BF19F55D3858}"/>
              </a:ext>
            </a:extLst>
          </p:cNvPr>
          <p:cNvSpPr txBox="1"/>
          <p:nvPr/>
        </p:nvSpPr>
        <p:spPr>
          <a:xfrm>
            <a:off x="6012112" y="3528320"/>
            <a:ext cx="90799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foresees</a:t>
            </a:r>
            <a:r>
              <a:rPr lang="fr-FR" sz="1200" dirty="0">
                <a:latin typeface="Century Gothic" panose="020B0502020202020204" pitchFamily="34" charset="0"/>
              </a:rPr>
              <a:t> changes on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7FD57F02-B334-4FC1-925D-B255EF000D93}"/>
              </a:ext>
            </a:extLst>
          </p:cNvPr>
          <p:cNvSpPr/>
          <p:nvPr/>
        </p:nvSpPr>
        <p:spPr>
          <a:xfrm>
            <a:off x="7259673" y="986963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362A50B-78C2-49ED-B842-791D00C11D7D}"/>
              </a:ext>
            </a:extLst>
          </p:cNvPr>
          <p:cNvSpPr/>
          <p:nvPr/>
        </p:nvSpPr>
        <p:spPr>
          <a:xfrm>
            <a:off x="8656612" y="992573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8" name="Connecteur : en angle 67">
            <a:extLst>
              <a:ext uri="{FF2B5EF4-FFF2-40B4-BE49-F238E27FC236}">
                <a16:creationId xmlns:a16="http://schemas.microsoft.com/office/drawing/2014/main" id="{63C99101-6A1B-42B4-85A7-5406196A2262}"/>
              </a:ext>
            </a:extLst>
          </p:cNvPr>
          <p:cNvCxnSpPr>
            <a:cxnSpLocks/>
            <a:stCxn id="67" idx="1"/>
            <a:endCxn id="66" idx="3"/>
          </p:cNvCxnSpPr>
          <p:nvPr/>
        </p:nvCxnSpPr>
        <p:spPr>
          <a:xfrm rot="10800000">
            <a:off x="7395336" y="1063690"/>
            <a:ext cx="1261276" cy="5610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ZoneTexte 68">
            <a:extLst>
              <a:ext uri="{FF2B5EF4-FFF2-40B4-BE49-F238E27FC236}">
                <a16:creationId xmlns:a16="http://schemas.microsoft.com/office/drawing/2014/main" id="{B7713318-72F6-4842-8109-D9A4F1C5F249}"/>
              </a:ext>
            </a:extLst>
          </p:cNvPr>
          <p:cNvSpPr txBox="1"/>
          <p:nvPr/>
        </p:nvSpPr>
        <p:spPr>
          <a:xfrm>
            <a:off x="7610710" y="758834"/>
            <a:ext cx="83716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foresees</a:t>
            </a:r>
            <a:r>
              <a:rPr lang="fr-FR" sz="1200" dirty="0">
                <a:latin typeface="Century Gothic" panose="020B0502020202020204" pitchFamily="34" charset="0"/>
              </a:rPr>
              <a:t> changes on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4E62719-5E15-4EA9-AC88-4F9B6F60B965}"/>
              </a:ext>
            </a:extLst>
          </p:cNvPr>
          <p:cNvSpPr/>
          <p:nvPr/>
        </p:nvSpPr>
        <p:spPr>
          <a:xfrm>
            <a:off x="7935459" y="4704392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76846754-4E95-4FF5-94A7-C64CE44184B6}"/>
              </a:ext>
            </a:extLst>
          </p:cNvPr>
          <p:cNvSpPr/>
          <p:nvPr/>
        </p:nvSpPr>
        <p:spPr>
          <a:xfrm>
            <a:off x="8799281" y="2946002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2" name="Connecteur : en angle 114">
            <a:extLst>
              <a:ext uri="{FF2B5EF4-FFF2-40B4-BE49-F238E27FC236}">
                <a16:creationId xmlns:a16="http://schemas.microsoft.com/office/drawing/2014/main" id="{F5090E8F-F875-4075-AD9F-5B0331F12B54}"/>
              </a:ext>
            </a:extLst>
          </p:cNvPr>
          <p:cNvCxnSpPr>
            <a:cxnSpLocks/>
            <a:stCxn id="70" idx="0"/>
            <a:endCxn id="71" idx="2"/>
          </p:cNvCxnSpPr>
          <p:nvPr/>
        </p:nvCxnSpPr>
        <p:spPr>
          <a:xfrm flipV="1">
            <a:off x="8003291" y="3099455"/>
            <a:ext cx="863822" cy="1604937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>
            <a:extLst>
              <a:ext uri="{FF2B5EF4-FFF2-40B4-BE49-F238E27FC236}">
                <a16:creationId xmlns:a16="http://schemas.microsoft.com/office/drawing/2014/main" id="{F1DE4B72-E593-4F84-AC73-642E5CE89FFB}"/>
              </a:ext>
            </a:extLst>
          </p:cNvPr>
          <p:cNvSpPr txBox="1"/>
          <p:nvPr/>
        </p:nvSpPr>
        <p:spPr>
          <a:xfrm>
            <a:off x="8177825" y="3701247"/>
            <a:ext cx="69743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latin typeface="Century Gothic" panose="020B0502020202020204" pitchFamily="34" charset="0"/>
              </a:rPr>
              <a:t>groups</a:t>
            </a:r>
          </a:p>
        </p:txBody>
      </p:sp>
    </p:spTree>
    <p:extLst>
      <p:ext uri="{BB962C8B-B14F-4D97-AF65-F5344CB8AC3E}">
        <p14:creationId xmlns:p14="http://schemas.microsoft.com/office/powerpoint/2010/main" val="365731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E85A8F-FDC1-4585-ABDC-9B7454D94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ELI + ELI-DL are description </a:t>
            </a:r>
            <a:r>
              <a:rPr lang="fr-FR" dirty="0" err="1"/>
              <a:t>frameworks</a:t>
            </a:r>
            <a:r>
              <a:rPr lang="fr-FR" dirty="0"/>
              <a:t> </a:t>
            </a:r>
            <a:r>
              <a:rPr lang="fr-FR" dirty="0" err="1"/>
              <a:t>formalized</a:t>
            </a:r>
            <a:r>
              <a:rPr lang="fr-FR" dirty="0"/>
              <a:t> as ontologies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668A1C-A164-4A10-98C3-5B3DBE0E0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ELI : </a:t>
            </a:r>
            <a:r>
              <a:rPr lang="fr-FR" sz="2400" dirty="0">
                <a:hlinkClick r:id="rId2"/>
              </a:rPr>
              <a:t>https://op.europa.eu/en/web/eu-vocabularies/dataset/-/resource?uri=http://publications.europa.eu/resource/dataset/eli</a:t>
            </a:r>
            <a:r>
              <a:rPr lang="fr-FR" sz="2400" dirty="0"/>
              <a:t> </a:t>
            </a:r>
            <a:endParaRPr lang="fr-FR" dirty="0"/>
          </a:p>
          <a:p>
            <a:r>
              <a:rPr lang="fr-FR" dirty="0"/>
              <a:t>ELI-DL : </a:t>
            </a:r>
            <a:r>
              <a:rPr lang="fr-FR" sz="2400" dirty="0">
                <a:hlinkClick r:id="rId3"/>
              </a:rPr>
              <a:t>https://joinup.ec.europa.eu/collection/eli-european-legislation-identifier/solution/eli-ontology-draft-legislation-eli-dl/release/v2</a:t>
            </a:r>
            <a:endParaRPr lang="fr-FR" sz="2400" dirty="0"/>
          </a:p>
          <a:p>
            <a:r>
              <a:rPr lang="fr-FR" dirty="0"/>
              <a:t>Start by </a:t>
            </a:r>
            <a:r>
              <a:rPr lang="fr-FR" dirty="0" err="1"/>
              <a:t>looking</a:t>
            </a:r>
            <a:r>
              <a:rPr lang="fr-FR" dirty="0"/>
              <a:t> at Excel files + </a:t>
            </a:r>
            <a:r>
              <a:rPr lang="fr-FR" dirty="0" err="1"/>
              <a:t>diagrams</a:t>
            </a: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78458F3-5404-4C80-AB4C-3F68888B78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3091" y="4001294"/>
            <a:ext cx="5995516" cy="266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7028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75D7F38-0CEA-4CE3-824E-50015485E60B}"/>
              </a:ext>
            </a:extLst>
          </p:cNvPr>
          <p:cNvSpPr txBox="1"/>
          <p:nvPr/>
        </p:nvSpPr>
        <p:spPr>
          <a:xfrm>
            <a:off x="628267" y="2284718"/>
            <a:ext cx="1129043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err="1">
                <a:latin typeface="Century Gothic" panose="020B0502020202020204" pitchFamily="34" charset="0"/>
              </a:rPr>
              <a:t>Another</a:t>
            </a:r>
            <a:r>
              <a:rPr lang="fr-FR" sz="4400" dirty="0">
                <a:latin typeface="Century Gothic" panose="020B0502020202020204" pitchFamily="34" charset="0"/>
              </a:rPr>
              <a:t> important aspect </a:t>
            </a:r>
            <a:r>
              <a:rPr lang="fr-FR" sz="4400" dirty="0" err="1">
                <a:latin typeface="Century Gothic" panose="020B0502020202020204" pitchFamily="34" charset="0"/>
              </a:rPr>
              <a:t>is</a:t>
            </a:r>
            <a:r>
              <a:rPr lang="fr-FR" sz="4400" dirty="0">
                <a:latin typeface="Century Gothic" panose="020B0502020202020204" pitchFamily="34" charset="0"/>
              </a:rPr>
              <a:t> the description of the </a:t>
            </a:r>
            <a:r>
              <a:rPr lang="fr-FR" sz="4400" b="1" dirty="0">
                <a:latin typeface="Century Gothic" panose="020B0502020202020204" pitchFamily="34" charset="0"/>
              </a:rPr>
              <a:t>participants</a:t>
            </a:r>
            <a:r>
              <a:rPr lang="fr-FR" sz="4400" dirty="0">
                <a:latin typeface="Century Gothic" panose="020B0502020202020204" pitchFamily="34" charset="0"/>
              </a:rPr>
              <a:t> in </a:t>
            </a:r>
            <a:r>
              <a:rPr lang="fr-FR" sz="4400" dirty="0" err="1">
                <a:latin typeface="Century Gothic" panose="020B0502020202020204" pitchFamily="34" charset="0"/>
              </a:rPr>
              <a:t>Activities</a:t>
            </a:r>
            <a:r>
              <a:rPr lang="fr-FR" sz="4400" dirty="0">
                <a:latin typeface="Century Gothic" panose="020B0502020202020204" pitchFamily="34" charset="0"/>
              </a:rPr>
              <a:t>, </a:t>
            </a:r>
            <a:r>
              <a:rPr lang="fr-FR" sz="4400" dirty="0" err="1">
                <a:latin typeface="Century Gothic" panose="020B0502020202020204" pitchFamily="34" charset="0"/>
              </a:rPr>
              <a:t>with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their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roles</a:t>
            </a:r>
            <a:r>
              <a:rPr lang="fr-FR" sz="4400" dirty="0"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10761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D8B80C74-AEB8-42C8-8CE8-94437F44A137}"/>
              </a:ext>
            </a:extLst>
          </p:cNvPr>
          <p:cNvSpPr/>
          <p:nvPr/>
        </p:nvSpPr>
        <p:spPr>
          <a:xfrm>
            <a:off x="3680481" y="4345534"/>
            <a:ext cx="6758131" cy="1919922"/>
          </a:xfrm>
          <a:prstGeom prst="roundRect">
            <a:avLst>
              <a:gd name="adj" fmla="val 3253"/>
            </a:avLst>
          </a:prstGeom>
          <a:noFill/>
          <a:ln w="3810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-FR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Activities</a:t>
            </a:r>
            <a:endParaRPr lang="fr-FR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69242D05-69D2-4073-A89E-0FF86012F867}"/>
              </a:ext>
            </a:extLst>
          </p:cNvPr>
          <p:cNvSpPr/>
          <p:nvPr/>
        </p:nvSpPr>
        <p:spPr>
          <a:xfrm>
            <a:off x="3680481" y="274112"/>
            <a:ext cx="6758132" cy="3029957"/>
          </a:xfrm>
          <a:prstGeom prst="roundRect">
            <a:avLst>
              <a:gd name="adj" fmla="val 3253"/>
            </a:avLst>
          </a:prstGeom>
          <a:noFill/>
          <a:ln w="381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Documents</a:t>
            </a:r>
            <a:endParaRPr lang="fr-FR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7C26A747-7FEA-4176-91EC-8074852C1493}"/>
              </a:ext>
            </a:extLst>
          </p:cNvPr>
          <p:cNvSpPr/>
          <p:nvPr/>
        </p:nvSpPr>
        <p:spPr>
          <a:xfrm>
            <a:off x="3582525" y="400806"/>
            <a:ext cx="1809549" cy="2723612"/>
          </a:xfrm>
          <a:prstGeom prst="roundRect">
            <a:avLst>
              <a:gd name="adj" fmla="val 3253"/>
            </a:avLst>
          </a:prstGeom>
          <a:solidFill>
            <a:schemeClr val="bg1">
              <a:alpha val="53000"/>
            </a:schemeClr>
          </a:solidFill>
          <a:ln w="12700">
            <a:solidFill>
              <a:srgbClr val="F7964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All documents </a:t>
            </a:r>
            <a:r>
              <a:rPr lang="fr-FR" sz="1200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described</a:t>
            </a:r>
            <a:r>
              <a:rPr lang="fr-FR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 in FRBR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165313DE-968C-45EF-9027-D90D9D5B17FF}"/>
              </a:ext>
            </a:extLst>
          </p:cNvPr>
          <p:cNvSpPr/>
          <p:nvPr/>
        </p:nvSpPr>
        <p:spPr>
          <a:xfrm>
            <a:off x="3878502" y="985280"/>
            <a:ext cx="1217596" cy="459880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Work </a:t>
            </a:r>
            <a:r>
              <a:rPr lang="fr-FR" sz="1100" i="1" dirty="0">
                <a:solidFill>
                  <a:schemeClr val="tx1"/>
                </a:solidFill>
                <a:latin typeface="Century Gothic" panose="020B0502020202020204" pitchFamily="34" charset="0"/>
              </a:rPr>
              <a:t>(version)</a:t>
            </a:r>
            <a:endParaRPr lang="fr-FR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content)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95F5590D-1E06-4504-ABB7-7758E984BD12}"/>
              </a:ext>
            </a:extLst>
          </p:cNvPr>
          <p:cNvSpPr/>
          <p:nvPr/>
        </p:nvSpPr>
        <p:spPr>
          <a:xfrm>
            <a:off x="4015021" y="1612313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E59127A-967A-4AF2-A784-92262573B1FE}"/>
              </a:ext>
            </a:extLst>
          </p:cNvPr>
          <p:cNvSpPr/>
          <p:nvPr/>
        </p:nvSpPr>
        <p:spPr>
          <a:xfrm>
            <a:off x="3924229" y="1688045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1D8AF5BC-D681-43F9-83CE-21B4172759C1}"/>
              </a:ext>
            </a:extLst>
          </p:cNvPr>
          <p:cNvSpPr/>
          <p:nvPr/>
        </p:nvSpPr>
        <p:spPr>
          <a:xfrm>
            <a:off x="3850189" y="1763777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22145BDE-91A8-4832-9AC6-2F43511C648A}"/>
              </a:ext>
            </a:extLst>
          </p:cNvPr>
          <p:cNvSpPr/>
          <p:nvPr/>
        </p:nvSpPr>
        <p:spPr>
          <a:xfrm>
            <a:off x="4015021" y="2390810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E1548559-9050-48B6-8FFB-E32A469BB2FF}"/>
              </a:ext>
            </a:extLst>
          </p:cNvPr>
          <p:cNvSpPr/>
          <p:nvPr/>
        </p:nvSpPr>
        <p:spPr>
          <a:xfrm>
            <a:off x="3924229" y="2466542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098B600D-F5EA-4A34-86A5-544A7B6201B5}"/>
              </a:ext>
            </a:extLst>
          </p:cNvPr>
          <p:cNvSpPr/>
          <p:nvPr/>
        </p:nvSpPr>
        <p:spPr>
          <a:xfrm>
            <a:off x="3850189" y="2542274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Manifestation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file/format)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DAE1895F-E52A-4CB2-976F-46DD04BF12BE}"/>
              </a:ext>
            </a:extLst>
          </p:cNvPr>
          <p:cNvCxnSpPr>
            <a:stCxn id="6" idx="2"/>
          </p:cNvCxnSpPr>
          <p:nvPr/>
        </p:nvCxnSpPr>
        <p:spPr>
          <a:xfrm flipH="1">
            <a:off x="4248922" y="1445160"/>
            <a:ext cx="238378" cy="1671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023CAE5D-E076-49D7-850A-B0A41B662665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4487300" y="1445160"/>
            <a:ext cx="0" cy="1770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542DB53C-9559-411A-8E82-065A819EC124}"/>
              </a:ext>
            </a:extLst>
          </p:cNvPr>
          <p:cNvCxnSpPr>
            <a:cxnSpLocks/>
          </p:cNvCxnSpPr>
          <p:nvPr/>
        </p:nvCxnSpPr>
        <p:spPr>
          <a:xfrm>
            <a:off x="4487300" y="1445160"/>
            <a:ext cx="248004" cy="1478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354C6ECF-A398-40BF-804D-42CE76C68D19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4180828" y="2223657"/>
            <a:ext cx="278159" cy="1671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629816AD-677C-4AFF-937F-FB7B350E8186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458987" y="2223657"/>
            <a:ext cx="0" cy="1917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8781893B-80BD-4130-8ADC-1AD341F3C3D4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458987" y="2223657"/>
            <a:ext cx="276317" cy="1350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ZoneTexte 213">
            <a:extLst>
              <a:ext uri="{FF2B5EF4-FFF2-40B4-BE49-F238E27FC236}">
                <a16:creationId xmlns:a16="http://schemas.microsoft.com/office/drawing/2014/main" id="{F5105EE1-44C2-4086-9AAA-1073E7F77CFC}"/>
              </a:ext>
            </a:extLst>
          </p:cNvPr>
          <p:cNvSpPr txBox="1"/>
          <p:nvPr/>
        </p:nvSpPr>
        <p:spPr>
          <a:xfrm>
            <a:off x="7720682" y="404749"/>
            <a:ext cx="2039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entury Gothic" panose="020B0502020202020204" pitchFamily="34" charset="0"/>
              </a:rPr>
              <a:t>(and </a:t>
            </a:r>
            <a:r>
              <a:rPr lang="fr-FR" sz="1200" dirty="0" err="1">
                <a:latin typeface="Century Gothic" panose="020B0502020202020204" pitchFamily="34" charset="0"/>
              </a:rPr>
              <a:t>their</a:t>
            </a:r>
            <a:r>
              <a:rPr lang="fr-FR" sz="1200" dirty="0">
                <a:latin typeface="Century Gothic" panose="020B0502020202020204" pitchFamily="34" charset="0"/>
              </a:rPr>
              <a:t> subdivisions)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3E6FC50E-C86B-4E3B-AF59-B0E60DAD9046}"/>
              </a:ext>
            </a:extLst>
          </p:cNvPr>
          <p:cNvSpPr/>
          <p:nvPr/>
        </p:nvSpPr>
        <p:spPr>
          <a:xfrm>
            <a:off x="5751217" y="775900"/>
            <a:ext cx="1663259" cy="2348517"/>
          </a:xfrm>
          <a:prstGeom prst="roundRect">
            <a:avLst>
              <a:gd name="adj" fmla="val 3253"/>
            </a:avLst>
          </a:prstGeom>
          <a:noFill/>
          <a:ln w="28575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Legislation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 docs.</a:t>
            </a:r>
            <a:endParaRPr lang="fr-FR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58D3EFD-DE46-4667-9CCB-0C297BDD7371}"/>
              </a:ext>
            </a:extLst>
          </p:cNvPr>
          <p:cNvSpPr/>
          <p:nvPr/>
        </p:nvSpPr>
        <p:spPr>
          <a:xfrm>
            <a:off x="7284163" y="1406778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7B1AB16-A8B1-46E1-9FF2-7DF89FA9137B}"/>
              </a:ext>
            </a:extLst>
          </p:cNvPr>
          <p:cNvSpPr/>
          <p:nvPr/>
        </p:nvSpPr>
        <p:spPr>
          <a:xfrm>
            <a:off x="7275249" y="2792634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 : en angle 25">
            <a:extLst>
              <a:ext uri="{FF2B5EF4-FFF2-40B4-BE49-F238E27FC236}">
                <a16:creationId xmlns:a16="http://schemas.microsoft.com/office/drawing/2014/main" id="{EF96CD55-FFF5-4F9D-88FD-CF7C08FDB037}"/>
              </a:ext>
            </a:extLst>
          </p:cNvPr>
          <p:cNvCxnSpPr>
            <a:cxnSpLocks/>
            <a:stCxn id="21" idx="3"/>
            <a:endCxn id="25" idx="3"/>
          </p:cNvCxnSpPr>
          <p:nvPr/>
        </p:nvCxnSpPr>
        <p:spPr>
          <a:xfrm flipH="1">
            <a:off x="7410912" y="1483505"/>
            <a:ext cx="8914" cy="1385856"/>
          </a:xfrm>
          <a:prstGeom prst="bentConnector3">
            <a:avLst>
              <a:gd name="adj1" fmla="val -6274849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4C46965D-3B71-400D-B842-FAFC15283F9D}"/>
              </a:ext>
            </a:extLst>
          </p:cNvPr>
          <p:cNvSpPr txBox="1"/>
          <p:nvPr/>
        </p:nvSpPr>
        <p:spPr>
          <a:xfrm>
            <a:off x="7510600" y="1676263"/>
            <a:ext cx="988998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repeals</a:t>
            </a:r>
            <a:r>
              <a:rPr lang="fr-FR" sz="1200" dirty="0">
                <a:latin typeface="Century Gothic" panose="020B0502020202020204" pitchFamily="34" charset="0"/>
              </a:rPr>
              <a:t>,</a:t>
            </a:r>
          </a:p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amends</a:t>
            </a:r>
            <a:r>
              <a:rPr lang="fr-FR" sz="1200" dirty="0">
                <a:latin typeface="Century Gothic" panose="020B0502020202020204" pitchFamily="34" charset="0"/>
              </a:rPr>
              <a:t>,</a:t>
            </a:r>
          </a:p>
          <a:p>
            <a:pPr algn="ctr"/>
            <a:r>
              <a:rPr lang="fr-FR" sz="1200" dirty="0">
                <a:latin typeface="Century Gothic" panose="020B0502020202020204" pitchFamily="34" charset="0"/>
              </a:rPr>
              <a:t>corrects,</a:t>
            </a:r>
          </a:p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based</a:t>
            </a:r>
            <a:r>
              <a:rPr lang="fr-FR" sz="1200" dirty="0">
                <a:latin typeface="Century Gothic" panose="020B0502020202020204" pitchFamily="34" charset="0"/>
              </a:rPr>
              <a:t> on,</a:t>
            </a:r>
          </a:p>
          <a:p>
            <a:pPr algn="ctr"/>
            <a:r>
              <a:rPr lang="fr-FR" sz="1200" dirty="0">
                <a:latin typeface="Century Gothic" panose="020B0502020202020204" pitchFamily="34" charset="0"/>
              </a:rPr>
              <a:t>etc…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8F4238FE-5F4E-4B38-9848-2B1B353B6089}"/>
              </a:ext>
            </a:extLst>
          </p:cNvPr>
          <p:cNvSpPr/>
          <p:nvPr/>
        </p:nvSpPr>
        <p:spPr>
          <a:xfrm>
            <a:off x="5876417" y="1555988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Laws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7EDF3DEA-14D7-43D1-899E-5072AB532C9F}"/>
              </a:ext>
            </a:extLst>
          </p:cNvPr>
          <p:cNvSpPr/>
          <p:nvPr/>
        </p:nvSpPr>
        <p:spPr>
          <a:xfrm>
            <a:off x="5876416" y="1902234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Decree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75F73F88-EC6F-41FD-B2BA-3462810CD0FA}"/>
              </a:ext>
            </a:extLst>
          </p:cNvPr>
          <p:cNvSpPr/>
          <p:nvPr/>
        </p:nvSpPr>
        <p:spPr>
          <a:xfrm>
            <a:off x="5876415" y="2267071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Directive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D64EDEE3-3FE9-4C16-96E1-7601133389BA}"/>
              </a:ext>
            </a:extLst>
          </p:cNvPr>
          <p:cNvSpPr/>
          <p:nvPr/>
        </p:nvSpPr>
        <p:spPr>
          <a:xfrm>
            <a:off x="5882659" y="2622527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etc…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0C07412C-CD71-4D61-A7E6-BE4EF64B6DB1}"/>
              </a:ext>
            </a:extLst>
          </p:cNvPr>
          <p:cNvSpPr/>
          <p:nvPr/>
        </p:nvSpPr>
        <p:spPr>
          <a:xfrm>
            <a:off x="8644110" y="775900"/>
            <a:ext cx="1623860" cy="2348518"/>
          </a:xfrm>
          <a:prstGeom prst="roundRect">
            <a:avLst>
              <a:gd name="adj" fmla="val 3253"/>
            </a:avLst>
          </a:prstGeom>
          <a:noFill/>
          <a:ln w="28575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Draft </a:t>
            </a:r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legislation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 docs.</a:t>
            </a:r>
            <a:endParaRPr lang="fr-FR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45605C32-975A-4E8A-B5B0-626B465BE1FB}"/>
              </a:ext>
            </a:extLst>
          </p:cNvPr>
          <p:cNvSpPr/>
          <p:nvPr/>
        </p:nvSpPr>
        <p:spPr>
          <a:xfrm>
            <a:off x="8740234" y="1688059"/>
            <a:ext cx="1389983" cy="346591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Version of draft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888E8F73-5D39-4C53-881B-FCC79831D230}"/>
              </a:ext>
            </a:extLst>
          </p:cNvPr>
          <p:cNvSpPr/>
          <p:nvPr/>
        </p:nvSpPr>
        <p:spPr>
          <a:xfrm>
            <a:off x="8744545" y="2117889"/>
            <a:ext cx="1389983" cy="346591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Amendments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4BEAC726-47FB-42A7-BEB5-ADDD5A4B6661}"/>
              </a:ext>
            </a:extLst>
          </p:cNvPr>
          <p:cNvSpPr/>
          <p:nvPr/>
        </p:nvSpPr>
        <p:spPr>
          <a:xfrm>
            <a:off x="8740234" y="2542274"/>
            <a:ext cx="1389983" cy="50567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Reports, opinions, etc.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0C8EF20-A9CA-44E3-84DB-6B66C4181DB8}"/>
              </a:ext>
            </a:extLst>
          </p:cNvPr>
          <p:cNvSpPr/>
          <p:nvPr/>
        </p:nvSpPr>
        <p:spPr>
          <a:xfrm>
            <a:off x="8656612" y="992573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547E41C-0CF7-4771-8547-1C6F913DE79E}"/>
              </a:ext>
            </a:extLst>
          </p:cNvPr>
          <p:cNvSpPr/>
          <p:nvPr/>
        </p:nvSpPr>
        <p:spPr>
          <a:xfrm>
            <a:off x="3722516" y="6088125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8" name="Connecteur : en angle 37">
            <a:extLst>
              <a:ext uri="{FF2B5EF4-FFF2-40B4-BE49-F238E27FC236}">
                <a16:creationId xmlns:a16="http://schemas.microsoft.com/office/drawing/2014/main" id="{C0802165-4B6E-4681-B291-5E85992BDCC3}"/>
              </a:ext>
            </a:extLst>
          </p:cNvPr>
          <p:cNvCxnSpPr>
            <a:cxnSpLocks/>
            <a:stCxn id="37" idx="2"/>
            <a:endCxn id="39" idx="2"/>
          </p:cNvCxnSpPr>
          <p:nvPr/>
        </p:nvCxnSpPr>
        <p:spPr>
          <a:xfrm rot="16200000" flipH="1">
            <a:off x="4367358" y="5664568"/>
            <a:ext cx="18087" cy="1172106"/>
          </a:xfrm>
          <a:prstGeom prst="bentConnector3">
            <a:avLst>
              <a:gd name="adj1" fmla="val 1363891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1CAA0BAA-81B8-46A9-A10B-8370047D8DCB}"/>
              </a:ext>
            </a:extLst>
          </p:cNvPr>
          <p:cNvSpPr/>
          <p:nvPr/>
        </p:nvSpPr>
        <p:spPr>
          <a:xfrm>
            <a:off x="4894622" y="6106212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5892F329-DD1A-44D8-8AA5-C7D38C8D651B}"/>
              </a:ext>
            </a:extLst>
          </p:cNvPr>
          <p:cNvSpPr txBox="1"/>
          <p:nvPr/>
        </p:nvSpPr>
        <p:spPr>
          <a:xfrm>
            <a:off x="3919542" y="6370973"/>
            <a:ext cx="90724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consist</a:t>
            </a:r>
            <a:r>
              <a:rPr lang="fr-FR" sz="1200" dirty="0">
                <a:latin typeface="Century Gothic" panose="020B0502020202020204" pitchFamily="34" charset="0"/>
              </a:rPr>
              <a:t> of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4E600B0-440E-4D97-91BC-9E31E95B7759}"/>
              </a:ext>
            </a:extLst>
          </p:cNvPr>
          <p:cNvSpPr/>
          <p:nvPr/>
        </p:nvSpPr>
        <p:spPr>
          <a:xfrm>
            <a:off x="5513524" y="6122707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2" name="Connecteur : en angle 41">
            <a:extLst>
              <a:ext uri="{FF2B5EF4-FFF2-40B4-BE49-F238E27FC236}">
                <a16:creationId xmlns:a16="http://schemas.microsoft.com/office/drawing/2014/main" id="{61C4F451-E7F8-4E28-B87F-C4900784981F}"/>
              </a:ext>
            </a:extLst>
          </p:cNvPr>
          <p:cNvCxnSpPr>
            <a:cxnSpLocks/>
            <a:stCxn id="41" idx="2"/>
            <a:endCxn id="43" idx="2"/>
          </p:cNvCxnSpPr>
          <p:nvPr/>
        </p:nvCxnSpPr>
        <p:spPr>
          <a:xfrm rot="16200000" flipH="1">
            <a:off x="6220967" y="5636548"/>
            <a:ext cx="2748" cy="1281971"/>
          </a:xfrm>
          <a:prstGeom prst="bentConnector3">
            <a:avLst>
              <a:gd name="adj1" fmla="val 8418777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77BED7DC-6844-41B8-9E43-AE0C73CED973}"/>
              </a:ext>
            </a:extLst>
          </p:cNvPr>
          <p:cNvSpPr/>
          <p:nvPr/>
        </p:nvSpPr>
        <p:spPr>
          <a:xfrm>
            <a:off x="6795495" y="6125455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7EE3B052-73B0-4B1A-B4D1-6633AA6D63F5}"/>
              </a:ext>
            </a:extLst>
          </p:cNvPr>
          <p:cNvSpPr txBox="1"/>
          <p:nvPr/>
        </p:nvSpPr>
        <p:spPr>
          <a:xfrm>
            <a:off x="5700884" y="6361932"/>
            <a:ext cx="104291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motivated</a:t>
            </a:r>
            <a:r>
              <a:rPr lang="fr-FR" sz="1200" dirty="0">
                <a:latin typeface="Century Gothic" panose="020B0502020202020204" pitchFamily="34" charset="0"/>
              </a:rPr>
              <a:t> by</a:t>
            </a:r>
          </a:p>
        </p:txBody>
      </p:sp>
      <p:sp>
        <p:nvSpPr>
          <p:cNvPr id="45" name="Rectangle : coins arrondis 44">
            <a:extLst>
              <a:ext uri="{FF2B5EF4-FFF2-40B4-BE49-F238E27FC236}">
                <a16:creationId xmlns:a16="http://schemas.microsoft.com/office/drawing/2014/main" id="{A3051DF6-9F01-4366-8C7B-5852BF7A30BF}"/>
              </a:ext>
            </a:extLst>
          </p:cNvPr>
          <p:cNvSpPr/>
          <p:nvPr/>
        </p:nvSpPr>
        <p:spPr>
          <a:xfrm>
            <a:off x="5751217" y="4696541"/>
            <a:ext cx="2418210" cy="993935"/>
          </a:xfrm>
          <a:prstGeom prst="roundRect">
            <a:avLst>
              <a:gd name="adj" fmla="val 3253"/>
            </a:avLst>
          </a:prstGeom>
          <a:noFill/>
          <a:ln w="3175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Processes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6" name="Connecteur : en angle 114">
            <a:extLst>
              <a:ext uri="{FF2B5EF4-FFF2-40B4-BE49-F238E27FC236}">
                <a16:creationId xmlns:a16="http://schemas.microsoft.com/office/drawing/2014/main" id="{1E97F817-D456-44D1-B86B-49D4D85BEB22}"/>
              </a:ext>
            </a:extLst>
          </p:cNvPr>
          <p:cNvCxnSpPr>
            <a:cxnSpLocks/>
          </p:cNvCxnSpPr>
          <p:nvPr/>
        </p:nvCxnSpPr>
        <p:spPr>
          <a:xfrm rot="16200000" flipV="1">
            <a:off x="7227281" y="4177801"/>
            <a:ext cx="364583" cy="700050"/>
          </a:xfrm>
          <a:prstGeom prst="bentConnector3">
            <a:avLst>
              <a:gd name="adj1" fmla="val 226738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46">
            <a:extLst>
              <a:ext uri="{FF2B5EF4-FFF2-40B4-BE49-F238E27FC236}">
                <a16:creationId xmlns:a16="http://schemas.microsoft.com/office/drawing/2014/main" id="{59625DBC-C4ED-4DE7-B5A0-06AD2C5CE06F}"/>
              </a:ext>
            </a:extLst>
          </p:cNvPr>
          <p:cNvSpPr txBox="1"/>
          <p:nvPr/>
        </p:nvSpPr>
        <p:spPr>
          <a:xfrm>
            <a:off x="7170326" y="3710004"/>
            <a:ext cx="87287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consist</a:t>
            </a:r>
            <a:r>
              <a:rPr lang="fr-FR" sz="1200" dirty="0">
                <a:latin typeface="Century Gothic" panose="020B0502020202020204" pitchFamily="34" charset="0"/>
              </a:rPr>
              <a:t> of</a:t>
            </a:r>
          </a:p>
        </p:txBody>
      </p: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8AE35ED6-C88F-4F6C-B3BD-BA64C75A7D61}"/>
              </a:ext>
            </a:extLst>
          </p:cNvPr>
          <p:cNvSpPr/>
          <p:nvPr/>
        </p:nvSpPr>
        <p:spPr>
          <a:xfrm>
            <a:off x="3581705" y="5364710"/>
            <a:ext cx="1964479" cy="800501"/>
          </a:xfrm>
          <a:prstGeom prst="roundRect">
            <a:avLst>
              <a:gd name="adj" fmla="val 3253"/>
            </a:avLst>
          </a:prstGeom>
          <a:solidFill>
            <a:schemeClr val="bg1">
              <a:alpha val="53000"/>
            </a:schemeClr>
          </a:solidFill>
          <a:ln w="12700">
            <a:solidFill>
              <a:srgbClr val="1F497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endParaRPr lang="fr-FR" sz="120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479FE19D-A7BE-4197-B217-D37125BF8482}"/>
              </a:ext>
            </a:extLst>
          </p:cNvPr>
          <p:cNvSpPr txBox="1"/>
          <p:nvPr/>
        </p:nvSpPr>
        <p:spPr>
          <a:xfrm>
            <a:off x="3717385" y="5441794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</a:t>
            </a:r>
            <a:r>
              <a:rPr kumimoji="0" lang="fr-FR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be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fr-FR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specialized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in </a:t>
            </a:r>
            <a:r>
              <a:rPr kumimoji="0" lang="fr-FR" sz="1200" b="0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legislative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fr-FR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activities</a:t>
            </a:r>
            <a:r>
              <a:rPr lang="fr-FR" sz="1200" i="1" dirty="0">
                <a:solidFill>
                  <a:prstClr val="black"/>
                </a:solidFill>
                <a:latin typeface="Century Gothic" panose="020B0502020202020204" pitchFamily="34" charset="0"/>
              </a:rPr>
              <a:t> &amp;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fr-FR" sz="1200" b="0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legislative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fr-FR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processes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50" name="Connecteur : en angle 49">
            <a:extLst>
              <a:ext uri="{FF2B5EF4-FFF2-40B4-BE49-F238E27FC236}">
                <a16:creationId xmlns:a16="http://schemas.microsoft.com/office/drawing/2014/main" id="{A8276D55-679C-4CF9-A511-F39458D1775E}"/>
              </a:ext>
            </a:extLst>
          </p:cNvPr>
          <p:cNvCxnSpPr>
            <a:cxnSpLocks/>
            <a:stCxn id="52" idx="0"/>
            <a:endCxn id="51" idx="2"/>
          </p:cNvCxnSpPr>
          <p:nvPr/>
        </p:nvCxnSpPr>
        <p:spPr>
          <a:xfrm rot="16200000" flipV="1">
            <a:off x="3540988" y="3816747"/>
            <a:ext cx="1028173" cy="16412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C38D4CCD-76E4-4469-809D-69D29521916A}"/>
              </a:ext>
            </a:extLst>
          </p:cNvPr>
          <p:cNvSpPr/>
          <p:nvPr/>
        </p:nvSpPr>
        <p:spPr>
          <a:xfrm>
            <a:off x="3979036" y="3157413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F3D35B8-DA5E-4D66-A624-D52E603EC77F}"/>
              </a:ext>
            </a:extLst>
          </p:cNvPr>
          <p:cNvSpPr/>
          <p:nvPr/>
        </p:nvSpPr>
        <p:spPr>
          <a:xfrm>
            <a:off x="3995448" y="4339039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121B518F-6862-4241-8C83-64B528176BE9}"/>
              </a:ext>
            </a:extLst>
          </p:cNvPr>
          <p:cNvSpPr txBox="1"/>
          <p:nvPr/>
        </p:nvSpPr>
        <p:spPr>
          <a:xfrm>
            <a:off x="3584906" y="3741226"/>
            <a:ext cx="90799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based</a:t>
            </a:r>
            <a:r>
              <a:rPr lang="fr-FR" sz="1200" dirty="0">
                <a:latin typeface="Century Gothic" panose="020B0502020202020204" pitchFamily="34" charset="0"/>
              </a:rPr>
              <a:t> on</a:t>
            </a:r>
          </a:p>
        </p:txBody>
      </p:sp>
      <p:cxnSp>
        <p:nvCxnSpPr>
          <p:cNvPr id="54" name="Connecteur : en angle 53">
            <a:extLst>
              <a:ext uri="{FF2B5EF4-FFF2-40B4-BE49-F238E27FC236}">
                <a16:creationId xmlns:a16="http://schemas.microsoft.com/office/drawing/2014/main" id="{3B457F3F-DBB2-4DAC-8602-129E36F76262}"/>
              </a:ext>
            </a:extLst>
          </p:cNvPr>
          <p:cNvCxnSpPr>
            <a:cxnSpLocks/>
            <a:stCxn id="56" idx="0"/>
            <a:endCxn id="55" idx="2"/>
          </p:cNvCxnSpPr>
          <p:nvPr/>
        </p:nvCxnSpPr>
        <p:spPr>
          <a:xfrm rot="16200000" flipV="1">
            <a:off x="4320911" y="3831541"/>
            <a:ext cx="1028173" cy="16412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B40056F3-9C21-44E8-A124-3AEEF7B60132}"/>
              </a:ext>
            </a:extLst>
          </p:cNvPr>
          <p:cNvSpPr/>
          <p:nvPr/>
        </p:nvSpPr>
        <p:spPr>
          <a:xfrm>
            <a:off x="4758959" y="3172207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32175EA-F1EF-4646-B6DC-3B4A2AAB1903}"/>
              </a:ext>
            </a:extLst>
          </p:cNvPr>
          <p:cNvSpPr/>
          <p:nvPr/>
        </p:nvSpPr>
        <p:spPr>
          <a:xfrm>
            <a:off x="4775371" y="4353833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5C36F6AB-50DC-4586-BFE8-638637CAA655}"/>
              </a:ext>
            </a:extLst>
          </p:cNvPr>
          <p:cNvSpPr txBox="1"/>
          <p:nvPr/>
        </p:nvSpPr>
        <p:spPr>
          <a:xfrm>
            <a:off x="4399239" y="3732623"/>
            <a:ext cx="90799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creates</a:t>
            </a:r>
            <a:endParaRPr lang="fr-FR" sz="1200" dirty="0">
              <a:latin typeface="Century Gothic" panose="020B0502020202020204" pitchFamily="34" charset="0"/>
            </a:endParaRPr>
          </a:p>
        </p:txBody>
      </p:sp>
      <p:cxnSp>
        <p:nvCxnSpPr>
          <p:cNvPr id="58" name="Connecteur : en angle 57">
            <a:extLst>
              <a:ext uri="{FF2B5EF4-FFF2-40B4-BE49-F238E27FC236}">
                <a16:creationId xmlns:a16="http://schemas.microsoft.com/office/drawing/2014/main" id="{2831E240-FB58-449A-83C5-1C5DCDC5F979}"/>
              </a:ext>
            </a:extLst>
          </p:cNvPr>
          <p:cNvCxnSpPr>
            <a:cxnSpLocks/>
            <a:stCxn id="60" idx="0"/>
            <a:endCxn id="59" idx="2"/>
          </p:cNvCxnSpPr>
          <p:nvPr/>
        </p:nvCxnSpPr>
        <p:spPr>
          <a:xfrm rot="16200000" flipV="1">
            <a:off x="5085695" y="3813266"/>
            <a:ext cx="1028173" cy="16412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8325450B-434E-43FA-A428-5FC4E6D66D5B}"/>
              </a:ext>
            </a:extLst>
          </p:cNvPr>
          <p:cNvSpPr/>
          <p:nvPr/>
        </p:nvSpPr>
        <p:spPr>
          <a:xfrm>
            <a:off x="5523743" y="3153932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D49ABD4-B8CB-48A7-8411-F5999B63003C}"/>
              </a:ext>
            </a:extLst>
          </p:cNvPr>
          <p:cNvSpPr/>
          <p:nvPr/>
        </p:nvSpPr>
        <p:spPr>
          <a:xfrm>
            <a:off x="5540155" y="4335558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73C9F82E-EA11-4119-B6EC-84147F4DF312}"/>
              </a:ext>
            </a:extLst>
          </p:cNvPr>
          <p:cNvSpPr txBox="1"/>
          <p:nvPr/>
        </p:nvSpPr>
        <p:spPr>
          <a:xfrm>
            <a:off x="5193508" y="3729698"/>
            <a:ext cx="90799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recorded</a:t>
            </a:r>
            <a:r>
              <a:rPr lang="fr-FR" sz="1200" dirty="0">
                <a:latin typeface="Century Gothic" panose="020B0502020202020204" pitchFamily="34" charset="0"/>
              </a:rPr>
              <a:t> in</a:t>
            </a:r>
          </a:p>
        </p:txBody>
      </p:sp>
      <p:cxnSp>
        <p:nvCxnSpPr>
          <p:cNvPr id="62" name="Connecteur : en angle 61">
            <a:extLst>
              <a:ext uri="{FF2B5EF4-FFF2-40B4-BE49-F238E27FC236}">
                <a16:creationId xmlns:a16="http://schemas.microsoft.com/office/drawing/2014/main" id="{49C3F74A-8B1D-45FD-9403-C2BA9CCF8587}"/>
              </a:ext>
            </a:extLst>
          </p:cNvPr>
          <p:cNvCxnSpPr>
            <a:cxnSpLocks/>
            <a:stCxn id="64" idx="0"/>
            <a:endCxn id="63" idx="2"/>
          </p:cNvCxnSpPr>
          <p:nvPr/>
        </p:nvCxnSpPr>
        <p:spPr>
          <a:xfrm rot="16200000" flipV="1">
            <a:off x="5833395" y="3723285"/>
            <a:ext cx="1233334" cy="24377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D9C97D4C-2149-4AB4-828F-D9F1665F8698}"/>
              </a:ext>
            </a:extLst>
          </p:cNvPr>
          <p:cNvSpPr/>
          <p:nvPr/>
        </p:nvSpPr>
        <p:spPr>
          <a:xfrm>
            <a:off x="6370041" y="2965354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8A48EFB8-19BE-40F4-B636-19DE56FB6514}"/>
              </a:ext>
            </a:extLst>
          </p:cNvPr>
          <p:cNvSpPr/>
          <p:nvPr/>
        </p:nvSpPr>
        <p:spPr>
          <a:xfrm>
            <a:off x="6394418" y="4352141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3E98C665-5EA5-4C93-BE2A-BF19F55D3858}"/>
              </a:ext>
            </a:extLst>
          </p:cNvPr>
          <p:cNvSpPr txBox="1"/>
          <p:nvPr/>
        </p:nvSpPr>
        <p:spPr>
          <a:xfrm>
            <a:off x="6012112" y="3528320"/>
            <a:ext cx="90799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foresees</a:t>
            </a:r>
            <a:r>
              <a:rPr lang="fr-FR" sz="1200" dirty="0">
                <a:latin typeface="Century Gothic" panose="020B0502020202020204" pitchFamily="34" charset="0"/>
              </a:rPr>
              <a:t> changes on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7FD57F02-B334-4FC1-925D-B255EF000D93}"/>
              </a:ext>
            </a:extLst>
          </p:cNvPr>
          <p:cNvSpPr/>
          <p:nvPr/>
        </p:nvSpPr>
        <p:spPr>
          <a:xfrm>
            <a:off x="7259673" y="986963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362A50B-78C2-49ED-B842-791D00C11D7D}"/>
              </a:ext>
            </a:extLst>
          </p:cNvPr>
          <p:cNvSpPr/>
          <p:nvPr/>
        </p:nvSpPr>
        <p:spPr>
          <a:xfrm>
            <a:off x="8656612" y="992573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8" name="Connecteur : en angle 67">
            <a:extLst>
              <a:ext uri="{FF2B5EF4-FFF2-40B4-BE49-F238E27FC236}">
                <a16:creationId xmlns:a16="http://schemas.microsoft.com/office/drawing/2014/main" id="{63C99101-6A1B-42B4-85A7-5406196A2262}"/>
              </a:ext>
            </a:extLst>
          </p:cNvPr>
          <p:cNvCxnSpPr>
            <a:cxnSpLocks/>
            <a:stCxn id="67" idx="1"/>
            <a:endCxn id="66" idx="3"/>
          </p:cNvCxnSpPr>
          <p:nvPr/>
        </p:nvCxnSpPr>
        <p:spPr>
          <a:xfrm rot="10800000">
            <a:off x="7395336" y="1063690"/>
            <a:ext cx="1261276" cy="5610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ZoneTexte 68">
            <a:extLst>
              <a:ext uri="{FF2B5EF4-FFF2-40B4-BE49-F238E27FC236}">
                <a16:creationId xmlns:a16="http://schemas.microsoft.com/office/drawing/2014/main" id="{B7713318-72F6-4842-8109-D9A4F1C5F249}"/>
              </a:ext>
            </a:extLst>
          </p:cNvPr>
          <p:cNvSpPr txBox="1"/>
          <p:nvPr/>
        </p:nvSpPr>
        <p:spPr>
          <a:xfrm>
            <a:off x="7610710" y="758834"/>
            <a:ext cx="83716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foresees</a:t>
            </a:r>
            <a:r>
              <a:rPr lang="fr-FR" sz="1200" dirty="0">
                <a:latin typeface="Century Gothic" panose="020B0502020202020204" pitchFamily="34" charset="0"/>
              </a:rPr>
              <a:t> changes on</a:t>
            </a:r>
          </a:p>
        </p:txBody>
      </p:sp>
      <p:sp>
        <p:nvSpPr>
          <p:cNvPr id="70" name="Rectangle : coins arrondis 69">
            <a:extLst>
              <a:ext uri="{FF2B5EF4-FFF2-40B4-BE49-F238E27FC236}">
                <a16:creationId xmlns:a16="http://schemas.microsoft.com/office/drawing/2014/main" id="{23200596-F45B-4D0D-A885-A7E5B5A0FE98}"/>
              </a:ext>
            </a:extLst>
          </p:cNvPr>
          <p:cNvSpPr/>
          <p:nvPr/>
        </p:nvSpPr>
        <p:spPr>
          <a:xfrm>
            <a:off x="1182467" y="1784349"/>
            <a:ext cx="1557789" cy="1515850"/>
          </a:xfrm>
          <a:prstGeom prst="roundRect">
            <a:avLst>
              <a:gd name="adj" fmla="val 3253"/>
            </a:avLst>
          </a:prstGeom>
          <a:noFill/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Agents</a:t>
            </a:r>
            <a:endParaRPr lang="fr-FR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1" name="Rectangle : coins arrondis 70">
            <a:extLst>
              <a:ext uri="{FF2B5EF4-FFF2-40B4-BE49-F238E27FC236}">
                <a16:creationId xmlns:a16="http://schemas.microsoft.com/office/drawing/2014/main" id="{3ED7CD20-60A2-4A0C-B580-4AAF4252E9E5}"/>
              </a:ext>
            </a:extLst>
          </p:cNvPr>
          <p:cNvSpPr/>
          <p:nvPr/>
        </p:nvSpPr>
        <p:spPr>
          <a:xfrm>
            <a:off x="1261709" y="2424576"/>
            <a:ext cx="1373725" cy="308555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Person</a:t>
            </a:r>
            <a:endParaRPr lang="fr-FR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2" name="Rectangle : coins arrondis 71">
            <a:extLst>
              <a:ext uri="{FF2B5EF4-FFF2-40B4-BE49-F238E27FC236}">
                <a16:creationId xmlns:a16="http://schemas.microsoft.com/office/drawing/2014/main" id="{A4EF1385-D8EB-430C-A2FD-3FF05539E0C6}"/>
              </a:ext>
            </a:extLst>
          </p:cNvPr>
          <p:cNvSpPr/>
          <p:nvPr/>
        </p:nvSpPr>
        <p:spPr>
          <a:xfrm>
            <a:off x="1261709" y="2890135"/>
            <a:ext cx="1373725" cy="308555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Organization</a:t>
            </a:r>
            <a:endParaRPr lang="fr-FR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3" name="Connecteur : en angle 72">
            <a:extLst>
              <a:ext uri="{FF2B5EF4-FFF2-40B4-BE49-F238E27FC236}">
                <a16:creationId xmlns:a16="http://schemas.microsoft.com/office/drawing/2014/main" id="{643C6698-FEEB-4672-BFF9-82445940D591}"/>
              </a:ext>
            </a:extLst>
          </p:cNvPr>
          <p:cNvCxnSpPr>
            <a:cxnSpLocks/>
            <a:stCxn id="78" idx="1"/>
            <a:endCxn id="70" idx="2"/>
          </p:cNvCxnSpPr>
          <p:nvPr/>
        </p:nvCxnSpPr>
        <p:spPr>
          <a:xfrm rot="10800000">
            <a:off x="1961362" y="3300199"/>
            <a:ext cx="1693688" cy="1702186"/>
          </a:xfrm>
          <a:prstGeom prst="bentConnector2">
            <a:avLst/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ZoneTexte 73">
            <a:extLst>
              <a:ext uri="{FF2B5EF4-FFF2-40B4-BE49-F238E27FC236}">
                <a16:creationId xmlns:a16="http://schemas.microsoft.com/office/drawing/2014/main" id="{E051ED66-3C7C-490B-8E6A-ADED15585BF3}"/>
              </a:ext>
            </a:extLst>
          </p:cNvPr>
          <p:cNvSpPr txBox="1"/>
          <p:nvPr/>
        </p:nvSpPr>
        <p:spPr>
          <a:xfrm>
            <a:off x="2274216" y="4861726"/>
            <a:ext cx="108301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latin typeface="Century Gothic" panose="020B0502020202020204" pitchFamily="34" charset="0"/>
              </a:rPr>
              <a:t>participant</a:t>
            </a:r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4650AA4B-7223-4AAA-93CE-2E49241C46BB}"/>
              </a:ext>
            </a:extLst>
          </p:cNvPr>
          <p:cNvSpPr/>
          <p:nvPr/>
        </p:nvSpPr>
        <p:spPr>
          <a:xfrm>
            <a:off x="1925576" y="4944527"/>
            <a:ext cx="116732" cy="111396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6" name="Connecteur : en angle 100">
            <a:extLst>
              <a:ext uri="{FF2B5EF4-FFF2-40B4-BE49-F238E27FC236}">
                <a16:creationId xmlns:a16="http://schemas.microsoft.com/office/drawing/2014/main" id="{41B45814-F382-457B-966E-4B8702DEBD8F}"/>
              </a:ext>
            </a:extLst>
          </p:cNvPr>
          <p:cNvCxnSpPr>
            <a:cxnSpLocks/>
            <a:stCxn id="75" idx="4"/>
            <a:endCxn id="77" idx="0"/>
          </p:cNvCxnSpPr>
          <p:nvPr/>
        </p:nvCxnSpPr>
        <p:spPr>
          <a:xfrm flipH="1">
            <a:off x="1731559" y="5055923"/>
            <a:ext cx="252383" cy="432037"/>
          </a:xfrm>
          <a:prstGeom prst="straightConnector1">
            <a:avLst/>
          </a:prstGeom>
          <a:ln w="12700">
            <a:solidFill>
              <a:schemeClr val="bg2">
                <a:lumMod val="50000"/>
              </a:schemeClr>
            </a:solidFill>
            <a:prstDash val="sysDot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ZoneTexte 76">
            <a:extLst>
              <a:ext uri="{FF2B5EF4-FFF2-40B4-BE49-F238E27FC236}">
                <a16:creationId xmlns:a16="http://schemas.microsoft.com/office/drawing/2014/main" id="{81462FB5-E827-4DC7-8A94-A372A72C5C86}"/>
              </a:ext>
            </a:extLst>
          </p:cNvPr>
          <p:cNvSpPr txBox="1"/>
          <p:nvPr/>
        </p:nvSpPr>
        <p:spPr>
          <a:xfrm>
            <a:off x="1441811" y="5487960"/>
            <a:ext cx="57949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role</a:t>
            </a:r>
            <a:endParaRPr lang="fr-FR" sz="1200" dirty="0">
              <a:latin typeface="Century Gothic" panose="020B0502020202020204" pitchFamily="34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4178555-172A-4A5C-AC80-6743B75AD548}"/>
              </a:ext>
            </a:extLst>
          </p:cNvPr>
          <p:cNvSpPr/>
          <p:nvPr/>
        </p:nvSpPr>
        <p:spPr>
          <a:xfrm>
            <a:off x="3655050" y="4925658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8A356FE2-0A47-4B3A-B730-D5C27D1DCDA2}"/>
              </a:ext>
            </a:extLst>
          </p:cNvPr>
          <p:cNvSpPr/>
          <p:nvPr/>
        </p:nvSpPr>
        <p:spPr>
          <a:xfrm>
            <a:off x="7935459" y="4704392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AB70FA1-8C0A-4BCB-BF26-A6542A548D13}"/>
              </a:ext>
            </a:extLst>
          </p:cNvPr>
          <p:cNvSpPr/>
          <p:nvPr/>
        </p:nvSpPr>
        <p:spPr>
          <a:xfrm>
            <a:off x="8799281" y="2946002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1" name="Connecteur : en angle 114">
            <a:extLst>
              <a:ext uri="{FF2B5EF4-FFF2-40B4-BE49-F238E27FC236}">
                <a16:creationId xmlns:a16="http://schemas.microsoft.com/office/drawing/2014/main" id="{62F61162-9589-4F5D-9955-29AE302B1B1E}"/>
              </a:ext>
            </a:extLst>
          </p:cNvPr>
          <p:cNvCxnSpPr>
            <a:cxnSpLocks/>
            <a:stCxn id="79" idx="0"/>
            <a:endCxn id="80" idx="2"/>
          </p:cNvCxnSpPr>
          <p:nvPr/>
        </p:nvCxnSpPr>
        <p:spPr>
          <a:xfrm flipV="1">
            <a:off x="8003291" y="3099455"/>
            <a:ext cx="863822" cy="1604937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ZoneTexte 81">
            <a:extLst>
              <a:ext uri="{FF2B5EF4-FFF2-40B4-BE49-F238E27FC236}">
                <a16:creationId xmlns:a16="http://schemas.microsoft.com/office/drawing/2014/main" id="{3FB67D4B-4D7D-44E9-9786-F389B28B839D}"/>
              </a:ext>
            </a:extLst>
          </p:cNvPr>
          <p:cNvSpPr txBox="1"/>
          <p:nvPr/>
        </p:nvSpPr>
        <p:spPr>
          <a:xfrm>
            <a:off x="8177825" y="3701247"/>
            <a:ext cx="69743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latin typeface="Century Gothic" panose="020B0502020202020204" pitchFamily="34" charset="0"/>
              </a:rPr>
              <a:t>groups</a:t>
            </a:r>
          </a:p>
        </p:txBody>
      </p:sp>
    </p:spTree>
    <p:extLst>
      <p:ext uri="{BB962C8B-B14F-4D97-AF65-F5344CB8AC3E}">
        <p14:creationId xmlns:p14="http://schemas.microsoft.com/office/powerpoint/2010/main" val="32334371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75D7F38-0CEA-4CE3-824E-50015485E60B}"/>
              </a:ext>
            </a:extLst>
          </p:cNvPr>
          <p:cNvSpPr txBox="1"/>
          <p:nvPr/>
        </p:nvSpPr>
        <p:spPr>
          <a:xfrm>
            <a:off x="462013" y="335845"/>
            <a:ext cx="1129043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err="1">
                <a:latin typeface="Century Gothic" panose="020B0502020202020204" pitchFamily="34" charset="0"/>
              </a:rPr>
              <a:t>Activities</a:t>
            </a:r>
            <a:r>
              <a:rPr lang="fr-FR" sz="4400" dirty="0">
                <a:latin typeface="Century Gothic" panose="020B0502020202020204" pitchFamily="34" charset="0"/>
              </a:rPr>
              <a:t> in </a:t>
            </a:r>
            <a:r>
              <a:rPr lang="fr-FR" sz="4400" dirty="0" err="1">
                <a:latin typeface="Century Gothic" panose="020B0502020202020204" pitchFamily="34" charset="0"/>
              </a:rPr>
              <a:t>general</a:t>
            </a:r>
            <a:r>
              <a:rPr lang="fr-FR" sz="4400" dirty="0">
                <a:latin typeface="Century Gothic" panose="020B0502020202020204" pitchFamily="34" charset="0"/>
              </a:rPr>
              <a:t> are </a:t>
            </a:r>
            <a:r>
              <a:rPr lang="fr-FR" sz="4400" dirty="0" err="1">
                <a:latin typeface="Century Gothic" panose="020B0502020202020204" pitchFamily="34" charset="0"/>
              </a:rPr>
              <a:t>described</a:t>
            </a:r>
            <a:r>
              <a:rPr lang="fr-FR" sz="4400" dirty="0">
                <a:latin typeface="Century Gothic" panose="020B0502020202020204" pitchFamily="34" charset="0"/>
              </a:rPr>
              <a:t> « in the </a:t>
            </a:r>
            <a:r>
              <a:rPr lang="fr-FR" sz="4400" dirty="0" err="1">
                <a:latin typeface="Century Gothic" panose="020B0502020202020204" pitchFamily="34" charset="0"/>
              </a:rPr>
              <a:t>past</a:t>
            </a:r>
            <a:r>
              <a:rPr lang="fr-FR" sz="4400" dirty="0">
                <a:latin typeface="Century Gothic" panose="020B0502020202020204" pitchFamily="34" charset="0"/>
              </a:rPr>
              <a:t> ».</a:t>
            </a:r>
          </a:p>
          <a:p>
            <a:endParaRPr lang="fr-FR" sz="4400" dirty="0">
              <a:latin typeface="Century Gothic" panose="020B0502020202020204" pitchFamily="34" charset="0"/>
            </a:endParaRPr>
          </a:p>
          <a:p>
            <a:r>
              <a:rPr lang="fr-FR" sz="4400" dirty="0" err="1">
                <a:latin typeface="Century Gothic" panose="020B0502020202020204" pitchFamily="34" charset="0"/>
              </a:rPr>
              <a:t>However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there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is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also</a:t>
            </a:r>
            <a:r>
              <a:rPr lang="fr-FR" sz="4400" dirty="0">
                <a:latin typeface="Century Gothic" panose="020B0502020202020204" pitchFamily="34" charset="0"/>
              </a:rPr>
              <a:t> a </a:t>
            </a:r>
            <a:r>
              <a:rPr lang="fr-FR" sz="4400" dirty="0" err="1">
                <a:latin typeface="Century Gothic" panose="020B0502020202020204" pitchFamily="34" charset="0"/>
              </a:rPr>
              <a:t>need</a:t>
            </a:r>
            <a:r>
              <a:rPr lang="fr-FR" sz="4400" dirty="0">
                <a:latin typeface="Century Gothic" panose="020B0502020202020204" pitchFamily="34" charset="0"/>
              </a:rPr>
              <a:t> to </a:t>
            </a:r>
            <a:r>
              <a:rPr lang="fr-FR" sz="4400" dirty="0" err="1">
                <a:latin typeface="Century Gothic" panose="020B0502020202020204" pitchFamily="34" charset="0"/>
              </a:rPr>
              <a:t>describe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b="1" dirty="0" err="1">
                <a:latin typeface="Century Gothic" panose="020B0502020202020204" pitchFamily="34" charset="0"/>
              </a:rPr>
              <a:t>foreseen</a:t>
            </a:r>
            <a:r>
              <a:rPr lang="fr-FR" sz="4400" b="1" dirty="0">
                <a:latin typeface="Century Gothic" panose="020B0502020202020204" pitchFamily="34" charset="0"/>
              </a:rPr>
              <a:t> (future) </a:t>
            </a:r>
            <a:r>
              <a:rPr lang="fr-FR" sz="4400" b="1" dirty="0" err="1">
                <a:latin typeface="Century Gothic" panose="020B0502020202020204" pitchFamily="34" charset="0"/>
              </a:rPr>
              <a:t>activities</a:t>
            </a:r>
            <a:r>
              <a:rPr lang="fr-FR" sz="4400" dirty="0">
                <a:latin typeface="Century Gothic" panose="020B0502020202020204" pitchFamily="34" charset="0"/>
              </a:rPr>
              <a:t>, as </a:t>
            </a:r>
            <a:r>
              <a:rPr lang="fr-FR" sz="4400" dirty="0" err="1">
                <a:latin typeface="Century Gothic" panose="020B0502020202020204" pitchFamily="34" charset="0"/>
              </a:rPr>
              <a:t>they</a:t>
            </a:r>
            <a:r>
              <a:rPr lang="fr-FR" sz="4400" dirty="0">
                <a:latin typeface="Century Gothic" panose="020B0502020202020204" pitchFamily="34" charset="0"/>
              </a:rPr>
              <a:t> are </a:t>
            </a:r>
            <a:r>
              <a:rPr lang="fr-FR" sz="4400" dirty="0" err="1">
                <a:latin typeface="Century Gothic" panose="020B0502020202020204" pitchFamily="34" charset="0"/>
              </a:rPr>
              <a:t>documented</a:t>
            </a:r>
            <a:r>
              <a:rPr lang="fr-FR" sz="4400" dirty="0">
                <a:latin typeface="Century Gothic" panose="020B0502020202020204" pitchFamily="34" charset="0"/>
              </a:rPr>
              <a:t> in meeting agendas, etc.</a:t>
            </a:r>
          </a:p>
          <a:p>
            <a:endParaRPr lang="fr-FR" sz="4400" dirty="0">
              <a:latin typeface="Century Gothic" panose="020B0502020202020204" pitchFamily="34" charset="0"/>
            </a:endParaRPr>
          </a:p>
          <a:p>
            <a:r>
              <a:rPr lang="fr-FR" sz="4400" dirty="0" err="1">
                <a:latin typeface="Century Gothic" panose="020B0502020202020204" pitchFamily="34" charset="0"/>
              </a:rPr>
              <a:t>Actual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activities</a:t>
            </a:r>
            <a:r>
              <a:rPr lang="fr-FR" sz="4400" dirty="0">
                <a:latin typeface="Century Gothic" panose="020B0502020202020204" pitchFamily="34" charset="0"/>
              </a:rPr>
              <a:t> can </a:t>
            </a:r>
            <a:r>
              <a:rPr lang="fr-FR" sz="4400" dirty="0" err="1">
                <a:latin typeface="Century Gothic" panose="020B0502020202020204" pitchFamily="34" charset="0"/>
              </a:rPr>
              <a:t>be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linked</a:t>
            </a:r>
            <a:r>
              <a:rPr lang="fr-FR" sz="4400" dirty="0">
                <a:latin typeface="Century Gothic" panose="020B0502020202020204" pitchFamily="34" charset="0"/>
              </a:rPr>
              <a:t> to the </a:t>
            </a:r>
            <a:r>
              <a:rPr lang="fr-FR" sz="4400" dirty="0" err="1">
                <a:latin typeface="Century Gothic" panose="020B0502020202020204" pitchFamily="34" charset="0"/>
              </a:rPr>
              <a:t>foreseen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activity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that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they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executed</a:t>
            </a:r>
            <a:r>
              <a:rPr lang="fr-FR" sz="4400" dirty="0"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06404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D8B80C74-AEB8-42C8-8CE8-94437F44A137}"/>
              </a:ext>
            </a:extLst>
          </p:cNvPr>
          <p:cNvSpPr/>
          <p:nvPr/>
        </p:nvSpPr>
        <p:spPr>
          <a:xfrm>
            <a:off x="3680481" y="4345534"/>
            <a:ext cx="6758131" cy="1919922"/>
          </a:xfrm>
          <a:prstGeom prst="roundRect">
            <a:avLst>
              <a:gd name="adj" fmla="val 3253"/>
            </a:avLst>
          </a:prstGeom>
          <a:noFill/>
          <a:ln w="3810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-FR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Activities</a:t>
            </a:r>
            <a:endParaRPr lang="fr-FR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69242D05-69D2-4073-A89E-0FF86012F867}"/>
              </a:ext>
            </a:extLst>
          </p:cNvPr>
          <p:cNvSpPr/>
          <p:nvPr/>
        </p:nvSpPr>
        <p:spPr>
          <a:xfrm>
            <a:off x="3680481" y="274112"/>
            <a:ext cx="6758132" cy="3029957"/>
          </a:xfrm>
          <a:prstGeom prst="roundRect">
            <a:avLst>
              <a:gd name="adj" fmla="val 3253"/>
            </a:avLst>
          </a:prstGeom>
          <a:noFill/>
          <a:ln w="381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Documents</a:t>
            </a:r>
            <a:endParaRPr lang="fr-FR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7C26A747-7FEA-4176-91EC-8074852C1493}"/>
              </a:ext>
            </a:extLst>
          </p:cNvPr>
          <p:cNvSpPr/>
          <p:nvPr/>
        </p:nvSpPr>
        <p:spPr>
          <a:xfrm>
            <a:off x="3582525" y="400806"/>
            <a:ext cx="1809549" cy="2723612"/>
          </a:xfrm>
          <a:prstGeom prst="roundRect">
            <a:avLst>
              <a:gd name="adj" fmla="val 3253"/>
            </a:avLst>
          </a:prstGeom>
          <a:solidFill>
            <a:schemeClr val="bg1">
              <a:alpha val="53000"/>
            </a:schemeClr>
          </a:solidFill>
          <a:ln w="12700">
            <a:solidFill>
              <a:srgbClr val="F7964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All documents </a:t>
            </a:r>
            <a:r>
              <a:rPr lang="fr-FR" sz="1200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described</a:t>
            </a:r>
            <a:r>
              <a:rPr lang="fr-FR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 in FRBR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165313DE-968C-45EF-9027-D90D9D5B17FF}"/>
              </a:ext>
            </a:extLst>
          </p:cNvPr>
          <p:cNvSpPr/>
          <p:nvPr/>
        </p:nvSpPr>
        <p:spPr>
          <a:xfrm>
            <a:off x="3878502" y="985280"/>
            <a:ext cx="1217596" cy="459880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Work </a:t>
            </a:r>
            <a:r>
              <a:rPr lang="fr-FR" sz="1100" i="1" dirty="0">
                <a:solidFill>
                  <a:schemeClr val="tx1"/>
                </a:solidFill>
                <a:latin typeface="Century Gothic" panose="020B0502020202020204" pitchFamily="34" charset="0"/>
              </a:rPr>
              <a:t>(version)</a:t>
            </a:r>
            <a:endParaRPr lang="fr-FR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content)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95F5590D-1E06-4504-ABB7-7758E984BD12}"/>
              </a:ext>
            </a:extLst>
          </p:cNvPr>
          <p:cNvSpPr/>
          <p:nvPr/>
        </p:nvSpPr>
        <p:spPr>
          <a:xfrm>
            <a:off x="4015021" y="1612313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E59127A-967A-4AF2-A784-92262573B1FE}"/>
              </a:ext>
            </a:extLst>
          </p:cNvPr>
          <p:cNvSpPr/>
          <p:nvPr/>
        </p:nvSpPr>
        <p:spPr>
          <a:xfrm>
            <a:off x="3924229" y="1688045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1D8AF5BC-D681-43F9-83CE-21B4172759C1}"/>
              </a:ext>
            </a:extLst>
          </p:cNvPr>
          <p:cNvSpPr/>
          <p:nvPr/>
        </p:nvSpPr>
        <p:spPr>
          <a:xfrm>
            <a:off x="3850189" y="1763777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22145BDE-91A8-4832-9AC6-2F43511C648A}"/>
              </a:ext>
            </a:extLst>
          </p:cNvPr>
          <p:cNvSpPr/>
          <p:nvPr/>
        </p:nvSpPr>
        <p:spPr>
          <a:xfrm>
            <a:off x="4015021" y="2390810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E1548559-9050-48B6-8FFB-E32A469BB2FF}"/>
              </a:ext>
            </a:extLst>
          </p:cNvPr>
          <p:cNvSpPr/>
          <p:nvPr/>
        </p:nvSpPr>
        <p:spPr>
          <a:xfrm>
            <a:off x="3924229" y="2466542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098B600D-F5EA-4A34-86A5-544A7B6201B5}"/>
              </a:ext>
            </a:extLst>
          </p:cNvPr>
          <p:cNvSpPr/>
          <p:nvPr/>
        </p:nvSpPr>
        <p:spPr>
          <a:xfrm>
            <a:off x="3850189" y="2542274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Manifestation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file/format)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DAE1895F-E52A-4CB2-976F-46DD04BF12BE}"/>
              </a:ext>
            </a:extLst>
          </p:cNvPr>
          <p:cNvCxnSpPr>
            <a:stCxn id="6" idx="2"/>
          </p:cNvCxnSpPr>
          <p:nvPr/>
        </p:nvCxnSpPr>
        <p:spPr>
          <a:xfrm flipH="1">
            <a:off x="4248922" y="1445160"/>
            <a:ext cx="238378" cy="1671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023CAE5D-E076-49D7-850A-B0A41B662665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4487300" y="1445160"/>
            <a:ext cx="0" cy="1770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542DB53C-9559-411A-8E82-065A819EC124}"/>
              </a:ext>
            </a:extLst>
          </p:cNvPr>
          <p:cNvCxnSpPr>
            <a:cxnSpLocks/>
          </p:cNvCxnSpPr>
          <p:nvPr/>
        </p:nvCxnSpPr>
        <p:spPr>
          <a:xfrm>
            <a:off x="4487300" y="1445160"/>
            <a:ext cx="248004" cy="1478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354C6ECF-A398-40BF-804D-42CE76C68D19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4180828" y="2223657"/>
            <a:ext cx="278159" cy="1671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629816AD-677C-4AFF-937F-FB7B350E8186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458987" y="2223657"/>
            <a:ext cx="0" cy="1917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8781893B-80BD-4130-8ADC-1AD341F3C3D4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458987" y="2223657"/>
            <a:ext cx="276317" cy="1350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ZoneTexte 213">
            <a:extLst>
              <a:ext uri="{FF2B5EF4-FFF2-40B4-BE49-F238E27FC236}">
                <a16:creationId xmlns:a16="http://schemas.microsoft.com/office/drawing/2014/main" id="{F5105EE1-44C2-4086-9AAA-1073E7F77CFC}"/>
              </a:ext>
            </a:extLst>
          </p:cNvPr>
          <p:cNvSpPr txBox="1"/>
          <p:nvPr/>
        </p:nvSpPr>
        <p:spPr>
          <a:xfrm>
            <a:off x="7720682" y="404749"/>
            <a:ext cx="2039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entury Gothic" panose="020B0502020202020204" pitchFamily="34" charset="0"/>
              </a:rPr>
              <a:t>(and </a:t>
            </a:r>
            <a:r>
              <a:rPr lang="fr-FR" sz="1200" dirty="0" err="1">
                <a:latin typeface="Century Gothic" panose="020B0502020202020204" pitchFamily="34" charset="0"/>
              </a:rPr>
              <a:t>their</a:t>
            </a:r>
            <a:r>
              <a:rPr lang="fr-FR" sz="1200" dirty="0">
                <a:latin typeface="Century Gothic" panose="020B0502020202020204" pitchFamily="34" charset="0"/>
              </a:rPr>
              <a:t> subdivisions)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3E6FC50E-C86B-4E3B-AF59-B0E60DAD9046}"/>
              </a:ext>
            </a:extLst>
          </p:cNvPr>
          <p:cNvSpPr/>
          <p:nvPr/>
        </p:nvSpPr>
        <p:spPr>
          <a:xfrm>
            <a:off x="5751217" y="775900"/>
            <a:ext cx="1663259" cy="2348517"/>
          </a:xfrm>
          <a:prstGeom prst="roundRect">
            <a:avLst>
              <a:gd name="adj" fmla="val 3253"/>
            </a:avLst>
          </a:prstGeom>
          <a:noFill/>
          <a:ln w="28575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Legislation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 docs.</a:t>
            </a:r>
            <a:endParaRPr lang="fr-FR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58D3EFD-DE46-4667-9CCB-0C297BDD7371}"/>
              </a:ext>
            </a:extLst>
          </p:cNvPr>
          <p:cNvSpPr/>
          <p:nvPr/>
        </p:nvSpPr>
        <p:spPr>
          <a:xfrm>
            <a:off x="7284163" y="1406778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7B1AB16-A8B1-46E1-9FF2-7DF89FA9137B}"/>
              </a:ext>
            </a:extLst>
          </p:cNvPr>
          <p:cNvSpPr/>
          <p:nvPr/>
        </p:nvSpPr>
        <p:spPr>
          <a:xfrm>
            <a:off x="7275249" y="2792634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 : en angle 25">
            <a:extLst>
              <a:ext uri="{FF2B5EF4-FFF2-40B4-BE49-F238E27FC236}">
                <a16:creationId xmlns:a16="http://schemas.microsoft.com/office/drawing/2014/main" id="{EF96CD55-FFF5-4F9D-88FD-CF7C08FDB037}"/>
              </a:ext>
            </a:extLst>
          </p:cNvPr>
          <p:cNvCxnSpPr>
            <a:cxnSpLocks/>
            <a:stCxn id="21" idx="3"/>
            <a:endCxn id="25" idx="3"/>
          </p:cNvCxnSpPr>
          <p:nvPr/>
        </p:nvCxnSpPr>
        <p:spPr>
          <a:xfrm flipH="1">
            <a:off x="7410912" y="1483505"/>
            <a:ext cx="8914" cy="1385856"/>
          </a:xfrm>
          <a:prstGeom prst="bentConnector3">
            <a:avLst>
              <a:gd name="adj1" fmla="val -6274849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4C46965D-3B71-400D-B842-FAFC15283F9D}"/>
              </a:ext>
            </a:extLst>
          </p:cNvPr>
          <p:cNvSpPr txBox="1"/>
          <p:nvPr/>
        </p:nvSpPr>
        <p:spPr>
          <a:xfrm>
            <a:off x="7510600" y="1676263"/>
            <a:ext cx="988998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repeals</a:t>
            </a:r>
            <a:r>
              <a:rPr lang="fr-FR" sz="1200" dirty="0">
                <a:latin typeface="Century Gothic" panose="020B0502020202020204" pitchFamily="34" charset="0"/>
              </a:rPr>
              <a:t>,</a:t>
            </a:r>
          </a:p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amends</a:t>
            </a:r>
            <a:r>
              <a:rPr lang="fr-FR" sz="1200" dirty="0">
                <a:latin typeface="Century Gothic" panose="020B0502020202020204" pitchFamily="34" charset="0"/>
              </a:rPr>
              <a:t>,</a:t>
            </a:r>
          </a:p>
          <a:p>
            <a:pPr algn="ctr"/>
            <a:r>
              <a:rPr lang="fr-FR" sz="1200" dirty="0">
                <a:latin typeface="Century Gothic" panose="020B0502020202020204" pitchFamily="34" charset="0"/>
              </a:rPr>
              <a:t>corrects,</a:t>
            </a:r>
          </a:p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based</a:t>
            </a:r>
            <a:r>
              <a:rPr lang="fr-FR" sz="1200" dirty="0">
                <a:latin typeface="Century Gothic" panose="020B0502020202020204" pitchFamily="34" charset="0"/>
              </a:rPr>
              <a:t> on,</a:t>
            </a:r>
          </a:p>
          <a:p>
            <a:pPr algn="ctr"/>
            <a:r>
              <a:rPr lang="fr-FR" sz="1200" dirty="0">
                <a:latin typeface="Century Gothic" panose="020B0502020202020204" pitchFamily="34" charset="0"/>
              </a:rPr>
              <a:t>etc…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8F4238FE-5F4E-4B38-9848-2B1B353B6089}"/>
              </a:ext>
            </a:extLst>
          </p:cNvPr>
          <p:cNvSpPr/>
          <p:nvPr/>
        </p:nvSpPr>
        <p:spPr>
          <a:xfrm>
            <a:off x="5876417" y="1555988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Laws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7EDF3DEA-14D7-43D1-899E-5072AB532C9F}"/>
              </a:ext>
            </a:extLst>
          </p:cNvPr>
          <p:cNvSpPr/>
          <p:nvPr/>
        </p:nvSpPr>
        <p:spPr>
          <a:xfrm>
            <a:off x="5876416" y="1902234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Decree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75F73F88-EC6F-41FD-B2BA-3462810CD0FA}"/>
              </a:ext>
            </a:extLst>
          </p:cNvPr>
          <p:cNvSpPr/>
          <p:nvPr/>
        </p:nvSpPr>
        <p:spPr>
          <a:xfrm>
            <a:off x="5876415" y="2267071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Directive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D64EDEE3-3FE9-4C16-96E1-7601133389BA}"/>
              </a:ext>
            </a:extLst>
          </p:cNvPr>
          <p:cNvSpPr/>
          <p:nvPr/>
        </p:nvSpPr>
        <p:spPr>
          <a:xfrm>
            <a:off x="5882659" y="2622527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etc…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0C07412C-CD71-4D61-A7E6-BE4EF64B6DB1}"/>
              </a:ext>
            </a:extLst>
          </p:cNvPr>
          <p:cNvSpPr/>
          <p:nvPr/>
        </p:nvSpPr>
        <p:spPr>
          <a:xfrm>
            <a:off x="8644110" y="775900"/>
            <a:ext cx="1623860" cy="2348518"/>
          </a:xfrm>
          <a:prstGeom prst="roundRect">
            <a:avLst>
              <a:gd name="adj" fmla="val 3253"/>
            </a:avLst>
          </a:prstGeom>
          <a:noFill/>
          <a:ln w="28575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Draft </a:t>
            </a:r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legislation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 docs.</a:t>
            </a:r>
            <a:endParaRPr lang="fr-FR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45605C32-975A-4E8A-B5B0-626B465BE1FB}"/>
              </a:ext>
            </a:extLst>
          </p:cNvPr>
          <p:cNvSpPr/>
          <p:nvPr/>
        </p:nvSpPr>
        <p:spPr>
          <a:xfrm>
            <a:off x="8740234" y="1688059"/>
            <a:ext cx="1389983" cy="346591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Version of draft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888E8F73-5D39-4C53-881B-FCC79831D230}"/>
              </a:ext>
            </a:extLst>
          </p:cNvPr>
          <p:cNvSpPr/>
          <p:nvPr/>
        </p:nvSpPr>
        <p:spPr>
          <a:xfrm>
            <a:off x="8744545" y="2117889"/>
            <a:ext cx="1389983" cy="346591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Amendments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4BEAC726-47FB-42A7-BEB5-ADDD5A4B6661}"/>
              </a:ext>
            </a:extLst>
          </p:cNvPr>
          <p:cNvSpPr/>
          <p:nvPr/>
        </p:nvSpPr>
        <p:spPr>
          <a:xfrm>
            <a:off x="8740234" y="2542274"/>
            <a:ext cx="1389983" cy="50567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Reports, opinions, etc.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0C8EF20-A9CA-44E3-84DB-6B66C4181DB8}"/>
              </a:ext>
            </a:extLst>
          </p:cNvPr>
          <p:cNvSpPr/>
          <p:nvPr/>
        </p:nvSpPr>
        <p:spPr>
          <a:xfrm>
            <a:off x="8656612" y="992573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547E41C-0CF7-4771-8547-1C6F913DE79E}"/>
              </a:ext>
            </a:extLst>
          </p:cNvPr>
          <p:cNvSpPr/>
          <p:nvPr/>
        </p:nvSpPr>
        <p:spPr>
          <a:xfrm>
            <a:off x="3722516" y="6088125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8" name="Connecteur : en angle 37">
            <a:extLst>
              <a:ext uri="{FF2B5EF4-FFF2-40B4-BE49-F238E27FC236}">
                <a16:creationId xmlns:a16="http://schemas.microsoft.com/office/drawing/2014/main" id="{C0802165-4B6E-4681-B291-5E85992BDCC3}"/>
              </a:ext>
            </a:extLst>
          </p:cNvPr>
          <p:cNvCxnSpPr>
            <a:cxnSpLocks/>
            <a:stCxn id="37" idx="2"/>
            <a:endCxn id="39" idx="2"/>
          </p:cNvCxnSpPr>
          <p:nvPr/>
        </p:nvCxnSpPr>
        <p:spPr>
          <a:xfrm rot="16200000" flipH="1">
            <a:off x="4367358" y="5664568"/>
            <a:ext cx="18087" cy="1172106"/>
          </a:xfrm>
          <a:prstGeom prst="bentConnector3">
            <a:avLst>
              <a:gd name="adj1" fmla="val 1363891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1CAA0BAA-81B8-46A9-A10B-8370047D8DCB}"/>
              </a:ext>
            </a:extLst>
          </p:cNvPr>
          <p:cNvSpPr/>
          <p:nvPr/>
        </p:nvSpPr>
        <p:spPr>
          <a:xfrm>
            <a:off x="4894622" y="6106212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5892F329-DD1A-44D8-8AA5-C7D38C8D651B}"/>
              </a:ext>
            </a:extLst>
          </p:cNvPr>
          <p:cNvSpPr txBox="1"/>
          <p:nvPr/>
        </p:nvSpPr>
        <p:spPr>
          <a:xfrm>
            <a:off x="3919542" y="6370973"/>
            <a:ext cx="90724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consist</a:t>
            </a:r>
            <a:r>
              <a:rPr lang="fr-FR" sz="1200" dirty="0">
                <a:latin typeface="Century Gothic" panose="020B0502020202020204" pitchFamily="34" charset="0"/>
              </a:rPr>
              <a:t> of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4E600B0-440E-4D97-91BC-9E31E95B7759}"/>
              </a:ext>
            </a:extLst>
          </p:cNvPr>
          <p:cNvSpPr/>
          <p:nvPr/>
        </p:nvSpPr>
        <p:spPr>
          <a:xfrm>
            <a:off x="5513524" y="6122707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2" name="Connecteur : en angle 41">
            <a:extLst>
              <a:ext uri="{FF2B5EF4-FFF2-40B4-BE49-F238E27FC236}">
                <a16:creationId xmlns:a16="http://schemas.microsoft.com/office/drawing/2014/main" id="{61C4F451-E7F8-4E28-B87F-C4900784981F}"/>
              </a:ext>
            </a:extLst>
          </p:cNvPr>
          <p:cNvCxnSpPr>
            <a:cxnSpLocks/>
            <a:stCxn id="41" idx="2"/>
            <a:endCxn id="43" idx="2"/>
          </p:cNvCxnSpPr>
          <p:nvPr/>
        </p:nvCxnSpPr>
        <p:spPr>
          <a:xfrm rot="16200000" flipH="1">
            <a:off x="6220967" y="5636548"/>
            <a:ext cx="2748" cy="1281971"/>
          </a:xfrm>
          <a:prstGeom prst="bentConnector3">
            <a:avLst>
              <a:gd name="adj1" fmla="val 8418777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77BED7DC-6844-41B8-9E43-AE0C73CED973}"/>
              </a:ext>
            </a:extLst>
          </p:cNvPr>
          <p:cNvSpPr/>
          <p:nvPr/>
        </p:nvSpPr>
        <p:spPr>
          <a:xfrm>
            <a:off x="6795495" y="6125455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7EE3B052-73B0-4B1A-B4D1-6633AA6D63F5}"/>
              </a:ext>
            </a:extLst>
          </p:cNvPr>
          <p:cNvSpPr txBox="1"/>
          <p:nvPr/>
        </p:nvSpPr>
        <p:spPr>
          <a:xfrm>
            <a:off x="5700884" y="6361932"/>
            <a:ext cx="104291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motivated</a:t>
            </a:r>
            <a:r>
              <a:rPr lang="fr-FR" sz="1200" dirty="0">
                <a:latin typeface="Century Gothic" panose="020B0502020202020204" pitchFamily="34" charset="0"/>
              </a:rPr>
              <a:t> by</a:t>
            </a:r>
          </a:p>
        </p:txBody>
      </p:sp>
      <p:sp>
        <p:nvSpPr>
          <p:cNvPr id="45" name="Rectangle : coins arrondis 44">
            <a:extLst>
              <a:ext uri="{FF2B5EF4-FFF2-40B4-BE49-F238E27FC236}">
                <a16:creationId xmlns:a16="http://schemas.microsoft.com/office/drawing/2014/main" id="{A3051DF6-9F01-4366-8C7B-5852BF7A30BF}"/>
              </a:ext>
            </a:extLst>
          </p:cNvPr>
          <p:cNvSpPr/>
          <p:nvPr/>
        </p:nvSpPr>
        <p:spPr>
          <a:xfrm>
            <a:off x="5751217" y="4696541"/>
            <a:ext cx="2418210" cy="993935"/>
          </a:xfrm>
          <a:prstGeom prst="roundRect">
            <a:avLst>
              <a:gd name="adj" fmla="val 3253"/>
            </a:avLst>
          </a:prstGeom>
          <a:noFill/>
          <a:ln w="3175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Processes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6" name="Connecteur : en angle 114">
            <a:extLst>
              <a:ext uri="{FF2B5EF4-FFF2-40B4-BE49-F238E27FC236}">
                <a16:creationId xmlns:a16="http://schemas.microsoft.com/office/drawing/2014/main" id="{1E97F817-D456-44D1-B86B-49D4D85BEB22}"/>
              </a:ext>
            </a:extLst>
          </p:cNvPr>
          <p:cNvCxnSpPr>
            <a:cxnSpLocks/>
          </p:cNvCxnSpPr>
          <p:nvPr/>
        </p:nvCxnSpPr>
        <p:spPr>
          <a:xfrm rot="16200000" flipV="1">
            <a:off x="7227281" y="4177801"/>
            <a:ext cx="364583" cy="700050"/>
          </a:xfrm>
          <a:prstGeom prst="bentConnector3">
            <a:avLst>
              <a:gd name="adj1" fmla="val 226738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46">
            <a:extLst>
              <a:ext uri="{FF2B5EF4-FFF2-40B4-BE49-F238E27FC236}">
                <a16:creationId xmlns:a16="http://schemas.microsoft.com/office/drawing/2014/main" id="{59625DBC-C4ED-4DE7-B5A0-06AD2C5CE06F}"/>
              </a:ext>
            </a:extLst>
          </p:cNvPr>
          <p:cNvSpPr txBox="1"/>
          <p:nvPr/>
        </p:nvSpPr>
        <p:spPr>
          <a:xfrm>
            <a:off x="7170326" y="3710004"/>
            <a:ext cx="87287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consist</a:t>
            </a:r>
            <a:r>
              <a:rPr lang="fr-FR" sz="1200" dirty="0">
                <a:latin typeface="Century Gothic" panose="020B0502020202020204" pitchFamily="34" charset="0"/>
              </a:rPr>
              <a:t> of</a:t>
            </a:r>
          </a:p>
        </p:txBody>
      </p: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8AE35ED6-C88F-4F6C-B3BD-BA64C75A7D61}"/>
              </a:ext>
            </a:extLst>
          </p:cNvPr>
          <p:cNvSpPr/>
          <p:nvPr/>
        </p:nvSpPr>
        <p:spPr>
          <a:xfrm>
            <a:off x="3581705" y="5364710"/>
            <a:ext cx="1964479" cy="800501"/>
          </a:xfrm>
          <a:prstGeom prst="roundRect">
            <a:avLst>
              <a:gd name="adj" fmla="val 3253"/>
            </a:avLst>
          </a:prstGeom>
          <a:solidFill>
            <a:schemeClr val="bg1">
              <a:alpha val="53000"/>
            </a:schemeClr>
          </a:solidFill>
          <a:ln w="12700">
            <a:solidFill>
              <a:srgbClr val="1F497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endParaRPr lang="fr-FR" sz="120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479FE19D-A7BE-4197-B217-D37125BF8482}"/>
              </a:ext>
            </a:extLst>
          </p:cNvPr>
          <p:cNvSpPr txBox="1"/>
          <p:nvPr/>
        </p:nvSpPr>
        <p:spPr>
          <a:xfrm>
            <a:off x="3717385" y="5441794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</a:t>
            </a:r>
            <a:r>
              <a:rPr kumimoji="0" lang="fr-FR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be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fr-FR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specialized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in </a:t>
            </a:r>
            <a:r>
              <a:rPr kumimoji="0" lang="fr-FR" sz="1200" b="0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legislative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fr-FR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activities</a:t>
            </a:r>
            <a:r>
              <a:rPr lang="fr-FR" sz="1200" i="1" dirty="0">
                <a:solidFill>
                  <a:prstClr val="black"/>
                </a:solidFill>
                <a:latin typeface="Century Gothic" panose="020B0502020202020204" pitchFamily="34" charset="0"/>
              </a:rPr>
              <a:t> &amp;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fr-FR" sz="1200" b="0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legislative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fr-FR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processes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50" name="Connecteur : en angle 49">
            <a:extLst>
              <a:ext uri="{FF2B5EF4-FFF2-40B4-BE49-F238E27FC236}">
                <a16:creationId xmlns:a16="http://schemas.microsoft.com/office/drawing/2014/main" id="{A8276D55-679C-4CF9-A511-F39458D1775E}"/>
              </a:ext>
            </a:extLst>
          </p:cNvPr>
          <p:cNvCxnSpPr>
            <a:cxnSpLocks/>
            <a:stCxn id="52" idx="0"/>
            <a:endCxn id="51" idx="2"/>
          </p:cNvCxnSpPr>
          <p:nvPr/>
        </p:nvCxnSpPr>
        <p:spPr>
          <a:xfrm rot="16200000" flipV="1">
            <a:off x="3540988" y="3816747"/>
            <a:ext cx="1028173" cy="16412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C38D4CCD-76E4-4469-809D-69D29521916A}"/>
              </a:ext>
            </a:extLst>
          </p:cNvPr>
          <p:cNvSpPr/>
          <p:nvPr/>
        </p:nvSpPr>
        <p:spPr>
          <a:xfrm>
            <a:off x="3979036" y="3157413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F3D35B8-DA5E-4D66-A624-D52E603EC77F}"/>
              </a:ext>
            </a:extLst>
          </p:cNvPr>
          <p:cNvSpPr/>
          <p:nvPr/>
        </p:nvSpPr>
        <p:spPr>
          <a:xfrm>
            <a:off x="3995448" y="4339039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121B518F-6862-4241-8C83-64B528176BE9}"/>
              </a:ext>
            </a:extLst>
          </p:cNvPr>
          <p:cNvSpPr txBox="1"/>
          <p:nvPr/>
        </p:nvSpPr>
        <p:spPr>
          <a:xfrm>
            <a:off x="3584906" y="3741226"/>
            <a:ext cx="90799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based</a:t>
            </a:r>
            <a:r>
              <a:rPr lang="fr-FR" sz="1200" dirty="0">
                <a:latin typeface="Century Gothic" panose="020B0502020202020204" pitchFamily="34" charset="0"/>
              </a:rPr>
              <a:t> on</a:t>
            </a:r>
          </a:p>
        </p:txBody>
      </p:sp>
      <p:cxnSp>
        <p:nvCxnSpPr>
          <p:cNvPr id="54" name="Connecteur : en angle 53">
            <a:extLst>
              <a:ext uri="{FF2B5EF4-FFF2-40B4-BE49-F238E27FC236}">
                <a16:creationId xmlns:a16="http://schemas.microsoft.com/office/drawing/2014/main" id="{3B457F3F-DBB2-4DAC-8602-129E36F76262}"/>
              </a:ext>
            </a:extLst>
          </p:cNvPr>
          <p:cNvCxnSpPr>
            <a:cxnSpLocks/>
            <a:stCxn id="56" idx="0"/>
            <a:endCxn id="55" idx="2"/>
          </p:cNvCxnSpPr>
          <p:nvPr/>
        </p:nvCxnSpPr>
        <p:spPr>
          <a:xfrm rot="16200000" flipV="1">
            <a:off x="4320911" y="3831541"/>
            <a:ext cx="1028173" cy="16412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B40056F3-9C21-44E8-A124-3AEEF7B60132}"/>
              </a:ext>
            </a:extLst>
          </p:cNvPr>
          <p:cNvSpPr/>
          <p:nvPr/>
        </p:nvSpPr>
        <p:spPr>
          <a:xfrm>
            <a:off x="4758959" y="3172207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32175EA-F1EF-4646-B6DC-3B4A2AAB1903}"/>
              </a:ext>
            </a:extLst>
          </p:cNvPr>
          <p:cNvSpPr/>
          <p:nvPr/>
        </p:nvSpPr>
        <p:spPr>
          <a:xfrm>
            <a:off x="4775371" y="4353833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5C36F6AB-50DC-4586-BFE8-638637CAA655}"/>
              </a:ext>
            </a:extLst>
          </p:cNvPr>
          <p:cNvSpPr txBox="1"/>
          <p:nvPr/>
        </p:nvSpPr>
        <p:spPr>
          <a:xfrm>
            <a:off x="4399239" y="3732623"/>
            <a:ext cx="90799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creates</a:t>
            </a:r>
            <a:endParaRPr lang="fr-FR" sz="1200" dirty="0">
              <a:latin typeface="Century Gothic" panose="020B0502020202020204" pitchFamily="34" charset="0"/>
            </a:endParaRPr>
          </a:p>
        </p:txBody>
      </p:sp>
      <p:cxnSp>
        <p:nvCxnSpPr>
          <p:cNvPr id="58" name="Connecteur : en angle 57">
            <a:extLst>
              <a:ext uri="{FF2B5EF4-FFF2-40B4-BE49-F238E27FC236}">
                <a16:creationId xmlns:a16="http://schemas.microsoft.com/office/drawing/2014/main" id="{2831E240-FB58-449A-83C5-1C5DCDC5F979}"/>
              </a:ext>
            </a:extLst>
          </p:cNvPr>
          <p:cNvCxnSpPr>
            <a:cxnSpLocks/>
            <a:stCxn id="60" idx="0"/>
            <a:endCxn id="59" idx="2"/>
          </p:cNvCxnSpPr>
          <p:nvPr/>
        </p:nvCxnSpPr>
        <p:spPr>
          <a:xfrm rot="16200000" flipV="1">
            <a:off x="5085695" y="3813266"/>
            <a:ext cx="1028173" cy="16412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8325450B-434E-43FA-A428-5FC4E6D66D5B}"/>
              </a:ext>
            </a:extLst>
          </p:cNvPr>
          <p:cNvSpPr/>
          <p:nvPr/>
        </p:nvSpPr>
        <p:spPr>
          <a:xfrm>
            <a:off x="5523743" y="3153932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D49ABD4-B8CB-48A7-8411-F5999B63003C}"/>
              </a:ext>
            </a:extLst>
          </p:cNvPr>
          <p:cNvSpPr/>
          <p:nvPr/>
        </p:nvSpPr>
        <p:spPr>
          <a:xfrm>
            <a:off x="5540155" y="4335558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73C9F82E-EA11-4119-B6EC-84147F4DF312}"/>
              </a:ext>
            </a:extLst>
          </p:cNvPr>
          <p:cNvSpPr txBox="1"/>
          <p:nvPr/>
        </p:nvSpPr>
        <p:spPr>
          <a:xfrm>
            <a:off x="5193508" y="3729698"/>
            <a:ext cx="90799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recorded</a:t>
            </a:r>
            <a:r>
              <a:rPr lang="fr-FR" sz="1200" dirty="0">
                <a:latin typeface="Century Gothic" panose="020B0502020202020204" pitchFamily="34" charset="0"/>
              </a:rPr>
              <a:t> in</a:t>
            </a:r>
          </a:p>
        </p:txBody>
      </p:sp>
      <p:cxnSp>
        <p:nvCxnSpPr>
          <p:cNvPr id="62" name="Connecteur : en angle 61">
            <a:extLst>
              <a:ext uri="{FF2B5EF4-FFF2-40B4-BE49-F238E27FC236}">
                <a16:creationId xmlns:a16="http://schemas.microsoft.com/office/drawing/2014/main" id="{49C3F74A-8B1D-45FD-9403-C2BA9CCF8587}"/>
              </a:ext>
            </a:extLst>
          </p:cNvPr>
          <p:cNvCxnSpPr>
            <a:cxnSpLocks/>
            <a:stCxn id="64" idx="0"/>
            <a:endCxn id="63" idx="2"/>
          </p:cNvCxnSpPr>
          <p:nvPr/>
        </p:nvCxnSpPr>
        <p:spPr>
          <a:xfrm rot="16200000" flipV="1">
            <a:off x="5833395" y="3723285"/>
            <a:ext cx="1233334" cy="24377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D9C97D4C-2149-4AB4-828F-D9F1665F8698}"/>
              </a:ext>
            </a:extLst>
          </p:cNvPr>
          <p:cNvSpPr/>
          <p:nvPr/>
        </p:nvSpPr>
        <p:spPr>
          <a:xfrm>
            <a:off x="6370041" y="2965354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8A48EFB8-19BE-40F4-B636-19DE56FB6514}"/>
              </a:ext>
            </a:extLst>
          </p:cNvPr>
          <p:cNvSpPr/>
          <p:nvPr/>
        </p:nvSpPr>
        <p:spPr>
          <a:xfrm>
            <a:off x="6394418" y="4352141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3E98C665-5EA5-4C93-BE2A-BF19F55D3858}"/>
              </a:ext>
            </a:extLst>
          </p:cNvPr>
          <p:cNvSpPr txBox="1"/>
          <p:nvPr/>
        </p:nvSpPr>
        <p:spPr>
          <a:xfrm>
            <a:off x="6012112" y="3528320"/>
            <a:ext cx="90799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foresees</a:t>
            </a:r>
            <a:r>
              <a:rPr lang="fr-FR" sz="1200" dirty="0">
                <a:latin typeface="Century Gothic" panose="020B0502020202020204" pitchFamily="34" charset="0"/>
              </a:rPr>
              <a:t> changes on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7FD57F02-B334-4FC1-925D-B255EF000D93}"/>
              </a:ext>
            </a:extLst>
          </p:cNvPr>
          <p:cNvSpPr/>
          <p:nvPr/>
        </p:nvSpPr>
        <p:spPr>
          <a:xfrm>
            <a:off x="7259673" y="986963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362A50B-78C2-49ED-B842-791D00C11D7D}"/>
              </a:ext>
            </a:extLst>
          </p:cNvPr>
          <p:cNvSpPr/>
          <p:nvPr/>
        </p:nvSpPr>
        <p:spPr>
          <a:xfrm>
            <a:off x="8656612" y="992573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8" name="Connecteur : en angle 67">
            <a:extLst>
              <a:ext uri="{FF2B5EF4-FFF2-40B4-BE49-F238E27FC236}">
                <a16:creationId xmlns:a16="http://schemas.microsoft.com/office/drawing/2014/main" id="{63C99101-6A1B-42B4-85A7-5406196A2262}"/>
              </a:ext>
            </a:extLst>
          </p:cNvPr>
          <p:cNvCxnSpPr>
            <a:cxnSpLocks/>
            <a:stCxn id="67" idx="1"/>
            <a:endCxn id="66" idx="3"/>
          </p:cNvCxnSpPr>
          <p:nvPr/>
        </p:nvCxnSpPr>
        <p:spPr>
          <a:xfrm rot="10800000">
            <a:off x="7395336" y="1063690"/>
            <a:ext cx="1261276" cy="5610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ZoneTexte 68">
            <a:extLst>
              <a:ext uri="{FF2B5EF4-FFF2-40B4-BE49-F238E27FC236}">
                <a16:creationId xmlns:a16="http://schemas.microsoft.com/office/drawing/2014/main" id="{B7713318-72F6-4842-8109-D9A4F1C5F249}"/>
              </a:ext>
            </a:extLst>
          </p:cNvPr>
          <p:cNvSpPr txBox="1"/>
          <p:nvPr/>
        </p:nvSpPr>
        <p:spPr>
          <a:xfrm>
            <a:off x="7610710" y="758834"/>
            <a:ext cx="83716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foresees</a:t>
            </a:r>
            <a:r>
              <a:rPr lang="fr-FR" sz="1200" dirty="0">
                <a:latin typeface="Century Gothic" panose="020B0502020202020204" pitchFamily="34" charset="0"/>
              </a:rPr>
              <a:t> changes on</a:t>
            </a:r>
          </a:p>
        </p:txBody>
      </p:sp>
      <p:sp>
        <p:nvSpPr>
          <p:cNvPr id="70" name="Rectangle : coins arrondis 69">
            <a:extLst>
              <a:ext uri="{FF2B5EF4-FFF2-40B4-BE49-F238E27FC236}">
                <a16:creationId xmlns:a16="http://schemas.microsoft.com/office/drawing/2014/main" id="{23200596-F45B-4D0D-A885-A7E5B5A0FE98}"/>
              </a:ext>
            </a:extLst>
          </p:cNvPr>
          <p:cNvSpPr/>
          <p:nvPr/>
        </p:nvSpPr>
        <p:spPr>
          <a:xfrm>
            <a:off x="1182467" y="1784349"/>
            <a:ext cx="1557789" cy="1515850"/>
          </a:xfrm>
          <a:prstGeom prst="roundRect">
            <a:avLst>
              <a:gd name="adj" fmla="val 3253"/>
            </a:avLst>
          </a:prstGeom>
          <a:noFill/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Agents</a:t>
            </a:r>
            <a:endParaRPr lang="fr-FR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1" name="Rectangle : coins arrondis 70">
            <a:extLst>
              <a:ext uri="{FF2B5EF4-FFF2-40B4-BE49-F238E27FC236}">
                <a16:creationId xmlns:a16="http://schemas.microsoft.com/office/drawing/2014/main" id="{3ED7CD20-60A2-4A0C-B580-4AAF4252E9E5}"/>
              </a:ext>
            </a:extLst>
          </p:cNvPr>
          <p:cNvSpPr/>
          <p:nvPr/>
        </p:nvSpPr>
        <p:spPr>
          <a:xfrm>
            <a:off x="1261709" y="2424576"/>
            <a:ext cx="1373725" cy="308555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Person</a:t>
            </a:r>
            <a:endParaRPr lang="fr-FR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2" name="Rectangle : coins arrondis 71">
            <a:extLst>
              <a:ext uri="{FF2B5EF4-FFF2-40B4-BE49-F238E27FC236}">
                <a16:creationId xmlns:a16="http://schemas.microsoft.com/office/drawing/2014/main" id="{A4EF1385-D8EB-430C-A2FD-3FF05539E0C6}"/>
              </a:ext>
            </a:extLst>
          </p:cNvPr>
          <p:cNvSpPr/>
          <p:nvPr/>
        </p:nvSpPr>
        <p:spPr>
          <a:xfrm>
            <a:off x="1261709" y="2890135"/>
            <a:ext cx="1373725" cy="308555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Organization</a:t>
            </a:r>
            <a:endParaRPr lang="fr-FR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3" name="Connecteur : en angle 72">
            <a:extLst>
              <a:ext uri="{FF2B5EF4-FFF2-40B4-BE49-F238E27FC236}">
                <a16:creationId xmlns:a16="http://schemas.microsoft.com/office/drawing/2014/main" id="{643C6698-FEEB-4672-BFF9-82445940D591}"/>
              </a:ext>
            </a:extLst>
          </p:cNvPr>
          <p:cNvCxnSpPr>
            <a:cxnSpLocks/>
            <a:stCxn id="78" idx="1"/>
            <a:endCxn id="70" idx="2"/>
          </p:cNvCxnSpPr>
          <p:nvPr/>
        </p:nvCxnSpPr>
        <p:spPr>
          <a:xfrm rot="10800000">
            <a:off x="1961362" y="3300199"/>
            <a:ext cx="1693688" cy="1702186"/>
          </a:xfrm>
          <a:prstGeom prst="bentConnector2">
            <a:avLst/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ZoneTexte 73">
            <a:extLst>
              <a:ext uri="{FF2B5EF4-FFF2-40B4-BE49-F238E27FC236}">
                <a16:creationId xmlns:a16="http://schemas.microsoft.com/office/drawing/2014/main" id="{E051ED66-3C7C-490B-8E6A-ADED15585BF3}"/>
              </a:ext>
            </a:extLst>
          </p:cNvPr>
          <p:cNvSpPr txBox="1"/>
          <p:nvPr/>
        </p:nvSpPr>
        <p:spPr>
          <a:xfrm>
            <a:off x="2274216" y="4861726"/>
            <a:ext cx="108301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latin typeface="Century Gothic" panose="020B0502020202020204" pitchFamily="34" charset="0"/>
              </a:rPr>
              <a:t>participant</a:t>
            </a:r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4650AA4B-7223-4AAA-93CE-2E49241C46BB}"/>
              </a:ext>
            </a:extLst>
          </p:cNvPr>
          <p:cNvSpPr/>
          <p:nvPr/>
        </p:nvSpPr>
        <p:spPr>
          <a:xfrm>
            <a:off x="1925576" y="4944527"/>
            <a:ext cx="116732" cy="111396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6" name="Connecteur : en angle 100">
            <a:extLst>
              <a:ext uri="{FF2B5EF4-FFF2-40B4-BE49-F238E27FC236}">
                <a16:creationId xmlns:a16="http://schemas.microsoft.com/office/drawing/2014/main" id="{41B45814-F382-457B-966E-4B8702DEBD8F}"/>
              </a:ext>
            </a:extLst>
          </p:cNvPr>
          <p:cNvCxnSpPr>
            <a:cxnSpLocks/>
            <a:stCxn id="75" idx="4"/>
            <a:endCxn id="77" idx="0"/>
          </p:cNvCxnSpPr>
          <p:nvPr/>
        </p:nvCxnSpPr>
        <p:spPr>
          <a:xfrm flipH="1">
            <a:off x="1731559" y="5055923"/>
            <a:ext cx="252383" cy="432037"/>
          </a:xfrm>
          <a:prstGeom prst="straightConnector1">
            <a:avLst/>
          </a:prstGeom>
          <a:ln w="12700">
            <a:solidFill>
              <a:schemeClr val="bg2">
                <a:lumMod val="50000"/>
              </a:schemeClr>
            </a:solidFill>
            <a:prstDash val="sysDot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ZoneTexte 76">
            <a:extLst>
              <a:ext uri="{FF2B5EF4-FFF2-40B4-BE49-F238E27FC236}">
                <a16:creationId xmlns:a16="http://schemas.microsoft.com/office/drawing/2014/main" id="{81462FB5-E827-4DC7-8A94-A372A72C5C86}"/>
              </a:ext>
            </a:extLst>
          </p:cNvPr>
          <p:cNvSpPr txBox="1"/>
          <p:nvPr/>
        </p:nvSpPr>
        <p:spPr>
          <a:xfrm>
            <a:off x="1441811" y="5487960"/>
            <a:ext cx="57949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role</a:t>
            </a:r>
            <a:endParaRPr lang="fr-FR" sz="1200" dirty="0">
              <a:latin typeface="Century Gothic" panose="020B0502020202020204" pitchFamily="34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4178555-172A-4A5C-AC80-6743B75AD548}"/>
              </a:ext>
            </a:extLst>
          </p:cNvPr>
          <p:cNvSpPr/>
          <p:nvPr/>
        </p:nvSpPr>
        <p:spPr>
          <a:xfrm>
            <a:off x="3655050" y="4925658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 : coins arrondis 78">
            <a:extLst>
              <a:ext uri="{FF2B5EF4-FFF2-40B4-BE49-F238E27FC236}">
                <a16:creationId xmlns:a16="http://schemas.microsoft.com/office/drawing/2014/main" id="{643FD7CF-BB69-4CAD-9356-701DDB4E60FE}"/>
              </a:ext>
            </a:extLst>
          </p:cNvPr>
          <p:cNvSpPr/>
          <p:nvPr/>
        </p:nvSpPr>
        <p:spPr>
          <a:xfrm>
            <a:off x="8557554" y="4709746"/>
            <a:ext cx="1409404" cy="1127714"/>
          </a:xfrm>
          <a:prstGeom prst="roundRect">
            <a:avLst>
              <a:gd name="adj" fmla="val 3253"/>
            </a:avLst>
          </a:prstGeom>
          <a:noFill/>
          <a:ln w="3175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Foreseen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activities</a:t>
            </a:r>
            <a:endParaRPr lang="fr-FR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fr-FR" sz="105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1050" i="1" dirty="0">
                <a:solidFill>
                  <a:schemeClr val="tx1"/>
                </a:solidFill>
                <a:latin typeface="Century Gothic" panose="020B0502020202020204" pitchFamily="34" charset="0"/>
              </a:rPr>
              <a:t>As </a:t>
            </a:r>
            <a:r>
              <a:rPr lang="fr-FR" sz="1050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described</a:t>
            </a:r>
            <a:r>
              <a:rPr lang="fr-FR" sz="1050" i="1" dirty="0">
                <a:solidFill>
                  <a:schemeClr val="tx1"/>
                </a:solidFill>
                <a:latin typeface="Century Gothic" panose="020B0502020202020204" pitchFamily="34" charset="0"/>
              </a:rPr>
              <a:t> in agendas</a:t>
            </a:r>
          </a:p>
        </p:txBody>
      </p:sp>
      <p:cxnSp>
        <p:nvCxnSpPr>
          <p:cNvPr id="80" name="Connecteur : en angle 79">
            <a:extLst>
              <a:ext uri="{FF2B5EF4-FFF2-40B4-BE49-F238E27FC236}">
                <a16:creationId xmlns:a16="http://schemas.microsoft.com/office/drawing/2014/main" id="{CEB45104-4711-47BC-8D25-A0F763889953}"/>
              </a:ext>
            </a:extLst>
          </p:cNvPr>
          <p:cNvCxnSpPr>
            <a:cxnSpLocks/>
            <a:stCxn id="82" idx="0"/>
            <a:endCxn id="81" idx="2"/>
          </p:cNvCxnSpPr>
          <p:nvPr/>
        </p:nvCxnSpPr>
        <p:spPr>
          <a:xfrm rot="16200000" flipV="1">
            <a:off x="8932487" y="3990714"/>
            <a:ext cx="1440478" cy="8109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>
            <a:extLst>
              <a:ext uri="{FF2B5EF4-FFF2-40B4-BE49-F238E27FC236}">
                <a16:creationId xmlns:a16="http://schemas.microsoft.com/office/drawing/2014/main" id="{42B7D593-FA4A-4C83-85BE-0B1BB6998F85}"/>
              </a:ext>
            </a:extLst>
          </p:cNvPr>
          <p:cNvSpPr/>
          <p:nvPr/>
        </p:nvSpPr>
        <p:spPr>
          <a:xfrm>
            <a:off x="9580839" y="3122849"/>
            <a:ext cx="135664" cy="151681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60DA0EE6-A916-4DED-A225-AF7E6A5D51FC}"/>
              </a:ext>
            </a:extLst>
          </p:cNvPr>
          <p:cNvSpPr/>
          <p:nvPr/>
        </p:nvSpPr>
        <p:spPr>
          <a:xfrm>
            <a:off x="9588948" y="4715008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ZoneTexte 82">
            <a:extLst>
              <a:ext uri="{FF2B5EF4-FFF2-40B4-BE49-F238E27FC236}">
                <a16:creationId xmlns:a16="http://schemas.microsoft.com/office/drawing/2014/main" id="{FB84620F-9AAA-4638-AD88-ED1A808D5776}"/>
              </a:ext>
            </a:extLst>
          </p:cNvPr>
          <p:cNvSpPr txBox="1"/>
          <p:nvPr/>
        </p:nvSpPr>
        <p:spPr>
          <a:xfrm>
            <a:off x="8992521" y="3647173"/>
            <a:ext cx="127544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documented</a:t>
            </a:r>
            <a:r>
              <a:rPr lang="fr-FR" sz="1200" dirty="0">
                <a:latin typeface="Century Gothic" panose="020B0502020202020204" pitchFamily="34" charset="0"/>
              </a:rPr>
              <a:t> by</a:t>
            </a:r>
          </a:p>
        </p:txBody>
      </p:sp>
      <p:cxnSp>
        <p:nvCxnSpPr>
          <p:cNvPr id="84" name="Connecteur : en angle 83">
            <a:extLst>
              <a:ext uri="{FF2B5EF4-FFF2-40B4-BE49-F238E27FC236}">
                <a16:creationId xmlns:a16="http://schemas.microsoft.com/office/drawing/2014/main" id="{F943185A-CA3F-4CD3-AD37-CE3607A6C49E}"/>
              </a:ext>
            </a:extLst>
          </p:cNvPr>
          <p:cNvCxnSpPr>
            <a:cxnSpLocks/>
            <a:stCxn id="85" idx="2"/>
            <a:endCxn id="79" idx="2"/>
          </p:cNvCxnSpPr>
          <p:nvPr/>
        </p:nvCxnSpPr>
        <p:spPr>
          <a:xfrm rot="5400000" flipH="1" flipV="1">
            <a:off x="8331943" y="5341637"/>
            <a:ext cx="434490" cy="1426135"/>
          </a:xfrm>
          <a:prstGeom prst="bentConnector3">
            <a:avLst>
              <a:gd name="adj1" fmla="val -52613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>
            <a:extLst>
              <a:ext uri="{FF2B5EF4-FFF2-40B4-BE49-F238E27FC236}">
                <a16:creationId xmlns:a16="http://schemas.microsoft.com/office/drawing/2014/main" id="{11E00770-8669-4DE5-A99E-E595C2421010}"/>
              </a:ext>
            </a:extLst>
          </p:cNvPr>
          <p:cNvSpPr/>
          <p:nvPr/>
        </p:nvSpPr>
        <p:spPr>
          <a:xfrm>
            <a:off x="7768289" y="6118497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id="{7995AE3B-002C-4F39-B1E3-7D17A90683C9}"/>
              </a:ext>
            </a:extLst>
          </p:cNvPr>
          <p:cNvSpPr txBox="1"/>
          <p:nvPr/>
        </p:nvSpPr>
        <p:spPr>
          <a:xfrm>
            <a:off x="8045601" y="6380635"/>
            <a:ext cx="90799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executed</a:t>
            </a:r>
            <a:endParaRPr lang="fr-FR" sz="1200" dirty="0">
              <a:latin typeface="Century Gothic" panose="020B0502020202020204" pitchFamily="34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9861A698-0427-419D-9DC7-A6591540D922}"/>
              </a:ext>
            </a:extLst>
          </p:cNvPr>
          <p:cNvSpPr/>
          <p:nvPr/>
        </p:nvSpPr>
        <p:spPr>
          <a:xfrm>
            <a:off x="7935459" y="4704392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3FE5FB32-1A7E-4BF4-8107-33745DE04CA7}"/>
              </a:ext>
            </a:extLst>
          </p:cNvPr>
          <p:cNvSpPr/>
          <p:nvPr/>
        </p:nvSpPr>
        <p:spPr>
          <a:xfrm>
            <a:off x="8799281" y="2946002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9" name="Connecteur : en angle 114">
            <a:extLst>
              <a:ext uri="{FF2B5EF4-FFF2-40B4-BE49-F238E27FC236}">
                <a16:creationId xmlns:a16="http://schemas.microsoft.com/office/drawing/2014/main" id="{9C75304F-3278-4A52-8AEB-3DBDCC7C37D7}"/>
              </a:ext>
            </a:extLst>
          </p:cNvPr>
          <p:cNvCxnSpPr>
            <a:cxnSpLocks/>
            <a:stCxn id="87" idx="0"/>
            <a:endCxn id="88" idx="2"/>
          </p:cNvCxnSpPr>
          <p:nvPr/>
        </p:nvCxnSpPr>
        <p:spPr>
          <a:xfrm flipV="1">
            <a:off x="8003291" y="3099455"/>
            <a:ext cx="863822" cy="1604937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ZoneTexte 89">
            <a:extLst>
              <a:ext uri="{FF2B5EF4-FFF2-40B4-BE49-F238E27FC236}">
                <a16:creationId xmlns:a16="http://schemas.microsoft.com/office/drawing/2014/main" id="{E2A57A95-C286-4A84-ABCA-ED3273C45CE7}"/>
              </a:ext>
            </a:extLst>
          </p:cNvPr>
          <p:cNvSpPr txBox="1"/>
          <p:nvPr/>
        </p:nvSpPr>
        <p:spPr>
          <a:xfrm>
            <a:off x="8177825" y="3701247"/>
            <a:ext cx="69743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latin typeface="Century Gothic" panose="020B0502020202020204" pitchFamily="34" charset="0"/>
              </a:rPr>
              <a:t>groups</a:t>
            </a:r>
          </a:p>
        </p:txBody>
      </p:sp>
    </p:spTree>
    <p:extLst>
      <p:ext uri="{BB962C8B-B14F-4D97-AF65-F5344CB8AC3E}">
        <p14:creationId xmlns:p14="http://schemas.microsoft.com/office/powerpoint/2010/main" val="787563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75D7F38-0CEA-4CE3-824E-50015485E60B}"/>
              </a:ext>
            </a:extLst>
          </p:cNvPr>
          <p:cNvSpPr txBox="1"/>
          <p:nvPr/>
        </p:nvSpPr>
        <p:spPr>
          <a:xfrm>
            <a:off x="450783" y="936208"/>
            <a:ext cx="1129043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err="1">
                <a:latin typeface="Century Gothic" panose="020B0502020202020204" pitchFamily="34" charset="0"/>
              </a:rPr>
              <a:t>Two</a:t>
            </a:r>
            <a:r>
              <a:rPr lang="fr-FR" sz="4400" dirty="0">
                <a:latin typeface="Century Gothic" panose="020B0502020202020204" pitchFamily="34" charset="0"/>
              </a:rPr>
              <a:t> more </a:t>
            </a:r>
            <a:r>
              <a:rPr lang="fr-FR" sz="4400" dirty="0" err="1">
                <a:latin typeface="Century Gothic" panose="020B0502020202020204" pitchFamily="34" charset="0"/>
              </a:rPr>
              <a:t>specific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kind</a:t>
            </a:r>
            <a:r>
              <a:rPr lang="fr-FR" sz="4400" dirty="0">
                <a:latin typeface="Century Gothic" panose="020B0502020202020204" pitchFamily="34" charset="0"/>
              </a:rPr>
              <a:t> of </a:t>
            </a:r>
            <a:r>
              <a:rPr lang="fr-FR" sz="4400" dirty="0" err="1">
                <a:latin typeface="Century Gothic" panose="020B0502020202020204" pitchFamily="34" charset="0"/>
              </a:rPr>
              <a:t>activities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deserve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specific</a:t>
            </a:r>
            <a:r>
              <a:rPr lang="fr-FR" sz="4400" dirty="0">
                <a:latin typeface="Century Gothic" panose="020B0502020202020204" pitchFamily="34" charset="0"/>
              </a:rPr>
              <a:t> description: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fr-FR" sz="4400" dirty="0">
                <a:latin typeface="Century Gothic" panose="020B0502020202020204" pitchFamily="34" charset="0"/>
              </a:rPr>
              <a:t>The </a:t>
            </a:r>
            <a:r>
              <a:rPr lang="fr-FR" sz="4400" b="1" dirty="0">
                <a:latin typeface="Century Gothic" panose="020B0502020202020204" pitchFamily="34" charset="0"/>
              </a:rPr>
              <a:t>Votes</a:t>
            </a:r>
            <a:r>
              <a:rPr lang="fr-FR" sz="4400" dirty="0">
                <a:latin typeface="Century Gothic" panose="020B0502020202020204" pitchFamily="34" charset="0"/>
              </a:rPr>
              <a:t>, </a:t>
            </a:r>
            <a:r>
              <a:rPr lang="fr-FR" sz="4400" dirty="0" err="1">
                <a:latin typeface="Century Gothic" panose="020B0502020202020204" pitchFamily="34" charset="0"/>
              </a:rPr>
              <a:t>with</a:t>
            </a:r>
            <a:r>
              <a:rPr lang="fr-FR" sz="4400" dirty="0">
                <a:latin typeface="Century Gothic" panose="020B0502020202020204" pitchFamily="34" charset="0"/>
              </a:rPr>
              <a:t> the </a:t>
            </a:r>
            <a:r>
              <a:rPr lang="fr-FR" sz="4400" dirty="0" err="1">
                <a:latin typeface="Century Gothic" panose="020B0502020202020204" pitchFamily="34" charset="0"/>
              </a:rPr>
              <a:t>recording</a:t>
            </a:r>
            <a:r>
              <a:rPr lang="fr-FR" sz="4400" dirty="0">
                <a:latin typeface="Century Gothic" panose="020B0502020202020204" pitchFamily="34" charset="0"/>
              </a:rPr>
              <a:t> of the vote </a:t>
            </a:r>
            <a:r>
              <a:rPr lang="fr-FR" sz="4400" dirty="0" err="1">
                <a:latin typeface="Century Gothic" panose="020B0502020202020204" pitchFamily="34" charset="0"/>
              </a:rPr>
              <a:t>decision</a:t>
            </a:r>
            <a:r>
              <a:rPr lang="fr-FR" sz="4400" dirty="0">
                <a:latin typeface="Century Gothic" panose="020B0502020202020204" pitchFamily="34" charset="0"/>
              </a:rPr>
              <a:t> and the </a:t>
            </a:r>
            <a:r>
              <a:rPr lang="fr-FR" sz="4400" dirty="0" err="1">
                <a:latin typeface="Century Gothic" panose="020B0502020202020204" pitchFamily="34" charset="0"/>
              </a:rPr>
              <a:t>individual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voters</a:t>
            </a:r>
            <a:endParaRPr lang="fr-FR" sz="4400" dirty="0">
              <a:latin typeface="Century Gothic" panose="020B0502020202020204" pitchFamily="34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fr-FR" sz="4400" dirty="0">
                <a:latin typeface="Century Gothic" panose="020B0502020202020204" pitchFamily="34" charset="0"/>
              </a:rPr>
              <a:t>The EU Directive </a:t>
            </a:r>
            <a:r>
              <a:rPr lang="fr-FR" sz="4400" b="1" dirty="0">
                <a:latin typeface="Century Gothic" panose="020B0502020202020204" pitchFamily="34" charset="0"/>
              </a:rPr>
              <a:t>Transposition </a:t>
            </a:r>
            <a:r>
              <a:rPr lang="fr-FR" sz="4400" b="1" dirty="0" err="1">
                <a:latin typeface="Century Gothic" panose="020B0502020202020204" pitchFamily="34" charset="0"/>
              </a:rPr>
              <a:t>processes</a:t>
            </a:r>
            <a:endParaRPr lang="fr-FR" sz="44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1659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D8B80C74-AEB8-42C8-8CE8-94437F44A137}"/>
              </a:ext>
            </a:extLst>
          </p:cNvPr>
          <p:cNvSpPr/>
          <p:nvPr/>
        </p:nvSpPr>
        <p:spPr>
          <a:xfrm>
            <a:off x="3680481" y="4345534"/>
            <a:ext cx="6758131" cy="1919922"/>
          </a:xfrm>
          <a:prstGeom prst="roundRect">
            <a:avLst>
              <a:gd name="adj" fmla="val 3253"/>
            </a:avLst>
          </a:prstGeom>
          <a:noFill/>
          <a:ln w="3810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-FR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Activities</a:t>
            </a:r>
            <a:endParaRPr lang="fr-FR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69242D05-69D2-4073-A89E-0FF86012F867}"/>
              </a:ext>
            </a:extLst>
          </p:cNvPr>
          <p:cNvSpPr/>
          <p:nvPr/>
        </p:nvSpPr>
        <p:spPr>
          <a:xfrm>
            <a:off x="3680481" y="274112"/>
            <a:ext cx="6758132" cy="3029957"/>
          </a:xfrm>
          <a:prstGeom prst="roundRect">
            <a:avLst>
              <a:gd name="adj" fmla="val 3253"/>
            </a:avLst>
          </a:prstGeom>
          <a:noFill/>
          <a:ln w="381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Documents</a:t>
            </a:r>
            <a:endParaRPr lang="fr-FR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7C26A747-7FEA-4176-91EC-8074852C1493}"/>
              </a:ext>
            </a:extLst>
          </p:cNvPr>
          <p:cNvSpPr/>
          <p:nvPr/>
        </p:nvSpPr>
        <p:spPr>
          <a:xfrm>
            <a:off x="3582525" y="400806"/>
            <a:ext cx="1809549" cy="2723612"/>
          </a:xfrm>
          <a:prstGeom prst="roundRect">
            <a:avLst>
              <a:gd name="adj" fmla="val 3253"/>
            </a:avLst>
          </a:prstGeom>
          <a:solidFill>
            <a:schemeClr val="bg1">
              <a:alpha val="53000"/>
            </a:schemeClr>
          </a:solidFill>
          <a:ln w="12700">
            <a:solidFill>
              <a:srgbClr val="F7964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All documents </a:t>
            </a:r>
            <a:r>
              <a:rPr lang="fr-FR" sz="1200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described</a:t>
            </a:r>
            <a:r>
              <a:rPr lang="fr-FR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 in FRBR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165313DE-968C-45EF-9027-D90D9D5B17FF}"/>
              </a:ext>
            </a:extLst>
          </p:cNvPr>
          <p:cNvSpPr/>
          <p:nvPr/>
        </p:nvSpPr>
        <p:spPr>
          <a:xfrm>
            <a:off x="3878502" y="985280"/>
            <a:ext cx="1217596" cy="459880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Work </a:t>
            </a:r>
            <a:r>
              <a:rPr lang="fr-FR" sz="1100" i="1" dirty="0">
                <a:solidFill>
                  <a:schemeClr val="tx1"/>
                </a:solidFill>
                <a:latin typeface="Century Gothic" panose="020B0502020202020204" pitchFamily="34" charset="0"/>
              </a:rPr>
              <a:t>(version)</a:t>
            </a:r>
            <a:endParaRPr lang="fr-FR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content)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95F5590D-1E06-4504-ABB7-7758E984BD12}"/>
              </a:ext>
            </a:extLst>
          </p:cNvPr>
          <p:cNvSpPr/>
          <p:nvPr/>
        </p:nvSpPr>
        <p:spPr>
          <a:xfrm>
            <a:off x="4015021" y="1612313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E59127A-967A-4AF2-A784-92262573B1FE}"/>
              </a:ext>
            </a:extLst>
          </p:cNvPr>
          <p:cNvSpPr/>
          <p:nvPr/>
        </p:nvSpPr>
        <p:spPr>
          <a:xfrm>
            <a:off x="3924229" y="1688045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1D8AF5BC-D681-43F9-83CE-21B4172759C1}"/>
              </a:ext>
            </a:extLst>
          </p:cNvPr>
          <p:cNvSpPr/>
          <p:nvPr/>
        </p:nvSpPr>
        <p:spPr>
          <a:xfrm>
            <a:off x="3850189" y="1763777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22145BDE-91A8-4832-9AC6-2F43511C648A}"/>
              </a:ext>
            </a:extLst>
          </p:cNvPr>
          <p:cNvSpPr/>
          <p:nvPr/>
        </p:nvSpPr>
        <p:spPr>
          <a:xfrm>
            <a:off x="4015021" y="2390810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E1548559-9050-48B6-8FFB-E32A469BB2FF}"/>
              </a:ext>
            </a:extLst>
          </p:cNvPr>
          <p:cNvSpPr/>
          <p:nvPr/>
        </p:nvSpPr>
        <p:spPr>
          <a:xfrm>
            <a:off x="3924229" y="2466542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098B600D-F5EA-4A34-86A5-544A7B6201B5}"/>
              </a:ext>
            </a:extLst>
          </p:cNvPr>
          <p:cNvSpPr/>
          <p:nvPr/>
        </p:nvSpPr>
        <p:spPr>
          <a:xfrm>
            <a:off x="3850189" y="2542274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Manifestation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file/format)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DAE1895F-E52A-4CB2-976F-46DD04BF12BE}"/>
              </a:ext>
            </a:extLst>
          </p:cNvPr>
          <p:cNvCxnSpPr>
            <a:stCxn id="6" idx="2"/>
          </p:cNvCxnSpPr>
          <p:nvPr/>
        </p:nvCxnSpPr>
        <p:spPr>
          <a:xfrm flipH="1">
            <a:off x="4248922" y="1445160"/>
            <a:ext cx="238378" cy="1671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023CAE5D-E076-49D7-850A-B0A41B662665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4487300" y="1445160"/>
            <a:ext cx="0" cy="1770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542DB53C-9559-411A-8E82-065A819EC124}"/>
              </a:ext>
            </a:extLst>
          </p:cNvPr>
          <p:cNvCxnSpPr>
            <a:cxnSpLocks/>
          </p:cNvCxnSpPr>
          <p:nvPr/>
        </p:nvCxnSpPr>
        <p:spPr>
          <a:xfrm>
            <a:off x="4487300" y="1445160"/>
            <a:ext cx="248004" cy="1478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354C6ECF-A398-40BF-804D-42CE76C68D19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4180828" y="2223657"/>
            <a:ext cx="278159" cy="1671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629816AD-677C-4AFF-937F-FB7B350E8186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458987" y="2223657"/>
            <a:ext cx="0" cy="1917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8781893B-80BD-4130-8ADC-1AD341F3C3D4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458987" y="2223657"/>
            <a:ext cx="276317" cy="1350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B979C98B-B926-40F1-B696-519A7AA88C8B}"/>
              </a:ext>
            </a:extLst>
          </p:cNvPr>
          <p:cNvSpPr/>
          <p:nvPr/>
        </p:nvSpPr>
        <p:spPr>
          <a:xfrm>
            <a:off x="5751217" y="775900"/>
            <a:ext cx="1663259" cy="2348517"/>
          </a:xfrm>
          <a:prstGeom prst="roundRect">
            <a:avLst>
              <a:gd name="adj" fmla="val 3253"/>
            </a:avLst>
          </a:prstGeom>
          <a:noFill/>
          <a:ln w="28575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Legislation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 docs.</a:t>
            </a:r>
            <a:endParaRPr lang="fr-FR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BE04E686-43A9-4A6B-A5D8-DDEEB56D6010}"/>
              </a:ext>
            </a:extLst>
          </p:cNvPr>
          <p:cNvSpPr/>
          <p:nvPr/>
        </p:nvSpPr>
        <p:spPr>
          <a:xfrm>
            <a:off x="8644110" y="775900"/>
            <a:ext cx="1623860" cy="2348518"/>
          </a:xfrm>
          <a:prstGeom prst="roundRect">
            <a:avLst>
              <a:gd name="adj" fmla="val 3253"/>
            </a:avLst>
          </a:prstGeom>
          <a:noFill/>
          <a:ln w="28575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Draft </a:t>
            </a:r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legislation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 docs.</a:t>
            </a:r>
            <a:endParaRPr lang="fr-FR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79A0D50D-C206-4B16-9E6E-E43A1AC03BDB}"/>
              </a:ext>
            </a:extLst>
          </p:cNvPr>
          <p:cNvSpPr/>
          <p:nvPr/>
        </p:nvSpPr>
        <p:spPr>
          <a:xfrm>
            <a:off x="8740234" y="1688059"/>
            <a:ext cx="1389983" cy="346591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Version of draft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EE4D4A64-8FCB-4C77-A7A9-98EF88B7712C}"/>
              </a:ext>
            </a:extLst>
          </p:cNvPr>
          <p:cNvSpPr/>
          <p:nvPr/>
        </p:nvSpPr>
        <p:spPr>
          <a:xfrm>
            <a:off x="8744545" y="2117889"/>
            <a:ext cx="1389983" cy="346591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Amendments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792C5AAE-8FB9-44D6-81C3-41F0D251CB79}"/>
              </a:ext>
            </a:extLst>
          </p:cNvPr>
          <p:cNvSpPr/>
          <p:nvPr/>
        </p:nvSpPr>
        <p:spPr>
          <a:xfrm>
            <a:off x="8740234" y="2542274"/>
            <a:ext cx="1389983" cy="50567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Reports, opinions, etc.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3C0C2C1C-E5CE-47AB-9640-54462080526B}"/>
              </a:ext>
            </a:extLst>
          </p:cNvPr>
          <p:cNvSpPr/>
          <p:nvPr/>
        </p:nvSpPr>
        <p:spPr>
          <a:xfrm>
            <a:off x="8557554" y="4709746"/>
            <a:ext cx="1409404" cy="1127714"/>
          </a:xfrm>
          <a:prstGeom prst="roundRect">
            <a:avLst>
              <a:gd name="adj" fmla="val 3253"/>
            </a:avLst>
          </a:prstGeom>
          <a:noFill/>
          <a:ln w="3175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Foreseen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activities</a:t>
            </a:r>
            <a:endParaRPr lang="fr-FR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fr-FR" sz="105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1050" i="1" dirty="0">
                <a:solidFill>
                  <a:schemeClr val="tx1"/>
                </a:solidFill>
                <a:latin typeface="Century Gothic" panose="020B0502020202020204" pitchFamily="34" charset="0"/>
              </a:rPr>
              <a:t>As </a:t>
            </a:r>
            <a:r>
              <a:rPr lang="fr-FR" sz="1050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described</a:t>
            </a:r>
            <a:r>
              <a:rPr lang="fr-FR" sz="1050" i="1" dirty="0">
                <a:solidFill>
                  <a:schemeClr val="tx1"/>
                </a:solidFill>
                <a:latin typeface="Century Gothic" panose="020B0502020202020204" pitchFamily="34" charset="0"/>
              </a:rPr>
              <a:t> in agendas</a:t>
            </a:r>
          </a:p>
        </p:txBody>
      </p:sp>
      <p:sp>
        <p:nvSpPr>
          <p:cNvPr id="36" name="Rectangle : coins arrondis 35">
            <a:extLst>
              <a:ext uri="{FF2B5EF4-FFF2-40B4-BE49-F238E27FC236}">
                <a16:creationId xmlns:a16="http://schemas.microsoft.com/office/drawing/2014/main" id="{2033AC01-A6D7-49DB-9887-BD77B22B1DD3}"/>
              </a:ext>
            </a:extLst>
          </p:cNvPr>
          <p:cNvSpPr/>
          <p:nvPr/>
        </p:nvSpPr>
        <p:spPr>
          <a:xfrm>
            <a:off x="1182467" y="1784349"/>
            <a:ext cx="1557789" cy="1515850"/>
          </a:xfrm>
          <a:prstGeom prst="roundRect">
            <a:avLst>
              <a:gd name="adj" fmla="val 3253"/>
            </a:avLst>
          </a:prstGeom>
          <a:noFill/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Agents</a:t>
            </a:r>
            <a:endParaRPr lang="fr-FR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Rectangle : coins arrondis 36">
            <a:extLst>
              <a:ext uri="{FF2B5EF4-FFF2-40B4-BE49-F238E27FC236}">
                <a16:creationId xmlns:a16="http://schemas.microsoft.com/office/drawing/2014/main" id="{6FAA38C0-F9DB-4452-90C3-997F9BC55D38}"/>
              </a:ext>
            </a:extLst>
          </p:cNvPr>
          <p:cNvSpPr/>
          <p:nvPr/>
        </p:nvSpPr>
        <p:spPr>
          <a:xfrm>
            <a:off x="1261709" y="2424576"/>
            <a:ext cx="1373725" cy="308555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Person</a:t>
            </a:r>
            <a:endParaRPr lang="fr-FR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8" name="Rectangle : coins arrondis 37">
            <a:extLst>
              <a:ext uri="{FF2B5EF4-FFF2-40B4-BE49-F238E27FC236}">
                <a16:creationId xmlns:a16="http://schemas.microsoft.com/office/drawing/2014/main" id="{1D308B25-AFFD-4C8D-A2B2-5A566ED9DCB6}"/>
              </a:ext>
            </a:extLst>
          </p:cNvPr>
          <p:cNvSpPr/>
          <p:nvPr/>
        </p:nvSpPr>
        <p:spPr>
          <a:xfrm>
            <a:off x="1261709" y="2890135"/>
            <a:ext cx="1373725" cy="308555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Organization</a:t>
            </a:r>
            <a:endParaRPr lang="fr-FR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9" name="Connecteur : en angle 38">
            <a:extLst>
              <a:ext uri="{FF2B5EF4-FFF2-40B4-BE49-F238E27FC236}">
                <a16:creationId xmlns:a16="http://schemas.microsoft.com/office/drawing/2014/main" id="{51FE8B73-98B8-4740-AFC7-35EDA9992480}"/>
              </a:ext>
            </a:extLst>
          </p:cNvPr>
          <p:cNvCxnSpPr>
            <a:cxnSpLocks/>
            <a:stCxn id="41" idx="0"/>
            <a:endCxn id="40" idx="2"/>
          </p:cNvCxnSpPr>
          <p:nvPr/>
        </p:nvCxnSpPr>
        <p:spPr>
          <a:xfrm rot="16200000" flipV="1">
            <a:off x="3540988" y="3816747"/>
            <a:ext cx="1028173" cy="16412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B9337455-BF9F-4992-9DB4-64298133E197}"/>
              </a:ext>
            </a:extLst>
          </p:cNvPr>
          <p:cNvSpPr/>
          <p:nvPr/>
        </p:nvSpPr>
        <p:spPr>
          <a:xfrm>
            <a:off x="3979036" y="3157413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DEF104C-7BA0-4EAD-ACB0-8B39EA69FB4F}"/>
              </a:ext>
            </a:extLst>
          </p:cNvPr>
          <p:cNvSpPr/>
          <p:nvPr/>
        </p:nvSpPr>
        <p:spPr>
          <a:xfrm>
            <a:off x="3995448" y="4339039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59614BCF-8DDD-4767-B15F-405507E8BB64}"/>
              </a:ext>
            </a:extLst>
          </p:cNvPr>
          <p:cNvSpPr txBox="1"/>
          <p:nvPr/>
        </p:nvSpPr>
        <p:spPr>
          <a:xfrm>
            <a:off x="3584906" y="3741226"/>
            <a:ext cx="90799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based</a:t>
            </a:r>
            <a:r>
              <a:rPr lang="fr-FR" sz="1200" dirty="0">
                <a:latin typeface="Century Gothic" panose="020B0502020202020204" pitchFamily="34" charset="0"/>
              </a:rPr>
              <a:t> on</a:t>
            </a:r>
          </a:p>
        </p:txBody>
      </p:sp>
      <p:cxnSp>
        <p:nvCxnSpPr>
          <p:cNvPr id="45" name="Connecteur : en angle 44">
            <a:extLst>
              <a:ext uri="{FF2B5EF4-FFF2-40B4-BE49-F238E27FC236}">
                <a16:creationId xmlns:a16="http://schemas.microsoft.com/office/drawing/2014/main" id="{576AB99B-30BC-4AF4-8DA7-099304BDA67E}"/>
              </a:ext>
            </a:extLst>
          </p:cNvPr>
          <p:cNvCxnSpPr>
            <a:cxnSpLocks/>
            <a:stCxn id="47" idx="0"/>
            <a:endCxn id="46" idx="2"/>
          </p:cNvCxnSpPr>
          <p:nvPr/>
        </p:nvCxnSpPr>
        <p:spPr>
          <a:xfrm rot="16200000" flipV="1">
            <a:off x="4320911" y="3831541"/>
            <a:ext cx="1028173" cy="16412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7161E5ED-5F86-4C86-89D1-3D8B4C12D875}"/>
              </a:ext>
            </a:extLst>
          </p:cNvPr>
          <p:cNvSpPr/>
          <p:nvPr/>
        </p:nvSpPr>
        <p:spPr>
          <a:xfrm>
            <a:off x="4758959" y="3172207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CA1F08B-C428-4BCB-BA1D-2138BFBBF264}"/>
              </a:ext>
            </a:extLst>
          </p:cNvPr>
          <p:cNvSpPr/>
          <p:nvPr/>
        </p:nvSpPr>
        <p:spPr>
          <a:xfrm>
            <a:off x="4775371" y="4353833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9623E74A-64A7-4255-8A78-493CC11E588F}"/>
              </a:ext>
            </a:extLst>
          </p:cNvPr>
          <p:cNvSpPr txBox="1"/>
          <p:nvPr/>
        </p:nvSpPr>
        <p:spPr>
          <a:xfrm>
            <a:off x="4399239" y="3732623"/>
            <a:ext cx="90799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creates</a:t>
            </a:r>
            <a:endParaRPr lang="fr-FR" sz="1200" dirty="0">
              <a:latin typeface="Century Gothic" panose="020B0502020202020204" pitchFamily="34" charset="0"/>
            </a:endParaRPr>
          </a:p>
        </p:txBody>
      </p:sp>
      <p:cxnSp>
        <p:nvCxnSpPr>
          <p:cNvPr id="49" name="Connecteur : en angle 48">
            <a:extLst>
              <a:ext uri="{FF2B5EF4-FFF2-40B4-BE49-F238E27FC236}">
                <a16:creationId xmlns:a16="http://schemas.microsoft.com/office/drawing/2014/main" id="{3E778F11-C23C-48D1-803C-0E8E37F191F7}"/>
              </a:ext>
            </a:extLst>
          </p:cNvPr>
          <p:cNvCxnSpPr>
            <a:cxnSpLocks/>
            <a:stCxn id="51" idx="0"/>
            <a:endCxn id="50" idx="2"/>
          </p:cNvCxnSpPr>
          <p:nvPr/>
        </p:nvCxnSpPr>
        <p:spPr>
          <a:xfrm rot="16200000" flipV="1">
            <a:off x="5085695" y="3813266"/>
            <a:ext cx="1028173" cy="16412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830BB064-9E4D-4F87-9370-81FD36AC18BF}"/>
              </a:ext>
            </a:extLst>
          </p:cNvPr>
          <p:cNvSpPr/>
          <p:nvPr/>
        </p:nvSpPr>
        <p:spPr>
          <a:xfrm>
            <a:off x="5523743" y="3153932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3ABB08F-6E77-434D-A701-AF386255EB51}"/>
              </a:ext>
            </a:extLst>
          </p:cNvPr>
          <p:cNvSpPr/>
          <p:nvPr/>
        </p:nvSpPr>
        <p:spPr>
          <a:xfrm>
            <a:off x="5540155" y="4335558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939625C9-C4C3-498B-8836-D5D48ACEC957}"/>
              </a:ext>
            </a:extLst>
          </p:cNvPr>
          <p:cNvSpPr txBox="1"/>
          <p:nvPr/>
        </p:nvSpPr>
        <p:spPr>
          <a:xfrm>
            <a:off x="5193508" y="3729698"/>
            <a:ext cx="90799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recorded</a:t>
            </a:r>
            <a:r>
              <a:rPr lang="fr-FR" sz="1200" dirty="0">
                <a:latin typeface="Century Gothic" panose="020B0502020202020204" pitchFamily="34" charset="0"/>
              </a:rPr>
              <a:t> in</a:t>
            </a:r>
          </a:p>
        </p:txBody>
      </p:sp>
      <p:cxnSp>
        <p:nvCxnSpPr>
          <p:cNvPr id="53" name="Connecteur : en angle 52">
            <a:extLst>
              <a:ext uri="{FF2B5EF4-FFF2-40B4-BE49-F238E27FC236}">
                <a16:creationId xmlns:a16="http://schemas.microsoft.com/office/drawing/2014/main" id="{6118ED1E-F2C3-4957-B6BC-1BD0AB53BCA5}"/>
              </a:ext>
            </a:extLst>
          </p:cNvPr>
          <p:cNvCxnSpPr>
            <a:cxnSpLocks/>
            <a:stCxn id="55" idx="0"/>
            <a:endCxn id="54" idx="2"/>
          </p:cNvCxnSpPr>
          <p:nvPr/>
        </p:nvCxnSpPr>
        <p:spPr>
          <a:xfrm rot="16200000" flipV="1">
            <a:off x="5833395" y="3723285"/>
            <a:ext cx="1233334" cy="24377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4772782C-A743-41B2-B1CF-4A898D6815DB}"/>
              </a:ext>
            </a:extLst>
          </p:cNvPr>
          <p:cNvSpPr/>
          <p:nvPr/>
        </p:nvSpPr>
        <p:spPr>
          <a:xfrm>
            <a:off x="6370041" y="2965354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878E1AF-BD84-4A3E-8247-90FCD1E8B613}"/>
              </a:ext>
            </a:extLst>
          </p:cNvPr>
          <p:cNvSpPr/>
          <p:nvPr/>
        </p:nvSpPr>
        <p:spPr>
          <a:xfrm>
            <a:off x="6394418" y="4352141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8ABF9501-0479-4118-932E-E642023AC374}"/>
              </a:ext>
            </a:extLst>
          </p:cNvPr>
          <p:cNvSpPr txBox="1"/>
          <p:nvPr/>
        </p:nvSpPr>
        <p:spPr>
          <a:xfrm>
            <a:off x="6012112" y="3528320"/>
            <a:ext cx="90799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foresees</a:t>
            </a:r>
            <a:r>
              <a:rPr lang="fr-FR" sz="1200" dirty="0">
                <a:latin typeface="Century Gothic" panose="020B0502020202020204" pitchFamily="34" charset="0"/>
              </a:rPr>
              <a:t> changes on</a:t>
            </a:r>
          </a:p>
        </p:txBody>
      </p:sp>
      <p:cxnSp>
        <p:nvCxnSpPr>
          <p:cNvPr id="61" name="Connecteur : en angle 60">
            <a:extLst>
              <a:ext uri="{FF2B5EF4-FFF2-40B4-BE49-F238E27FC236}">
                <a16:creationId xmlns:a16="http://schemas.microsoft.com/office/drawing/2014/main" id="{0201294C-AE30-44EC-96AD-0A0225ECAF9C}"/>
              </a:ext>
            </a:extLst>
          </p:cNvPr>
          <p:cNvCxnSpPr>
            <a:cxnSpLocks/>
            <a:stCxn id="63" idx="0"/>
            <a:endCxn id="62" idx="2"/>
          </p:cNvCxnSpPr>
          <p:nvPr/>
        </p:nvCxnSpPr>
        <p:spPr>
          <a:xfrm rot="16200000" flipV="1">
            <a:off x="8932487" y="3990714"/>
            <a:ext cx="1440478" cy="8109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B6F1DCE1-55A9-4A34-85D9-037414601266}"/>
              </a:ext>
            </a:extLst>
          </p:cNvPr>
          <p:cNvSpPr/>
          <p:nvPr/>
        </p:nvSpPr>
        <p:spPr>
          <a:xfrm>
            <a:off x="9580839" y="3122849"/>
            <a:ext cx="135664" cy="151681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D7FE192-750E-4889-83B8-CD66E4812719}"/>
              </a:ext>
            </a:extLst>
          </p:cNvPr>
          <p:cNvSpPr/>
          <p:nvPr/>
        </p:nvSpPr>
        <p:spPr>
          <a:xfrm>
            <a:off x="9588948" y="4715008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25E62A95-7C5F-4318-A517-F581D8A11546}"/>
              </a:ext>
            </a:extLst>
          </p:cNvPr>
          <p:cNvSpPr txBox="1"/>
          <p:nvPr/>
        </p:nvSpPr>
        <p:spPr>
          <a:xfrm>
            <a:off x="8992521" y="3647173"/>
            <a:ext cx="127544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documented</a:t>
            </a:r>
            <a:r>
              <a:rPr lang="fr-FR" sz="1200" dirty="0">
                <a:latin typeface="Century Gothic" panose="020B0502020202020204" pitchFamily="34" charset="0"/>
              </a:rPr>
              <a:t> by</a:t>
            </a:r>
          </a:p>
        </p:txBody>
      </p:sp>
      <p:cxnSp>
        <p:nvCxnSpPr>
          <p:cNvPr id="67" name="Connecteur : en angle 66">
            <a:extLst>
              <a:ext uri="{FF2B5EF4-FFF2-40B4-BE49-F238E27FC236}">
                <a16:creationId xmlns:a16="http://schemas.microsoft.com/office/drawing/2014/main" id="{CB233B90-B354-4E84-95DB-C21C89E2B452}"/>
              </a:ext>
            </a:extLst>
          </p:cNvPr>
          <p:cNvCxnSpPr>
            <a:cxnSpLocks/>
            <a:stCxn id="69" idx="2"/>
            <a:endCxn id="35" idx="2"/>
          </p:cNvCxnSpPr>
          <p:nvPr/>
        </p:nvCxnSpPr>
        <p:spPr>
          <a:xfrm rot="5400000" flipH="1" flipV="1">
            <a:off x="8331943" y="5341637"/>
            <a:ext cx="434490" cy="1426135"/>
          </a:xfrm>
          <a:prstGeom prst="bentConnector3">
            <a:avLst>
              <a:gd name="adj1" fmla="val -52613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B1FFF3AB-7707-4F7A-AFD7-71B7F697D693}"/>
              </a:ext>
            </a:extLst>
          </p:cNvPr>
          <p:cNvSpPr/>
          <p:nvPr/>
        </p:nvSpPr>
        <p:spPr>
          <a:xfrm>
            <a:off x="7768289" y="6118497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69">
            <a:extLst>
              <a:ext uri="{FF2B5EF4-FFF2-40B4-BE49-F238E27FC236}">
                <a16:creationId xmlns:a16="http://schemas.microsoft.com/office/drawing/2014/main" id="{040E9E06-DDA5-41C8-B487-0EFC82E748B1}"/>
              </a:ext>
            </a:extLst>
          </p:cNvPr>
          <p:cNvSpPr txBox="1"/>
          <p:nvPr/>
        </p:nvSpPr>
        <p:spPr>
          <a:xfrm>
            <a:off x="8045601" y="6380635"/>
            <a:ext cx="90799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executed</a:t>
            </a:r>
            <a:endParaRPr lang="fr-FR" sz="1200" dirty="0">
              <a:latin typeface="Century Gothic" panose="020B0502020202020204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3572D04-E693-434F-8C69-0FAFBBAF5576}"/>
              </a:ext>
            </a:extLst>
          </p:cNvPr>
          <p:cNvSpPr/>
          <p:nvPr/>
        </p:nvSpPr>
        <p:spPr>
          <a:xfrm>
            <a:off x="7259673" y="986963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625CEEE-223B-4D83-8FE9-6D4A8F2738C6}"/>
              </a:ext>
            </a:extLst>
          </p:cNvPr>
          <p:cNvSpPr/>
          <p:nvPr/>
        </p:nvSpPr>
        <p:spPr>
          <a:xfrm>
            <a:off x="8656612" y="992573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7" name="Connecteur : en angle 76">
            <a:extLst>
              <a:ext uri="{FF2B5EF4-FFF2-40B4-BE49-F238E27FC236}">
                <a16:creationId xmlns:a16="http://schemas.microsoft.com/office/drawing/2014/main" id="{C62D76F3-5A4C-44F3-AE63-DDAF6AAFCB3A}"/>
              </a:ext>
            </a:extLst>
          </p:cNvPr>
          <p:cNvCxnSpPr>
            <a:cxnSpLocks/>
            <a:stCxn id="76" idx="1"/>
            <a:endCxn id="75" idx="3"/>
          </p:cNvCxnSpPr>
          <p:nvPr/>
        </p:nvCxnSpPr>
        <p:spPr>
          <a:xfrm rot="10800000">
            <a:off x="7395336" y="1063690"/>
            <a:ext cx="1261276" cy="5610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ZoneTexte 80">
            <a:extLst>
              <a:ext uri="{FF2B5EF4-FFF2-40B4-BE49-F238E27FC236}">
                <a16:creationId xmlns:a16="http://schemas.microsoft.com/office/drawing/2014/main" id="{BFC2D80B-712A-48CE-ACB4-DA2BC2AB3508}"/>
              </a:ext>
            </a:extLst>
          </p:cNvPr>
          <p:cNvSpPr txBox="1"/>
          <p:nvPr/>
        </p:nvSpPr>
        <p:spPr>
          <a:xfrm>
            <a:off x="7610710" y="758834"/>
            <a:ext cx="83716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foresees</a:t>
            </a:r>
            <a:r>
              <a:rPr lang="fr-FR" sz="1200" dirty="0">
                <a:latin typeface="Century Gothic" panose="020B0502020202020204" pitchFamily="34" charset="0"/>
              </a:rPr>
              <a:t> changes on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514D4CB-0957-4321-8D05-76E2E37F6CE7}"/>
              </a:ext>
            </a:extLst>
          </p:cNvPr>
          <p:cNvSpPr/>
          <p:nvPr/>
        </p:nvSpPr>
        <p:spPr>
          <a:xfrm>
            <a:off x="7284163" y="1406778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F85F934-BED1-4A0A-99E2-ACA7D31BCDBE}"/>
              </a:ext>
            </a:extLst>
          </p:cNvPr>
          <p:cNvSpPr/>
          <p:nvPr/>
        </p:nvSpPr>
        <p:spPr>
          <a:xfrm>
            <a:off x="7275249" y="2792634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5" name="Connecteur : en angle 84">
            <a:extLst>
              <a:ext uri="{FF2B5EF4-FFF2-40B4-BE49-F238E27FC236}">
                <a16:creationId xmlns:a16="http://schemas.microsoft.com/office/drawing/2014/main" id="{2E7D5252-6A3C-4C85-979E-AF4089EDA7D2}"/>
              </a:ext>
            </a:extLst>
          </p:cNvPr>
          <p:cNvCxnSpPr>
            <a:cxnSpLocks/>
            <a:stCxn id="83" idx="3"/>
            <a:endCxn id="84" idx="3"/>
          </p:cNvCxnSpPr>
          <p:nvPr/>
        </p:nvCxnSpPr>
        <p:spPr>
          <a:xfrm flipH="1">
            <a:off x="7410912" y="1483505"/>
            <a:ext cx="8914" cy="1385856"/>
          </a:xfrm>
          <a:prstGeom prst="bentConnector3">
            <a:avLst>
              <a:gd name="adj1" fmla="val -6274849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ZoneTexte 88">
            <a:extLst>
              <a:ext uri="{FF2B5EF4-FFF2-40B4-BE49-F238E27FC236}">
                <a16:creationId xmlns:a16="http://schemas.microsoft.com/office/drawing/2014/main" id="{101893B5-EF70-4E3E-B2BC-BD221E2191E4}"/>
              </a:ext>
            </a:extLst>
          </p:cNvPr>
          <p:cNvSpPr txBox="1"/>
          <p:nvPr/>
        </p:nvSpPr>
        <p:spPr>
          <a:xfrm>
            <a:off x="7510600" y="1676263"/>
            <a:ext cx="988998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repeals</a:t>
            </a:r>
            <a:r>
              <a:rPr lang="fr-FR" sz="1200" dirty="0">
                <a:latin typeface="Century Gothic" panose="020B0502020202020204" pitchFamily="34" charset="0"/>
              </a:rPr>
              <a:t>,</a:t>
            </a:r>
          </a:p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amends</a:t>
            </a:r>
            <a:r>
              <a:rPr lang="fr-FR" sz="1200" dirty="0">
                <a:latin typeface="Century Gothic" panose="020B0502020202020204" pitchFamily="34" charset="0"/>
              </a:rPr>
              <a:t>,</a:t>
            </a:r>
          </a:p>
          <a:p>
            <a:pPr algn="ctr"/>
            <a:r>
              <a:rPr lang="fr-FR" sz="1200" dirty="0">
                <a:latin typeface="Century Gothic" panose="020B0502020202020204" pitchFamily="34" charset="0"/>
              </a:rPr>
              <a:t>corrects,</a:t>
            </a:r>
          </a:p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based</a:t>
            </a:r>
            <a:r>
              <a:rPr lang="fr-FR" sz="1200" dirty="0">
                <a:latin typeface="Century Gothic" panose="020B0502020202020204" pitchFamily="34" charset="0"/>
              </a:rPr>
              <a:t> on,</a:t>
            </a:r>
          </a:p>
          <a:p>
            <a:pPr algn="ctr"/>
            <a:r>
              <a:rPr lang="fr-FR" sz="1200" dirty="0">
                <a:latin typeface="Century Gothic" panose="020B0502020202020204" pitchFamily="34" charset="0"/>
              </a:rPr>
              <a:t>etc…</a:t>
            </a:r>
          </a:p>
        </p:txBody>
      </p:sp>
      <p:sp>
        <p:nvSpPr>
          <p:cNvPr id="90" name="Rectangle : coins arrondis 89">
            <a:extLst>
              <a:ext uri="{FF2B5EF4-FFF2-40B4-BE49-F238E27FC236}">
                <a16:creationId xmlns:a16="http://schemas.microsoft.com/office/drawing/2014/main" id="{47C477CD-C9E8-4C33-8340-2EF91B94F0C5}"/>
              </a:ext>
            </a:extLst>
          </p:cNvPr>
          <p:cNvSpPr/>
          <p:nvPr/>
        </p:nvSpPr>
        <p:spPr>
          <a:xfrm>
            <a:off x="5751217" y="4696541"/>
            <a:ext cx="2418210" cy="993935"/>
          </a:xfrm>
          <a:prstGeom prst="roundRect">
            <a:avLst>
              <a:gd name="adj" fmla="val 3253"/>
            </a:avLst>
          </a:prstGeom>
          <a:noFill/>
          <a:ln w="3175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Processes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1" name="Rectangle : coins arrondis 90">
            <a:extLst>
              <a:ext uri="{FF2B5EF4-FFF2-40B4-BE49-F238E27FC236}">
                <a16:creationId xmlns:a16="http://schemas.microsoft.com/office/drawing/2014/main" id="{F9276322-F5B2-4B05-896A-3C500FB4001F}"/>
              </a:ext>
            </a:extLst>
          </p:cNvPr>
          <p:cNvSpPr/>
          <p:nvPr/>
        </p:nvSpPr>
        <p:spPr>
          <a:xfrm>
            <a:off x="3581705" y="5364710"/>
            <a:ext cx="1964479" cy="800501"/>
          </a:xfrm>
          <a:prstGeom prst="roundRect">
            <a:avLst>
              <a:gd name="adj" fmla="val 3253"/>
            </a:avLst>
          </a:prstGeom>
          <a:solidFill>
            <a:schemeClr val="bg1">
              <a:alpha val="53000"/>
            </a:schemeClr>
          </a:solidFill>
          <a:ln w="12700">
            <a:solidFill>
              <a:srgbClr val="1F497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endParaRPr lang="fr-FR" sz="120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3" name="ZoneTexte 92">
            <a:extLst>
              <a:ext uri="{FF2B5EF4-FFF2-40B4-BE49-F238E27FC236}">
                <a16:creationId xmlns:a16="http://schemas.microsoft.com/office/drawing/2014/main" id="{E8CE275E-3145-42C7-9A0F-96E801B78EBB}"/>
              </a:ext>
            </a:extLst>
          </p:cNvPr>
          <p:cNvSpPr txBox="1"/>
          <p:nvPr/>
        </p:nvSpPr>
        <p:spPr>
          <a:xfrm>
            <a:off x="3717385" y="5441794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</a:t>
            </a:r>
            <a:r>
              <a:rPr kumimoji="0" lang="fr-FR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be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fr-FR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specialized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in </a:t>
            </a:r>
            <a:r>
              <a:rPr kumimoji="0" lang="fr-FR" sz="1200" b="0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legislative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fr-FR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activities</a:t>
            </a:r>
            <a:r>
              <a:rPr lang="fr-FR" sz="1200" i="1" dirty="0">
                <a:solidFill>
                  <a:prstClr val="black"/>
                </a:solidFill>
                <a:latin typeface="Century Gothic" panose="020B0502020202020204" pitchFamily="34" charset="0"/>
              </a:rPr>
              <a:t> &amp;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fr-FR" sz="1200" b="0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legislative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fr-FR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processes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5" name="Rectangle : coins arrondis 94">
            <a:extLst>
              <a:ext uri="{FF2B5EF4-FFF2-40B4-BE49-F238E27FC236}">
                <a16:creationId xmlns:a16="http://schemas.microsoft.com/office/drawing/2014/main" id="{A1B9C38F-4A30-4754-A638-21CED762060D}"/>
              </a:ext>
            </a:extLst>
          </p:cNvPr>
          <p:cNvSpPr/>
          <p:nvPr/>
        </p:nvSpPr>
        <p:spPr>
          <a:xfrm>
            <a:off x="3810250" y="4701735"/>
            <a:ext cx="1724905" cy="422011"/>
          </a:xfrm>
          <a:prstGeom prst="roundRect">
            <a:avLst>
              <a:gd name="adj" fmla="val 3253"/>
            </a:avLst>
          </a:prstGeom>
          <a:noFill/>
          <a:ln w="3175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Votes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96" name="Connecteur : en angle 95">
            <a:extLst>
              <a:ext uri="{FF2B5EF4-FFF2-40B4-BE49-F238E27FC236}">
                <a16:creationId xmlns:a16="http://schemas.microsoft.com/office/drawing/2014/main" id="{64EABA4C-CF7E-4420-A6D1-C6CBC641AA63}"/>
              </a:ext>
            </a:extLst>
          </p:cNvPr>
          <p:cNvCxnSpPr>
            <a:cxnSpLocks/>
            <a:stCxn id="194" idx="1"/>
            <a:endCxn id="36" idx="2"/>
          </p:cNvCxnSpPr>
          <p:nvPr/>
        </p:nvCxnSpPr>
        <p:spPr>
          <a:xfrm rot="10800000">
            <a:off x="1961362" y="3300199"/>
            <a:ext cx="1693688" cy="1702186"/>
          </a:xfrm>
          <a:prstGeom prst="bentConnector2">
            <a:avLst/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ZoneTexte 98">
            <a:extLst>
              <a:ext uri="{FF2B5EF4-FFF2-40B4-BE49-F238E27FC236}">
                <a16:creationId xmlns:a16="http://schemas.microsoft.com/office/drawing/2014/main" id="{74468B5D-0995-4452-A3F0-B06141F57B87}"/>
              </a:ext>
            </a:extLst>
          </p:cNvPr>
          <p:cNvSpPr txBox="1"/>
          <p:nvPr/>
        </p:nvSpPr>
        <p:spPr>
          <a:xfrm>
            <a:off x="2274216" y="4861726"/>
            <a:ext cx="108301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latin typeface="Century Gothic" panose="020B0502020202020204" pitchFamily="34" charset="0"/>
              </a:rPr>
              <a:t>participant</a:t>
            </a:r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DC6591FE-5B52-41F8-A3FC-7B986CEE8C1E}"/>
              </a:ext>
            </a:extLst>
          </p:cNvPr>
          <p:cNvSpPr/>
          <p:nvPr/>
        </p:nvSpPr>
        <p:spPr>
          <a:xfrm>
            <a:off x="1925576" y="4944527"/>
            <a:ext cx="116732" cy="111396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1" name="Connecteur : en angle 100">
            <a:extLst>
              <a:ext uri="{FF2B5EF4-FFF2-40B4-BE49-F238E27FC236}">
                <a16:creationId xmlns:a16="http://schemas.microsoft.com/office/drawing/2014/main" id="{CF7998FD-3064-4F36-996F-9AA26DB7D3EF}"/>
              </a:ext>
            </a:extLst>
          </p:cNvPr>
          <p:cNvCxnSpPr>
            <a:cxnSpLocks/>
            <a:stCxn id="100" idx="4"/>
            <a:endCxn id="105" idx="0"/>
          </p:cNvCxnSpPr>
          <p:nvPr/>
        </p:nvCxnSpPr>
        <p:spPr>
          <a:xfrm flipH="1">
            <a:off x="1731559" y="5055923"/>
            <a:ext cx="252383" cy="432037"/>
          </a:xfrm>
          <a:prstGeom prst="straightConnector1">
            <a:avLst/>
          </a:prstGeom>
          <a:ln w="12700">
            <a:solidFill>
              <a:schemeClr val="bg2">
                <a:lumMod val="50000"/>
              </a:schemeClr>
            </a:solidFill>
            <a:prstDash val="sysDot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ZoneTexte 104">
            <a:extLst>
              <a:ext uri="{FF2B5EF4-FFF2-40B4-BE49-F238E27FC236}">
                <a16:creationId xmlns:a16="http://schemas.microsoft.com/office/drawing/2014/main" id="{3DB451F7-2360-4BEC-A33C-DA1AA8E29EC7}"/>
              </a:ext>
            </a:extLst>
          </p:cNvPr>
          <p:cNvSpPr txBox="1"/>
          <p:nvPr/>
        </p:nvSpPr>
        <p:spPr>
          <a:xfrm>
            <a:off x="1441811" y="5487960"/>
            <a:ext cx="57949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role</a:t>
            </a:r>
            <a:endParaRPr lang="fr-FR" sz="1200" dirty="0">
              <a:latin typeface="Century Gothic" panose="020B0502020202020204" pitchFamily="34" charset="0"/>
            </a:endParaRPr>
          </a:p>
        </p:txBody>
      </p:sp>
      <p:sp>
        <p:nvSpPr>
          <p:cNvPr id="108" name="Rectangle : coins arrondis 107">
            <a:extLst>
              <a:ext uri="{FF2B5EF4-FFF2-40B4-BE49-F238E27FC236}">
                <a16:creationId xmlns:a16="http://schemas.microsoft.com/office/drawing/2014/main" id="{C42D867C-0DAF-40E0-BC6B-59E5D70D060C}"/>
              </a:ext>
            </a:extLst>
          </p:cNvPr>
          <p:cNvSpPr/>
          <p:nvPr/>
        </p:nvSpPr>
        <p:spPr>
          <a:xfrm>
            <a:off x="5929125" y="5172602"/>
            <a:ext cx="2062394" cy="357445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Transposition </a:t>
            </a:r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processes</a:t>
            </a:r>
            <a:endParaRPr lang="fr-FR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1E5B6488-AABA-439D-8050-6D7E52A33995}"/>
              </a:ext>
            </a:extLst>
          </p:cNvPr>
          <p:cNvSpPr/>
          <p:nvPr/>
        </p:nvSpPr>
        <p:spPr>
          <a:xfrm>
            <a:off x="7935459" y="4704392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045B0C3F-E024-41CB-A53B-257BBB670D4F}"/>
              </a:ext>
            </a:extLst>
          </p:cNvPr>
          <p:cNvSpPr/>
          <p:nvPr/>
        </p:nvSpPr>
        <p:spPr>
          <a:xfrm>
            <a:off x="8799281" y="2946002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5" name="Connecteur : en angle 114">
            <a:extLst>
              <a:ext uri="{FF2B5EF4-FFF2-40B4-BE49-F238E27FC236}">
                <a16:creationId xmlns:a16="http://schemas.microsoft.com/office/drawing/2014/main" id="{AC71ED26-B402-4035-B031-2DC17A1BCB76}"/>
              </a:ext>
            </a:extLst>
          </p:cNvPr>
          <p:cNvCxnSpPr>
            <a:cxnSpLocks/>
            <a:stCxn id="113" idx="0"/>
            <a:endCxn id="114" idx="2"/>
          </p:cNvCxnSpPr>
          <p:nvPr/>
        </p:nvCxnSpPr>
        <p:spPr>
          <a:xfrm flipV="1">
            <a:off x="8003291" y="3099455"/>
            <a:ext cx="863822" cy="1604937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ZoneTexte 117">
            <a:extLst>
              <a:ext uri="{FF2B5EF4-FFF2-40B4-BE49-F238E27FC236}">
                <a16:creationId xmlns:a16="http://schemas.microsoft.com/office/drawing/2014/main" id="{A406C3F1-E573-48D1-8D15-E5E79952648A}"/>
              </a:ext>
            </a:extLst>
          </p:cNvPr>
          <p:cNvSpPr txBox="1"/>
          <p:nvPr/>
        </p:nvSpPr>
        <p:spPr>
          <a:xfrm>
            <a:off x="8177825" y="3701247"/>
            <a:ext cx="69743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latin typeface="Century Gothic" panose="020B0502020202020204" pitchFamily="34" charset="0"/>
              </a:rPr>
              <a:t>groups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219E9428-E442-4463-B77E-3C04FFCF0903}"/>
              </a:ext>
            </a:extLst>
          </p:cNvPr>
          <p:cNvSpPr/>
          <p:nvPr/>
        </p:nvSpPr>
        <p:spPr>
          <a:xfrm>
            <a:off x="2591203" y="2890621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2" name="Connecteur : en angle 121">
            <a:extLst>
              <a:ext uri="{FF2B5EF4-FFF2-40B4-BE49-F238E27FC236}">
                <a16:creationId xmlns:a16="http://schemas.microsoft.com/office/drawing/2014/main" id="{8F7A87DA-FD7D-46DB-99CA-F25A2276C5B8}"/>
              </a:ext>
            </a:extLst>
          </p:cNvPr>
          <p:cNvCxnSpPr>
            <a:cxnSpLocks/>
            <a:stCxn id="95" idx="1"/>
            <a:endCxn id="120" idx="3"/>
          </p:cNvCxnSpPr>
          <p:nvPr/>
        </p:nvCxnSpPr>
        <p:spPr>
          <a:xfrm flipH="1" flipV="1">
            <a:off x="2726866" y="2967348"/>
            <a:ext cx="1083384" cy="1945393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ZoneTexte 124">
            <a:extLst>
              <a:ext uri="{FF2B5EF4-FFF2-40B4-BE49-F238E27FC236}">
                <a16:creationId xmlns:a16="http://schemas.microsoft.com/office/drawing/2014/main" id="{FA836CFC-706A-4541-872C-5826392379AE}"/>
              </a:ext>
            </a:extLst>
          </p:cNvPr>
          <p:cNvSpPr txBox="1"/>
          <p:nvPr/>
        </p:nvSpPr>
        <p:spPr>
          <a:xfrm>
            <a:off x="2756753" y="3594123"/>
            <a:ext cx="6750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latin typeface="Century Gothic" panose="020B0502020202020204" pitchFamily="34" charset="0"/>
              </a:rPr>
              <a:t>voter 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</a:rPr>
              <a:t>(</a:t>
            </a:r>
            <a:r>
              <a:rPr lang="fr-FR" sz="900" dirty="0" err="1">
                <a:latin typeface="Century Gothic" panose="020B0502020202020204" pitchFamily="34" charset="0"/>
              </a:rPr>
              <a:t>favor</a:t>
            </a:r>
            <a:r>
              <a:rPr lang="fr-FR" sz="900" dirty="0">
                <a:latin typeface="Century Gothic" panose="020B0502020202020204" pitchFamily="34" charset="0"/>
              </a:rPr>
              <a:t>, </a:t>
            </a:r>
            <a:r>
              <a:rPr lang="fr-FR" sz="900" dirty="0" err="1">
                <a:latin typeface="Century Gothic" panose="020B0502020202020204" pitchFamily="34" charset="0"/>
              </a:rPr>
              <a:t>against</a:t>
            </a:r>
            <a:r>
              <a:rPr lang="fr-FR" sz="900" dirty="0">
                <a:latin typeface="Century Gothic" panose="020B0502020202020204" pitchFamily="34" charset="0"/>
              </a:rPr>
              <a:t>, abstention)</a:t>
            </a:r>
            <a:endParaRPr lang="fr-FR" sz="1200" dirty="0">
              <a:latin typeface="Century Gothic" panose="020B0502020202020204" pitchFamily="34" charset="0"/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5AE94BA8-9185-4B38-8B91-B6418E2DBEF1}"/>
              </a:ext>
            </a:extLst>
          </p:cNvPr>
          <p:cNvSpPr/>
          <p:nvPr/>
        </p:nvSpPr>
        <p:spPr>
          <a:xfrm>
            <a:off x="3722516" y="6088125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9" name="Connecteur : en angle 148">
            <a:extLst>
              <a:ext uri="{FF2B5EF4-FFF2-40B4-BE49-F238E27FC236}">
                <a16:creationId xmlns:a16="http://schemas.microsoft.com/office/drawing/2014/main" id="{4BD4B8BF-CA1E-4B9C-8E07-0D07A58F076B}"/>
              </a:ext>
            </a:extLst>
          </p:cNvPr>
          <p:cNvCxnSpPr>
            <a:cxnSpLocks/>
            <a:stCxn id="148" idx="2"/>
            <a:endCxn id="154" idx="2"/>
          </p:cNvCxnSpPr>
          <p:nvPr/>
        </p:nvCxnSpPr>
        <p:spPr>
          <a:xfrm rot="16200000" flipH="1">
            <a:off x="4367358" y="5664568"/>
            <a:ext cx="18087" cy="1172106"/>
          </a:xfrm>
          <a:prstGeom prst="bentConnector3">
            <a:avLst>
              <a:gd name="adj1" fmla="val 1363891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Rectangle 153">
            <a:extLst>
              <a:ext uri="{FF2B5EF4-FFF2-40B4-BE49-F238E27FC236}">
                <a16:creationId xmlns:a16="http://schemas.microsoft.com/office/drawing/2014/main" id="{9F76017C-BA05-4E6D-89E2-EAF8AC975797}"/>
              </a:ext>
            </a:extLst>
          </p:cNvPr>
          <p:cNvSpPr/>
          <p:nvPr/>
        </p:nvSpPr>
        <p:spPr>
          <a:xfrm>
            <a:off x="4894622" y="6106212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ZoneTexte 158">
            <a:extLst>
              <a:ext uri="{FF2B5EF4-FFF2-40B4-BE49-F238E27FC236}">
                <a16:creationId xmlns:a16="http://schemas.microsoft.com/office/drawing/2014/main" id="{2FF99B07-C549-4606-A780-D900D1B1A2AB}"/>
              </a:ext>
            </a:extLst>
          </p:cNvPr>
          <p:cNvSpPr txBox="1"/>
          <p:nvPr/>
        </p:nvSpPr>
        <p:spPr>
          <a:xfrm>
            <a:off x="3919542" y="6370973"/>
            <a:ext cx="90724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consist</a:t>
            </a:r>
            <a:r>
              <a:rPr lang="fr-FR" sz="1200" dirty="0">
                <a:latin typeface="Century Gothic" panose="020B0502020202020204" pitchFamily="34" charset="0"/>
              </a:rPr>
              <a:t> of</a:t>
            </a:r>
          </a:p>
        </p:txBody>
      </p:sp>
      <p:sp>
        <p:nvSpPr>
          <p:cNvPr id="172" name="Rectangle : coins arrondis 171">
            <a:extLst>
              <a:ext uri="{FF2B5EF4-FFF2-40B4-BE49-F238E27FC236}">
                <a16:creationId xmlns:a16="http://schemas.microsoft.com/office/drawing/2014/main" id="{98715D3E-02B8-49FB-BA52-3D65A600B60A}"/>
              </a:ext>
            </a:extLst>
          </p:cNvPr>
          <p:cNvSpPr/>
          <p:nvPr/>
        </p:nvSpPr>
        <p:spPr>
          <a:xfrm>
            <a:off x="5876417" y="1555988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Laws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3" name="Rectangle : coins arrondis 172">
            <a:extLst>
              <a:ext uri="{FF2B5EF4-FFF2-40B4-BE49-F238E27FC236}">
                <a16:creationId xmlns:a16="http://schemas.microsoft.com/office/drawing/2014/main" id="{5942C6D8-DF93-4F8E-82CF-976FCAB7756C}"/>
              </a:ext>
            </a:extLst>
          </p:cNvPr>
          <p:cNvSpPr/>
          <p:nvPr/>
        </p:nvSpPr>
        <p:spPr>
          <a:xfrm>
            <a:off x="5876416" y="1902234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Decree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4" name="Rectangle : coins arrondis 173">
            <a:extLst>
              <a:ext uri="{FF2B5EF4-FFF2-40B4-BE49-F238E27FC236}">
                <a16:creationId xmlns:a16="http://schemas.microsoft.com/office/drawing/2014/main" id="{7416E887-1892-420A-9CB2-E238611488E6}"/>
              </a:ext>
            </a:extLst>
          </p:cNvPr>
          <p:cNvSpPr/>
          <p:nvPr/>
        </p:nvSpPr>
        <p:spPr>
          <a:xfrm>
            <a:off x="5876415" y="2267071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Directive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5" name="Rectangle : coins arrondis 174">
            <a:extLst>
              <a:ext uri="{FF2B5EF4-FFF2-40B4-BE49-F238E27FC236}">
                <a16:creationId xmlns:a16="http://schemas.microsoft.com/office/drawing/2014/main" id="{6F2A25F2-18A9-4CD8-ADBD-DA4452085BCF}"/>
              </a:ext>
            </a:extLst>
          </p:cNvPr>
          <p:cNvSpPr/>
          <p:nvPr/>
        </p:nvSpPr>
        <p:spPr>
          <a:xfrm>
            <a:off x="5882659" y="2622527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etc…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37406A18-E274-4943-8E00-7361EF77765B}"/>
              </a:ext>
            </a:extLst>
          </p:cNvPr>
          <p:cNvSpPr/>
          <p:nvPr/>
        </p:nvSpPr>
        <p:spPr>
          <a:xfrm>
            <a:off x="3655050" y="4925658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D30D3891-70DF-4439-A8A8-0C4BA6ABD359}"/>
              </a:ext>
            </a:extLst>
          </p:cNvPr>
          <p:cNvSpPr/>
          <p:nvPr/>
        </p:nvSpPr>
        <p:spPr>
          <a:xfrm>
            <a:off x="5513524" y="6122707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10" name="Connecteur : en angle 209">
            <a:extLst>
              <a:ext uri="{FF2B5EF4-FFF2-40B4-BE49-F238E27FC236}">
                <a16:creationId xmlns:a16="http://schemas.microsoft.com/office/drawing/2014/main" id="{37BFB64D-6012-4416-8BE3-75ED28117EF8}"/>
              </a:ext>
            </a:extLst>
          </p:cNvPr>
          <p:cNvCxnSpPr>
            <a:cxnSpLocks/>
            <a:stCxn id="209" idx="2"/>
            <a:endCxn id="211" idx="2"/>
          </p:cNvCxnSpPr>
          <p:nvPr/>
        </p:nvCxnSpPr>
        <p:spPr>
          <a:xfrm rot="16200000" flipH="1">
            <a:off x="6220967" y="5636548"/>
            <a:ext cx="2748" cy="1281971"/>
          </a:xfrm>
          <a:prstGeom prst="bentConnector3">
            <a:avLst>
              <a:gd name="adj1" fmla="val 8418777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Rectangle 210">
            <a:extLst>
              <a:ext uri="{FF2B5EF4-FFF2-40B4-BE49-F238E27FC236}">
                <a16:creationId xmlns:a16="http://schemas.microsoft.com/office/drawing/2014/main" id="{23957E67-81E4-4B9A-A357-2BDA19F2D5CA}"/>
              </a:ext>
            </a:extLst>
          </p:cNvPr>
          <p:cNvSpPr/>
          <p:nvPr/>
        </p:nvSpPr>
        <p:spPr>
          <a:xfrm>
            <a:off x="6795495" y="6125455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" name="ZoneTexte 211">
            <a:extLst>
              <a:ext uri="{FF2B5EF4-FFF2-40B4-BE49-F238E27FC236}">
                <a16:creationId xmlns:a16="http://schemas.microsoft.com/office/drawing/2014/main" id="{5C48BE65-C2CB-4BFF-A7F5-ABCD4775722A}"/>
              </a:ext>
            </a:extLst>
          </p:cNvPr>
          <p:cNvSpPr txBox="1"/>
          <p:nvPr/>
        </p:nvSpPr>
        <p:spPr>
          <a:xfrm>
            <a:off x="5700884" y="6361932"/>
            <a:ext cx="104291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motivated</a:t>
            </a:r>
            <a:r>
              <a:rPr lang="fr-FR" sz="1200" dirty="0">
                <a:latin typeface="Century Gothic" panose="020B0502020202020204" pitchFamily="34" charset="0"/>
              </a:rPr>
              <a:t> by</a:t>
            </a:r>
          </a:p>
        </p:txBody>
      </p:sp>
      <p:sp>
        <p:nvSpPr>
          <p:cNvPr id="214" name="ZoneTexte 213">
            <a:extLst>
              <a:ext uri="{FF2B5EF4-FFF2-40B4-BE49-F238E27FC236}">
                <a16:creationId xmlns:a16="http://schemas.microsoft.com/office/drawing/2014/main" id="{F5105EE1-44C2-4086-9AAA-1073E7F77CFC}"/>
              </a:ext>
            </a:extLst>
          </p:cNvPr>
          <p:cNvSpPr txBox="1"/>
          <p:nvPr/>
        </p:nvSpPr>
        <p:spPr>
          <a:xfrm>
            <a:off x="7720682" y="404749"/>
            <a:ext cx="2039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entury Gothic" panose="020B0502020202020204" pitchFamily="34" charset="0"/>
              </a:rPr>
              <a:t>(and </a:t>
            </a:r>
            <a:r>
              <a:rPr lang="fr-FR" sz="1200" dirty="0" err="1">
                <a:latin typeface="Century Gothic" panose="020B0502020202020204" pitchFamily="34" charset="0"/>
              </a:rPr>
              <a:t>their</a:t>
            </a:r>
            <a:r>
              <a:rPr lang="fr-FR" sz="1200" dirty="0">
                <a:latin typeface="Century Gothic" panose="020B0502020202020204" pitchFamily="34" charset="0"/>
              </a:rPr>
              <a:t> subdivisions)</a:t>
            </a: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21CDDE5B-F485-4341-9CE1-6318938E8313}"/>
              </a:ext>
            </a:extLst>
          </p:cNvPr>
          <p:cNvSpPr/>
          <p:nvPr/>
        </p:nvSpPr>
        <p:spPr>
          <a:xfrm>
            <a:off x="7691765" y="4710117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28" name="Connecteur : en angle 114">
            <a:extLst>
              <a:ext uri="{FF2B5EF4-FFF2-40B4-BE49-F238E27FC236}">
                <a16:creationId xmlns:a16="http://schemas.microsoft.com/office/drawing/2014/main" id="{03249174-86A6-482F-BE20-D97CC700187C}"/>
              </a:ext>
            </a:extLst>
          </p:cNvPr>
          <p:cNvCxnSpPr>
            <a:cxnSpLocks/>
            <a:stCxn id="226" idx="0"/>
            <a:endCxn id="3" idx="0"/>
          </p:cNvCxnSpPr>
          <p:nvPr/>
        </p:nvCxnSpPr>
        <p:spPr>
          <a:xfrm rot="16200000" flipV="1">
            <a:off x="7227281" y="4177801"/>
            <a:ext cx="364583" cy="700050"/>
          </a:xfrm>
          <a:prstGeom prst="bentConnector3">
            <a:avLst>
              <a:gd name="adj1" fmla="val 226738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ZoneTexte 231">
            <a:extLst>
              <a:ext uri="{FF2B5EF4-FFF2-40B4-BE49-F238E27FC236}">
                <a16:creationId xmlns:a16="http://schemas.microsoft.com/office/drawing/2014/main" id="{CBF96686-4794-4DF3-8970-D25BC802DF6D}"/>
              </a:ext>
            </a:extLst>
          </p:cNvPr>
          <p:cNvSpPr txBox="1"/>
          <p:nvPr/>
        </p:nvSpPr>
        <p:spPr>
          <a:xfrm>
            <a:off x="7170326" y="3710004"/>
            <a:ext cx="87287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consist</a:t>
            </a:r>
            <a:r>
              <a:rPr lang="fr-FR" sz="1200" dirty="0">
                <a:latin typeface="Century Gothic" panose="020B0502020202020204" pitchFamily="34" charset="0"/>
              </a:rPr>
              <a:t> of</a:t>
            </a:r>
          </a:p>
        </p:txBody>
      </p:sp>
    </p:spTree>
    <p:extLst>
      <p:ext uri="{BB962C8B-B14F-4D97-AF65-F5344CB8AC3E}">
        <p14:creationId xmlns:p14="http://schemas.microsoft.com/office/powerpoint/2010/main" val="21993442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75D7F38-0CEA-4CE3-824E-50015485E60B}"/>
              </a:ext>
            </a:extLst>
          </p:cNvPr>
          <p:cNvSpPr txBox="1"/>
          <p:nvPr/>
        </p:nvSpPr>
        <p:spPr>
          <a:xfrm>
            <a:off x="462013" y="335845"/>
            <a:ext cx="1129043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>
                <a:latin typeface="Century Gothic" panose="020B0502020202020204" pitchFamily="34" charset="0"/>
              </a:rPr>
              <a:t>ELI </a:t>
            </a:r>
            <a:r>
              <a:rPr lang="fr-FR" sz="4400" dirty="0" err="1">
                <a:latin typeface="Century Gothic" panose="020B0502020202020204" pitchFamily="34" charset="0"/>
              </a:rPr>
              <a:t>contains</a:t>
            </a:r>
            <a:r>
              <a:rPr lang="fr-FR" sz="4400" dirty="0">
                <a:latin typeface="Century Gothic" panose="020B0502020202020204" pitchFamily="34" charset="0"/>
              </a:rPr>
              <a:t> the base </a:t>
            </a:r>
            <a:r>
              <a:rPr lang="fr-FR" sz="4400" dirty="0" err="1">
                <a:latin typeface="Century Gothic" panose="020B0502020202020204" pitchFamily="34" charset="0"/>
              </a:rPr>
              <a:t>definition</a:t>
            </a:r>
            <a:r>
              <a:rPr lang="fr-FR" sz="4400" dirty="0">
                <a:latin typeface="Century Gothic" panose="020B0502020202020204" pitchFamily="34" charset="0"/>
              </a:rPr>
              <a:t> of document structure, agents, as </a:t>
            </a:r>
            <a:r>
              <a:rPr lang="fr-FR" sz="4400" dirty="0" err="1">
                <a:latin typeface="Century Gothic" panose="020B0502020202020204" pitchFamily="34" charset="0"/>
              </a:rPr>
              <a:t>well</a:t>
            </a:r>
            <a:r>
              <a:rPr lang="fr-FR" sz="4400" dirty="0">
                <a:latin typeface="Century Gothic" panose="020B0502020202020204" pitchFamily="34" charset="0"/>
              </a:rPr>
              <a:t> as a </a:t>
            </a:r>
            <a:r>
              <a:rPr lang="fr-FR" sz="4400" dirty="0" err="1">
                <a:latin typeface="Century Gothic" panose="020B0502020202020204" pitchFamily="34" charset="0"/>
              </a:rPr>
              <a:t>detailed</a:t>
            </a:r>
            <a:r>
              <a:rPr lang="fr-FR" sz="4400" dirty="0">
                <a:latin typeface="Century Gothic" panose="020B0502020202020204" pitchFamily="34" charset="0"/>
              </a:rPr>
              <a:t> model for </a:t>
            </a:r>
            <a:r>
              <a:rPr lang="fr-FR" sz="4400" dirty="0" err="1">
                <a:latin typeface="Century Gothic" panose="020B0502020202020204" pitchFamily="34" charset="0"/>
              </a:rPr>
              <a:t>legislation</a:t>
            </a:r>
            <a:r>
              <a:rPr lang="fr-FR" sz="4400" dirty="0">
                <a:latin typeface="Century Gothic" panose="020B0502020202020204" pitchFamily="34" charset="0"/>
              </a:rPr>
              <a:t> documents.</a:t>
            </a:r>
          </a:p>
          <a:p>
            <a:endParaRPr lang="fr-FR" sz="4400" b="1" dirty="0">
              <a:latin typeface="Century Gothic" panose="020B0502020202020204" pitchFamily="34" charset="0"/>
            </a:endParaRPr>
          </a:p>
          <a:p>
            <a:r>
              <a:rPr lang="fr-FR" sz="4400" b="1" dirty="0">
                <a:latin typeface="Century Gothic" panose="020B0502020202020204" pitchFamily="34" charset="0"/>
              </a:rPr>
              <a:t>ELI-DL </a:t>
            </a:r>
            <a:r>
              <a:rPr lang="fr-FR" sz="4400" dirty="0" err="1">
                <a:latin typeface="Century Gothic" panose="020B0502020202020204" pitchFamily="34" charset="0"/>
              </a:rPr>
              <a:t>covers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activities</a:t>
            </a:r>
            <a:r>
              <a:rPr lang="fr-FR" sz="4400" dirty="0">
                <a:latin typeface="Century Gothic" panose="020B0502020202020204" pitchFamily="34" charset="0"/>
              </a:rPr>
              <a:t> and draft </a:t>
            </a:r>
            <a:r>
              <a:rPr lang="fr-FR" sz="4400" dirty="0" err="1">
                <a:latin typeface="Century Gothic" panose="020B0502020202020204" pitchFamily="34" charset="0"/>
              </a:rPr>
              <a:t>legislation</a:t>
            </a:r>
            <a:r>
              <a:rPr lang="fr-FR" sz="4400" dirty="0">
                <a:latin typeface="Century Gothic" panose="020B0502020202020204" pitchFamily="34" charset="0"/>
              </a:rPr>
              <a:t> documents.</a:t>
            </a:r>
          </a:p>
        </p:txBody>
      </p:sp>
    </p:spTree>
    <p:extLst>
      <p:ext uri="{BB962C8B-B14F-4D97-AF65-F5344CB8AC3E}">
        <p14:creationId xmlns:p14="http://schemas.microsoft.com/office/powerpoint/2010/main" val="1884294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D8B80C74-AEB8-42C8-8CE8-94437F44A137}"/>
              </a:ext>
            </a:extLst>
          </p:cNvPr>
          <p:cNvSpPr/>
          <p:nvPr/>
        </p:nvSpPr>
        <p:spPr>
          <a:xfrm>
            <a:off x="3680481" y="4345534"/>
            <a:ext cx="6758131" cy="1919922"/>
          </a:xfrm>
          <a:prstGeom prst="roundRect">
            <a:avLst>
              <a:gd name="adj" fmla="val 3253"/>
            </a:avLst>
          </a:prstGeom>
          <a:noFill/>
          <a:ln w="3810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-FR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Activities</a:t>
            </a:r>
            <a:endParaRPr lang="fr-FR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69242D05-69D2-4073-A89E-0FF86012F867}"/>
              </a:ext>
            </a:extLst>
          </p:cNvPr>
          <p:cNvSpPr/>
          <p:nvPr/>
        </p:nvSpPr>
        <p:spPr>
          <a:xfrm>
            <a:off x="3680481" y="274112"/>
            <a:ext cx="6758132" cy="3029957"/>
          </a:xfrm>
          <a:prstGeom prst="roundRect">
            <a:avLst>
              <a:gd name="adj" fmla="val 3253"/>
            </a:avLst>
          </a:prstGeom>
          <a:noFill/>
          <a:ln w="381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Documents</a:t>
            </a:r>
            <a:endParaRPr lang="fr-FR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7C26A747-7FEA-4176-91EC-8074852C1493}"/>
              </a:ext>
            </a:extLst>
          </p:cNvPr>
          <p:cNvSpPr/>
          <p:nvPr/>
        </p:nvSpPr>
        <p:spPr>
          <a:xfrm>
            <a:off x="3582525" y="400806"/>
            <a:ext cx="1809549" cy="2723612"/>
          </a:xfrm>
          <a:prstGeom prst="roundRect">
            <a:avLst>
              <a:gd name="adj" fmla="val 3253"/>
            </a:avLst>
          </a:prstGeom>
          <a:solidFill>
            <a:schemeClr val="bg1">
              <a:alpha val="53000"/>
            </a:schemeClr>
          </a:solidFill>
          <a:ln w="12700">
            <a:solidFill>
              <a:srgbClr val="F7964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All documents </a:t>
            </a:r>
            <a:r>
              <a:rPr lang="fr-FR" sz="1200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described</a:t>
            </a:r>
            <a:r>
              <a:rPr lang="fr-FR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 in FRBR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165313DE-968C-45EF-9027-D90D9D5B17FF}"/>
              </a:ext>
            </a:extLst>
          </p:cNvPr>
          <p:cNvSpPr/>
          <p:nvPr/>
        </p:nvSpPr>
        <p:spPr>
          <a:xfrm>
            <a:off x="3878502" y="985280"/>
            <a:ext cx="1217596" cy="459880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Work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content)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95F5590D-1E06-4504-ABB7-7758E984BD12}"/>
              </a:ext>
            </a:extLst>
          </p:cNvPr>
          <p:cNvSpPr/>
          <p:nvPr/>
        </p:nvSpPr>
        <p:spPr>
          <a:xfrm>
            <a:off x="4015021" y="1612313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E59127A-967A-4AF2-A784-92262573B1FE}"/>
              </a:ext>
            </a:extLst>
          </p:cNvPr>
          <p:cNvSpPr/>
          <p:nvPr/>
        </p:nvSpPr>
        <p:spPr>
          <a:xfrm>
            <a:off x="3924229" y="1688045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1D8AF5BC-D681-43F9-83CE-21B4172759C1}"/>
              </a:ext>
            </a:extLst>
          </p:cNvPr>
          <p:cNvSpPr/>
          <p:nvPr/>
        </p:nvSpPr>
        <p:spPr>
          <a:xfrm>
            <a:off x="3850189" y="1763777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22145BDE-91A8-4832-9AC6-2F43511C648A}"/>
              </a:ext>
            </a:extLst>
          </p:cNvPr>
          <p:cNvSpPr/>
          <p:nvPr/>
        </p:nvSpPr>
        <p:spPr>
          <a:xfrm>
            <a:off x="4015021" y="2390810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E1548559-9050-48B6-8FFB-E32A469BB2FF}"/>
              </a:ext>
            </a:extLst>
          </p:cNvPr>
          <p:cNvSpPr/>
          <p:nvPr/>
        </p:nvSpPr>
        <p:spPr>
          <a:xfrm>
            <a:off x="3924229" y="2466542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098B600D-F5EA-4A34-86A5-544A7B6201B5}"/>
              </a:ext>
            </a:extLst>
          </p:cNvPr>
          <p:cNvSpPr/>
          <p:nvPr/>
        </p:nvSpPr>
        <p:spPr>
          <a:xfrm>
            <a:off x="3850189" y="2542274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Manifestation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file/format)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DAE1895F-E52A-4CB2-976F-46DD04BF12BE}"/>
              </a:ext>
            </a:extLst>
          </p:cNvPr>
          <p:cNvCxnSpPr>
            <a:stCxn id="6" idx="2"/>
          </p:cNvCxnSpPr>
          <p:nvPr/>
        </p:nvCxnSpPr>
        <p:spPr>
          <a:xfrm flipH="1">
            <a:off x="4248922" y="1445160"/>
            <a:ext cx="238378" cy="1671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023CAE5D-E076-49D7-850A-B0A41B662665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4487300" y="1445160"/>
            <a:ext cx="0" cy="1770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542DB53C-9559-411A-8E82-065A819EC124}"/>
              </a:ext>
            </a:extLst>
          </p:cNvPr>
          <p:cNvCxnSpPr>
            <a:cxnSpLocks/>
          </p:cNvCxnSpPr>
          <p:nvPr/>
        </p:nvCxnSpPr>
        <p:spPr>
          <a:xfrm>
            <a:off x="4487300" y="1445160"/>
            <a:ext cx="248004" cy="1478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354C6ECF-A398-40BF-804D-42CE76C68D19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4180828" y="2223657"/>
            <a:ext cx="278159" cy="1671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629816AD-677C-4AFF-937F-FB7B350E8186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458987" y="2223657"/>
            <a:ext cx="0" cy="1917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8781893B-80BD-4130-8ADC-1AD341F3C3D4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458987" y="2223657"/>
            <a:ext cx="276317" cy="1350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B979C98B-B926-40F1-B696-519A7AA88C8B}"/>
              </a:ext>
            </a:extLst>
          </p:cNvPr>
          <p:cNvSpPr/>
          <p:nvPr/>
        </p:nvSpPr>
        <p:spPr>
          <a:xfrm>
            <a:off x="5751217" y="775900"/>
            <a:ext cx="1663259" cy="2348517"/>
          </a:xfrm>
          <a:prstGeom prst="roundRect">
            <a:avLst>
              <a:gd name="adj" fmla="val 3253"/>
            </a:avLst>
          </a:prstGeom>
          <a:noFill/>
          <a:ln w="28575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Legislation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 docs.</a:t>
            </a:r>
            <a:endParaRPr lang="fr-FR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BE04E686-43A9-4A6B-A5D8-DDEEB56D6010}"/>
              </a:ext>
            </a:extLst>
          </p:cNvPr>
          <p:cNvSpPr/>
          <p:nvPr/>
        </p:nvSpPr>
        <p:spPr>
          <a:xfrm>
            <a:off x="8644110" y="775900"/>
            <a:ext cx="1623860" cy="2348518"/>
          </a:xfrm>
          <a:prstGeom prst="roundRect">
            <a:avLst>
              <a:gd name="adj" fmla="val 3253"/>
            </a:avLst>
          </a:prstGeom>
          <a:noFill/>
          <a:ln w="28575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Draft </a:t>
            </a:r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legislation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 docs.</a:t>
            </a:r>
            <a:endParaRPr lang="fr-FR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79A0D50D-C206-4B16-9E6E-E43A1AC03BDB}"/>
              </a:ext>
            </a:extLst>
          </p:cNvPr>
          <p:cNvSpPr/>
          <p:nvPr/>
        </p:nvSpPr>
        <p:spPr>
          <a:xfrm>
            <a:off x="8740234" y="1688059"/>
            <a:ext cx="1389983" cy="346591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Version of draft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EE4D4A64-8FCB-4C77-A7A9-98EF88B7712C}"/>
              </a:ext>
            </a:extLst>
          </p:cNvPr>
          <p:cNvSpPr/>
          <p:nvPr/>
        </p:nvSpPr>
        <p:spPr>
          <a:xfrm>
            <a:off x="8744545" y="2117889"/>
            <a:ext cx="1389983" cy="346591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Amendments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792C5AAE-8FB9-44D6-81C3-41F0D251CB79}"/>
              </a:ext>
            </a:extLst>
          </p:cNvPr>
          <p:cNvSpPr/>
          <p:nvPr/>
        </p:nvSpPr>
        <p:spPr>
          <a:xfrm>
            <a:off x="8740234" y="2542274"/>
            <a:ext cx="1389983" cy="50567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Reports, opinions, etc.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3C0C2C1C-E5CE-47AB-9640-54462080526B}"/>
              </a:ext>
            </a:extLst>
          </p:cNvPr>
          <p:cNvSpPr/>
          <p:nvPr/>
        </p:nvSpPr>
        <p:spPr>
          <a:xfrm>
            <a:off x="8557554" y="4709746"/>
            <a:ext cx="1409404" cy="1127714"/>
          </a:xfrm>
          <a:prstGeom prst="roundRect">
            <a:avLst>
              <a:gd name="adj" fmla="val 3253"/>
            </a:avLst>
          </a:prstGeom>
          <a:noFill/>
          <a:ln w="3175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Foreseen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activities</a:t>
            </a:r>
            <a:endParaRPr lang="fr-FR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fr-FR" sz="105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1050" i="1" dirty="0">
                <a:solidFill>
                  <a:schemeClr val="tx1"/>
                </a:solidFill>
                <a:latin typeface="Century Gothic" panose="020B0502020202020204" pitchFamily="34" charset="0"/>
              </a:rPr>
              <a:t>As </a:t>
            </a:r>
            <a:r>
              <a:rPr lang="fr-FR" sz="1050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described</a:t>
            </a:r>
            <a:r>
              <a:rPr lang="fr-FR" sz="1050" i="1" dirty="0">
                <a:solidFill>
                  <a:schemeClr val="tx1"/>
                </a:solidFill>
                <a:latin typeface="Century Gothic" panose="020B0502020202020204" pitchFamily="34" charset="0"/>
              </a:rPr>
              <a:t> in agendas</a:t>
            </a:r>
          </a:p>
        </p:txBody>
      </p:sp>
      <p:sp>
        <p:nvSpPr>
          <p:cNvPr id="36" name="Rectangle : coins arrondis 35">
            <a:extLst>
              <a:ext uri="{FF2B5EF4-FFF2-40B4-BE49-F238E27FC236}">
                <a16:creationId xmlns:a16="http://schemas.microsoft.com/office/drawing/2014/main" id="{2033AC01-A6D7-49DB-9887-BD77B22B1DD3}"/>
              </a:ext>
            </a:extLst>
          </p:cNvPr>
          <p:cNvSpPr/>
          <p:nvPr/>
        </p:nvSpPr>
        <p:spPr>
          <a:xfrm>
            <a:off x="1182467" y="1784349"/>
            <a:ext cx="1557789" cy="1515850"/>
          </a:xfrm>
          <a:prstGeom prst="roundRect">
            <a:avLst>
              <a:gd name="adj" fmla="val 3253"/>
            </a:avLst>
          </a:prstGeom>
          <a:noFill/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Agents</a:t>
            </a:r>
            <a:endParaRPr lang="fr-FR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Rectangle : coins arrondis 36">
            <a:extLst>
              <a:ext uri="{FF2B5EF4-FFF2-40B4-BE49-F238E27FC236}">
                <a16:creationId xmlns:a16="http://schemas.microsoft.com/office/drawing/2014/main" id="{6FAA38C0-F9DB-4452-90C3-997F9BC55D38}"/>
              </a:ext>
            </a:extLst>
          </p:cNvPr>
          <p:cNvSpPr/>
          <p:nvPr/>
        </p:nvSpPr>
        <p:spPr>
          <a:xfrm>
            <a:off x="1261709" y="2424576"/>
            <a:ext cx="1373725" cy="308555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Person</a:t>
            </a:r>
            <a:endParaRPr lang="fr-FR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8" name="Rectangle : coins arrondis 37">
            <a:extLst>
              <a:ext uri="{FF2B5EF4-FFF2-40B4-BE49-F238E27FC236}">
                <a16:creationId xmlns:a16="http://schemas.microsoft.com/office/drawing/2014/main" id="{1D308B25-AFFD-4C8D-A2B2-5A566ED9DCB6}"/>
              </a:ext>
            </a:extLst>
          </p:cNvPr>
          <p:cNvSpPr/>
          <p:nvPr/>
        </p:nvSpPr>
        <p:spPr>
          <a:xfrm>
            <a:off x="1261709" y="2890135"/>
            <a:ext cx="1373725" cy="308555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Organization</a:t>
            </a:r>
            <a:endParaRPr lang="fr-FR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9" name="Connecteur : en angle 38">
            <a:extLst>
              <a:ext uri="{FF2B5EF4-FFF2-40B4-BE49-F238E27FC236}">
                <a16:creationId xmlns:a16="http://schemas.microsoft.com/office/drawing/2014/main" id="{51FE8B73-98B8-4740-AFC7-35EDA9992480}"/>
              </a:ext>
            </a:extLst>
          </p:cNvPr>
          <p:cNvCxnSpPr>
            <a:cxnSpLocks/>
            <a:stCxn id="41" idx="0"/>
            <a:endCxn id="40" idx="2"/>
          </p:cNvCxnSpPr>
          <p:nvPr/>
        </p:nvCxnSpPr>
        <p:spPr>
          <a:xfrm rot="16200000" flipV="1">
            <a:off x="3540988" y="3816747"/>
            <a:ext cx="1028173" cy="16412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B9337455-BF9F-4992-9DB4-64298133E197}"/>
              </a:ext>
            </a:extLst>
          </p:cNvPr>
          <p:cNvSpPr/>
          <p:nvPr/>
        </p:nvSpPr>
        <p:spPr>
          <a:xfrm>
            <a:off x="3979036" y="3157413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DEF104C-7BA0-4EAD-ACB0-8B39EA69FB4F}"/>
              </a:ext>
            </a:extLst>
          </p:cNvPr>
          <p:cNvSpPr/>
          <p:nvPr/>
        </p:nvSpPr>
        <p:spPr>
          <a:xfrm>
            <a:off x="3995448" y="4339039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59614BCF-8DDD-4767-B15F-405507E8BB64}"/>
              </a:ext>
            </a:extLst>
          </p:cNvPr>
          <p:cNvSpPr txBox="1"/>
          <p:nvPr/>
        </p:nvSpPr>
        <p:spPr>
          <a:xfrm>
            <a:off x="3584906" y="3741226"/>
            <a:ext cx="90799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based</a:t>
            </a:r>
            <a:r>
              <a:rPr lang="fr-FR" sz="1200" dirty="0">
                <a:latin typeface="Century Gothic" panose="020B0502020202020204" pitchFamily="34" charset="0"/>
              </a:rPr>
              <a:t> on</a:t>
            </a:r>
          </a:p>
        </p:txBody>
      </p:sp>
      <p:cxnSp>
        <p:nvCxnSpPr>
          <p:cNvPr id="45" name="Connecteur : en angle 44">
            <a:extLst>
              <a:ext uri="{FF2B5EF4-FFF2-40B4-BE49-F238E27FC236}">
                <a16:creationId xmlns:a16="http://schemas.microsoft.com/office/drawing/2014/main" id="{576AB99B-30BC-4AF4-8DA7-099304BDA67E}"/>
              </a:ext>
            </a:extLst>
          </p:cNvPr>
          <p:cNvCxnSpPr>
            <a:cxnSpLocks/>
            <a:stCxn id="47" idx="0"/>
            <a:endCxn id="46" idx="2"/>
          </p:cNvCxnSpPr>
          <p:nvPr/>
        </p:nvCxnSpPr>
        <p:spPr>
          <a:xfrm rot="16200000" flipV="1">
            <a:off x="4320911" y="3831541"/>
            <a:ext cx="1028173" cy="16412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7161E5ED-5F86-4C86-89D1-3D8B4C12D875}"/>
              </a:ext>
            </a:extLst>
          </p:cNvPr>
          <p:cNvSpPr/>
          <p:nvPr/>
        </p:nvSpPr>
        <p:spPr>
          <a:xfrm>
            <a:off x="4758959" y="3172207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CA1F08B-C428-4BCB-BA1D-2138BFBBF264}"/>
              </a:ext>
            </a:extLst>
          </p:cNvPr>
          <p:cNvSpPr/>
          <p:nvPr/>
        </p:nvSpPr>
        <p:spPr>
          <a:xfrm>
            <a:off x="4775371" y="4353833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9623E74A-64A7-4255-8A78-493CC11E588F}"/>
              </a:ext>
            </a:extLst>
          </p:cNvPr>
          <p:cNvSpPr txBox="1"/>
          <p:nvPr/>
        </p:nvSpPr>
        <p:spPr>
          <a:xfrm>
            <a:off x="4399239" y="3732623"/>
            <a:ext cx="90799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creates</a:t>
            </a:r>
            <a:endParaRPr lang="fr-FR" sz="1200" dirty="0">
              <a:latin typeface="Century Gothic" panose="020B0502020202020204" pitchFamily="34" charset="0"/>
            </a:endParaRPr>
          </a:p>
        </p:txBody>
      </p:sp>
      <p:cxnSp>
        <p:nvCxnSpPr>
          <p:cNvPr id="49" name="Connecteur : en angle 48">
            <a:extLst>
              <a:ext uri="{FF2B5EF4-FFF2-40B4-BE49-F238E27FC236}">
                <a16:creationId xmlns:a16="http://schemas.microsoft.com/office/drawing/2014/main" id="{3E778F11-C23C-48D1-803C-0E8E37F191F7}"/>
              </a:ext>
            </a:extLst>
          </p:cNvPr>
          <p:cNvCxnSpPr>
            <a:cxnSpLocks/>
            <a:stCxn id="51" idx="0"/>
            <a:endCxn id="50" idx="2"/>
          </p:cNvCxnSpPr>
          <p:nvPr/>
        </p:nvCxnSpPr>
        <p:spPr>
          <a:xfrm rot="16200000" flipV="1">
            <a:off x="5085695" y="3813266"/>
            <a:ext cx="1028173" cy="16412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830BB064-9E4D-4F87-9370-81FD36AC18BF}"/>
              </a:ext>
            </a:extLst>
          </p:cNvPr>
          <p:cNvSpPr/>
          <p:nvPr/>
        </p:nvSpPr>
        <p:spPr>
          <a:xfrm>
            <a:off x="5523743" y="3153932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3ABB08F-6E77-434D-A701-AF386255EB51}"/>
              </a:ext>
            </a:extLst>
          </p:cNvPr>
          <p:cNvSpPr/>
          <p:nvPr/>
        </p:nvSpPr>
        <p:spPr>
          <a:xfrm>
            <a:off x="5540155" y="4335558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939625C9-C4C3-498B-8836-D5D48ACEC957}"/>
              </a:ext>
            </a:extLst>
          </p:cNvPr>
          <p:cNvSpPr txBox="1"/>
          <p:nvPr/>
        </p:nvSpPr>
        <p:spPr>
          <a:xfrm>
            <a:off x="5193508" y="3729698"/>
            <a:ext cx="90799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recorded</a:t>
            </a:r>
            <a:r>
              <a:rPr lang="fr-FR" sz="1200" dirty="0">
                <a:latin typeface="Century Gothic" panose="020B0502020202020204" pitchFamily="34" charset="0"/>
              </a:rPr>
              <a:t> in</a:t>
            </a:r>
          </a:p>
        </p:txBody>
      </p:sp>
      <p:cxnSp>
        <p:nvCxnSpPr>
          <p:cNvPr id="53" name="Connecteur : en angle 52">
            <a:extLst>
              <a:ext uri="{FF2B5EF4-FFF2-40B4-BE49-F238E27FC236}">
                <a16:creationId xmlns:a16="http://schemas.microsoft.com/office/drawing/2014/main" id="{6118ED1E-F2C3-4957-B6BC-1BD0AB53BCA5}"/>
              </a:ext>
            </a:extLst>
          </p:cNvPr>
          <p:cNvCxnSpPr>
            <a:cxnSpLocks/>
            <a:stCxn id="55" idx="0"/>
            <a:endCxn id="54" idx="2"/>
          </p:cNvCxnSpPr>
          <p:nvPr/>
        </p:nvCxnSpPr>
        <p:spPr>
          <a:xfrm rot="16200000" flipV="1">
            <a:off x="5833395" y="3723285"/>
            <a:ext cx="1233334" cy="24377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4772782C-A743-41B2-B1CF-4A898D6815DB}"/>
              </a:ext>
            </a:extLst>
          </p:cNvPr>
          <p:cNvSpPr/>
          <p:nvPr/>
        </p:nvSpPr>
        <p:spPr>
          <a:xfrm>
            <a:off x="6370041" y="2965354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878E1AF-BD84-4A3E-8247-90FCD1E8B613}"/>
              </a:ext>
            </a:extLst>
          </p:cNvPr>
          <p:cNvSpPr/>
          <p:nvPr/>
        </p:nvSpPr>
        <p:spPr>
          <a:xfrm>
            <a:off x="6394418" y="4352141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8ABF9501-0479-4118-932E-E642023AC374}"/>
              </a:ext>
            </a:extLst>
          </p:cNvPr>
          <p:cNvSpPr txBox="1"/>
          <p:nvPr/>
        </p:nvSpPr>
        <p:spPr>
          <a:xfrm>
            <a:off x="6012112" y="3528320"/>
            <a:ext cx="90799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foresees</a:t>
            </a:r>
            <a:r>
              <a:rPr lang="fr-FR" sz="1200" dirty="0">
                <a:latin typeface="Century Gothic" panose="020B0502020202020204" pitchFamily="34" charset="0"/>
              </a:rPr>
              <a:t> changes on</a:t>
            </a:r>
          </a:p>
        </p:txBody>
      </p:sp>
      <p:cxnSp>
        <p:nvCxnSpPr>
          <p:cNvPr id="61" name="Connecteur : en angle 60">
            <a:extLst>
              <a:ext uri="{FF2B5EF4-FFF2-40B4-BE49-F238E27FC236}">
                <a16:creationId xmlns:a16="http://schemas.microsoft.com/office/drawing/2014/main" id="{0201294C-AE30-44EC-96AD-0A0225ECAF9C}"/>
              </a:ext>
            </a:extLst>
          </p:cNvPr>
          <p:cNvCxnSpPr>
            <a:cxnSpLocks/>
            <a:stCxn id="63" idx="0"/>
            <a:endCxn id="62" idx="2"/>
          </p:cNvCxnSpPr>
          <p:nvPr/>
        </p:nvCxnSpPr>
        <p:spPr>
          <a:xfrm rot="16200000" flipV="1">
            <a:off x="8932487" y="3990714"/>
            <a:ext cx="1440478" cy="8109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B6F1DCE1-55A9-4A34-85D9-037414601266}"/>
              </a:ext>
            </a:extLst>
          </p:cNvPr>
          <p:cNvSpPr/>
          <p:nvPr/>
        </p:nvSpPr>
        <p:spPr>
          <a:xfrm>
            <a:off x="9580839" y="3122849"/>
            <a:ext cx="135664" cy="151681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D7FE192-750E-4889-83B8-CD66E4812719}"/>
              </a:ext>
            </a:extLst>
          </p:cNvPr>
          <p:cNvSpPr/>
          <p:nvPr/>
        </p:nvSpPr>
        <p:spPr>
          <a:xfrm>
            <a:off x="9588948" y="4715008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25E62A95-7C5F-4318-A517-F581D8A11546}"/>
              </a:ext>
            </a:extLst>
          </p:cNvPr>
          <p:cNvSpPr txBox="1"/>
          <p:nvPr/>
        </p:nvSpPr>
        <p:spPr>
          <a:xfrm>
            <a:off x="8992521" y="3647173"/>
            <a:ext cx="127544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documented</a:t>
            </a:r>
            <a:r>
              <a:rPr lang="fr-FR" sz="1200" dirty="0">
                <a:latin typeface="Century Gothic" panose="020B0502020202020204" pitchFamily="34" charset="0"/>
              </a:rPr>
              <a:t> by</a:t>
            </a:r>
          </a:p>
        </p:txBody>
      </p:sp>
      <p:cxnSp>
        <p:nvCxnSpPr>
          <p:cNvPr id="67" name="Connecteur : en angle 66">
            <a:extLst>
              <a:ext uri="{FF2B5EF4-FFF2-40B4-BE49-F238E27FC236}">
                <a16:creationId xmlns:a16="http://schemas.microsoft.com/office/drawing/2014/main" id="{CB233B90-B354-4E84-95DB-C21C89E2B452}"/>
              </a:ext>
            </a:extLst>
          </p:cNvPr>
          <p:cNvCxnSpPr>
            <a:cxnSpLocks/>
            <a:stCxn id="69" idx="2"/>
            <a:endCxn id="35" idx="2"/>
          </p:cNvCxnSpPr>
          <p:nvPr/>
        </p:nvCxnSpPr>
        <p:spPr>
          <a:xfrm rot="5400000" flipH="1" flipV="1">
            <a:off x="8331943" y="5341637"/>
            <a:ext cx="434490" cy="1426135"/>
          </a:xfrm>
          <a:prstGeom prst="bentConnector3">
            <a:avLst>
              <a:gd name="adj1" fmla="val -52613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B1FFF3AB-7707-4F7A-AFD7-71B7F697D693}"/>
              </a:ext>
            </a:extLst>
          </p:cNvPr>
          <p:cNvSpPr/>
          <p:nvPr/>
        </p:nvSpPr>
        <p:spPr>
          <a:xfrm>
            <a:off x="7768289" y="6118497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69">
            <a:extLst>
              <a:ext uri="{FF2B5EF4-FFF2-40B4-BE49-F238E27FC236}">
                <a16:creationId xmlns:a16="http://schemas.microsoft.com/office/drawing/2014/main" id="{040E9E06-DDA5-41C8-B487-0EFC82E748B1}"/>
              </a:ext>
            </a:extLst>
          </p:cNvPr>
          <p:cNvSpPr txBox="1"/>
          <p:nvPr/>
        </p:nvSpPr>
        <p:spPr>
          <a:xfrm>
            <a:off x="8045601" y="6380635"/>
            <a:ext cx="90799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executed</a:t>
            </a:r>
            <a:endParaRPr lang="fr-FR" sz="1200" dirty="0">
              <a:latin typeface="Century Gothic" panose="020B0502020202020204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3572D04-E693-434F-8C69-0FAFBBAF5576}"/>
              </a:ext>
            </a:extLst>
          </p:cNvPr>
          <p:cNvSpPr/>
          <p:nvPr/>
        </p:nvSpPr>
        <p:spPr>
          <a:xfrm>
            <a:off x="7259673" y="986963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625CEEE-223B-4D83-8FE9-6D4A8F2738C6}"/>
              </a:ext>
            </a:extLst>
          </p:cNvPr>
          <p:cNvSpPr/>
          <p:nvPr/>
        </p:nvSpPr>
        <p:spPr>
          <a:xfrm>
            <a:off x="8656612" y="992573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7" name="Connecteur : en angle 76">
            <a:extLst>
              <a:ext uri="{FF2B5EF4-FFF2-40B4-BE49-F238E27FC236}">
                <a16:creationId xmlns:a16="http://schemas.microsoft.com/office/drawing/2014/main" id="{C62D76F3-5A4C-44F3-AE63-DDAF6AAFCB3A}"/>
              </a:ext>
            </a:extLst>
          </p:cNvPr>
          <p:cNvCxnSpPr>
            <a:cxnSpLocks/>
            <a:stCxn id="76" idx="1"/>
            <a:endCxn id="75" idx="3"/>
          </p:cNvCxnSpPr>
          <p:nvPr/>
        </p:nvCxnSpPr>
        <p:spPr>
          <a:xfrm rot="10800000">
            <a:off x="7395336" y="1063690"/>
            <a:ext cx="1261276" cy="5610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ZoneTexte 80">
            <a:extLst>
              <a:ext uri="{FF2B5EF4-FFF2-40B4-BE49-F238E27FC236}">
                <a16:creationId xmlns:a16="http://schemas.microsoft.com/office/drawing/2014/main" id="{BFC2D80B-712A-48CE-ACB4-DA2BC2AB3508}"/>
              </a:ext>
            </a:extLst>
          </p:cNvPr>
          <p:cNvSpPr txBox="1"/>
          <p:nvPr/>
        </p:nvSpPr>
        <p:spPr>
          <a:xfrm>
            <a:off x="7610710" y="758834"/>
            <a:ext cx="83716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foresees</a:t>
            </a:r>
            <a:r>
              <a:rPr lang="fr-FR" sz="1200" dirty="0">
                <a:latin typeface="Century Gothic" panose="020B0502020202020204" pitchFamily="34" charset="0"/>
              </a:rPr>
              <a:t> changes on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514D4CB-0957-4321-8D05-76E2E37F6CE7}"/>
              </a:ext>
            </a:extLst>
          </p:cNvPr>
          <p:cNvSpPr/>
          <p:nvPr/>
        </p:nvSpPr>
        <p:spPr>
          <a:xfrm>
            <a:off x="7284163" y="1406778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F85F934-BED1-4A0A-99E2-ACA7D31BCDBE}"/>
              </a:ext>
            </a:extLst>
          </p:cNvPr>
          <p:cNvSpPr/>
          <p:nvPr/>
        </p:nvSpPr>
        <p:spPr>
          <a:xfrm>
            <a:off x="7275249" y="2792634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5" name="Connecteur : en angle 84">
            <a:extLst>
              <a:ext uri="{FF2B5EF4-FFF2-40B4-BE49-F238E27FC236}">
                <a16:creationId xmlns:a16="http://schemas.microsoft.com/office/drawing/2014/main" id="{2E7D5252-6A3C-4C85-979E-AF4089EDA7D2}"/>
              </a:ext>
            </a:extLst>
          </p:cNvPr>
          <p:cNvCxnSpPr>
            <a:cxnSpLocks/>
            <a:stCxn id="83" idx="3"/>
            <a:endCxn id="84" idx="3"/>
          </p:cNvCxnSpPr>
          <p:nvPr/>
        </p:nvCxnSpPr>
        <p:spPr>
          <a:xfrm flipH="1">
            <a:off x="7410912" y="1483505"/>
            <a:ext cx="8914" cy="1385856"/>
          </a:xfrm>
          <a:prstGeom prst="bentConnector3">
            <a:avLst>
              <a:gd name="adj1" fmla="val -6274849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ZoneTexte 88">
            <a:extLst>
              <a:ext uri="{FF2B5EF4-FFF2-40B4-BE49-F238E27FC236}">
                <a16:creationId xmlns:a16="http://schemas.microsoft.com/office/drawing/2014/main" id="{101893B5-EF70-4E3E-B2BC-BD221E2191E4}"/>
              </a:ext>
            </a:extLst>
          </p:cNvPr>
          <p:cNvSpPr txBox="1"/>
          <p:nvPr/>
        </p:nvSpPr>
        <p:spPr>
          <a:xfrm>
            <a:off x="7510600" y="1676263"/>
            <a:ext cx="988998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repeals</a:t>
            </a:r>
            <a:r>
              <a:rPr lang="fr-FR" sz="1200" dirty="0">
                <a:latin typeface="Century Gothic" panose="020B0502020202020204" pitchFamily="34" charset="0"/>
              </a:rPr>
              <a:t>,</a:t>
            </a:r>
          </a:p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amends</a:t>
            </a:r>
            <a:r>
              <a:rPr lang="fr-FR" sz="1200" dirty="0">
                <a:latin typeface="Century Gothic" panose="020B0502020202020204" pitchFamily="34" charset="0"/>
              </a:rPr>
              <a:t>,</a:t>
            </a:r>
          </a:p>
          <a:p>
            <a:pPr algn="ctr"/>
            <a:r>
              <a:rPr lang="fr-FR" sz="1200" dirty="0">
                <a:latin typeface="Century Gothic" panose="020B0502020202020204" pitchFamily="34" charset="0"/>
              </a:rPr>
              <a:t>corrects,</a:t>
            </a:r>
          </a:p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based</a:t>
            </a:r>
            <a:r>
              <a:rPr lang="fr-FR" sz="1200" dirty="0">
                <a:latin typeface="Century Gothic" panose="020B0502020202020204" pitchFamily="34" charset="0"/>
              </a:rPr>
              <a:t> on,</a:t>
            </a:r>
          </a:p>
          <a:p>
            <a:pPr algn="ctr"/>
            <a:r>
              <a:rPr lang="fr-FR" sz="1200" dirty="0">
                <a:latin typeface="Century Gothic" panose="020B0502020202020204" pitchFamily="34" charset="0"/>
              </a:rPr>
              <a:t>etc…</a:t>
            </a:r>
          </a:p>
        </p:txBody>
      </p:sp>
      <p:sp>
        <p:nvSpPr>
          <p:cNvPr id="90" name="Rectangle : coins arrondis 89">
            <a:extLst>
              <a:ext uri="{FF2B5EF4-FFF2-40B4-BE49-F238E27FC236}">
                <a16:creationId xmlns:a16="http://schemas.microsoft.com/office/drawing/2014/main" id="{47C477CD-C9E8-4C33-8340-2EF91B94F0C5}"/>
              </a:ext>
            </a:extLst>
          </p:cNvPr>
          <p:cNvSpPr/>
          <p:nvPr/>
        </p:nvSpPr>
        <p:spPr>
          <a:xfrm>
            <a:off x="5751217" y="4696541"/>
            <a:ext cx="2418210" cy="993935"/>
          </a:xfrm>
          <a:prstGeom prst="roundRect">
            <a:avLst>
              <a:gd name="adj" fmla="val 3253"/>
            </a:avLst>
          </a:prstGeom>
          <a:noFill/>
          <a:ln w="3175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Processes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1" name="Rectangle : coins arrondis 90">
            <a:extLst>
              <a:ext uri="{FF2B5EF4-FFF2-40B4-BE49-F238E27FC236}">
                <a16:creationId xmlns:a16="http://schemas.microsoft.com/office/drawing/2014/main" id="{F9276322-F5B2-4B05-896A-3C500FB4001F}"/>
              </a:ext>
            </a:extLst>
          </p:cNvPr>
          <p:cNvSpPr/>
          <p:nvPr/>
        </p:nvSpPr>
        <p:spPr>
          <a:xfrm>
            <a:off x="3581705" y="5364710"/>
            <a:ext cx="1964479" cy="800501"/>
          </a:xfrm>
          <a:prstGeom prst="roundRect">
            <a:avLst>
              <a:gd name="adj" fmla="val 3253"/>
            </a:avLst>
          </a:prstGeom>
          <a:solidFill>
            <a:schemeClr val="bg1">
              <a:alpha val="53000"/>
            </a:schemeClr>
          </a:solidFill>
          <a:ln w="12700">
            <a:solidFill>
              <a:srgbClr val="1F497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endParaRPr lang="fr-FR" sz="120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3" name="ZoneTexte 92">
            <a:extLst>
              <a:ext uri="{FF2B5EF4-FFF2-40B4-BE49-F238E27FC236}">
                <a16:creationId xmlns:a16="http://schemas.microsoft.com/office/drawing/2014/main" id="{E8CE275E-3145-42C7-9A0F-96E801B78EBB}"/>
              </a:ext>
            </a:extLst>
          </p:cNvPr>
          <p:cNvSpPr txBox="1"/>
          <p:nvPr/>
        </p:nvSpPr>
        <p:spPr>
          <a:xfrm>
            <a:off x="3717385" y="5441794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</a:t>
            </a:r>
            <a:r>
              <a:rPr kumimoji="0" lang="fr-FR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be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fr-FR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specialized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in </a:t>
            </a:r>
            <a:r>
              <a:rPr kumimoji="0" lang="fr-FR" sz="1200" b="0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legislative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fr-FR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activities</a:t>
            </a:r>
            <a:r>
              <a:rPr lang="fr-FR" sz="1200" i="1" dirty="0">
                <a:solidFill>
                  <a:prstClr val="black"/>
                </a:solidFill>
                <a:latin typeface="Century Gothic" panose="020B0502020202020204" pitchFamily="34" charset="0"/>
              </a:rPr>
              <a:t> &amp;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fr-FR" sz="1200" b="0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legislative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fr-FR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processes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5" name="Rectangle : coins arrondis 94">
            <a:extLst>
              <a:ext uri="{FF2B5EF4-FFF2-40B4-BE49-F238E27FC236}">
                <a16:creationId xmlns:a16="http://schemas.microsoft.com/office/drawing/2014/main" id="{A1B9C38F-4A30-4754-A638-21CED762060D}"/>
              </a:ext>
            </a:extLst>
          </p:cNvPr>
          <p:cNvSpPr/>
          <p:nvPr/>
        </p:nvSpPr>
        <p:spPr>
          <a:xfrm>
            <a:off x="3810250" y="4701735"/>
            <a:ext cx="1724905" cy="422011"/>
          </a:xfrm>
          <a:prstGeom prst="roundRect">
            <a:avLst>
              <a:gd name="adj" fmla="val 3253"/>
            </a:avLst>
          </a:prstGeom>
          <a:noFill/>
          <a:ln w="3175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Votes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96" name="Connecteur : en angle 95">
            <a:extLst>
              <a:ext uri="{FF2B5EF4-FFF2-40B4-BE49-F238E27FC236}">
                <a16:creationId xmlns:a16="http://schemas.microsoft.com/office/drawing/2014/main" id="{64EABA4C-CF7E-4420-A6D1-C6CBC641AA63}"/>
              </a:ext>
            </a:extLst>
          </p:cNvPr>
          <p:cNvCxnSpPr>
            <a:cxnSpLocks/>
            <a:stCxn id="194" idx="1"/>
            <a:endCxn id="36" idx="2"/>
          </p:cNvCxnSpPr>
          <p:nvPr/>
        </p:nvCxnSpPr>
        <p:spPr>
          <a:xfrm rot="10800000">
            <a:off x="1961362" y="3300199"/>
            <a:ext cx="1693688" cy="1702186"/>
          </a:xfrm>
          <a:prstGeom prst="bentConnector2">
            <a:avLst/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ZoneTexte 98">
            <a:extLst>
              <a:ext uri="{FF2B5EF4-FFF2-40B4-BE49-F238E27FC236}">
                <a16:creationId xmlns:a16="http://schemas.microsoft.com/office/drawing/2014/main" id="{74468B5D-0995-4452-A3F0-B06141F57B87}"/>
              </a:ext>
            </a:extLst>
          </p:cNvPr>
          <p:cNvSpPr txBox="1"/>
          <p:nvPr/>
        </p:nvSpPr>
        <p:spPr>
          <a:xfrm>
            <a:off x="2274216" y="4861726"/>
            <a:ext cx="108301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latin typeface="Century Gothic" panose="020B0502020202020204" pitchFamily="34" charset="0"/>
              </a:rPr>
              <a:t>participant</a:t>
            </a:r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DC6591FE-5B52-41F8-A3FC-7B986CEE8C1E}"/>
              </a:ext>
            </a:extLst>
          </p:cNvPr>
          <p:cNvSpPr/>
          <p:nvPr/>
        </p:nvSpPr>
        <p:spPr>
          <a:xfrm>
            <a:off x="1925576" y="4944527"/>
            <a:ext cx="116732" cy="111396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1" name="Connecteur : en angle 100">
            <a:extLst>
              <a:ext uri="{FF2B5EF4-FFF2-40B4-BE49-F238E27FC236}">
                <a16:creationId xmlns:a16="http://schemas.microsoft.com/office/drawing/2014/main" id="{CF7998FD-3064-4F36-996F-9AA26DB7D3EF}"/>
              </a:ext>
            </a:extLst>
          </p:cNvPr>
          <p:cNvCxnSpPr>
            <a:cxnSpLocks/>
            <a:stCxn id="100" idx="4"/>
            <a:endCxn id="105" idx="0"/>
          </p:cNvCxnSpPr>
          <p:nvPr/>
        </p:nvCxnSpPr>
        <p:spPr>
          <a:xfrm flipH="1">
            <a:off x="1731559" y="5055923"/>
            <a:ext cx="252383" cy="432037"/>
          </a:xfrm>
          <a:prstGeom prst="straightConnector1">
            <a:avLst/>
          </a:prstGeom>
          <a:ln w="12700">
            <a:solidFill>
              <a:schemeClr val="bg2">
                <a:lumMod val="50000"/>
              </a:schemeClr>
            </a:solidFill>
            <a:prstDash val="sysDot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ZoneTexte 104">
            <a:extLst>
              <a:ext uri="{FF2B5EF4-FFF2-40B4-BE49-F238E27FC236}">
                <a16:creationId xmlns:a16="http://schemas.microsoft.com/office/drawing/2014/main" id="{3DB451F7-2360-4BEC-A33C-DA1AA8E29EC7}"/>
              </a:ext>
            </a:extLst>
          </p:cNvPr>
          <p:cNvSpPr txBox="1"/>
          <p:nvPr/>
        </p:nvSpPr>
        <p:spPr>
          <a:xfrm>
            <a:off x="1441811" y="5487960"/>
            <a:ext cx="57949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role</a:t>
            </a:r>
            <a:endParaRPr lang="fr-FR" sz="1200" dirty="0">
              <a:latin typeface="Century Gothic" panose="020B0502020202020204" pitchFamily="34" charset="0"/>
            </a:endParaRPr>
          </a:p>
        </p:txBody>
      </p:sp>
      <p:sp>
        <p:nvSpPr>
          <p:cNvPr id="108" name="Rectangle : coins arrondis 107">
            <a:extLst>
              <a:ext uri="{FF2B5EF4-FFF2-40B4-BE49-F238E27FC236}">
                <a16:creationId xmlns:a16="http://schemas.microsoft.com/office/drawing/2014/main" id="{C42D867C-0DAF-40E0-BC6B-59E5D70D060C}"/>
              </a:ext>
            </a:extLst>
          </p:cNvPr>
          <p:cNvSpPr/>
          <p:nvPr/>
        </p:nvSpPr>
        <p:spPr>
          <a:xfrm>
            <a:off x="5929125" y="5172602"/>
            <a:ext cx="2062394" cy="357445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Transposition </a:t>
            </a:r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processes</a:t>
            </a:r>
            <a:endParaRPr lang="fr-FR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1E5B6488-AABA-439D-8050-6D7E52A33995}"/>
              </a:ext>
            </a:extLst>
          </p:cNvPr>
          <p:cNvSpPr/>
          <p:nvPr/>
        </p:nvSpPr>
        <p:spPr>
          <a:xfrm>
            <a:off x="7935459" y="4704392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045B0C3F-E024-41CB-A53B-257BBB670D4F}"/>
              </a:ext>
            </a:extLst>
          </p:cNvPr>
          <p:cNvSpPr/>
          <p:nvPr/>
        </p:nvSpPr>
        <p:spPr>
          <a:xfrm>
            <a:off x="8799281" y="2946002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5" name="Connecteur : en angle 114">
            <a:extLst>
              <a:ext uri="{FF2B5EF4-FFF2-40B4-BE49-F238E27FC236}">
                <a16:creationId xmlns:a16="http://schemas.microsoft.com/office/drawing/2014/main" id="{AC71ED26-B402-4035-B031-2DC17A1BCB76}"/>
              </a:ext>
            </a:extLst>
          </p:cNvPr>
          <p:cNvCxnSpPr>
            <a:cxnSpLocks/>
            <a:stCxn id="113" idx="0"/>
            <a:endCxn id="114" idx="2"/>
          </p:cNvCxnSpPr>
          <p:nvPr/>
        </p:nvCxnSpPr>
        <p:spPr>
          <a:xfrm flipV="1">
            <a:off x="8003291" y="3099455"/>
            <a:ext cx="863822" cy="1604937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ZoneTexte 117">
            <a:extLst>
              <a:ext uri="{FF2B5EF4-FFF2-40B4-BE49-F238E27FC236}">
                <a16:creationId xmlns:a16="http://schemas.microsoft.com/office/drawing/2014/main" id="{A406C3F1-E573-48D1-8D15-E5E79952648A}"/>
              </a:ext>
            </a:extLst>
          </p:cNvPr>
          <p:cNvSpPr txBox="1"/>
          <p:nvPr/>
        </p:nvSpPr>
        <p:spPr>
          <a:xfrm>
            <a:off x="8177825" y="3701247"/>
            <a:ext cx="69743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latin typeface="Century Gothic" panose="020B0502020202020204" pitchFamily="34" charset="0"/>
              </a:rPr>
              <a:t>groups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219E9428-E442-4463-B77E-3C04FFCF0903}"/>
              </a:ext>
            </a:extLst>
          </p:cNvPr>
          <p:cNvSpPr/>
          <p:nvPr/>
        </p:nvSpPr>
        <p:spPr>
          <a:xfrm>
            <a:off x="2591203" y="2890621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2" name="Connecteur : en angle 121">
            <a:extLst>
              <a:ext uri="{FF2B5EF4-FFF2-40B4-BE49-F238E27FC236}">
                <a16:creationId xmlns:a16="http://schemas.microsoft.com/office/drawing/2014/main" id="{8F7A87DA-FD7D-46DB-99CA-F25A2276C5B8}"/>
              </a:ext>
            </a:extLst>
          </p:cNvPr>
          <p:cNvCxnSpPr>
            <a:cxnSpLocks/>
            <a:stCxn id="95" idx="1"/>
            <a:endCxn id="120" idx="3"/>
          </p:cNvCxnSpPr>
          <p:nvPr/>
        </p:nvCxnSpPr>
        <p:spPr>
          <a:xfrm flipH="1" flipV="1">
            <a:off x="2726866" y="2967348"/>
            <a:ext cx="1083384" cy="1945393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ZoneTexte 124">
            <a:extLst>
              <a:ext uri="{FF2B5EF4-FFF2-40B4-BE49-F238E27FC236}">
                <a16:creationId xmlns:a16="http://schemas.microsoft.com/office/drawing/2014/main" id="{FA836CFC-706A-4541-872C-5826392379AE}"/>
              </a:ext>
            </a:extLst>
          </p:cNvPr>
          <p:cNvSpPr txBox="1"/>
          <p:nvPr/>
        </p:nvSpPr>
        <p:spPr>
          <a:xfrm>
            <a:off x="2756753" y="3594123"/>
            <a:ext cx="6750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latin typeface="Century Gothic" panose="020B0502020202020204" pitchFamily="34" charset="0"/>
              </a:rPr>
              <a:t>voter 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</a:rPr>
              <a:t>(</a:t>
            </a:r>
            <a:r>
              <a:rPr lang="fr-FR" sz="900" dirty="0" err="1">
                <a:latin typeface="Century Gothic" panose="020B0502020202020204" pitchFamily="34" charset="0"/>
              </a:rPr>
              <a:t>favor</a:t>
            </a:r>
            <a:r>
              <a:rPr lang="fr-FR" sz="900" dirty="0">
                <a:latin typeface="Century Gothic" panose="020B0502020202020204" pitchFamily="34" charset="0"/>
              </a:rPr>
              <a:t>, </a:t>
            </a:r>
            <a:r>
              <a:rPr lang="fr-FR" sz="900" dirty="0" err="1">
                <a:latin typeface="Century Gothic" panose="020B0502020202020204" pitchFamily="34" charset="0"/>
              </a:rPr>
              <a:t>against</a:t>
            </a:r>
            <a:r>
              <a:rPr lang="fr-FR" sz="900" dirty="0">
                <a:latin typeface="Century Gothic" panose="020B0502020202020204" pitchFamily="34" charset="0"/>
              </a:rPr>
              <a:t>, abstention)</a:t>
            </a:r>
            <a:endParaRPr lang="fr-FR" sz="1200" dirty="0">
              <a:latin typeface="Century Gothic" panose="020B0502020202020204" pitchFamily="34" charset="0"/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5AE94BA8-9185-4B38-8B91-B6418E2DBEF1}"/>
              </a:ext>
            </a:extLst>
          </p:cNvPr>
          <p:cNvSpPr/>
          <p:nvPr/>
        </p:nvSpPr>
        <p:spPr>
          <a:xfrm>
            <a:off x="3722516" y="6088125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9" name="Connecteur : en angle 148">
            <a:extLst>
              <a:ext uri="{FF2B5EF4-FFF2-40B4-BE49-F238E27FC236}">
                <a16:creationId xmlns:a16="http://schemas.microsoft.com/office/drawing/2014/main" id="{4BD4B8BF-CA1E-4B9C-8E07-0D07A58F076B}"/>
              </a:ext>
            </a:extLst>
          </p:cNvPr>
          <p:cNvCxnSpPr>
            <a:cxnSpLocks/>
            <a:stCxn id="148" idx="2"/>
            <a:endCxn id="154" idx="2"/>
          </p:cNvCxnSpPr>
          <p:nvPr/>
        </p:nvCxnSpPr>
        <p:spPr>
          <a:xfrm rot="16200000" flipH="1">
            <a:off x="4367358" y="5664568"/>
            <a:ext cx="18087" cy="1172106"/>
          </a:xfrm>
          <a:prstGeom prst="bentConnector3">
            <a:avLst>
              <a:gd name="adj1" fmla="val 1363891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Rectangle 153">
            <a:extLst>
              <a:ext uri="{FF2B5EF4-FFF2-40B4-BE49-F238E27FC236}">
                <a16:creationId xmlns:a16="http://schemas.microsoft.com/office/drawing/2014/main" id="{9F76017C-BA05-4E6D-89E2-EAF8AC975797}"/>
              </a:ext>
            </a:extLst>
          </p:cNvPr>
          <p:cNvSpPr/>
          <p:nvPr/>
        </p:nvSpPr>
        <p:spPr>
          <a:xfrm>
            <a:off x="4894622" y="6106212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ZoneTexte 158">
            <a:extLst>
              <a:ext uri="{FF2B5EF4-FFF2-40B4-BE49-F238E27FC236}">
                <a16:creationId xmlns:a16="http://schemas.microsoft.com/office/drawing/2014/main" id="{2FF99B07-C549-4606-A780-D900D1B1A2AB}"/>
              </a:ext>
            </a:extLst>
          </p:cNvPr>
          <p:cNvSpPr txBox="1"/>
          <p:nvPr/>
        </p:nvSpPr>
        <p:spPr>
          <a:xfrm>
            <a:off x="3919542" y="6370973"/>
            <a:ext cx="90724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consist</a:t>
            </a:r>
            <a:r>
              <a:rPr lang="fr-FR" sz="1200" dirty="0">
                <a:latin typeface="Century Gothic" panose="020B0502020202020204" pitchFamily="34" charset="0"/>
              </a:rPr>
              <a:t> of</a:t>
            </a:r>
          </a:p>
        </p:txBody>
      </p:sp>
      <p:sp>
        <p:nvSpPr>
          <p:cNvPr id="172" name="Rectangle : coins arrondis 171">
            <a:extLst>
              <a:ext uri="{FF2B5EF4-FFF2-40B4-BE49-F238E27FC236}">
                <a16:creationId xmlns:a16="http://schemas.microsoft.com/office/drawing/2014/main" id="{98715D3E-02B8-49FB-BA52-3D65A600B60A}"/>
              </a:ext>
            </a:extLst>
          </p:cNvPr>
          <p:cNvSpPr/>
          <p:nvPr/>
        </p:nvSpPr>
        <p:spPr>
          <a:xfrm>
            <a:off x="5876417" y="1555988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Laws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3" name="Rectangle : coins arrondis 172">
            <a:extLst>
              <a:ext uri="{FF2B5EF4-FFF2-40B4-BE49-F238E27FC236}">
                <a16:creationId xmlns:a16="http://schemas.microsoft.com/office/drawing/2014/main" id="{5942C6D8-DF93-4F8E-82CF-976FCAB7756C}"/>
              </a:ext>
            </a:extLst>
          </p:cNvPr>
          <p:cNvSpPr/>
          <p:nvPr/>
        </p:nvSpPr>
        <p:spPr>
          <a:xfrm>
            <a:off x="5876416" y="1902234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Decree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4" name="Rectangle : coins arrondis 173">
            <a:extLst>
              <a:ext uri="{FF2B5EF4-FFF2-40B4-BE49-F238E27FC236}">
                <a16:creationId xmlns:a16="http://schemas.microsoft.com/office/drawing/2014/main" id="{7416E887-1892-420A-9CB2-E238611488E6}"/>
              </a:ext>
            </a:extLst>
          </p:cNvPr>
          <p:cNvSpPr/>
          <p:nvPr/>
        </p:nvSpPr>
        <p:spPr>
          <a:xfrm>
            <a:off x="5876415" y="2267071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Directive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5" name="Rectangle : coins arrondis 174">
            <a:extLst>
              <a:ext uri="{FF2B5EF4-FFF2-40B4-BE49-F238E27FC236}">
                <a16:creationId xmlns:a16="http://schemas.microsoft.com/office/drawing/2014/main" id="{6F2A25F2-18A9-4CD8-ADBD-DA4452085BCF}"/>
              </a:ext>
            </a:extLst>
          </p:cNvPr>
          <p:cNvSpPr/>
          <p:nvPr/>
        </p:nvSpPr>
        <p:spPr>
          <a:xfrm>
            <a:off x="5882659" y="2622527"/>
            <a:ext cx="1389983" cy="289736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etc…</a:t>
            </a:r>
            <a:endParaRPr lang="fr-FR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37406A18-E274-4943-8E00-7361EF77765B}"/>
              </a:ext>
            </a:extLst>
          </p:cNvPr>
          <p:cNvSpPr/>
          <p:nvPr/>
        </p:nvSpPr>
        <p:spPr>
          <a:xfrm>
            <a:off x="3655050" y="4925658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D30D3891-70DF-4439-A8A8-0C4BA6ABD359}"/>
              </a:ext>
            </a:extLst>
          </p:cNvPr>
          <p:cNvSpPr/>
          <p:nvPr/>
        </p:nvSpPr>
        <p:spPr>
          <a:xfrm>
            <a:off x="5513524" y="6122707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10" name="Connecteur : en angle 209">
            <a:extLst>
              <a:ext uri="{FF2B5EF4-FFF2-40B4-BE49-F238E27FC236}">
                <a16:creationId xmlns:a16="http://schemas.microsoft.com/office/drawing/2014/main" id="{37BFB64D-6012-4416-8BE3-75ED28117EF8}"/>
              </a:ext>
            </a:extLst>
          </p:cNvPr>
          <p:cNvCxnSpPr>
            <a:cxnSpLocks/>
            <a:stCxn id="209" idx="2"/>
            <a:endCxn id="211" idx="2"/>
          </p:cNvCxnSpPr>
          <p:nvPr/>
        </p:nvCxnSpPr>
        <p:spPr>
          <a:xfrm rot="16200000" flipH="1">
            <a:off x="6220967" y="5636548"/>
            <a:ext cx="2748" cy="1281971"/>
          </a:xfrm>
          <a:prstGeom prst="bentConnector3">
            <a:avLst>
              <a:gd name="adj1" fmla="val 8418777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Rectangle 210">
            <a:extLst>
              <a:ext uri="{FF2B5EF4-FFF2-40B4-BE49-F238E27FC236}">
                <a16:creationId xmlns:a16="http://schemas.microsoft.com/office/drawing/2014/main" id="{23957E67-81E4-4B9A-A357-2BDA19F2D5CA}"/>
              </a:ext>
            </a:extLst>
          </p:cNvPr>
          <p:cNvSpPr/>
          <p:nvPr/>
        </p:nvSpPr>
        <p:spPr>
          <a:xfrm>
            <a:off x="6795495" y="6125455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" name="ZoneTexte 211">
            <a:extLst>
              <a:ext uri="{FF2B5EF4-FFF2-40B4-BE49-F238E27FC236}">
                <a16:creationId xmlns:a16="http://schemas.microsoft.com/office/drawing/2014/main" id="{5C48BE65-C2CB-4BFF-A7F5-ABCD4775722A}"/>
              </a:ext>
            </a:extLst>
          </p:cNvPr>
          <p:cNvSpPr txBox="1"/>
          <p:nvPr/>
        </p:nvSpPr>
        <p:spPr>
          <a:xfrm>
            <a:off x="5700884" y="6361932"/>
            <a:ext cx="104291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motivated</a:t>
            </a:r>
            <a:r>
              <a:rPr lang="fr-FR" sz="1200" dirty="0">
                <a:latin typeface="Century Gothic" panose="020B0502020202020204" pitchFamily="34" charset="0"/>
              </a:rPr>
              <a:t> by</a:t>
            </a:r>
          </a:p>
        </p:txBody>
      </p:sp>
      <p:sp>
        <p:nvSpPr>
          <p:cNvPr id="214" name="ZoneTexte 213">
            <a:extLst>
              <a:ext uri="{FF2B5EF4-FFF2-40B4-BE49-F238E27FC236}">
                <a16:creationId xmlns:a16="http://schemas.microsoft.com/office/drawing/2014/main" id="{F5105EE1-44C2-4086-9AAA-1073E7F77CFC}"/>
              </a:ext>
            </a:extLst>
          </p:cNvPr>
          <p:cNvSpPr txBox="1"/>
          <p:nvPr/>
        </p:nvSpPr>
        <p:spPr>
          <a:xfrm>
            <a:off x="7720682" y="404749"/>
            <a:ext cx="2039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entury Gothic" panose="020B0502020202020204" pitchFamily="34" charset="0"/>
              </a:rPr>
              <a:t>(and </a:t>
            </a:r>
            <a:r>
              <a:rPr lang="fr-FR" sz="1200" dirty="0" err="1">
                <a:latin typeface="Century Gothic" panose="020B0502020202020204" pitchFamily="34" charset="0"/>
              </a:rPr>
              <a:t>their</a:t>
            </a:r>
            <a:r>
              <a:rPr lang="fr-FR" sz="1200" dirty="0">
                <a:latin typeface="Century Gothic" panose="020B0502020202020204" pitchFamily="34" charset="0"/>
              </a:rPr>
              <a:t> subdivisions)</a:t>
            </a: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21CDDE5B-F485-4341-9CE1-6318938E8313}"/>
              </a:ext>
            </a:extLst>
          </p:cNvPr>
          <p:cNvSpPr/>
          <p:nvPr/>
        </p:nvSpPr>
        <p:spPr>
          <a:xfrm>
            <a:off x="7691765" y="4710117"/>
            <a:ext cx="135663" cy="1534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28" name="Connecteur : en angle 114">
            <a:extLst>
              <a:ext uri="{FF2B5EF4-FFF2-40B4-BE49-F238E27FC236}">
                <a16:creationId xmlns:a16="http://schemas.microsoft.com/office/drawing/2014/main" id="{03249174-86A6-482F-BE20-D97CC700187C}"/>
              </a:ext>
            </a:extLst>
          </p:cNvPr>
          <p:cNvCxnSpPr>
            <a:cxnSpLocks/>
            <a:stCxn id="226" idx="0"/>
            <a:endCxn id="3" idx="0"/>
          </p:cNvCxnSpPr>
          <p:nvPr/>
        </p:nvCxnSpPr>
        <p:spPr>
          <a:xfrm rot="16200000" flipV="1">
            <a:off x="7227281" y="4177801"/>
            <a:ext cx="364583" cy="700050"/>
          </a:xfrm>
          <a:prstGeom prst="bentConnector3">
            <a:avLst>
              <a:gd name="adj1" fmla="val 226738"/>
            </a:avLst>
          </a:prstGeom>
          <a:ln w="19050">
            <a:solidFill>
              <a:schemeClr val="bg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ZoneTexte 231">
            <a:extLst>
              <a:ext uri="{FF2B5EF4-FFF2-40B4-BE49-F238E27FC236}">
                <a16:creationId xmlns:a16="http://schemas.microsoft.com/office/drawing/2014/main" id="{CBF96686-4794-4DF3-8970-D25BC802DF6D}"/>
              </a:ext>
            </a:extLst>
          </p:cNvPr>
          <p:cNvSpPr txBox="1"/>
          <p:nvPr/>
        </p:nvSpPr>
        <p:spPr>
          <a:xfrm>
            <a:off x="7170326" y="3710004"/>
            <a:ext cx="87287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latin typeface="Century Gothic" panose="020B0502020202020204" pitchFamily="34" charset="0"/>
              </a:rPr>
              <a:t>consist</a:t>
            </a:r>
            <a:r>
              <a:rPr lang="fr-FR" sz="1200" dirty="0">
                <a:latin typeface="Century Gothic" panose="020B0502020202020204" pitchFamily="34" charset="0"/>
              </a:rPr>
              <a:t> of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A86C44A-9698-44B6-B398-145E9459EA5F}"/>
              </a:ext>
            </a:extLst>
          </p:cNvPr>
          <p:cNvSpPr/>
          <p:nvPr/>
        </p:nvSpPr>
        <p:spPr>
          <a:xfrm>
            <a:off x="1014401" y="123806"/>
            <a:ext cx="7459066" cy="35228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4" name="ZoneTexte 93">
            <a:extLst>
              <a:ext uri="{FF2B5EF4-FFF2-40B4-BE49-F238E27FC236}">
                <a16:creationId xmlns:a16="http://schemas.microsoft.com/office/drawing/2014/main" id="{AF75F9A9-0E83-434D-91EE-9AD15B2AE5FC}"/>
              </a:ext>
            </a:extLst>
          </p:cNvPr>
          <p:cNvSpPr txBox="1"/>
          <p:nvPr/>
        </p:nvSpPr>
        <p:spPr>
          <a:xfrm>
            <a:off x="1200765" y="151325"/>
            <a:ext cx="20600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/>
              <a:t>ELI</a:t>
            </a:r>
          </a:p>
        </p:txBody>
      </p:sp>
      <p:sp>
        <p:nvSpPr>
          <p:cNvPr id="97" name="Forme libre : forme 96">
            <a:extLst>
              <a:ext uri="{FF2B5EF4-FFF2-40B4-BE49-F238E27FC236}">
                <a16:creationId xmlns:a16="http://schemas.microsoft.com/office/drawing/2014/main" id="{340E1B81-5587-4DD8-B39C-459CE4FC9328}"/>
              </a:ext>
            </a:extLst>
          </p:cNvPr>
          <p:cNvSpPr/>
          <p:nvPr/>
        </p:nvSpPr>
        <p:spPr>
          <a:xfrm>
            <a:off x="1001008" y="126459"/>
            <a:ext cx="9533106" cy="6605081"/>
          </a:xfrm>
          <a:custGeom>
            <a:avLst/>
            <a:gdLst>
              <a:gd name="connsiteX0" fmla="*/ 7548664 w 9533106"/>
              <a:gd name="connsiteY0" fmla="*/ 0 h 6605081"/>
              <a:gd name="connsiteX1" fmla="*/ 9533106 w 9533106"/>
              <a:gd name="connsiteY1" fmla="*/ 0 h 6605081"/>
              <a:gd name="connsiteX2" fmla="*/ 9533106 w 9533106"/>
              <a:gd name="connsiteY2" fmla="*/ 6605081 h 6605081"/>
              <a:gd name="connsiteX3" fmla="*/ 0 w 9533106"/>
              <a:gd name="connsiteY3" fmla="*/ 6595353 h 6605081"/>
              <a:gd name="connsiteX4" fmla="*/ 29183 w 9533106"/>
              <a:gd name="connsiteY4" fmla="*/ 3618690 h 6605081"/>
              <a:gd name="connsiteX5" fmla="*/ 7538936 w 9533106"/>
              <a:gd name="connsiteY5" fmla="*/ 3608962 h 6605081"/>
              <a:gd name="connsiteX6" fmla="*/ 7548664 w 9533106"/>
              <a:gd name="connsiteY6" fmla="*/ 0 h 6605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533106" h="6605081">
                <a:moveTo>
                  <a:pt x="7548664" y="0"/>
                </a:moveTo>
                <a:lnTo>
                  <a:pt x="9533106" y="0"/>
                </a:lnTo>
                <a:lnTo>
                  <a:pt x="9533106" y="6605081"/>
                </a:lnTo>
                <a:lnTo>
                  <a:pt x="0" y="6595353"/>
                </a:lnTo>
                <a:lnTo>
                  <a:pt x="29183" y="3618690"/>
                </a:lnTo>
                <a:lnTo>
                  <a:pt x="7538936" y="3608962"/>
                </a:lnTo>
                <a:cubicBezTo>
                  <a:pt x="7535693" y="2412460"/>
                  <a:pt x="7532451" y="1215958"/>
                  <a:pt x="7548664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ZoneTexte 97">
            <a:extLst>
              <a:ext uri="{FF2B5EF4-FFF2-40B4-BE49-F238E27FC236}">
                <a16:creationId xmlns:a16="http://schemas.microsoft.com/office/drawing/2014/main" id="{9F06BE2E-00CE-4ADA-BB41-C895F27331B9}"/>
              </a:ext>
            </a:extLst>
          </p:cNvPr>
          <p:cNvSpPr txBox="1"/>
          <p:nvPr/>
        </p:nvSpPr>
        <p:spPr>
          <a:xfrm>
            <a:off x="1261408" y="5038466"/>
            <a:ext cx="34264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/>
              <a:t>ELI-DL</a:t>
            </a:r>
          </a:p>
        </p:txBody>
      </p:sp>
    </p:spTree>
    <p:extLst>
      <p:ext uri="{BB962C8B-B14F-4D97-AF65-F5344CB8AC3E}">
        <p14:creationId xmlns:p14="http://schemas.microsoft.com/office/powerpoint/2010/main" val="9044606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75D7F38-0CEA-4CE3-824E-50015485E60B}"/>
              </a:ext>
            </a:extLst>
          </p:cNvPr>
          <p:cNvSpPr txBox="1"/>
          <p:nvPr/>
        </p:nvSpPr>
        <p:spPr>
          <a:xfrm>
            <a:off x="462013" y="335845"/>
            <a:ext cx="11290433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latin typeface="Century Gothic" panose="020B0502020202020204" pitchFamily="34" charset="0"/>
              </a:rPr>
              <a:t>ELI + ELI-DL</a:t>
            </a:r>
            <a:r>
              <a:rPr lang="fr-FR" sz="4400" b="1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provides</a:t>
            </a:r>
            <a:r>
              <a:rPr lang="fr-FR" sz="4400" dirty="0">
                <a:latin typeface="Century Gothic" panose="020B0502020202020204" pitchFamily="34" charset="0"/>
              </a:rPr>
              <a:t> an extensible </a:t>
            </a:r>
          </a:p>
          <a:p>
            <a:r>
              <a:rPr lang="fr-FR" sz="6000" i="1" dirty="0" err="1">
                <a:latin typeface="Century Gothic" panose="020B0502020202020204" pitchFamily="34" charset="0"/>
              </a:rPr>
              <a:t>framework</a:t>
            </a:r>
            <a:r>
              <a:rPr lang="fr-FR" sz="6000" i="1" dirty="0">
                <a:latin typeface="Century Gothic" panose="020B0502020202020204" pitchFamily="34" charset="0"/>
              </a:rPr>
              <a:t> for </a:t>
            </a:r>
            <a:r>
              <a:rPr lang="fr-FR" sz="6000" i="1" dirty="0" err="1">
                <a:latin typeface="Century Gothic" panose="020B0502020202020204" pitchFamily="34" charset="0"/>
              </a:rPr>
              <a:t>semantic</a:t>
            </a:r>
            <a:r>
              <a:rPr lang="fr-FR" sz="6000" i="1" dirty="0">
                <a:latin typeface="Century Gothic" panose="020B0502020202020204" pitchFamily="34" charset="0"/>
              </a:rPr>
              <a:t> </a:t>
            </a:r>
            <a:r>
              <a:rPr lang="fr-FR" sz="6000" i="1" dirty="0" err="1">
                <a:latin typeface="Century Gothic" panose="020B0502020202020204" pitchFamily="34" charset="0"/>
              </a:rPr>
              <a:t>interoperability</a:t>
            </a:r>
            <a:r>
              <a:rPr lang="fr-FR" sz="6000" i="1" dirty="0">
                <a:latin typeface="Century Gothic" panose="020B0502020202020204" pitchFamily="34" charset="0"/>
              </a:rPr>
              <a:t> of </a:t>
            </a:r>
            <a:r>
              <a:rPr lang="fr-FR" sz="6000" i="1" dirty="0" err="1">
                <a:latin typeface="Century Gothic" panose="020B0502020202020204" pitchFamily="34" charset="0"/>
              </a:rPr>
              <a:t>legislation-related</a:t>
            </a:r>
            <a:r>
              <a:rPr lang="fr-FR" sz="6000" i="1" dirty="0">
                <a:latin typeface="Century Gothic" panose="020B0502020202020204" pitchFamily="34" charset="0"/>
              </a:rPr>
              <a:t> documents and </a:t>
            </a:r>
            <a:r>
              <a:rPr lang="fr-FR" sz="6000" i="1" dirty="0" err="1">
                <a:latin typeface="Century Gothic" panose="020B0502020202020204" pitchFamily="34" charset="0"/>
              </a:rPr>
              <a:t>activities</a:t>
            </a:r>
            <a:r>
              <a:rPr lang="fr-FR" sz="6000" i="1" dirty="0"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CF31C2-E14C-4214-BF24-AF2EC462692B}"/>
              </a:ext>
            </a:extLst>
          </p:cNvPr>
          <p:cNvSpPr txBox="1">
            <a:spLocks/>
          </p:cNvSpPr>
          <p:nvPr/>
        </p:nvSpPr>
        <p:spPr>
          <a:xfrm>
            <a:off x="1280963" y="5266866"/>
            <a:ext cx="9152823" cy="1071579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Semantic</a:t>
            </a:r>
            <a:r>
              <a:rPr lang="fr-FR" dirty="0"/>
              <a:t> annotations of </a:t>
            </a:r>
            <a:r>
              <a:rPr lang="fr-FR" dirty="0" err="1"/>
              <a:t>webpages</a:t>
            </a: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Open data </a:t>
            </a:r>
            <a:r>
              <a:rPr lang="fr-FR" dirty="0" err="1"/>
              <a:t>publishing</a:t>
            </a: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Data-</a:t>
            </a:r>
            <a:r>
              <a:rPr lang="fr-FR" dirty="0" err="1"/>
              <a:t>centric</a:t>
            </a:r>
            <a:r>
              <a:rPr lang="fr-FR" dirty="0"/>
              <a:t> architectures</a:t>
            </a:r>
          </a:p>
        </p:txBody>
      </p:sp>
    </p:spTree>
    <p:extLst>
      <p:ext uri="{BB962C8B-B14F-4D97-AF65-F5344CB8AC3E}">
        <p14:creationId xmlns:p14="http://schemas.microsoft.com/office/powerpoint/2010/main" val="18726351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que 3">
            <a:extLst>
              <a:ext uri="{FF2B5EF4-FFF2-40B4-BE49-F238E27FC236}">
                <a16:creationId xmlns:a16="http://schemas.microsoft.com/office/drawing/2014/main" id="{F25DE115-639C-4CA2-8E9B-CC8CA586DB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60363" y="2051385"/>
            <a:ext cx="4839702" cy="3871762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66D5132C-52AF-4E80-912C-3F102C623D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02" y="1536033"/>
            <a:ext cx="4549540" cy="454954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84ACFB55-1472-4CCF-A2CD-68667EC4BDB7}"/>
              </a:ext>
            </a:extLst>
          </p:cNvPr>
          <p:cNvSpPr txBox="1"/>
          <p:nvPr/>
        </p:nvSpPr>
        <p:spPr>
          <a:xfrm>
            <a:off x="648102" y="817109"/>
            <a:ext cx="1129043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latin typeface="Century Gothic" panose="020B0502020202020204" pitchFamily="34" charset="0"/>
              </a:rPr>
              <a:t>	</a:t>
            </a:r>
            <a:r>
              <a:rPr lang="fr-FR" sz="4400" dirty="0" err="1">
                <a:latin typeface="Century Gothic" panose="020B0502020202020204" pitchFamily="34" charset="0"/>
              </a:rPr>
              <a:t>Thank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you</a:t>
            </a:r>
            <a:r>
              <a:rPr lang="fr-FR" sz="4400" dirty="0">
                <a:latin typeface="Century Gothic" panose="020B0502020202020204" pitchFamily="34" charset="0"/>
              </a:rPr>
              <a:t>	 !			Questions ?</a:t>
            </a:r>
            <a:endParaRPr kumimoji="0" lang="fr-FR" sz="3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endParaRPr lang="fr-FR" sz="4400" dirty="0">
              <a:latin typeface="Century Gothic" panose="020B0502020202020204" pitchFamily="34" charset="0"/>
            </a:endParaRPr>
          </a:p>
          <a:p>
            <a:endParaRPr lang="fr-FR" sz="4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325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6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61205CF9-9C45-47CF-B16D-3D17CFB8AB6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944"/>
          <a:stretch/>
        </p:blipFill>
        <p:spPr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214116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680C9EE-7DB4-464B-8B37-C167EA6B57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856"/>
          <a:stretch/>
        </p:blipFill>
        <p:spPr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8062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75D7F38-0CEA-4CE3-824E-50015485E60B}"/>
              </a:ext>
            </a:extLst>
          </p:cNvPr>
          <p:cNvSpPr txBox="1"/>
          <p:nvPr/>
        </p:nvSpPr>
        <p:spPr>
          <a:xfrm>
            <a:off x="450783" y="2024313"/>
            <a:ext cx="1129043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latin typeface="Century Gothic" panose="020B0502020202020204" pitchFamily="34" charset="0"/>
              </a:rPr>
              <a:t>ELI + ELI-DL </a:t>
            </a:r>
            <a:r>
              <a:rPr lang="fr-FR" sz="4400" dirty="0" err="1">
                <a:latin typeface="Century Gothic" panose="020B0502020202020204" pitchFamily="34" charset="0"/>
              </a:rPr>
              <a:t>is</a:t>
            </a:r>
            <a:r>
              <a:rPr lang="fr-FR" sz="4400" dirty="0">
                <a:latin typeface="Century Gothic" panose="020B0502020202020204" pitchFamily="34" charset="0"/>
              </a:rPr>
              <a:t> a </a:t>
            </a:r>
            <a:r>
              <a:rPr lang="fr-FR" sz="4400" b="1" dirty="0">
                <a:latin typeface="Century Gothic" panose="020B0502020202020204" pitchFamily="34" charset="0"/>
              </a:rPr>
              <a:t>descriptive </a:t>
            </a:r>
            <a:r>
              <a:rPr lang="fr-FR" sz="4400" b="1" dirty="0" err="1">
                <a:latin typeface="Century Gothic" panose="020B0502020202020204" pitchFamily="34" charset="0"/>
              </a:rPr>
              <a:t>framework</a:t>
            </a:r>
            <a:r>
              <a:rPr lang="fr-FR" sz="4400" b="1" dirty="0">
                <a:latin typeface="Century Gothic" panose="020B0502020202020204" pitchFamily="34" charset="0"/>
              </a:rPr>
              <a:t> </a:t>
            </a:r>
            <a:r>
              <a:rPr lang="fr-FR" sz="4400" dirty="0">
                <a:latin typeface="Century Gothic" panose="020B0502020202020204" pitchFamily="34" charset="0"/>
              </a:rPr>
              <a:t>but </a:t>
            </a:r>
            <a:r>
              <a:rPr lang="fr-FR" sz="4400" dirty="0" err="1">
                <a:latin typeface="Century Gothic" panose="020B0502020202020204" pitchFamily="34" charset="0"/>
              </a:rPr>
              <a:t>is</a:t>
            </a:r>
            <a:r>
              <a:rPr lang="fr-FR" sz="4400" dirty="0">
                <a:latin typeface="Century Gothic" panose="020B0502020202020204" pitchFamily="34" charset="0"/>
              </a:rPr>
              <a:t> not</a:t>
            </a:r>
            <a:r>
              <a:rPr lang="fr-FR" sz="4400" b="1" dirty="0">
                <a:latin typeface="Century Gothic" panose="020B0502020202020204" pitchFamily="34" charset="0"/>
              </a:rPr>
              <a:t> prescriptive</a:t>
            </a:r>
            <a:r>
              <a:rPr lang="fr-FR" sz="4400" dirty="0">
                <a:latin typeface="Century Gothic" panose="020B0502020202020204" pitchFamily="34" charset="0"/>
              </a:rPr>
              <a:t>. </a:t>
            </a:r>
          </a:p>
          <a:p>
            <a:pPr marL="1028700" marR="0" lvl="1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It </a:t>
            </a:r>
            <a:r>
              <a:rPr kumimoji="0" lang="fr-FR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provides</a:t>
            </a: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« </a:t>
            </a:r>
            <a:r>
              <a:rPr kumimoji="0" lang="fr-FR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semantic</a:t>
            </a: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building blocks » to </a:t>
            </a:r>
            <a:r>
              <a:rPr kumimoji="0" lang="fr-FR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describe</a:t>
            </a: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documents and </a:t>
            </a:r>
            <a:r>
              <a:rPr kumimoji="0" lang="fr-FR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activities</a:t>
            </a: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, but </a:t>
            </a:r>
            <a:r>
              <a:rPr kumimoji="0" lang="fr-FR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does</a:t>
            </a: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impose how </a:t>
            </a:r>
            <a:r>
              <a:rPr kumimoji="0" lang="fr-FR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they</a:t>
            </a: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must </a:t>
            </a:r>
            <a:r>
              <a:rPr kumimoji="0" lang="fr-FR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be</a:t>
            </a: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fr-FR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described</a:t>
            </a: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.</a:t>
            </a:r>
          </a:p>
          <a:p>
            <a:endParaRPr lang="fr-FR" sz="4400" dirty="0">
              <a:latin typeface="Century Gothic" panose="020B0502020202020204" pitchFamily="34" charset="0"/>
            </a:endParaRPr>
          </a:p>
          <a:p>
            <a:endParaRPr lang="fr-FR" sz="4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674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75D7F38-0CEA-4CE3-824E-50015485E60B}"/>
              </a:ext>
            </a:extLst>
          </p:cNvPr>
          <p:cNvSpPr txBox="1"/>
          <p:nvPr/>
        </p:nvSpPr>
        <p:spPr>
          <a:xfrm>
            <a:off x="450783" y="2024313"/>
            <a:ext cx="1129043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latin typeface="Century Gothic" panose="020B0502020202020204" pitchFamily="34" charset="0"/>
              </a:rPr>
              <a:t>ELI + ELI-DL </a:t>
            </a:r>
            <a:r>
              <a:rPr lang="fr-FR" sz="4400" dirty="0" err="1">
                <a:latin typeface="Century Gothic" panose="020B0502020202020204" pitchFamily="34" charset="0"/>
              </a:rPr>
              <a:t>describe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b="1" dirty="0">
                <a:latin typeface="Century Gothic" panose="020B0502020202020204" pitchFamily="34" charset="0"/>
              </a:rPr>
              <a:t>documents </a:t>
            </a:r>
            <a:r>
              <a:rPr lang="fr-FR" sz="4400" dirty="0">
                <a:latin typeface="Century Gothic" panose="020B0502020202020204" pitchFamily="34" charset="0"/>
              </a:rPr>
              <a:t>and</a:t>
            </a:r>
            <a:r>
              <a:rPr lang="fr-FR" sz="4400" b="1" dirty="0">
                <a:latin typeface="Century Gothic" panose="020B0502020202020204" pitchFamily="34" charset="0"/>
              </a:rPr>
              <a:t> </a:t>
            </a:r>
            <a:r>
              <a:rPr lang="fr-FR" sz="4400" b="1" dirty="0" err="1">
                <a:latin typeface="Century Gothic" panose="020B0502020202020204" pitchFamily="34" charset="0"/>
              </a:rPr>
              <a:t>activities</a:t>
            </a:r>
            <a:r>
              <a:rPr lang="fr-FR" sz="4400" b="1" dirty="0">
                <a:latin typeface="Century Gothic" panose="020B0502020202020204" pitchFamily="34" charset="0"/>
              </a:rPr>
              <a:t> / </a:t>
            </a:r>
            <a:r>
              <a:rPr lang="fr-FR" sz="4400" b="1" dirty="0" err="1">
                <a:latin typeface="Century Gothic" panose="020B0502020202020204" pitchFamily="34" charset="0"/>
              </a:rPr>
              <a:t>events</a:t>
            </a:r>
            <a:r>
              <a:rPr lang="fr-FR" sz="4400" dirty="0">
                <a:latin typeface="Century Gothic" panose="020B0502020202020204" pitchFamily="34" charset="0"/>
              </a:rPr>
              <a:t>. </a:t>
            </a:r>
          </a:p>
          <a:p>
            <a:pPr marL="1028700" marR="0" lvl="1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fr-FR" sz="3200" i="1" dirty="0">
                <a:solidFill>
                  <a:prstClr val="black"/>
                </a:solidFill>
                <a:latin typeface="Century Gothic" panose="020B0502020202020204" pitchFamily="34" charset="0"/>
              </a:rPr>
              <a:t>Event-</a:t>
            </a:r>
            <a:r>
              <a:rPr lang="fr-FR" sz="3200" i="1" dirty="0" err="1">
                <a:solidFill>
                  <a:prstClr val="black"/>
                </a:solidFill>
                <a:latin typeface="Century Gothic" panose="020B0502020202020204" pitchFamily="34" charset="0"/>
              </a:rPr>
              <a:t>based</a:t>
            </a:r>
            <a:r>
              <a:rPr lang="fr-FR" sz="3200" i="1" dirty="0">
                <a:solidFill>
                  <a:prstClr val="black"/>
                </a:solidFill>
                <a:latin typeface="Century Gothic" panose="020B0502020202020204" pitchFamily="34" charset="0"/>
              </a:rPr>
              <a:t> model</a:t>
            </a:r>
          </a:p>
          <a:p>
            <a:pPr marL="1028700" marR="0" lvl="1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Timeline of </a:t>
            </a:r>
            <a:r>
              <a:rPr kumimoji="0" lang="fr-FR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acti</a:t>
            </a:r>
            <a:r>
              <a:rPr lang="fr-FR" sz="3200" i="1" dirty="0" err="1">
                <a:solidFill>
                  <a:prstClr val="black"/>
                </a:solidFill>
                <a:latin typeface="Century Gothic" panose="020B0502020202020204" pitchFamily="34" charset="0"/>
              </a:rPr>
              <a:t>vities</a:t>
            </a:r>
            <a:r>
              <a:rPr lang="fr-FR" sz="3200" i="1" dirty="0">
                <a:solidFill>
                  <a:prstClr val="black"/>
                </a:solidFill>
                <a:latin typeface="Century Gothic" panose="020B0502020202020204" pitchFamily="34" charset="0"/>
              </a:rPr>
              <a:t> </a:t>
            </a:r>
            <a:r>
              <a:rPr lang="fr-FR" sz="3200" i="1" dirty="0" err="1">
                <a:solidFill>
                  <a:prstClr val="black"/>
                </a:solidFill>
                <a:latin typeface="Century Gothic" panose="020B0502020202020204" pitchFamily="34" charset="0"/>
              </a:rPr>
              <a:t>connected</a:t>
            </a:r>
            <a:r>
              <a:rPr lang="fr-FR" sz="3200" i="1" dirty="0">
                <a:solidFill>
                  <a:prstClr val="black"/>
                </a:solidFill>
                <a:latin typeface="Century Gothic" panose="020B0502020202020204" pitchFamily="34" charset="0"/>
              </a:rPr>
              <a:t> to documents</a:t>
            </a:r>
            <a:endParaRPr kumimoji="0" lang="fr-FR" sz="3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endParaRPr lang="fr-FR" sz="4400" dirty="0">
              <a:latin typeface="Century Gothic" panose="020B0502020202020204" pitchFamily="34" charset="0"/>
            </a:endParaRPr>
          </a:p>
          <a:p>
            <a:endParaRPr lang="fr-FR" sz="4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297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D8B80C74-AEB8-42C8-8CE8-94437F44A137}"/>
              </a:ext>
            </a:extLst>
          </p:cNvPr>
          <p:cNvSpPr/>
          <p:nvPr/>
        </p:nvSpPr>
        <p:spPr>
          <a:xfrm>
            <a:off x="3680481" y="4345534"/>
            <a:ext cx="6758131" cy="1919922"/>
          </a:xfrm>
          <a:prstGeom prst="roundRect">
            <a:avLst>
              <a:gd name="adj" fmla="val 3253"/>
            </a:avLst>
          </a:prstGeom>
          <a:noFill/>
          <a:ln w="3810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-FR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Activities</a:t>
            </a:r>
            <a:endParaRPr lang="fr-FR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69242D05-69D2-4073-A89E-0FF86012F867}"/>
              </a:ext>
            </a:extLst>
          </p:cNvPr>
          <p:cNvSpPr/>
          <p:nvPr/>
        </p:nvSpPr>
        <p:spPr>
          <a:xfrm>
            <a:off x="3680481" y="274112"/>
            <a:ext cx="6758132" cy="3029957"/>
          </a:xfrm>
          <a:prstGeom prst="roundRect">
            <a:avLst>
              <a:gd name="adj" fmla="val 3253"/>
            </a:avLst>
          </a:prstGeom>
          <a:noFill/>
          <a:ln w="381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Documents</a:t>
            </a:r>
            <a:endParaRPr lang="fr-FR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218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75D7F38-0CEA-4CE3-824E-50015485E60B}"/>
              </a:ext>
            </a:extLst>
          </p:cNvPr>
          <p:cNvSpPr txBox="1"/>
          <p:nvPr/>
        </p:nvSpPr>
        <p:spPr>
          <a:xfrm>
            <a:off x="462013" y="335845"/>
            <a:ext cx="1149907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latin typeface="Century Gothic" panose="020B0502020202020204" pitchFamily="34" charset="0"/>
              </a:rPr>
              <a:t>The document description </a:t>
            </a:r>
            <a:r>
              <a:rPr lang="fr-FR" sz="4400" dirty="0" err="1">
                <a:latin typeface="Century Gothic" panose="020B0502020202020204" pitchFamily="34" charset="0"/>
              </a:rPr>
              <a:t>is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done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with</a:t>
            </a:r>
            <a:r>
              <a:rPr lang="fr-FR" sz="4400" dirty="0">
                <a:latin typeface="Century Gothic" panose="020B0502020202020204" pitchFamily="34" charset="0"/>
              </a:rPr>
              <a:t> a model </a:t>
            </a:r>
            <a:r>
              <a:rPr lang="fr-FR" sz="4400" dirty="0" err="1">
                <a:latin typeface="Century Gothic" panose="020B0502020202020204" pitchFamily="34" charset="0"/>
              </a:rPr>
              <a:t>based</a:t>
            </a:r>
            <a:r>
              <a:rPr lang="fr-FR" sz="4400" dirty="0">
                <a:latin typeface="Century Gothic" panose="020B0502020202020204" pitchFamily="34" charset="0"/>
              </a:rPr>
              <a:t> on </a:t>
            </a:r>
            <a:r>
              <a:rPr lang="fr-FR" sz="4400" b="1" dirty="0">
                <a:latin typeface="Century Gothic" panose="020B0502020202020204" pitchFamily="34" charset="0"/>
              </a:rPr>
              <a:t>FRBR</a:t>
            </a:r>
            <a:r>
              <a:rPr lang="fr-FR" sz="4400" dirty="0">
                <a:latin typeface="Century Gothic" panose="020B0502020202020204" pitchFamily="34" charset="0"/>
              </a:rPr>
              <a:t>.</a:t>
            </a:r>
          </a:p>
          <a:p>
            <a:pPr marL="1028700" lvl="1" indent="-571500">
              <a:buFont typeface="Wingdings" panose="05000000000000000000" pitchFamily="2" charset="2"/>
              <a:buChar char="Ø"/>
            </a:pPr>
            <a:r>
              <a:rPr lang="fr-FR" sz="3200" i="1" dirty="0">
                <a:latin typeface="Century Gothic" panose="020B0502020202020204" pitchFamily="34" charset="0"/>
              </a:rPr>
              <a:t>Work &gt; Expression (</a:t>
            </a:r>
            <a:r>
              <a:rPr lang="fr-FR" sz="3200" i="1" dirty="0" err="1">
                <a:latin typeface="Century Gothic" panose="020B0502020202020204" pitchFamily="34" charset="0"/>
              </a:rPr>
              <a:t>linguistic</a:t>
            </a:r>
            <a:r>
              <a:rPr lang="fr-FR" sz="3200" i="1" dirty="0">
                <a:latin typeface="Century Gothic" panose="020B0502020202020204" pitchFamily="34" charset="0"/>
              </a:rPr>
              <a:t> variant) &gt; Format &gt; File</a:t>
            </a:r>
          </a:p>
          <a:p>
            <a:pPr marL="1028700" lvl="1" indent="-571500">
              <a:buFont typeface="Wingdings" panose="05000000000000000000" pitchFamily="2" charset="2"/>
              <a:buChar char="Ø"/>
            </a:pPr>
            <a:r>
              <a:rPr lang="fr-FR" sz="3200" i="1" dirty="0">
                <a:latin typeface="Century Gothic" panose="020B0502020202020204" pitchFamily="34" charset="0"/>
              </a:rPr>
              <a:t>It </a:t>
            </a:r>
            <a:r>
              <a:rPr lang="fr-FR" sz="3200" i="1" dirty="0" err="1">
                <a:latin typeface="Century Gothic" panose="020B0502020202020204" pitchFamily="34" charset="0"/>
              </a:rPr>
              <a:t>adapts</a:t>
            </a:r>
            <a:r>
              <a:rPr lang="fr-FR" sz="3200" i="1" dirty="0">
                <a:latin typeface="Century Gothic" panose="020B0502020202020204" pitchFamily="34" charset="0"/>
              </a:rPr>
              <a:t> to </a:t>
            </a:r>
            <a:r>
              <a:rPr lang="fr-FR" sz="3200" i="1" dirty="0" err="1">
                <a:latin typeface="Century Gothic" panose="020B0502020202020204" pitchFamily="34" charset="0"/>
              </a:rPr>
              <a:t>multilingual</a:t>
            </a:r>
            <a:r>
              <a:rPr lang="fr-FR" sz="3200" i="1" dirty="0">
                <a:latin typeface="Century Gothic" panose="020B0502020202020204" pitchFamily="34" charset="0"/>
              </a:rPr>
              <a:t> + multiformat </a:t>
            </a:r>
            <a:r>
              <a:rPr lang="fr-FR" sz="3200" i="1" dirty="0" err="1">
                <a:latin typeface="Century Gothic" panose="020B0502020202020204" pitchFamily="34" charset="0"/>
              </a:rPr>
              <a:t>contexts</a:t>
            </a:r>
            <a:endParaRPr lang="fr-FR" sz="3200" i="1" dirty="0">
              <a:latin typeface="Century Gothic" panose="020B0502020202020204" pitchFamily="34" charset="0"/>
            </a:endParaRPr>
          </a:p>
          <a:p>
            <a:pPr marL="1028700" lvl="1" indent="-571500">
              <a:buFont typeface="Wingdings" panose="05000000000000000000" pitchFamily="2" charset="2"/>
              <a:buChar char="Ø"/>
            </a:pPr>
            <a:r>
              <a:rPr lang="fr-FR" sz="3200" i="1" dirty="0" err="1">
                <a:latin typeface="Century Gothic" panose="020B0502020202020204" pitchFamily="34" charset="0"/>
              </a:rPr>
              <a:t>Also</a:t>
            </a:r>
            <a:r>
              <a:rPr lang="fr-FR" sz="3200" i="1" dirty="0">
                <a:latin typeface="Century Gothic" panose="020B0502020202020204" pitchFamily="34" charset="0"/>
              </a:rPr>
              <a:t> deals </a:t>
            </a:r>
            <a:r>
              <a:rPr lang="fr-FR" sz="3200" i="1" dirty="0" err="1">
                <a:latin typeface="Century Gothic" panose="020B0502020202020204" pitchFamily="34" charset="0"/>
              </a:rPr>
              <a:t>with</a:t>
            </a:r>
            <a:r>
              <a:rPr lang="fr-FR" sz="3200" i="1" dirty="0">
                <a:latin typeface="Century Gothic" panose="020B0502020202020204" pitchFamily="34" charset="0"/>
              </a:rPr>
              <a:t> versioning of documents</a:t>
            </a:r>
          </a:p>
          <a:p>
            <a:endParaRPr lang="fr-FR" sz="4400" dirty="0">
              <a:latin typeface="Century Gothic" panose="020B0502020202020204" pitchFamily="34" charset="0"/>
            </a:endParaRPr>
          </a:p>
          <a:p>
            <a:endParaRPr lang="fr-FR" sz="4400" dirty="0">
              <a:latin typeface="Century Gothic" panose="020B0502020202020204" pitchFamily="34" charset="0"/>
            </a:endParaRPr>
          </a:p>
          <a:p>
            <a:r>
              <a:rPr lang="fr-FR" sz="4400" dirty="0">
                <a:latin typeface="Century Gothic" panose="020B0502020202020204" pitchFamily="34" charset="0"/>
              </a:rPr>
              <a:t>The </a:t>
            </a:r>
            <a:r>
              <a:rPr lang="fr-FR" sz="4400" b="1" dirty="0">
                <a:latin typeface="Century Gothic" panose="020B0502020202020204" pitchFamily="34" charset="0"/>
              </a:rPr>
              <a:t>subdivisions</a:t>
            </a:r>
            <a:r>
              <a:rPr lang="fr-FR" sz="4400" dirty="0">
                <a:latin typeface="Century Gothic" panose="020B0502020202020204" pitchFamily="34" charset="0"/>
              </a:rPr>
              <a:t> of documents can </a:t>
            </a:r>
            <a:r>
              <a:rPr lang="fr-FR" sz="4400" dirty="0" err="1">
                <a:latin typeface="Century Gothic" panose="020B0502020202020204" pitchFamily="34" charset="0"/>
              </a:rPr>
              <a:t>also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be</a:t>
            </a:r>
            <a:r>
              <a:rPr lang="fr-FR" sz="4400" dirty="0">
                <a:latin typeface="Century Gothic" panose="020B0502020202020204" pitchFamily="34" charset="0"/>
              </a:rPr>
              <a:t> </a:t>
            </a:r>
            <a:r>
              <a:rPr lang="fr-FR" sz="4400" dirty="0" err="1">
                <a:latin typeface="Century Gothic" panose="020B0502020202020204" pitchFamily="34" charset="0"/>
              </a:rPr>
              <a:t>described</a:t>
            </a:r>
            <a:r>
              <a:rPr lang="fr-FR" sz="4400" dirty="0"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0496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D8B80C74-AEB8-42C8-8CE8-94437F44A137}"/>
              </a:ext>
            </a:extLst>
          </p:cNvPr>
          <p:cNvSpPr/>
          <p:nvPr/>
        </p:nvSpPr>
        <p:spPr>
          <a:xfrm>
            <a:off x="3680481" y="4345534"/>
            <a:ext cx="6758131" cy="1919922"/>
          </a:xfrm>
          <a:prstGeom prst="roundRect">
            <a:avLst>
              <a:gd name="adj" fmla="val 3253"/>
            </a:avLst>
          </a:prstGeom>
          <a:noFill/>
          <a:ln w="3810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-FR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Activities</a:t>
            </a:r>
            <a:endParaRPr lang="fr-FR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69242D05-69D2-4073-A89E-0FF86012F867}"/>
              </a:ext>
            </a:extLst>
          </p:cNvPr>
          <p:cNvSpPr/>
          <p:nvPr/>
        </p:nvSpPr>
        <p:spPr>
          <a:xfrm>
            <a:off x="3680481" y="274112"/>
            <a:ext cx="6758132" cy="3029957"/>
          </a:xfrm>
          <a:prstGeom prst="roundRect">
            <a:avLst>
              <a:gd name="adj" fmla="val 3253"/>
            </a:avLst>
          </a:prstGeom>
          <a:noFill/>
          <a:ln w="381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Documents</a:t>
            </a:r>
            <a:endParaRPr lang="fr-FR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7C26A747-7FEA-4176-91EC-8074852C1493}"/>
              </a:ext>
            </a:extLst>
          </p:cNvPr>
          <p:cNvSpPr/>
          <p:nvPr/>
        </p:nvSpPr>
        <p:spPr>
          <a:xfrm>
            <a:off x="3582525" y="400806"/>
            <a:ext cx="1809549" cy="2723612"/>
          </a:xfrm>
          <a:prstGeom prst="roundRect">
            <a:avLst>
              <a:gd name="adj" fmla="val 3253"/>
            </a:avLst>
          </a:prstGeom>
          <a:solidFill>
            <a:schemeClr val="bg1">
              <a:alpha val="53000"/>
            </a:schemeClr>
          </a:solidFill>
          <a:ln w="12700">
            <a:solidFill>
              <a:srgbClr val="F7964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All documents </a:t>
            </a:r>
            <a:r>
              <a:rPr lang="fr-FR" sz="1200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described</a:t>
            </a:r>
            <a:r>
              <a:rPr lang="fr-FR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 in FRBR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165313DE-968C-45EF-9027-D90D9D5B17FF}"/>
              </a:ext>
            </a:extLst>
          </p:cNvPr>
          <p:cNvSpPr/>
          <p:nvPr/>
        </p:nvSpPr>
        <p:spPr>
          <a:xfrm>
            <a:off x="3878502" y="985280"/>
            <a:ext cx="1217596" cy="459880"/>
          </a:xfrm>
          <a:prstGeom prst="roundRect">
            <a:avLst>
              <a:gd name="adj" fmla="val 3253"/>
            </a:avLst>
          </a:prstGeom>
          <a:noFill/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Work </a:t>
            </a:r>
            <a:r>
              <a:rPr lang="fr-FR" sz="1050" i="1" dirty="0">
                <a:solidFill>
                  <a:schemeClr val="tx1"/>
                </a:solidFill>
                <a:latin typeface="Century Gothic" panose="020B0502020202020204" pitchFamily="34" charset="0"/>
              </a:rPr>
              <a:t>(version)</a:t>
            </a:r>
            <a:endParaRPr lang="fr-FR" sz="110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content)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95F5590D-1E06-4504-ABB7-7758E984BD12}"/>
              </a:ext>
            </a:extLst>
          </p:cNvPr>
          <p:cNvSpPr/>
          <p:nvPr/>
        </p:nvSpPr>
        <p:spPr>
          <a:xfrm>
            <a:off x="4015021" y="1612313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E59127A-967A-4AF2-A784-92262573B1FE}"/>
              </a:ext>
            </a:extLst>
          </p:cNvPr>
          <p:cNvSpPr/>
          <p:nvPr/>
        </p:nvSpPr>
        <p:spPr>
          <a:xfrm>
            <a:off x="3924229" y="1688045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1D8AF5BC-D681-43F9-83CE-21B4172759C1}"/>
              </a:ext>
            </a:extLst>
          </p:cNvPr>
          <p:cNvSpPr/>
          <p:nvPr/>
        </p:nvSpPr>
        <p:spPr>
          <a:xfrm>
            <a:off x="3850189" y="1763777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22145BDE-91A8-4832-9AC6-2F43511C648A}"/>
              </a:ext>
            </a:extLst>
          </p:cNvPr>
          <p:cNvSpPr/>
          <p:nvPr/>
        </p:nvSpPr>
        <p:spPr>
          <a:xfrm>
            <a:off x="4015021" y="2390810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E1548559-9050-48B6-8FFB-E32A469BB2FF}"/>
              </a:ext>
            </a:extLst>
          </p:cNvPr>
          <p:cNvSpPr/>
          <p:nvPr/>
        </p:nvSpPr>
        <p:spPr>
          <a:xfrm>
            <a:off x="3924229" y="2466542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text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098B600D-F5EA-4A34-86A5-544A7B6201B5}"/>
              </a:ext>
            </a:extLst>
          </p:cNvPr>
          <p:cNvSpPr/>
          <p:nvPr/>
        </p:nvSpPr>
        <p:spPr>
          <a:xfrm>
            <a:off x="3850189" y="2542274"/>
            <a:ext cx="1217596" cy="459880"/>
          </a:xfrm>
          <a:prstGeom prst="roundRect">
            <a:avLst>
              <a:gd name="adj" fmla="val 3253"/>
            </a:avLst>
          </a:prstGeom>
          <a:solidFill>
            <a:schemeClr val="bg1"/>
          </a:solidFill>
          <a:ln w="127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Manifestation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(= file/format)</a:t>
            </a:r>
            <a:endParaRPr lang="fr-FR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DAE1895F-E52A-4CB2-976F-46DD04BF12BE}"/>
              </a:ext>
            </a:extLst>
          </p:cNvPr>
          <p:cNvCxnSpPr>
            <a:stCxn id="6" idx="2"/>
          </p:cNvCxnSpPr>
          <p:nvPr/>
        </p:nvCxnSpPr>
        <p:spPr>
          <a:xfrm flipH="1">
            <a:off x="4248922" y="1445160"/>
            <a:ext cx="238378" cy="1671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023CAE5D-E076-49D7-850A-B0A41B662665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4487300" y="1445160"/>
            <a:ext cx="0" cy="1770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542DB53C-9559-411A-8E82-065A819EC124}"/>
              </a:ext>
            </a:extLst>
          </p:cNvPr>
          <p:cNvCxnSpPr>
            <a:cxnSpLocks/>
          </p:cNvCxnSpPr>
          <p:nvPr/>
        </p:nvCxnSpPr>
        <p:spPr>
          <a:xfrm>
            <a:off x="4487300" y="1445160"/>
            <a:ext cx="248004" cy="1478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354C6ECF-A398-40BF-804D-42CE76C68D19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4180828" y="2223657"/>
            <a:ext cx="278159" cy="1671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629816AD-677C-4AFF-937F-FB7B350E8186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458987" y="2223657"/>
            <a:ext cx="0" cy="1917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8781893B-80BD-4130-8ADC-1AD341F3C3D4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458987" y="2223657"/>
            <a:ext cx="276317" cy="1350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ZoneTexte 213">
            <a:extLst>
              <a:ext uri="{FF2B5EF4-FFF2-40B4-BE49-F238E27FC236}">
                <a16:creationId xmlns:a16="http://schemas.microsoft.com/office/drawing/2014/main" id="{F5105EE1-44C2-4086-9AAA-1073E7F77CFC}"/>
              </a:ext>
            </a:extLst>
          </p:cNvPr>
          <p:cNvSpPr txBox="1"/>
          <p:nvPr/>
        </p:nvSpPr>
        <p:spPr>
          <a:xfrm>
            <a:off x="7720682" y="404749"/>
            <a:ext cx="2039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entury Gothic" panose="020B0502020202020204" pitchFamily="34" charset="0"/>
              </a:rPr>
              <a:t>(and </a:t>
            </a:r>
            <a:r>
              <a:rPr lang="fr-FR" sz="1200" dirty="0" err="1">
                <a:latin typeface="Century Gothic" panose="020B0502020202020204" pitchFamily="34" charset="0"/>
              </a:rPr>
              <a:t>their</a:t>
            </a:r>
            <a:r>
              <a:rPr lang="fr-FR" sz="1200" dirty="0">
                <a:latin typeface="Century Gothic" panose="020B0502020202020204" pitchFamily="34" charset="0"/>
              </a:rPr>
              <a:t> subdivisions)</a:t>
            </a:r>
          </a:p>
        </p:txBody>
      </p:sp>
    </p:spTree>
    <p:extLst>
      <p:ext uri="{BB962C8B-B14F-4D97-AF65-F5344CB8AC3E}">
        <p14:creationId xmlns:p14="http://schemas.microsoft.com/office/powerpoint/2010/main" val="23905264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1522</Words>
  <Application>Microsoft Office PowerPoint</Application>
  <PresentationFormat>Widescreen</PresentationFormat>
  <Paragraphs>477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Century Gothic</vt:lpstr>
      <vt:lpstr>Wingdings</vt:lpstr>
      <vt:lpstr>Thème Office</vt:lpstr>
      <vt:lpstr>ELI + ELI-DL map walkthrough</vt:lpstr>
      <vt:lpstr>ELI + ELI-DL are description frameworks formalized as ontologies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Thomas Francart</dc:creator>
  <cp:lastModifiedBy>GIERTS Stephane (OP)</cp:lastModifiedBy>
  <cp:revision>60</cp:revision>
  <dcterms:created xsi:type="dcterms:W3CDTF">2022-02-25T12:52:15Z</dcterms:created>
  <dcterms:modified xsi:type="dcterms:W3CDTF">2022-10-19T12:29:59Z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2022-10-19T12:29:18Z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52a8a285-33e2-465c-b421-0a0fc9df39c1</vt:lpwstr>
  </property>
  <property fmtid="{D5CDD505-2E9C-101B-9397-08002B2CF9AE}" pid="8" name="MSIP_Label_6bd9ddd1-4d20-43f6-abfa-fc3c07406f94_ContentBits">
    <vt:lpwstr>0</vt:lpwstr>
  </property>
</Properties>
</file>